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66" r:id="rId2"/>
  </p:sldMasterIdLst>
  <p:sldIdLst>
    <p:sldId id="256" r:id="rId3"/>
    <p:sldId id="278" r:id="rId4"/>
    <p:sldId id="277" r:id="rId5"/>
    <p:sldId id="257" r:id="rId6"/>
    <p:sldId id="258" r:id="rId7"/>
    <p:sldId id="259" r:id="rId8"/>
    <p:sldId id="260" r:id="rId9"/>
    <p:sldId id="262" r:id="rId10"/>
    <p:sldId id="279" r:id="rId11"/>
    <p:sldId id="263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1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7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334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52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831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19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980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904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3C03AC8-F25B-4667-90CA-1457DA2F5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158"/>
          <p:cNvSpPr>
            <a:spLocks/>
          </p:cNvSpPr>
          <p:nvPr userDrawn="1"/>
        </p:nvSpPr>
        <p:spPr bwMode="gray">
          <a:xfrm>
            <a:off x="5321300" y="115888"/>
            <a:ext cx="3822700" cy="6765925"/>
          </a:xfrm>
          <a:custGeom>
            <a:avLst/>
            <a:gdLst>
              <a:gd name="T0" fmla="*/ 882 w 2502"/>
              <a:gd name="T1" fmla="*/ 17 h 4352"/>
              <a:gd name="T2" fmla="*/ 2105 w 2502"/>
              <a:gd name="T3" fmla="*/ 2560 h 4352"/>
              <a:gd name="T4" fmla="*/ 0 w 2502"/>
              <a:gd name="T5" fmla="*/ 4344 h 4352"/>
              <a:gd name="T6" fmla="*/ 1242 w 2502"/>
              <a:gd name="T7" fmla="*/ 4352 h 4352"/>
              <a:gd name="T8" fmla="*/ 2336 w 2502"/>
              <a:gd name="T9" fmla="*/ 2584 h 4352"/>
              <a:gd name="T10" fmla="*/ 1186 w 2502"/>
              <a:gd name="T11" fmla="*/ 0 h 4352"/>
              <a:gd name="T12" fmla="*/ 882 w 2502"/>
              <a:gd name="T13" fmla="*/ 17 h 4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02" h="4352">
                <a:moveTo>
                  <a:pt x="882" y="17"/>
                </a:moveTo>
                <a:cubicBezTo>
                  <a:pt x="2077" y="287"/>
                  <a:pt x="2361" y="1554"/>
                  <a:pt x="2105" y="2560"/>
                </a:cubicBezTo>
                <a:cubicBezTo>
                  <a:pt x="1849" y="3566"/>
                  <a:pt x="905" y="3993"/>
                  <a:pt x="0" y="4344"/>
                </a:cubicBezTo>
                <a:lnTo>
                  <a:pt x="1242" y="4352"/>
                </a:lnTo>
                <a:cubicBezTo>
                  <a:pt x="1563" y="4096"/>
                  <a:pt x="2205" y="3360"/>
                  <a:pt x="2336" y="2584"/>
                </a:cubicBezTo>
                <a:cubicBezTo>
                  <a:pt x="2468" y="1808"/>
                  <a:pt x="2502" y="416"/>
                  <a:pt x="1186" y="0"/>
                </a:cubicBezTo>
                <a:lnTo>
                  <a:pt x="882" y="17"/>
                </a:lnTo>
                <a:close/>
              </a:path>
            </a:pathLst>
          </a:custGeom>
          <a:gradFill rotWithShape="1">
            <a:gsLst>
              <a:gs pos="0">
                <a:srgbClr val="99FA72">
                  <a:gamma/>
                  <a:tint val="27451"/>
                  <a:invGamma/>
                </a:srgbClr>
              </a:gs>
              <a:gs pos="100000">
                <a:srgbClr val="99FA72"/>
              </a:gs>
            </a:gsLst>
            <a:lin ang="5400000" scaled="1"/>
          </a:gradFill>
          <a:ln>
            <a:noFill/>
          </a:ln>
          <a:effectLst/>
          <a:scene3d>
            <a:camera prst="legacyPerspectiveTopRight"/>
            <a:lightRig rig="legacyFlat4" dir="b"/>
          </a:scene3d>
          <a:sp3d extrusionH="354000" prstMaterial="legacyMetal">
            <a:bevelT w="13500" h="13500" prst="angle"/>
            <a:bevelB w="13500" h="13500" prst="angle"/>
            <a:extrusionClr>
              <a:srgbClr val="258F39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81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DDE89A"/>
              </a:solidFill>
            </a:endParaRPr>
          </a:p>
        </p:txBody>
      </p:sp>
      <p:grpSp>
        <p:nvGrpSpPr>
          <p:cNvPr id="10" name="Group 79"/>
          <p:cNvGrpSpPr>
            <a:grpSpLocks/>
          </p:cNvGrpSpPr>
          <p:nvPr userDrawn="1"/>
        </p:nvGrpSpPr>
        <p:grpSpPr bwMode="auto">
          <a:xfrm>
            <a:off x="755650" y="1196975"/>
            <a:ext cx="7848600" cy="4859338"/>
            <a:chOff x="96" y="509"/>
            <a:chExt cx="5328" cy="3567"/>
          </a:xfrm>
        </p:grpSpPr>
        <p:grpSp>
          <p:nvGrpSpPr>
            <p:cNvPr id="11" name="Group 80"/>
            <p:cNvGrpSpPr>
              <a:grpSpLocks/>
            </p:cNvGrpSpPr>
            <p:nvPr/>
          </p:nvGrpSpPr>
          <p:grpSpPr bwMode="auto">
            <a:xfrm>
              <a:off x="252" y="509"/>
              <a:ext cx="630" cy="3548"/>
              <a:chOff x="252" y="509"/>
              <a:chExt cx="630" cy="3548"/>
            </a:xfrm>
          </p:grpSpPr>
          <p:sp>
            <p:nvSpPr>
              <p:cNvPr id="58" name="Line 81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59" name="Line 82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60" name="Line 8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61" name="Line 8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</p:grpSp>
        <p:grpSp>
          <p:nvGrpSpPr>
            <p:cNvPr id="12" name="Group 85"/>
            <p:cNvGrpSpPr>
              <a:grpSpLocks/>
            </p:cNvGrpSpPr>
            <p:nvPr/>
          </p:nvGrpSpPr>
          <p:grpSpPr bwMode="auto">
            <a:xfrm rot="5400000">
              <a:off x="1162" y="-387"/>
              <a:ext cx="3195" cy="5328"/>
              <a:chOff x="1636" y="772"/>
              <a:chExt cx="3663" cy="4098"/>
            </a:xfrm>
          </p:grpSpPr>
          <p:grpSp>
            <p:nvGrpSpPr>
              <p:cNvPr id="38" name="Group 86"/>
              <p:cNvGrpSpPr>
                <a:grpSpLocks/>
              </p:cNvGrpSpPr>
              <p:nvPr/>
            </p:nvGrpSpPr>
            <p:grpSpPr bwMode="auto">
              <a:xfrm>
                <a:off x="1636" y="783"/>
                <a:ext cx="734" cy="4087"/>
                <a:chOff x="1636" y="783"/>
                <a:chExt cx="734" cy="4087"/>
              </a:xfrm>
            </p:grpSpPr>
            <p:sp>
              <p:nvSpPr>
                <p:cNvPr id="54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55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56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57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</p:grpSp>
          <p:grpSp>
            <p:nvGrpSpPr>
              <p:cNvPr id="39" name="Group 91"/>
              <p:cNvGrpSpPr>
                <a:grpSpLocks/>
              </p:cNvGrpSpPr>
              <p:nvPr/>
            </p:nvGrpSpPr>
            <p:grpSpPr bwMode="auto">
              <a:xfrm>
                <a:off x="2606" y="772"/>
                <a:ext cx="734" cy="4087"/>
                <a:chOff x="1636" y="783"/>
                <a:chExt cx="734" cy="4087"/>
              </a:xfrm>
            </p:grpSpPr>
            <p:sp>
              <p:nvSpPr>
                <p:cNvPr id="50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51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52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53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</p:grpSp>
          <p:grpSp>
            <p:nvGrpSpPr>
              <p:cNvPr id="40" name="Group 96"/>
              <p:cNvGrpSpPr>
                <a:grpSpLocks/>
              </p:cNvGrpSpPr>
              <p:nvPr/>
            </p:nvGrpSpPr>
            <p:grpSpPr bwMode="auto">
              <a:xfrm>
                <a:off x="3595" y="783"/>
                <a:ext cx="734" cy="4087"/>
                <a:chOff x="1636" y="783"/>
                <a:chExt cx="734" cy="4087"/>
              </a:xfrm>
            </p:grpSpPr>
            <p:sp>
              <p:nvSpPr>
                <p:cNvPr id="46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47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48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49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</p:grpSp>
          <p:grpSp>
            <p:nvGrpSpPr>
              <p:cNvPr id="41" name="Group 101"/>
              <p:cNvGrpSpPr>
                <a:grpSpLocks/>
              </p:cNvGrpSpPr>
              <p:nvPr/>
            </p:nvGrpSpPr>
            <p:grpSpPr bwMode="auto">
              <a:xfrm>
                <a:off x="4565" y="772"/>
                <a:ext cx="734" cy="4087"/>
                <a:chOff x="1636" y="783"/>
                <a:chExt cx="734" cy="4087"/>
              </a:xfrm>
            </p:grpSpPr>
            <p:sp>
              <p:nvSpPr>
                <p:cNvPr id="42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4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44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  <p:sp>
              <p:nvSpPr>
                <p:cNvPr id="45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C0C0C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smtClean="0">
                    <a:solidFill>
                      <a:srgbClr val="DDE89A"/>
                    </a:solidFill>
                  </a:endParaRPr>
                </a:p>
              </p:txBody>
            </p:sp>
          </p:grpSp>
        </p:grpSp>
        <p:grpSp>
          <p:nvGrpSpPr>
            <p:cNvPr id="13" name="Group 10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34" name="Line 10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35" name="Line 10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36" name="Line 10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37" name="Line 11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</p:grpSp>
        <p:grpSp>
          <p:nvGrpSpPr>
            <p:cNvPr id="14" name="Group 11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30" name="Line 11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31" name="Line 11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32" name="Line 11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33" name="Line 11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</p:grpSp>
        <p:grpSp>
          <p:nvGrpSpPr>
            <p:cNvPr id="15" name="Group 11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6" name="Line 11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27" name="Line 11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28" name="Line 11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29" name="Line 12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</p:grpSp>
        <p:grpSp>
          <p:nvGrpSpPr>
            <p:cNvPr id="16" name="Group 121"/>
            <p:cNvGrpSpPr>
              <a:grpSpLocks/>
            </p:cNvGrpSpPr>
            <p:nvPr/>
          </p:nvGrpSpPr>
          <p:grpSpPr bwMode="auto">
            <a:xfrm>
              <a:off x="3659" y="528"/>
              <a:ext cx="630" cy="3548"/>
              <a:chOff x="252" y="509"/>
              <a:chExt cx="630" cy="3548"/>
            </a:xfrm>
          </p:grpSpPr>
          <p:sp>
            <p:nvSpPr>
              <p:cNvPr id="22" name="Line 12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23" name="Line 12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24" name="Line 12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25" name="Line 12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</p:grpSp>
        <p:grpSp>
          <p:nvGrpSpPr>
            <p:cNvPr id="17" name="Group 12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8" name="Line 12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19" name="Line 12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20" name="Line 12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  <p:sp>
            <p:nvSpPr>
              <p:cNvPr id="21" name="Line 13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81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000" smtClean="0">
                  <a:solidFill>
                    <a:srgbClr val="DDE89A"/>
                  </a:solidFill>
                </a:endParaRPr>
              </a:p>
            </p:txBody>
          </p:sp>
        </p:grpSp>
      </p:grpSp>
      <p:pic>
        <p:nvPicPr>
          <p:cNvPr id="62" name="Picture 77" descr="b699cfd5b71900647f3ef56417be1aa7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61000"/>
            <a:ext cx="865188" cy="86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53" descr="j0152694"/>
          <p:cNvPicPr preferRelativeResize="0">
            <a:picLocks noChangeArrowheads="1" noChangeShapeType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5888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08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B175C-671C-497F-8A39-57F4B1FA84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86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380FBF4-7677-40A3-8124-2CFBC61946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1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78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36D6EE-9DD0-4682-A9C8-DBEF3CC4A8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4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E4F183F-941B-47B2-8604-64DD648EEE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93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0021-F4DD-4462-AA9F-60BC9BCBB9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5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AA62-EB84-4A62-8F83-4B67B29B65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65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82BEA-4F2B-432F-B757-81C10FC54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049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39FCFB-4D65-46D2-B8A1-09D32F7E6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85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72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9441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618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451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8852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631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7142-F807-4268-B009-A5216A3D6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596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F7B6-2ED3-4E6F-A70F-BE2725CB19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3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4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28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2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1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8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6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34" name="Picture 40" descr="j0152694"/>
          <p:cNvPicPr preferRelativeResize="0">
            <a:picLocks noChangeArrowheads="1" noChangeShapeType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73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005064"/>
            <a:ext cx="4032448" cy="504056"/>
          </a:xfrm>
        </p:spPr>
        <p:txBody>
          <a:bodyPr>
            <a:noAutofit/>
          </a:bodyPr>
          <a:lstStyle/>
          <a:p>
            <a:pPr algn="ctr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Презентація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 теми 4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7381" y="1340768"/>
            <a:ext cx="866615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Політичні конфлікти</a:t>
            </a:r>
            <a:endParaRPr lang="uk-UA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47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задержка 3"/>
          <p:cNvSpPr/>
          <p:nvPr/>
        </p:nvSpPr>
        <p:spPr>
          <a:xfrm>
            <a:off x="251520" y="1196752"/>
            <a:ext cx="4032448" cy="403244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4283968" y="1052736"/>
            <a:ext cx="4248472" cy="86409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105" y="2060848"/>
            <a:ext cx="42672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300" y="3012661"/>
            <a:ext cx="42672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822" y="120764"/>
            <a:ext cx="42672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072" y="4063359"/>
            <a:ext cx="42672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54" y="5102225"/>
            <a:ext cx="426720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1916832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Шляхи подолання внутрішньополітичних конфліктів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268080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Соціальне маневрування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134076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Політичне маневрування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5996" y="2286163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Політичне маніпулювання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44415" y="3212976"/>
            <a:ext cx="3855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Інтеграція контр еліти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7512" y="4140438"/>
            <a:ext cx="3564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Послаблення «системної опозиції»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6036" y="532646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Силовий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тиск</a:t>
            </a:r>
          </a:p>
        </p:txBody>
      </p:sp>
    </p:spTree>
    <p:extLst>
      <p:ext uri="{BB962C8B-B14F-4D97-AF65-F5344CB8AC3E}">
        <p14:creationId xmlns:p14="http://schemas.microsoft.com/office/powerpoint/2010/main" val="397686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79629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483" y="33603"/>
            <a:ext cx="903649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Традиційно виділяють наступні шляхи запобігання внутрішньополітичним конфліктам:</a:t>
            </a:r>
            <a:endParaRPr lang="uk-UA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263" y="1031996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Соціальне маневрування, яке полягає в перерозподілі частини суспільного продукту, можливо тимчасове, на користь опозиції. </a:t>
            </a:r>
          </a:p>
          <a:p>
            <a:pPr marL="342900" indent="-34290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Політичне маневрування, яке включає широкий спектр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меропріятій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покликаних забезпечити перетворення різноспрямованих інтересів до стійкого політичного альянсу, сприяючого функціонуванню існуючої політичної влади.</a:t>
            </a:r>
          </a:p>
          <a:p>
            <a:pPr marL="342900" indent="-34290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Політичне маніпулювання як цілеспрямована дія на суспільну свідомість, перш за все через канали масових комунікацій, в цілях досягнення політичних цілей.</a:t>
            </a:r>
          </a:p>
          <a:p>
            <a:pPr marL="342900" indent="-34290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Інтеграція контр еліти. Будь-які зміни суспільної системи ведуть до формування контр еліт, що грають роль інтегратора суспільного не достатку. Доцільно не допускати утворення контр еліти, а якщо вона з'явилася, то інтегрувати її в політичну еліту, оскільки кінцеві її політичні інтереси не розходяться з інтересами влади.</a:t>
            </a:r>
          </a:p>
          <a:p>
            <a:pPr marL="342900" indent="-34290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Ослаблення «системної опозиції», яке життєво необхідне, оскільки її мета — повна дестабілізація існуючої системи і створення своїй.</a:t>
            </a:r>
          </a:p>
          <a:p>
            <a:pPr marL="342900" indent="-342900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Силовий тиск. Форми вживання силового тиску вагаються від установлення відкритої диктатури, направленої на насильницьке викорінювання негативного відношення до системи, до вживання непрямих методів тиску.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8003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31520"/>
            <a:ext cx="8280920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uk-UA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"конфлікт"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багатозначне, походить від лат.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Conflictus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зіткнення. Має наступні основні значення (за Н.В. Грі-шиною, 2000):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Стан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відкритої боротьби, війна, битва;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Дисгармонія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відносинах людей, зіткнення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протилеж­ностей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Психічна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боротьба між взаємовиключними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можли­востями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Протиборство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героїв у творах художньої літератури,</a:t>
            </a:r>
            <a:b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кіно;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Емоційна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напруга внаслідок непримиренності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внут­рішніх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настанов з вимогами ситуації.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66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Типи конфліктів</a:t>
            </a:r>
            <a:endParaRPr lang="uk-UA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95536" y="1844824"/>
            <a:ext cx="4824536" cy="4733925"/>
          </a:xfrm>
        </p:spPr>
        <p:txBody>
          <a:bodyPr/>
          <a:lstStyle/>
          <a:p>
            <a:pPr marL="45720" indent="0">
              <a:lnSpc>
                <a:spcPct val="90000"/>
              </a:lnSpc>
              <a:buNone/>
            </a:pPr>
            <a:r>
              <a:rPr lang="uk-UA" sz="3200" b="1" u="sng" dirty="0" smtClean="0"/>
              <a:t>з</a:t>
            </a:r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>а кількістю учасників: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внутрішньо особистісні (один учасник);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міжособистісні (два учасника);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соціальні (багато учасників, держави).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327576" y="1875155"/>
            <a:ext cx="3816424" cy="3474720"/>
          </a:xfrm>
        </p:spPr>
        <p:txBody>
          <a:bodyPr/>
          <a:lstStyle/>
          <a:p>
            <a:pPr marL="45720" indent="0">
              <a:lnSpc>
                <a:spcPct val="90000"/>
              </a:lnSpc>
              <a:buNone/>
            </a:pPr>
            <a:r>
              <a:rPr lang="uk-UA" sz="3200" b="1" u="sng" dirty="0" smtClean="0">
                <a:latin typeface="Times New Roman" pitchFamily="18" charset="0"/>
                <a:cs typeface="Times New Roman" pitchFamily="18" charset="0"/>
              </a:rPr>
              <a:t>з причин: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економічні;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політичні;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етнічні;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культурні та релігійні;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професійні.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7497763" y="4830763"/>
            <a:ext cx="307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sz="2800" b="1" u="sng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5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52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52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52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52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52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764704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зіткнення, протиборство </a:t>
            </a:r>
            <a: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політичних суб'єктів, обумовлене протилежністю їх політичних інтересів, цінностей і поглядів.</a:t>
            </a:r>
            <a:br>
              <a:rPr lang="uk-UA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0"/>
            <a:ext cx="64087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 smtClean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Політичний </a:t>
            </a:r>
            <a:r>
              <a:rPr lang="uk-UA" sz="4000" b="1" cap="none" spc="0" dirty="0" smtClean="0">
                <a:ln w="11430"/>
                <a:solidFill>
                  <a:schemeClr val="accent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конфлікт </a:t>
            </a:r>
            <a:endParaRPr lang="ru-RU" sz="4000" b="1" cap="none" spc="0" dirty="0">
              <a:ln w="11430"/>
              <a:solidFill>
                <a:schemeClr val="accent5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364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764704"/>
            <a:ext cx="7992888" cy="5505792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spcAft>
                <a:spcPts val="0"/>
              </a:spcAft>
              <a:buNone/>
            </a:pPr>
            <a:r>
              <a:rPr lang="uk-UA" sz="3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Політичний конфлікт </a:t>
            </a:r>
            <a:r>
              <a:rPr lang="uk-UA" sz="3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можна розглядати у двох </a:t>
            </a:r>
            <a:r>
              <a:rPr lang="uk-UA" sz="3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макрополітичних</a:t>
            </a:r>
            <a:r>
              <a:rPr lang="uk-UA" sz="3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вимірах: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uk-UA" sz="3400" dirty="0" smtClean="0">
                <a:solidFill>
                  <a:srgbClr val="231F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- між соціальними й політичними групами, які в даний момент позбавлені влади, але прагнуть її здобути, і групами, які владу контролюють (передвиборні перегони);</a:t>
            </a:r>
            <a:endParaRPr lang="uk-UA" sz="3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uk-UA" sz="3400" dirty="0" smtClean="0">
                <a:solidFill>
                  <a:srgbClr val="231F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- всередині соціальних і політичних груп, наділених владою, але які прагнуть більшого впливу на прийняття рішень і всеосяжного</a:t>
            </a:r>
            <a:endParaRPr lang="uk-UA" sz="3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" indent="0" algn="just">
              <a:spcAft>
                <a:spcPts val="0"/>
              </a:spcAft>
              <a:buNone/>
            </a:pPr>
            <a:r>
              <a:rPr lang="uk-UA" sz="3400" dirty="0" smtClean="0">
                <a:solidFill>
                  <a:srgbClr val="231F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задоволення своїх інтересів (боротьба за посадові позиції в політичній системі державних інститутів).</a:t>
            </a:r>
            <a:endParaRPr lang="uk-UA" sz="3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8444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80920" cy="5760640"/>
          </a:xfrm>
        </p:spPr>
        <p:txBody>
          <a:bodyPr>
            <a:normAutofit fontScale="32500" lnSpcReduction="20000"/>
          </a:bodyPr>
          <a:lstStyle/>
          <a:p>
            <a:pPr marL="45720" indent="0">
              <a:buNone/>
            </a:pPr>
            <a:r>
              <a:rPr lang="uk-UA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визначення простору політичного конфлікту слід з’ясувати</a:t>
            </a:r>
          </a:p>
          <a:p>
            <a:pPr marL="45720" indent="0">
              <a:buNone/>
            </a:pPr>
            <a:r>
              <a:rPr lang="uk-UA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наявні проблеми, що стимулюють конфлікт.</a:t>
            </a:r>
          </a:p>
          <a:p>
            <a:pPr marL="45720" indent="0">
              <a:buNone/>
            </a:pPr>
            <a:r>
              <a:rPr lang="uk-UA" sz="6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таких проблем належать: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1. Кому належить вища політична влада в суспільстві, тобто хто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входить до так званого “ситуативного класу” (термін Р. </a:t>
            </a:r>
            <a:r>
              <a:rPr lang="uk-UA" sz="6200" dirty="0" err="1" smtClean="0">
                <a:latin typeface="Times New Roman" pitchFamily="18" charset="0"/>
                <a:cs typeface="Times New Roman" pitchFamily="18" charset="0"/>
              </a:rPr>
              <a:t>Дарендорфа</a:t>
            </a: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), який забезпечує національні інтереси або принаймні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інтереси основних соціальних і політичних груп у суспільстві?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2. Наскільки ефективною є існуюча в суспільстві структура “балансуючих противаг і стримувань”, тобто яким є механізм організації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й здійснення влади (розподіл політичних сил, культурні традиції,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чинне законодавство, психологічні типи лідерів)?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3. Хто і яким чином впливає на “ситуативний клас” при прийнятті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рішень?</a:t>
            </a:r>
          </a:p>
          <a:p>
            <a:pPr marL="45720" indent="0">
              <a:lnSpc>
                <a:spcPct val="120000"/>
              </a:lnSpc>
              <a:buNone/>
            </a:pPr>
            <a:r>
              <a:rPr lang="uk-UA" sz="6200" dirty="0" smtClean="0">
                <a:latin typeface="Times New Roman" pitchFamily="18" charset="0"/>
                <a:cs typeface="Times New Roman" pitchFamily="18" charset="0"/>
              </a:rPr>
              <a:t>4. Хто є виконавцем рішень і як він визначається?	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75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48680"/>
            <a:ext cx="7848872" cy="5688632"/>
          </a:xfrm>
        </p:spPr>
        <p:txBody>
          <a:bodyPr>
            <a:normAutofit fontScale="32500" lnSpcReduction="20000"/>
          </a:bodyPr>
          <a:lstStyle/>
          <a:p>
            <a:pPr marL="45720" indent="0" algn="just">
              <a:spcAft>
                <a:spcPts val="0"/>
              </a:spcAft>
              <a:buNone/>
            </a:pPr>
            <a:r>
              <a:rPr lang="uk-UA" sz="7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 політичному конфлікті слід враховувати й соціальні чинники, які створюють умови для </a:t>
            </a:r>
            <a:r>
              <a:rPr lang="uk-UA" sz="7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конфліктогенів</a:t>
            </a:r>
            <a:r>
              <a:rPr lang="uk-UA" sz="7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У цьому контексті звертаємо увагу на такі чинники:</a:t>
            </a: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5100" dirty="0" smtClean="0">
                <a:solidFill>
                  <a:srgbClr val="231F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uk-UA" sz="6200" dirty="0" smtClean="0">
                <a:solidFill>
                  <a:srgbClr val="231F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боротьба за політичні посади у структурах виконавчої та законодавчої влади, які пов’язані з розподілом матеріальних і фінансових ресурсів;</a:t>
            </a:r>
            <a:endParaRPr lang="uk-UA" sz="6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6200" dirty="0" smtClean="0">
                <a:solidFill>
                  <a:srgbClr val="231F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- боротьба цінностей та ідеологічних доктрин, боротьба конкуренції стратегічного порядку щодо майбутнього розвитку країни. Ця сторона політичного конфлікту </a:t>
            </a:r>
            <a:r>
              <a:rPr lang="uk-UA" sz="6200" smtClean="0">
                <a:solidFill>
                  <a:srgbClr val="231F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проявляється у </a:t>
            </a:r>
            <a:r>
              <a:rPr lang="uk-UA" sz="6200" dirty="0" smtClean="0">
                <a:solidFill>
                  <a:srgbClr val="231F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деклараціях і заявах суб’єктів політичної діяльності. Учасники конфлікту на цій стадії конкурують за право впливу на громадську думку й прагнуть здобути якомога більше прихильників;</a:t>
            </a:r>
            <a:endParaRPr lang="uk-UA" sz="6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6200" dirty="0" smtClean="0">
                <a:solidFill>
                  <a:srgbClr val="231F2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- наявність “анонімного третього” учасника; до нього звертаються учасники конфлікту як до арбітра (в цій ролі можуть виступати окремі політики, державні інститути, громадська думка, міжнародні організації) або ті, хто може силовими методами ліквідувати конфлікт тощо.</a:t>
            </a:r>
            <a:endParaRPr lang="uk-UA" sz="6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13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798758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Види внутрішньополітичних конфліктів: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39952" y="19168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stCxn id="6" idx="3"/>
          </p:cNvCxnSpPr>
          <p:nvPr/>
        </p:nvCxnSpPr>
        <p:spPr>
          <a:xfrm flipH="1">
            <a:off x="3347864" y="2039757"/>
            <a:ext cx="813179" cy="370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139952" y="1978294"/>
            <a:ext cx="1188132" cy="3504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4"/>
          </p:cNvCxnSpPr>
          <p:nvPr/>
        </p:nvCxnSpPr>
        <p:spPr>
          <a:xfrm flipH="1">
            <a:off x="3106381" y="2060848"/>
            <a:ext cx="1105579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161043" y="1986337"/>
            <a:ext cx="1707102" cy="2090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5844008" y="1685259"/>
            <a:ext cx="2894414" cy="2652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74" y="4411961"/>
            <a:ext cx="3659478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5" y="1978294"/>
            <a:ext cx="3310747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018" y="4411961"/>
            <a:ext cx="3294366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79512" y="265188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Класові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внутрішньополітичні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1369" y="4806643"/>
            <a:ext cx="33958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іж різними угрупуваннями за лідерство в державі, партії, русі і ін.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9434" y="1857127"/>
            <a:ext cx="25589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 політичними партіями суспільно-політичними рухами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5148064" y="4581128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 етичні з яскраво вираженим політичним забарвленням</a:t>
            </a:r>
            <a:endParaRPr lang="uk-UA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75873"/>
            <a:ext cx="8280920" cy="502147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1)Класові внутрішньополітичні конфлікти зазвичай носять антагоністичний характер, розглядаються як конфлікти «з нульовою сумою» і, починаючись з соціально-демографічного, інколи корпоративного рівня, часто становляться все громадськими. </a:t>
            </a:r>
          </a:p>
          <a:p>
            <a:pPr marL="4572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2)Конфлікти між політичними партіями (суспільно-політичними рухами). З розвитком демократичних форм правління боротьба по питанню про дороги розвитку суспільства змістилася в область діяльності партій і рухів.</a:t>
            </a:r>
          </a:p>
          <a:p>
            <a:pPr marL="4572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3)Конфлікти між різними угрупуваннями за лідерство в державі, партії, русі і тому подібне. Ці угрупування, як правило, офіційно не оформлені в об'єднання, проте їх інтереси завжди пов'язані з боротьбою за владу. 4)Інколи в особливу групу внутрішньополітичних виділяють міжетнічні конфлікти з яскраво вираженим політичним забарвленням.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213"/>
            <a:ext cx="835292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 основних видів внутрішньополітичних конфліктів відносять наступні:</a:t>
            </a:r>
            <a:endParaRPr lang="uk-UA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91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236</TotalTime>
  <Words>820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2_Легкий дым</vt:lpstr>
      <vt:lpstr>Презентация PowerPoint</vt:lpstr>
      <vt:lpstr>Презентация PowerPoint</vt:lpstr>
      <vt:lpstr>Типи конфліктів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Ирочка</dc:creator>
  <cp:lastModifiedBy>user</cp:lastModifiedBy>
  <cp:revision>30</cp:revision>
  <dcterms:created xsi:type="dcterms:W3CDTF">2013-05-13T12:49:53Z</dcterms:created>
  <dcterms:modified xsi:type="dcterms:W3CDTF">2020-09-10T20:05:58Z</dcterms:modified>
</cp:coreProperties>
</file>