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  <p:sldId id="259" r:id="rId3"/>
    <p:sldId id="262" r:id="rId4"/>
    <p:sldId id="264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41" autoAdjust="0"/>
  </p:normalViewPr>
  <p:slideViewPr>
    <p:cSldViewPr snapToGrid="0">
      <p:cViewPr varScale="1">
        <p:scale>
          <a:sx n="78" d="100"/>
          <a:sy n="78" d="100"/>
        </p:scale>
        <p:origin x="878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9670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257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03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391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654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643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24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689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490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102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715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6236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988291" y="895928"/>
            <a:ext cx="9236365" cy="2992581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Інституціональна соціологія</a:t>
            </a:r>
            <a:br>
              <a:rPr lang="uk-U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66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4627755-7CFB-2240-B355-254879E70538}"/>
              </a:ext>
            </a:extLst>
          </p:cNvPr>
          <p:cNvSpPr txBox="1"/>
          <p:nvPr/>
        </p:nvSpPr>
        <p:spPr>
          <a:xfrm>
            <a:off x="785091" y="424874"/>
            <a:ext cx="10381673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algn="just"/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Метою курсу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«Інституціональна соціологія» формування у студентів цілісного уявлення щодо процесу інституціоналізації, передумов виникнення соціальних інститутів, їх структури і функцій, розвиток навичок аналізу інституційних процесів, а також соціальних потреб, що задовольняються через інститути. Отриманні знання дозволять діагностувати функції та дисфункції соціального інституту, аналізувати його діяльність та розробляти програми заходів, орієнтованих на підвищення ефективності його діяльності.</a:t>
            </a:r>
          </a:p>
          <a:p>
            <a:pPr marL="180340" algn="just"/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algn="just"/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результаті опанування дисципліни здобувачі повинні отримати знання теоретичного підґрунтя інституціональної теорії, сформувати навички аналізу структури, функції та етапів розвитку соціальних інститутів, а також соціально значущих проблем і процесів, що мають інституціональний характер, визначати інституціональні зміни та тенденції.</a:t>
            </a:r>
          </a:p>
          <a:p>
            <a:pPr marL="180340" algn="just"/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algn="just"/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концептуальному, інформаційному і логічному плані даний курс є пов’язаним з дисципліною «Соціальне управління безпекою організацій та є складовою підготовки до підсумкової атестації магістрантів.</a:t>
            </a:r>
          </a:p>
          <a:p>
            <a:pPr indent="450215" algn="just"/>
            <a:endParaRPr lang="ru-RU" sz="24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7977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2E46C5A-8FF3-8F12-6901-328FF79D0ED8}"/>
              </a:ext>
            </a:extLst>
          </p:cNvPr>
          <p:cNvSpPr txBox="1"/>
          <p:nvPr/>
        </p:nvSpPr>
        <p:spPr>
          <a:xfrm>
            <a:off x="582930" y="800100"/>
            <a:ext cx="8563927" cy="36830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Теми лекційних занять</a:t>
            </a:r>
          </a:p>
          <a:p>
            <a:pPr indent="450215" algn="just">
              <a:spcAft>
                <a:spcPts val="800"/>
              </a:spcAft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450215" algn="just">
              <a:spcAft>
                <a:spcPts val="800"/>
              </a:spcAft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	Вступ до навчальної дисципліни «Інституціональна соціологія» </a:t>
            </a:r>
          </a:p>
          <a:p>
            <a:pPr indent="450215" algn="just">
              <a:spcAft>
                <a:spcPts val="800"/>
              </a:spcAft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	Поняття «соціальний інститут» в соціології. </a:t>
            </a:r>
          </a:p>
          <a:p>
            <a:pPr indent="450215" algn="just">
              <a:spcAft>
                <a:spcPts val="800"/>
              </a:spcAft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	Інституційна структура суспільства. </a:t>
            </a:r>
          </a:p>
          <a:p>
            <a:pPr indent="450215" algn="just">
              <a:spcAft>
                <a:spcPts val="800"/>
              </a:spcAft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	Інституційна пам’ять. </a:t>
            </a:r>
          </a:p>
          <a:p>
            <a:pPr indent="450215" algn="just">
              <a:spcAft>
                <a:spcPts val="800"/>
              </a:spcAft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	Зміна інституційного порядку в українському суспільстві. </a:t>
            </a:r>
          </a:p>
          <a:p>
            <a:pPr indent="450215" algn="just">
              <a:spcAft>
                <a:spcPts val="800"/>
              </a:spcAft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	Тенденції трансформацій базових соціальних інститутів. </a:t>
            </a:r>
          </a:p>
          <a:p>
            <a:pPr indent="450215" algn="just">
              <a:spcAft>
                <a:spcPts val="800"/>
              </a:spcAft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	Інституційний примус.</a:t>
            </a:r>
          </a:p>
        </p:txBody>
      </p:sp>
    </p:spTree>
    <p:extLst>
      <p:ext uri="{BB962C8B-B14F-4D97-AF65-F5344CB8AC3E}">
        <p14:creationId xmlns:p14="http://schemas.microsoft.com/office/powerpoint/2010/main" val="1217581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B439097-9E48-1089-4390-9AFABCEC9BCF}"/>
              </a:ext>
            </a:extLst>
          </p:cNvPr>
          <p:cNvSpPr txBox="1"/>
          <p:nvPr/>
        </p:nvSpPr>
        <p:spPr>
          <a:xfrm>
            <a:off x="788670" y="792381"/>
            <a:ext cx="10629899" cy="4883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Теми семінарських занять</a:t>
            </a:r>
          </a:p>
          <a:p>
            <a:pPr indent="450215" algn="just">
              <a:spcAft>
                <a:spcPts val="800"/>
              </a:spcAft>
            </a:pPr>
            <a:endParaRPr lang="uk-UA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	Вступ до навчальної дисципліни «Інституціональна соціологія».</a:t>
            </a:r>
            <a:endParaRPr lang="uk-UA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	Поняття «соціальний інститут» в соціології. </a:t>
            </a:r>
            <a:endParaRPr lang="uk-UA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	Інституційна структура суспільства. </a:t>
            </a:r>
            <a:endParaRPr lang="uk-UA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	Інституційна пам’ять. </a:t>
            </a:r>
            <a:endParaRPr lang="uk-UA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	Зміна інституційного порядку в українському суспільстві. </a:t>
            </a:r>
            <a:endParaRPr lang="uk-UA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	Тенденції трансформацій базових соціальних інститутів. </a:t>
            </a:r>
            <a:endParaRPr lang="uk-UA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	Інституційний примус. </a:t>
            </a:r>
            <a:endParaRPr lang="uk-UA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	Інституціоналізація церемоній та ритуалів. </a:t>
            </a:r>
            <a:endParaRPr lang="uk-UA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	Інститути масової комунікації. </a:t>
            </a:r>
            <a:endParaRPr lang="uk-UA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	Напрями інституційних змін у суспільстві під час війни.</a:t>
            </a: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150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2351ED1-FF7A-9BBD-DD7F-F954B3500F9D}"/>
              </a:ext>
            </a:extLst>
          </p:cNvPr>
          <p:cNvSpPr txBox="1"/>
          <p:nvPr/>
        </p:nvSpPr>
        <p:spPr>
          <a:xfrm>
            <a:off x="607984" y="857863"/>
            <a:ext cx="10427854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ДЖЕРЕЛА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Баштанник О. Соціологічний інституціоналізм як напрям нового інституціоналізму політичної науки: методологія та її реалізація в українських політологічних дослідженнях. Грані. 2020. Т. 23, № 9. С. 5–14. URL: http://ebooks.znu.edu.ua/files/2021/Grani/Grani2020n9/5.pdf.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Додонов Р. О. Етапи та джерела інституціоналізації соціології. </a:t>
            </a:r>
            <a:r>
              <a:rPr lang="uk-UA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Нова парадигма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Запоріжжя, 2002. Вип. 24. С.164–172.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Методологія, теорія та практика соціологічного аналізу сучасного суспільства : зб. наук. праць / відп. ред. В. С. Бакіров. Харків : Вид. центр ХНУ ім. В. Н. Каразіна, 2004. 621с.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Соціологія: терміни і поняття : навч. енциклопедичний слов.-довід. / редкол.: В. М. Піча (керівник) [та ін.]. Львів : Новий Світ-2000, 2019. 658 с. </a:t>
            </a:r>
          </a:p>
        </p:txBody>
      </p:sp>
    </p:spTree>
    <p:extLst>
      <p:ext uri="{BB962C8B-B14F-4D97-AF65-F5344CB8AC3E}">
        <p14:creationId xmlns:p14="http://schemas.microsoft.com/office/powerpoint/2010/main" val="2956019720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48</TotalTime>
  <Words>446</Words>
  <Application>Microsoft Office PowerPoint</Application>
  <PresentationFormat>Широкий екран</PresentationFormat>
  <Paragraphs>32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Times New Roman</vt:lpstr>
      <vt:lpstr>Ретро</vt:lpstr>
      <vt:lpstr>Інституціональна соціологія  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Cоціологія держави</dc:title>
  <dc:creator>Kate</dc:creator>
  <cp:lastModifiedBy>user</cp:lastModifiedBy>
  <cp:revision>12</cp:revision>
  <dcterms:created xsi:type="dcterms:W3CDTF">2016-01-22T08:42:21Z</dcterms:created>
  <dcterms:modified xsi:type="dcterms:W3CDTF">2025-10-06T19:11:10Z</dcterms:modified>
</cp:coreProperties>
</file>