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14" r:id="rId28"/>
    <p:sldId id="309" r:id="rId29"/>
    <p:sldId id="287" r:id="rId30"/>
    <p:sldId id="303" r:id="rId31"/>
    <p:sldId id="315" r:id="rId32"/>
    <p:sldId id="304" r:id="rId33"/>
    <p:sldId id="316" r:id="rId34"/>
    <p:sldId id="305" r:id="rId35"/>
    <p:sldId id="322" r:id="rId36"/>
    <p:sldId id="317" r:id="rId37"/>
    <p:sldId id="306" r:id="rId38"/>
    <p:sldId id="318" r:id="rId39"/>
    <p:sldId id="307" r:id="rId40"/>
    <p:sldId id="319" r:id="rId41"/>
    <p:sldId id="308" r:id="rId42"/>
    <p:sldId id="320" r:id="rId43"/>
    <p:sldId id="288" r:id="rId44"/>
    <p:sldId id="275" r:id="rId45"/>
    <p:sldId id="276" r:id="rId46"/>
    <p:sldId id="321" r:id="rId47"/>
    <p:sldId id="323" r:id="rId48"/>
    <p:sldId id="277" r:id="rId49"/>
    <p:sldId id="278" r:id="rId50"/>
    <p:sldId id="324" r:id="rId51"/>
    <p:sldId id="290" r:id="rId52"/>
    <p:sldId id="291" r:id="rId53"/>
    <p:sldId id="313" r:id="rId54"/>
    <p:sldId id="301" r:id="rId55"/>
    <p:sldId id="325" r:id="rId56"/>
    <p:sldId id="326" r:id="rId57"/>
    <p:sldId id="327" r:id="rId58"/>
    <p:sldId id="328" r:id="rId59"/>
    <p:sldId id="293" r:id="rId60"/>
    <p:sldId id="311" r:id="rId61"/>
    <p:sldId id="310" r:id="rId62"/>
    <p:sldId id="294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7133" autoAdjust="0"/>
  </p:normalViewPr>
  <p:slideViewPr>
    <p:cSldViewPr>
      <p:cViewPr varScale="1">
        <p:scale>
          <a:sx n="69" d="100"/>
          <a:sy n="69" d="100"/>
        </p:scale>
        <p:origin x="14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82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26E7-6904-42E1-849D-BF99F89BDCA6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9228-A217-4414-AE84-A0CF55EB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37D0-DF1B-47F0-AE1A-7E5331F5405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24D4-5A37-4F64-8ED3-5F22F8715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4D4-5A37-4F64-8ED3-5F22F871576B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8001056" cy="5715040"/>
          </a:xfrm>
        </p:spPr>
        <p:txBody>
          <a:bodyPr>
            <a:normAutofit lnSpcReduction="10000"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err="1" smtClean="0">
                <a:solidFill>
                  <a:srgbClr val="002060"/>
                </a:solidFill>
              </a:rPr>
              <a:t>Вступ</a:t>
            </a:r>
            <a:r>
              <a:rPr lang="ru-RU" sz="4400" b="1" dirty="0" smtClean="0">
                <a:solidFill>
                  <a:srgbClr val="002060"/>
                </a:solidFill>
              </a:rPr>
              <a:t> до курсу «</a:t>
            </a:r>
            <a:r>
              <a:rPr lang="ru-RU" sz="4400" b="1" dirty="0" err="1" smtClean="0">
                <a:solidFill>
                  <a:srgbClr val="002060"/>
                </a:solidFill>
              </a:rPr>
              <a:t>Біохімія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лікарських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рослин</a:t>
            </a:r>
            <a:r>
              <a:rPr lang="ru-RU" sz="4400" b="1" dirty="0" smtClean="0">
                <a:solidFill>
                  <a:srgbClr val="002060"/>
                </a:solidFill>
              </a:rPr>
              <a:t>». </a:t>
            </a:r>
          </a:p>
          <a:p>
            <a:r>
              <a:rPr lang="ru-RU" sz="4400" b="1" dirty="0" err="1" smtClean="0">
                <a:solidFill>
                  <a:srgbClr val="002060"/>
                </a:solidFill>
              </a:rPr>
              <a:t>Основні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поняття</a:t>
            </a:r>
            <a:r>
              <a:rPr lang="ru-RU" sz="4400" b="1" dirty="0" smtClean="0">
                <a:solidFill>
                  <a:srgbClr val="002060"/>
                </a:solidFill>
              </a:rPr>
              <a:t> курсу. </a:t>
            </a:r>
          </a:p>
          <a:p>
            <a:r>
              <a:rPr lang="ru-RU" sz="4400" b="1" dirty="0" err="1" smtClean="0">
                <a:solidFill>
                  <a:srgbClr val="002060"/>
                </a:solidFill>
              </a:rPr>
              <a:t>Накопичення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біологічно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активних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речовин</a:t>
            </a:r>
            <a:r>
              <a:rPr lang="ru-RU" sz="4400" b="1" dirty="0" smtClean="0">
                <a:solidFill>
                  <a:srgbClr val="002060"/>
                </a:solidFill>
              </a:rPr>
              <a:t> (БАР).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Система </a:t>
            </a:r>
            <a:r>
              <a:rPr lang="ru-RU" sz="4400" b="1" dirty="0" err="1" smtClean="0">
                <a:solidFill>
                  <a:srgbClr val="002060"/>
                </a:solidFill>
              </a:rPr>
              <a:t>стандартизації</a:t>
            </a:r>
            <a:r>
              <a:rPr lang="ru-RU" sz="4400" b="1" dirty="0" smtClean="0">
                <a:solidFill>
                  <a:srgbClr val="002060"/>
                </a:solidFill>
              </a:rPr>
              <a:t> в </a:t>
            </a:r>
            <a:r>
              <a:rPr lang="ru-RU" sz="4400" b="1" dirty="0" err="1" smtClean="0">
                <a:solidFill>
                  <a:srgbClr val="002060"/>
                </a:solidFill>
              </a:rPr>
              <a:t>Україні</a:t>
            </a:r>
            <a:r>
              <a:rPr lang="ru-RU" sz="44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5.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Посилення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секреторних</a:t>
            </a:r>
            <a:r>
              <a:rPr lang="ru-RU" sz="4000" b="1" i="1" dirty="0" smtClean="0">
                <a:solidFill>
                  <a:srgbClr val="FF0000"/>
                </a:solidFill>
              </a:rPr>
              <a:t> (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видільних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функцій</a:t>
            </a:r>
            <a:r>
              <a:rPr lang="ru-RU" sz="4000" b="1" i="1" dirty="0" smtClean="0">
                <a:solidFill>
                  <a:srgbClr val="FF0000"/>
                </a:solidFill>
              </a:rPr>
              <a:t>):</a:t>
            </a:r>
          </a:p>
          <a:p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видільних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досягається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потогінними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сечогінними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жовчогінними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проносними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речовинами</a:t>
            </a:r>
            <a:r>
              <a:rPr lang="ru-RU" b="1" dirty="0" smtClean="0"/>
              <a:t>,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тими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викликають</a:t>
            </a:r>
            <a:r>
              <a:rPr lang="ru-RU" b="1" dirty="0" smtClean="0"/>
              <a:t> </a:t>
            </a:r>
            <a:r>
              <a:rPr lang="ru-RU" b="1" dirty="0" err="1" smtClean="0"/>
              <a:t>відхід</a:t>
            </a:r>
            <a:r>
              <a:rPr lang="ru-RU" b="1" dirty="0" smtClean="0"/>
              <a:t> </a:t>
            </a:r>
            <a:r>
              <a:rPr lang="ru-RU" b="1" dirty="0" err="1" smtClean="0"/>
              <a:t>мокротиння</a:t>
            </a:r>
            <a:r>
              <a:rPr lang="ru-RU" b="1" dirty="0" smtClean="0"/>
              <a:t> та </a:t>
            </a:r>
            <a:r>
              <a:rPr lang="ru-RU" b="1" dirty="0" err="1" smtClean="0"/>
              <a:t>рідин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цим</a:t>
            </a:r>
            <a:r>
              <a:rPr lang="ru-RU" b="1" dirty="0" smtClean="0"/>
              <a:t> </a:t>
            </a:r>
            <a:r>
              <a:rPr lang="ru-RU" b="1" dirty="0" err="1" smtClean="0"/>
              <a:t>засобам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виводяться</a:t>
            </a:r>
            <a:r>
              <a:rPr lang="ru-RU" b="1" dirty="0" smtClean="0"/>
              <a:t> </a:t>
            </a:r>
            <a:r>
              <a:rPr lang="ru-RU" b="1" dirty="0" err="1" smtClean="0"/>
              <a:t>кінцеві</a:t>
            </a:r>
            <a:r>
              <a:rPr lang="ru-RU" b="1" dirty="0" smtClean="0"/>
              <a:t> </a:t>
            </a:r>
            <a:r>
              <a:rPr lang="ru-RU" b="1" dirty="0" err="1" smtClean="0"/>
              <a:t>продукти</a:t>
            </a:r>
            <a:r>
              <a:rPr lang="ru-RU" b="1" dirty="0" smtClean="0"/>
              <a:t> </a:t>
            </a:r>
            <a:r>
              <a:rPr lang="ru-RU" b="1" dirty="0" err="1" smtClean="0"/>
              <a:t>метаболізму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токсини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утворюються</a:t>
            </a:r>
            <a:r>
              <a:rPr lang="ru-RU" b="1" dirty="0" smtClean="0"/>
              <a:t> в </a:t>
            </a:r>
            <a:r>
              <a:rPr lang="ru-RU" b="1" dirty="0" err="1" smtClean="0"/>
              <a:t>організмі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захворювання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отруєння</a:t>
            </a:r>
            <a:r>
              <a:rPr lang="ru-RU" b="1" dirty="0" smtClean="0"/>
              <a:t>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300" b="1" i="1" dirty="0" smtClean="0">
                <a:solidFill>
                  <a:srgbClr val="FF0000"/>
                </a:solidFill>
              </a:rPr>
              <a:t>6.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Припинення</a:t>
            </a:r>
            <a:r>
              <a:rPr lang="ru-RU" sz="4300" b="1" i="1" dirty="0" smtClean="0">
                <a:solidFill>
                  <a:srgbClr val="FF0000"/>
                </a:solidFill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кровотечі</a:t>
            </a:r>
            <a:r>
              <a:rPr lang="ru-RU" sz="43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err="1" smtClean="0"/>
              <a:t>Захисна</a:t>
            </a:r>
            <a:r>
              <a:rPr lang="ru-RU" b="1" dirty="0" smtClean="0"/>
              <a:t> </a:t>
            </a:r>
            <a:r>
              <a:rPr lang="ru-RU" b="1" dirty="0" err="1" smtClean="0"/>
              <a:t>функція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втрати</a:t>
            </a:r>
            <a:r>
              <a:rPr lang="ru-RU" b="1" dirty="0" smtClean="0"/>
              <a:t> </a:t>
            </a:r>
            <a:r>
              <a:rPr lang="ru-RU" b="1" dirty="0" err="1" smtClean="0"/>
              <a:t>крові</a:t>
            </a:r>
            <a:r>
              <a:rPr lang="ru-RU" b="1" dirty="0" smtClean="0"/>
              <a:t> при </a:t>
            </a:r>
            <a:r>
              <a:rPr lang="ru-RU" b="1" dirty="0" err="1" smtClean="0"/>
              <a:t>пошкодженні</a:t>
            </a:r>
            <a:r>
              <a:rPr lang="ru-RU" b="1" dirty="0" smtClean="0"/>
              <a:t> </a:t>
            </a:r>
            <a:r>
              <a:rPr lang="ru-RU" b="1" dirty="0" err="1" smtClean="0"/>
              <a:t>кровоносних</a:t>
            </a:r>
            <a:r>
              <a:rPr lang="ru-RU" b="1" dirty="0" smtClean="0"/>
              <a:t> </a:t>
            </a:r>
            <a:r>
              <a:rPr lang="ru-RU" b="1" dirty="0" err="1" smtClean="0"/>
              <a:t>судин</a:t>
            </a:r>
            <a:r>
              <a:rPr lang="ru-RU" b="1" dirty="0" smtClean="0"/>
              <a:t> </a:t>
            </a:r>
            <a:r>
              <a:rPr lang="ru-RU" b="1" dirty="0" err="1" smtClean="0"/>
              <a:t>досягається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декількома</a:t>
            </a:r>
            <a:r>
              <a:rPr lang="ru-RU" b="1" dirty="0" smtClean="0"/>
              <a:t> </a:t>
            </a:r>
            <a:r>
              <a:rPr lang="ru-RU" b="1" dirty="0" err="1" smtClean="0"/>
              <a:t>механізмами</a:t>
            </a:r>
            <a:r>
              <a:rPr lang="ru-RU" b="1" dirty="0" smtClean="0"/>
              <a:t>: 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</a:rPr>
              <a:t>шляхом </a:t>
            </a:r>
            <a:r>
              <a:rPr lang="ru-RU" b="1" i="1" dirty="0" err="1" smtClean="0">
                <a:solidFill>
                  <a:srgbClr val="7030A0"/>
                </a:solidFill>
              </a:rPr>
              <a:t>підвищення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згортання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крові</a:t>
            </a:r>
            <a:r>
              <a:rPr lang="ru-RU" b="1" dirty="0" smtClean="0"/>
              <a:t>, </a:t>
            </a:r>
            <a:r>
              <a:rPr lang="ru-RU" b="1" dirty="0" err="1" smtClean="0"/>
              <a:t>зокрема</a:t>
            </a:r>
            <a:r>
              <a:rPr lang="ru-RU" b="1" dirty="0" smtClean="0"/>
              <a:t>,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 одного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факторів</a:t>
            </a:r>
            <a:r>
              <a:rPr lang="ru-RU" b="1" dirty="0" smtClean="0"/>
              <a:t> </a:t>
            </a:r>
            <a:r>
              <a:rPr lang="ru-RU" b="1" dirty="0" err="1" smtClean="0"/>
              <a:t>згортання</a:t>
            </a:r>
            <a:r>
              <a:rPr lang="ru-RU" b="1" dirty="0" smtClean="0"/>
              <a:t> </a:t>
            </a:r>
            <a:r>
              <a:rPr lang="ru-RU" b="1" dirty="0" err="1" smtClean="0"/>
              <a:t>крові</a:t>
            </a:r>
            <a:r>
              <a:rPr lang="ru-RU" b="1" dirty="0" smtClean="0"/>
              <a:t> - </a:t>
            </a:r>
            <a:r>
              <a:rPr lang="ru-RU" b="1" dirty="0" err="1" smtClean="0"/>
              <a:t>протромбіну</a:t>
            </a:r>
            <a:r>
              <a:rPr lang="ru-RU" b="1" dirty="0" smtClean="0"/>
              <a:t>; </a:t>
            </a:r>
          </a:p>
          <a:p>
            <a:pPr>
              <a:buFontTx/>
              <a:buChar char="-"/>
            </a:pPr>
            <a:r>
              <a:rPr lang="ru-RU" b="1" i="1" dirty="0" err="1" smtClean="0">
                <a:solidFill>
                  <a:srgbClr val="7030A0"/>
                </a:solidFill>
              </a:rPr>
              <a:t>застосуванням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речовин</a:t>
            </a:r>
            <a:r>
              <a:rPr lang="ru-RU" b="1" i="1" dirty="0" smtClean="0">
                <a:solidFill>
                  <a:srgbClr val="7030A0"/>
                </a:solidFill>
              </a:rPr>
              <a:t> дубильного характеру </a:t>
            </a:r>
            <a:r>
              <a:rPr lang="ru-RU" b="1" dirty="0" smtClean="0"/>
              <a:t>(</a:t>
            </a:r>
            <a:r>
              <a:rPr lang="ru-RU" b="1" dirty="0" err="1" smtClean="0"/>
              <a:t>речовин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звужують</a:t>
            </a:r>
            <a:r>
              <a:rPr lang="ru-RU" b="1" dirty="0" smtClean="0"/>
              <a:t> </a:t>
            </a:r>
            <a:r>
              <a:rPr lang="ru-RU" b="1" dirty="0" err="1" smtClean="0"/>
              <a:t>просвіт</a:t>
            </a:r>
            <a:r>
              <a:rPr lang="ru-RU" b="1" dirty="0" smtClean="0"/>
              <a:t> </a:t>
            </a:r>
            <a:r>
              <a:rPr lang="ru-RU" b="1" dirty="0" err="1" smtClean="0"/>
              <a:t>судин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зменшують</a:t>
            </a:r>
            <a:r>
              <a:rPr lang="ru-RU" b="1" dirty="0" smtClean="0"/>
              <a:t> прилив </a:t>
            </a:r>
            <a:r>
              <a:rPr lang="ru-RU" b="1" dirty="0" err="1" smtClean="0"/>
              <a:t>крові</a:t>
            </a:r>
            <a:r>
              <a:rPr lang="ru-RU" b="1" dirty="0" smtClean="0"/>
              <a:t> до </a:t>
            </a:r>
            <a:r>
              <a:rPr lang="ru-RU" b="1" dirty="0" err="1" smtClean="0"/>
              <a:t>ушкоджених</a:t>
            </a:r>
            <a:r>
              <a:rPr lang="ru-RU" b="1" dirty="0" smtClean="0"/>
              <a:t> </a:t>
            </a:r>
            <a:r>
              <a:rPr lang="ru-RU" b="1" dirty="0" err="1" smtClean="0"/>
              <a:t>місць</a:t>
            </a:r>
            <a:r>
              <a:rPr lang="ru-RU" b="1" dirty="0" smtClean="0"/>
              <a:t>).</a:t>
            </a:r>
          </a:p>
          <a:p>
            <a:r>
              <a:rPr lang="ru-RU" b="1" dirty="0" err="1" smtClean="0"/>
              <a:t>Кровоспинними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властивостями</a:t>
            </a:r>
            <a:r>
              <a:rPr lang="ru-RU" b="1" dirty="0" smtClean="0"/>
              <a:t> </a:t>
            </a:r>
            <a:r>
              <a:rPr lang="ru-RU" b="1" dirty="0" err="1" smtClean="0"/>
              <a:t>володіють</a:t>
            </a:r>
            <a:r>
              <a:rPr lang="ru-RU" b="1" dirty="0" smtClean="0"/>
              <a:t> </a:t>
            </a:r>
            <a:r>
              <a:rPr lang="ru-RU" b="1" dirty="0" err="1" smtClean="0"/>
              <a:t>препарати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таких </a:t>
            </a:r>
            <a:r>
              <a:rPr lang="ru-RU" b="1" dirty="0" err="1" smtClean="0"/>
              <a:t>рослин</a:t>
            </a:r>
            <a:r>
              <a:rPr lang="ru-RU" b="1" dirty="0" smtClean="0"/>
              <a:t>, як </a:t>
            </a:r>
            <a:r>
              <a:rPr lang="ru-RU" b="1" i="1" dirty="0" err="1" smtClean="0">
                <a:solidFill>
                  <a:srgbClr val="002060"/>
                </a:solidFill>
              </a:rPr>
              <a:t>кропива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дводомна</a:t>
            </a:r>
            <a:r>
              <a:rPr lang="ru-RU" b="1" i="1" dirty="0" smtClean="0">
                <a:solidFill>
                  <a:srgbClr val="002060"/>
                </a:solidFill>
              </a:rPr>
              <a:t>, подорожник великий, </a:t>
            </a:r>
            <a:r>
              <a:rPr lang="ru-RU" b="1" i="1" dirty="0" err="1" smtClean="0">
                <a:solidFill>
                  <a:srgbClr val="002060"/>
                </a:solidFill>
              </a:rPr>
              <a:t>грицики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звичайні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7.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Посилення</a:t>
            </a:r>
            <a:r>
              <a:rPr lang="ru-RU" sz="4000" b="1" i="1" dirty="0" smtClean="0">
                <a:solidFill>
                  <a:srgbClr val="FF0000"/>
                </a:solidFill>
              </a:rPr>
              <a:t> приливу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крові</a:t>
            </a:r>
            <a:r>
              <a:rPr lang="ru-RU" sz="4000" b="1" i="1" dirty="0" smtClean="0">
                <a:solidFill>
                  <a:srgbClr val="FF0000"/>
                </a:solidFill>
              </a:rPr>
              <a:t> до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окремих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органів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3600" b="1" dirty="0" err="1" smtClean="0"/>
              <a:t>Існують</a:t>
            </a:r>
            <a:r>
              <a:rPr lang="ru-RU" sz="3600" b="1" dirty="0" smtClean="0"/>
              <a:t> так </a:t>
            </a:r>
            <a:r>
              <a:rPr lang="ru-RU" sz="3600" b="1" dirty="0" err="1" smtClean="0"/>
              <a:t>звані</a:t>
            </a:r>
            <a:r>
              <a:rPr lang="ru-RU" sz="3600" b="1" dirty="0" smtClean="0"/>
              <a:t>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адаптогени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їх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містять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такі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рослини</a:t>
            </a:r>
            <a:r>
              <a:rPr lang="ru-RU" sz="3600" b="1" dirty="0" smtClean="0"/>
              <a:t>, як женьшень,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елеутерокок</a:t>
            </a:r>
            <a:r>
              <a:rPr lang="ru-RU" sz="3600" b="1" i="1" dirty="0" smtClean="0">
                <a:solidFill>
                  <a:srgbClr val="002060"/>
                </a:solidFill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аралія</a:t>
            </a:r>
            <a:r>
              <a:rPr lang="ru-RU" sz="3600" b="1" i="1" dirty="0" smtClean="0">
                <a:solidFill>
                  <a:srgbClr val="002060"/>
                </a:solidFill>
              </a:rPr>
              <a:t>, лимонник</a:t>
            </a:r>
            <a:r>
              <a:rPr lang="ru-RU" sz="3600" b="1" dirty="0" smtClean="0"/>
              <a:t>), </a:t>
            </a:r>
            <a:r>
              <a:rPr lang="ru-RU" sz="3600" b="1" dirty="0" err="1" smtClean="0"/>
              <a:t>які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стимулюють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діяльність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організму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цілому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підвищують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здатність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переносити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стреси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втому</a:t>
            </a:r>
            <a:r>
              <a:rPr lang="ru-RU" sz="3600" b="1" dirty="0" smtClean="0"/>
              <a:t> через </a:t>
            </a:r>
            <a:r>
              <a:rPr lang="ru-RU" sz="3600" b="1" dirty="0" err="1" smtClean="0"/>
              <a:t>підсилення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припливу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крові</a:t>
            </a:r>
            <a:r>
              <a:rPr lang="ru-RU" sz="3600" b="1" dirty="0" smtClean="0"/>
              <a:t> до </a:t>
            </a:r>
            <a:r>
              <a:rPr lang="ru-RU" sz="3600" b="1" dirty="0" err="1" smtClean="0"/>
              <a:t>певних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органів</a:t>
            </a:r>
            <a:r>
              <a:rPr lang="ru-RU" sz="3600" b="1" dirty="0" smtClean="0"/>
              <a:t> та тканин </a:t>
            </a:r>
            <a:r>
              <a:rPr lang="ru-RU" sz="3600" b="1" dirty="0" err="1" smtClean="0"/>
              <a:t>організму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85828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8.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Підсилення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відновних</a:t>
            </a:r>
            <a:r>
              <a:rPr lang="ru-RU" sz="4000" b="1" i="1" dirty="0" smtClean="0">
                <a:solidFill>
                  <a:srgbClr val="FF0000"/>
                </a:solidFill>
              </a:rPr>
              <a:t>,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регенеративних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процесів</a:t>
            </a:r>
            <a:r>
              <a:rPr lang="ru-RU" sz="4000" b="1" i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sz="3600" b="1" dirty="0" err="1" smtClean="0"/>
              <a:t>Досягається</a:t>
            </a:r>
            <a:r>
              <a:rPr lang="ru-RU" sz="3600" b="1" dirty="0" smtClean="0"/>
              <a:t> шляхом </a:t>
            </a:r>
            <a:r>
              <a:rPr lang="ru-RU" sz="3600" b="1" dirty="0" err="1" smtClean="0"/>
              <a:t>активізації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обмінних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зокрема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пластичних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асиміляційних</a:t>
            </a:r>
            <a:r>
              <a:rPr lang="ru-RU" sz="3600" b="1" dirty="0" smtClean="0"/>
              <a:t>) </a:t>
            </a:r>
            <a:r>
              <a:rPr lang="ru-RU" sz="3600" b="1" dirty="0" err="1" smtClean="0"/>
              <a:t>процесів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організмі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необхідно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загоювання</a:t>
            </a:r>
            <a:r>
              <a:rPr lang="ru-RU" sz="3600" b="1" dirty="0" smtClean="0"/>
              <a:t> ран, </a:t>
            </a:r>
            <a:r>
              <a:rPr lang="ru-RU" sz="3600" b="1" dirty="0" err="1" smtClean="0"/>
              <a:t>виразок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тощо</a:t>
            </a:r>
            <a:r>
              <a:rPr lang="ru-RU" sz="3600" b="1" dirty="0" smtClean="0"/>
              <a:t>. Такими </a:t>
            </a:r>
            <a:r>
              <a:rPr lang="ru-RU" sz="3600" b="1" dirty="0" err="1" smtClean="0"/>
              <a:t>властивостями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володіють</a:t>
            </a:r>
            <a:r>
              <a:rPr lang="ru-RU" sz="3600" b="1" dirty="0" smtClean="0"/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вітамінні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препарати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вітаміни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діють</a:t>
            </a:r>
            <a:r>
              <a:rPr lang="ru-RU" sz="3600" b="1" dirty="0" smtClean="0"/>
              <a:t> як </a:t>
            </a:r>
            <a:r>
              <a:rPr lang="ru-RU" sz="3600" b="1" dirty="0" err="1" smtClean="0"/>
              <a:t>активатори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ферментних</a:t>
            </a:r>
            <a:r>
              <a:rPr lang="ru-RU" sz="3600" b="1" dirty="0" smtClean="0"/>
              <a:t> систем </a:t>
            </a:r>
            <a:r>
              <a:rPr lang="ru-RU" sz="3600" b="1" dirty="0" err="1" smtClean="0"/>
              <a:t>багатьох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біохімічних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процесів</a:t>
            </a:r>
            <a:r>
              <a:rPr lang="ru-RU" sz="3600" b="1" dirty="0" smtClean="0"/>
              <a:t>).</a:t>
            </a:r>
            <a:endParaRPr lang="ru-RU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543956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9.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Ферментативна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дія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3600" b="1" dirty="0" err="1" smtClean="0"/>
              <a:t>Дія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деяких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рослинних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ліків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пов’язана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тим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вони: </a:t>
            </a:r>
          </a:p>
          <a:p>
            <a:pPr>
              <a:buFontTx/>
              <a:buChar char="-"/>
            </a:pPr>
            <a:r>
              <a:rPr lang="ru-RU" sz="36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містять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активні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ферменти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/>
              <a:t>(</a:t>
            </a:r>
            <a:r>
              <a:rPr lang="ru-RU" sz="3600" b="1" dirty="0" err="1" smtClean="0"/>
              <a:t>наприклад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папаїназа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плодів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динного</a:t>
            </a:r>
            <a:r>
              <a:rPr lang="ru-RU" sz="3600" b="1" dirty="0" smtClean="0"/>
              <a:t> дерева - аналог </a:t>
            </a:r>
            <a:r>
              <a:rPr lang="ru-RU" sz="3600" b="1" dirty="0" err="1" smtClean="0"/>
              <a:t>хемотрипсину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шлунковому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соці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людини</a:t>
            </a:r>
            <a:r>
              <a:rPr lang="ru-RU" sz="3600" b="1" dirty="0" smtClean="0"/>
              <a:t>), </a:t>
            </a:r>
          </a:p>
          <a:p>
            <a:pPr>
              <a:buFontTx/>
              <a:buChar char="-"/>
            </a:pPr>
            <a:r>
              <a:rPr lang="ru-RU" sz="36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3600" b="1" i="1" dirty="0" smtClean="0">
                <a:solidFill>
                  <a:srgbClr val="002060"/>
                </a:solidFill>
              </a:rPr>
              <a:t> ж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стимулюють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утворення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власних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ферментів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які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нормалізують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обмін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речовин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організмі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i="1" dirty="0" smtClean="0">
                <a:solidFill>
                  <a:srgbClr val="FF0000"/>
                </a:solidFill>
              </a:rPr>
              <a:t>10. </a:t>
            </a:r>
            <a:r>
              <a:rPr lang="ru-RU" sz="3900" b="1" i="1" dirty="0" err="1" smtClean="0">
                <a:solidFill>
                  <a:srgbClr val="FF0000"/>
                </a:solidFill>
              </a:rPr>
              <a:t>Вплив</a:t>
            </a:r>
            <a:r>
              <a:rPr lang="ru-RU" sz="3900" b="1" i="1" dirty="0" smtClean="0">
                <a:solidFill>
                  <a:srgbClr val="FF0000"/>
                </a:solidFill>
              </a:rPr>
              <a:t> на </a:t>
            </a:r>
            <a:r>
              <a:rPr lang="ru-RU" sz="3900" b="1" i="1" dirty="0" err="1" smtClean="0">
                <a:solidFill>
                  <a:srgbClr val="FF0000"/>
                </a:solidFill>
              </a:rPr>
              <a:t>нервову</a:t>
            </a:r>
            <a:r>
              <a:rPr lang="ru-RU" sz="3900" b="1" i="1" dirty="0" smtClean="0">
                <a:solidFill>
                  <a:srgbClr val="FF0000"/>
                </a:solidFill>
              </a:rPr>
              <a:t> систему: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Біологічно</a:t>
            </a:r>
            <a:r>
              <a:rPr lang="ru-RU" b="1" dirty="0" smtClean="0"/>
              <a:t> </a:t>
            </a:r>
            <a:r>
              <a:rPr lang="ru-RU" b="1" dirty="0" err="1" smtClean="0"/>
              <a:t>активні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 </a:t>
            </a:r>
            <a:r>
              <a:rPr lang="ru-RU" b="1" dirty="0" err="1" smtClean="0"/>
              <a:t>певних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належать до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класів</a:t>
            </a:r>
            <a:r>
              <a:rPr lang="ru-RU" b="1" dirty="0" smtClean="0"/>
              <a:t> </a:t>
            </a:r>
            <a:r>
              <a:rPr lang="ru-RU" b="1" dirty="0" err="1" smtClean="0"/>
              <a:t>хімічних</a:t>
            </a:r>
            <a:r>
              <a:rPr lang="ru-RU" b="1" dirty="0" smtClean="0"/>
              <a:t> </a:t>
            </a:r>
            <a:r>
              <a:rPr lang="ru-RU" b="1" dirty="0" err="1" smtClean="0"/>
              <a:t>сполук</a:t>
            </a:r>
            <a:r>
              <a:rPr lang="ru-RU" b="1" dirty="0" smtClean="0"/>
              <a:t>,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на </a:t>
            </a:r>
            <a:r>
              <a:rPr lang="ru-RU" b="1" dirty="0" err="1" smtClean="0"/>
              <a:t>центральну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вегетативну</a:t>
            </a:r>
            <a:r>
              <a:rPr lang="ru-RU" b="1" dirty="0" smtClean="0"/>
              <a:t> </a:t>
            </a:r>
            <a:r>
              <a:rPr lang="ru-RU" b="1" dirty="0" err="1" smtClean="0"/>
              <a:t>нервову</a:t>
            </a:r>
            <a:r>
              <a:rPr lang="ru-RU" b="1" dirty="0" smtClean="0"/>
              <a:t> систему. Цей </a:t>
            </a: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збуджуючим</a:t>
            </a:r>
            <a:r>
              <a:rPr lang="ru-RU" b="1" dirty="0" smtClean="0"/>
              <a:t> - </a:t>
            </a:r>
            <a:r>
              <a:rPr lang="ru-RU" b="1" dirty="0" err="1" smtClean="0"/>
              <a:t>адаптогени</a:t>
            </a:r>
            <a:r>
              <a:rPr lang="ru-RU" b="1" dirty="0" smtClean="0"/>
              <a:t>, аналептики, </a:t>
            </a:r>
            <a:r>
              <a:rPr lang="ru-RU" b="1" dirty="0" err="1" smtClean="0"/>
              <a:t>антидепресанти</a:t>
            </a:r>
            <a:r>
              <a:rPr lang="ru-RU" b="1" dirty="0" smtClean="0"/>
              <a:t> та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пригнічувальним</a:t>
            </a:r>
            <a:r>
              <a:rPr lang="ru-RU" b="1" dirty="0" smtClean="0"/>
              <a:t> - </a:t>
            </a:r>
            <a:r>
              <a:rPr lang="ru-RU" b="1" dirty="0" err="1" smtClean="0"/>
              <a:t>наркотичні</a:t>
            </a:r>
            <a:r>
              <a:rPr lang="ru-RU" b="1" dirty="0" smtClean="0"/>
              <a:t> </a:t>
            </a:r>
            <a:r>
              <a:rPr lang="ru-RU" b="1" dirty="0" err="1" smtClean="0"/>
              <a:t>та</a:t>
            </a:r>
            <a:r>
              <a:rPr lang="ru-RU" b="1" dirty="0" smtClean="0"/>
              <a:t> </a:t>
            </a:r>
            <a:r>
              <a:rPr lang="ru-RU" b="1" dirty="0" err="1" smtClean="0"/>
              <a:t>ненаркотичні</a:t>
            </a:r>
            <a:r>
              <a:rPr lang="ru-RU" b="1" dirty="0" smtClean="0"/>
              <a:t> анальгетики, </a:t>
            </a:r>
            <a:r>
              <a:rPr lang="ru-RU" b="1" dirty="0" err="1" smtClean="0"/>
              <a:t>седативні</a:t>
            </a:r>
            <a:r>
              <a:rPr lang="ru-RU" b="1" dirty="0" smtClean="0"/>
              <a:t> </a:t>
            </a:r>
            <a:r>
              <a:rPr lang="ru-RU" b="1" dirty="0" err="1" smtClean="0"/>
              <a:t>препарати</a:t>
            </a:r>
            <a:r>
              <a:rPr lang="ru-RU" b="1" dirty="0" smtClean="0"/>
              <a:t>, </a:t>
            </a:r>
            <a:r>
              <a:rPr lang="ru-RU" b="1" dirty="0" err="1" smtClean="0"/>
              <a:t>снодійні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 </a:t>
            </a:r>
            <a:r>
              <a:rPr lang="ru-RU" b="1" dirty="0" err="1" smtClean="0"/>
              <a:t>відносять</a:t>
            </a:r>
            <a:r>
              <a:rPr lang="ru-RU" b="1" dirty="0" smtClean="0"/>
              <a:t> до </a:t>
            </a:r>
            <a:r>
              <a:rPr lang="ru-RU" b="1" i="1" dirty="0" err="1" smtClean="0">
                <a:solidFill>
                  <a:srgbClr val="7030A0"/>
                </a:solidFill>
              </a:rPr>
              <a:t>нейротропних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речовин</a:t>
            </a:r>
            <a:r>
              <a:rPr lang="ru-RU" b="1" dirty="0" smtClean="0"/>
              <a:t>. </a:t>
            </a:r>
            <a:r>
              <a:rPr lang="ru-RU" b="1" dirty="0" err="1" smtClean="0"/>
              <a:t>Здебільшого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вживати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суворим</a:t>
            </a:r>
            <a:r>
              <a:rPr lang="ru-RU" b="1" dirty="0" smtClean="0"/>
              <a:t> контролем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наглядом</a:t>
            </a:r>
            <a:r>
              <a:rPr lang="ru-RU" b="1" dirty="0" smtClean="0"/>
              <a:t> </a:t>
            </a:r>
            <a:r>
              <a:rPr lang="ru-RU" b="1" dirty="0" err="1" smtClean="0"/>
              <a:t>лікаря</a:t>
            </a:r>
            <a:r>
              <a:rPr lang="ru-RU" b="1" dirty="0" smtClean="0"/>
              <a:t>, тому </a:t>
            </a:r>
            <a:r>
              <a:rPr lang="ru-RU" b="1" dirty="0" err="1" smtClean="0"/>
              <a:t>що</a:t>
            </a:r>
            <a:r>
              <a:rPr lang="ru-RU" b="1" dirty="0" smtClean="0"/>
              <a:t> вони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викликати</a:t>
            </a:r>
            <a:r>
              <a:rPr lang="ru-RU" b="1" dirty="0" smtClean="0"/>
              <a:t> </a:t>
            </a:r>
            <a:r>
              <a:rPr lang="ru-RU" b="1" dirty="0" err="1" smtClean="0"/>
              <a:t>отруєння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наркотичне</a:t>
            </a:r>
            <a:r>
              <a:rPr lang="ru-RU" b="1" dirty="0" smtClean="0"/>
              <a:t> </a:t>
            </a:r>
            <a:r>
              <a:rPr lang="ru-RU" b="1" dirty="0" err="1" smtClean="0"/>
              <a:t>звикання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000132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Лікарська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рослинна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6373" t="27309" r="53084" b="29920"/>
          <a:stretch>
            <a:fillRect/>
          </a:stretch>
        </p:blipFill>
        <p:spPr bwMode="auto">
          <a:xfrm>
            <a:off x="214282" y="1285860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35995" t="29518" r="33049" b="22057"/>
          <a:stretch>
            <a:fillRect/>
          </a:stretch>
        </p:blipFill>
        <p:spPr bwMode="auto">
          <a:xfrm>
            <a:off x="0" y="0"/>
            <a:ext cx="535785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20452" t="35141" r="48756" b="20223"/>
          <a:stretch>
            <a:fillRect/>
          </a:stretch>
        </p:blipFill>
        <p:spPr bwMode="auto">
          <a:xfrm>
            <a:off x="3857588" y="3143248"/>
            <a:ext cx="528641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лікарської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001056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Діючі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b="1" i="1" dirty="0" smtClean="0"/>
              <a:t>БАР, </a:t>
            </a:r>
            <a:r>
              <a:rPr lang="ru-RU" sz="2800" b="1" i="1" dirty="0" err="1" smtClean="0"/>
              <a:t>які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змінюють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фізіологічний</a:t>
            </a:r>
            <a:r>
              <a:rPr lang="ru-RU" sz="2800" b="1" i="1" dirty="0" smtClean="0"/>
              <a:t> стан </a:t>
            </a:r>
            <a:r>
              <a:rPr lang="ru-RU" sz="2800" b="1" i="1" dirty="0" err="1" smtClean="0"/>
              <a:t>організму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714620"/>
            <a:ext cx="7000924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b="1" i="1" dirty="0" err="1" smtClean="0"/>
              <a:t>продукти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метаболізму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які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впливають</a:t>
            </a:r>
            <a:r>
              <a:rPr lang="ru-RU" sz="2800" b="1" i="1" dirty="0" smtClean="0"/>
              <a:t> на </a:t>
            </a:r>
            <a:r>
              <a:rPr lang="ru-RU" sz="2800" b="1" i="1" dirty="0" err="1" smtClean="0"/>
              <a:t>всмоктування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діючих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речовин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929198"/>
            <a:ext cx="6215106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Баластні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3200" b="1" i="1" dirty="0" err="1" smtClean="0"/>
              <a:t>певні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метаболіти</a:t>
            </a:r>
            <a:r>
              <a:rPr lang="ru-RU" sz="3200" b="1" i="1" dirty="0" smtClean="0"/>
              <a:t> як </a:t>
            </a:r>
            <a:r>
              <a:rPr lang="ru-RU" sz="3200" b="1" i="1" dirty="0" err="1" smtClean="0"/>
              <a:t>баласт</a:t>
            </a:r>
            <a:r>
              <a:rPr lang="ru-RU" sz="3200" b="1" i="1" dirty="0" smtClean="0"/>
              <a:t> при </a:t>
            </a:r>
            <a:r>
              <a:rPr lang="ru-RU" sz="3200" b="1" i="1" dirty="0" err="1" smtClean="0"/>
              <a:t>виробництві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фармпрепаратів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0097" t="21486" r="32528" b="7229"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План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8403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b="1" i="1" dirty="0" err="1" smtClean="0"/>
              <a:t>Поняття</a:t>
            </a:r>
            <a:r>
              <a:rPr lang="ru-RU" b="1" i="1" dirty="0" smtClean="0"/>
              <a:t> про </a:t>
            </a:r>
            <a:r>
              <a:rPr lang="ru-RU" b="1" i="1" dirty="0" err="1" smtClean="0"/>
              <a:t>лікарські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рослини</a:t>
            </a:r>
            <a:r>
              <a:rPr lang="ru-RU" b="1" i="1" dirty="0" smtClean="0"/>
              <a:t>. </a:t>
            </a:r>
          </a:p>
          <a:p>
            <a:pPr>
              <a:buNone/>
            </a:pPr>
            <a:r>
              <a:rPr lang="ru-RU" b="1" i="1" dirty="0" smtClean="0"/>
              <a:t>2.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лікарських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рослин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3. </a:t>
            </a:r>
            <a:r>
              <a:rPr lang="ru-RU" b="1" i="1" dirty="0" err="1" smtClean="0"/>
              <a:t>Лікарська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рослинна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сировина</a:t>
            </a:r>
            <a:r>
              <a:rPr lang="ru-RU" b="1" i="1" dirty="0" smtClean="0"/>
              <a:t> (ЛРС) та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склад.</a:t>
            </a:r>
          </a:p>
          <a:p>
            <a:pPr>
              <a:buNone/>
            </a:pPr>
            <a:r>
              <a:rPr lang="ru-RU" b="1" i="1" dirty="0" smtClean="0"/>
              <a:t>4. Правила </a:t>
            </a:r>
            <a:r>
              <a:rPr lang="ru-RU" b="1" i="1" dirty="0" err="1" smtClean="0"/>
              <a:t>збору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сушіння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зберігання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лікарської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сировини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5. </a:t>
            </a:r>
            <a:r>
              <a:rPr lang="ru-RU" b="1" i="1" dirty="0" err="1" smtClean="0"/>
              <a:t>Стандартизація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висушеної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лікарської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сировини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6. </a:t>
            </a:r>
            <a:r>
              <a:rPr lang="ru-RU" b="1" i="1" dirty="0" err="1" smtClean="0"/>
              <a:t>Хімічний</a:t>
            </a:r>
            <a:r>
              <a:rPr lang="ru-RU" b="1" i="1" dirty="0" smtClean="0"/>
              <a:t> склад </a:t>
            </a:r>
            <a:r>
              <a:rPr lang="ru-RU" b="1" i="1" dirty="0" err="1" smtClean="0"/>
              <a:t>лікарських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рослин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7. </a:t>
            </a:r>
            <a:r>
              <a:rPr lang="ru-RU" b="1" i="1" dirty="0" err="1" smtClean="0"/>
              <a:t>Нормативні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документи</a:t>
            </a:r>
            <a:r>
              <a:rPr lang="ru-RU" b="1" i="1" dirty="0" smtClean="0"/>
              <a:t> (НД).</a:t>
            </a:r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збору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сушіння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зберігання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лікарської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72518" cy="4768865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i="1" dirty="0" err="1" smtClean="0">
                <a:solidFill>
                  <a:srgbClr val="7030A0"/>
                </a:solidFill>
              </a:rPr>
              <a:t>Бруньки</a:t>
            </a:r>
            <a:r>
              <a:rPr lang="ru-RU" sz="3900" b="1" i="1" dirty="0" smtClean="0">
                <a:solidFill>
                  <a:srgbClr val="7030A0"/>
                </a:solidFill>
              </a:rPr>
              <a:t>: </a:t>
            </a:r>
          </a:p>
          <a:p>
            <a:pPr>
              <a:buNone/>
            </a:pPr>
            <a:r>
              <a:rPr lang="ru-RU" b="1" dirty="0" err="1" smtClean="0"/>
              <a:t>збирають</a:t>
            </a:r>
            <a:r>
              <a:rPr lang="ru-RU" b="1" dirty="0" smtClean="0"/>
              <a:t> рано </a:t>
            </a:r>
            <a:r>
              <a:rPr lang="ru-RU" b="1" dirty="0" err="1" smtClean="0"/>
              <a:t>навесні</a:t>
            </a:r>
            <a:r>
              <a:rPr lang="ru-RU" b="1" dirty="0" smtClean="0"/>
              <a:t>; в </a:t>
            </a:r>
            <a:r>
              <a:rPr lang="ru-RU" b="1" dirty="0" err="1" smtClean="0"/>
              <a:t>березні</a:t>
            </a:r>
            <a:r>
              <a:rPr lang="ru-RU" b="1" dirty="0" smtClean="0"/>
              <a:t> – </a:t>
            </a:r>
            <a:r>
              <a:rPr lang="ru-RU" b="1" dirty="0" err="1" smtClean="0"/>
              <a:t>квітні</a:t>
            </a:r>
            <a:r>
              <a:rPr lang="ru-RU" b="1" dirty="0" smtClean="0"/>
              <a:t>;</a:t>
            </a:r>
          </a:p>
          <a:p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бруньки</a:t>
            </a:r>
            <a:r>
              <a:rPr lang="ru-RU" b="1" dirty="0" smtClean="0"/>
              <a:t> (</a:t>
            </a:r>
            <a:r>
              <a:rPr lang="ru-RU" b="1" dirty="0" err="1" smtClean="0"/>
              <a:t>соснові</a:t>
            </a:r>
            <a:r>
              <a:rPr lang="ru-RU" b="1" dirty="0" smtClean="0"/>
              <a:t>) </a:t>
            </a:r>
            <a:r>
              <a:rPr lang="ru-RU" b="1" dirty="0" err="1" smtClean="0"/>
              <a:t>зрізують</a:t>
            </a:r>
            <a:r>
              <a:rPr lang="ru-RU" b="1" dirty="0" smtClean="0"/>
              <a:t> </a:t>
            </a:r>
            <a:r>
              <a:rPr lang="ru-RU" b="1" dirty="0" err="1" smtClean="0"/>
              <a:t>ножем</a:t>
            </a:r>
            <a:r>
              <a:rPr lang="ru-RU" b="1" dirty="0" smtClean="0"/>
              <a:t>, </a:t>
            </a:r>
            <a:r>
              <a:rPr lang="ru-RU" b="1" dirty="0" err="1" smtClean="0"/>
              <a:t>дрібні</a:t>
            </a:r>
            <a:r>
              <a:rPr lang="ru-RU" b="1" dirty="0" smtClean="0"/>
              <a:t> (</a:t>
            </a:r>
            <a:r>
              <a:rPr lang="ru-RU" b="1" dirty="0" err="1" smtClean="0"/>
              <a:t>березові</a:t>
            </a:r>
            <a:r>
              <a:rPr lang="ru-RU" b="1" dirty="0" smtClean="0"/>
              <a:t>) </a:t>
            </a:r>
            <a:r>
              <a:rPr lang="ru-RU" b="1" dirty="0" err="1" smtClean="0"/>
              <a:t>обмолочують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сушіння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Сушити</a:t>
            </a:r>
            <a:r>
              <a:rPr lang="ru-RU" b="1" dirty="0" smtClean="0"/>
              <a:t> </a:t>
            </a:r>
            <a:r>
              <a:rPr lang="ru-RU" b="1" dirty="0" err="1" smtClean="0"/>
              <a:t>бруньки</a:t>
            </a:r>
            <a:r>
              <a:rPr lang="ru-RU" b="1" dirty="0" smtClean="0"/>
              <a:t> треба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обережно</a:t>
            </a:r>
            <a:r>
              <a:rPr lang="ru-RU" b="1" dirty="0" smtClean="0"/>
              <a:t>: </a:t>
            </a:r>
            <a:r>
              <a:rPr lang="ru-RU" b="1" dirty="0" err="1" smtClean="0"/>
              <a:t>тривалий</a:t>
            </a:r>
            <a:r>
              <a:rPr lang="ru-RU" b="1" dirty="0" smtClean="0"/>
              <a:t> час у </a:t>
            </a:r>
            <a:r>
              <a:rPr lang="ru-RU" b="1" dirty="0" err="1" smtClean="0"/>
              <a:t>прохолодному</a:t>
            </a:r>
            <a:r>
              <a:rPr lang="ru-RU" b="1" dirty="0" smtClean="0"/>
              <a:t> </a:t>
            </a:r>
            <a:r>
              <a:rPr lang="ru-RU" b="1" dirty="0" err="1" smtClean="0"/>
              <a:t>провітрюваному</a:t>
            </a:r>
            <a:r>
              <a:rPr lang="ru-RU" b="1" dirty="0" smtClean="0"/>
              <a:t> </a:t>
            </a:r>
            <a:r>
              <a:rPr lang="ru-RU" b="1" dirty="0" err="1" smtClean="0"/>
              <a:t>приміщенні</a:t>
            </a:r>
            <a:r>
              <a:rPr lang="ru-RU" b="1" dirty="0" smtClean="0"/>
              <a:t>, тому </a:t>
            </a:r>
            <a:r>
              <a:rPr lang="ru-RU" b="1" dirty="0" err="1" smtClean="0"/>
              <a:t>що</a:t>
            </a:r>
            <a:r>
              <a:rPr lang="ru-RU" b="1" dirty="0" smtClean="0"/>
              <a:t> в теплому </a:t>
            </a:r>
            <a:r>
              <a:rPr lang="ru-RU" b="1" dirty="0" err="1" smtClean="0"/>
              <a:t>приміщенні</a:t>
            </a:r>
            <a:r>
              <a:rPr lang="ru-RU" b="1" dirty="0" smtClean="0"/>
              <a:t> вони </a:t>
            </a:r>
            <a:r>
              <a:rPr lang="ru-RU" b="1" dirty="0" err="1" smtClean="0"/>
              <a:t>починають</a:t>
            </a:r>
            <a:r>
              <a:rPr lang="ru-RU" b="1" dirty="0" smtClean="0"/>
              <a:t> </a:t>
            </a:r>
            <a:r>
              <a:rPr lang="ru-RU" b="1" dirty="0" err="1" smtClean="0"/>
              <a:t>розпускатися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Бруньки</a:t>
            </a:r>
            <a:r>
              <a:rPr lang="ru-RU" b="1" dirty="0" smtClean="0"/>
              <a:t> </a:t>
            </a:r>
            <a:r>
              <a:rPr lang="ru-RU" b="1" dirty="0" err="1" smtClean="0"/>
              <a:t>втрачають</a:t>
            </a:r>
            <a:r>
              <a:rPr lang="ru-RU" b="1" dirty="0" smtClean="0"/>
              <a:t> у </a:t>
            </a:r>
            <a:r>
              <a:rPr lang="ru-RU" b="1" dirty="0" err="1" smtClean="0"/>
              <a:t>масі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висушування</a:t>
            </a:r>
            <a:r>
              <a:rPr lang="ru-RU" b="1" dirty="0" smtClean="0"/>
              <a:t> 65-70%.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686800" cy="614366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Кора дерев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і</a:t>
            </a:r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чагарників</a:t>
            </a:r>
            <a:r>
              <a:rPr lang="ru-RU" sz="3600" b="1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2400" b="1" dirty="0" err="1" smtClean="0"/>
              <a:t>Варто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збирати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навесні</a:t>
            </a:r>
            <a:r>
              <a:rPr lang="ru-RU" sz="2400" b="1" dirty="0" smtClean="0"/>
              <a:t>, у </a:t>
            </a:r>
            <a:r>
              <a:rPr lang="ru-RU" sz="2400" b="1" dirty="0" err="1" smtClean="0"/>
              <a:t>період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посиленого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соковиділення</a:t>
            </a:r>
            <a:endParaRPr lang="ru-RU" sz="2400" b="1" dirty="0" smtClean="0"/>
          </a:p>
          <a:p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зняти</a:t>
            </a:r>
            <a:r>
              <a:rPr lang="ru-RU" sz="2400" b="1" dirty="0" smtClean="0"/>
              <a:t> кору на </a:t>
            </a:r>
            <a:r>
              <a:rPr lang="ru-RU" sz="2400" b="1" dirty="0" err="1" smtClean="0"/>
              <a:t>молодих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відрубаних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відрізаних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гілках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гострим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ножем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роблять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кільцеподібні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надрізи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відстані</a:t>
            </a:r>
            <a:r>
              <a:rPr lang="ru-RU" sz="2400" b="1" dirty="0" smtClean="0"/>
              <a:t> 25-50 см один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з'єднують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одним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поздовжніми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надрізами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потім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знімають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жолобків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трубочок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Якщо</a:t>
            </a:r>
            <a:r>
              <a:rPr lang="ru-RU" sz="2400" b="1" dirty="0" smtClean="0"/>
              <a:t> кора </a:t>
            </a:r>
            <a:r>
              <a:rPr lang="ru-RU" sz="2400" b="1" dirty="0" err="1" smtClean="0"/>
              <a:t>покрита</a:t>
            </a:r>
            <a:r>
              <a:rPr lang="ru-RU" sz="2400" b="1" dirty="0" smtClean="0"/>
              <a:t> наростами </a:t>
            </a:r>
            <a:r>
              <a:rPr lang="ru-RU" sz="2400" b="1" dirty="0" err="1" smtClean="0"/>
              <a:t>рунистих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лишайників</a:t>
            </a:r>
            <a:r>
              <a:rPr lang="ru-RU" sz="2400" b="1" dirty="0" smtClean="0"/>
              <a:t>, то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треба </a:t>
            </a:r>
            <a:r>
              <a:rPr lang="ru-RU" sz="2400" b="1" dirty="0" err="1" smtClean="0"/>
              <a:t>попередньо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очистити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ножем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інакше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зіпсувати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сировину</a:t>
            </a:r>
            <a:endParaRPr lang="ru-RU" sz="2400" b="1" dirty="0" smtClean="0"/>
          </a:p>
          <a:p>
            <a:r>
              <a:rPr lang="ru-RU" sz="2400" b="1" dirty="0" smtClean="0"/>
              <a:t>Кора у </a:t>
            </a:r>
            <a:r>
              <a:rPr lang="ru-RU" sz="2400" b="1" dirty="0" err="1" smtClean="0"/>
              <a:t>свіжому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невелику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води, в </a:t>
            </a:r>
            <a:r>
              <a:rPr lang="ru-RU" sz="2400" b="1" dirty="0" err="1" smtClean="0"/>
              <a:t>порівнянні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легше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сушити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робити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відкритому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повітрі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провітрюваних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приміщеннях</a:t>
            </a:r>
            <a:r>
              <a:rPr lang="ru-RU" sz="2400" b="1" dirty="0" smtClean="0"/>
              <a:t>. Кора </a:t>
            </a:r>
            <a:r>
              <a:rPr lang="ru-RU" sz="2400" b="1" dirty="0" err="1" smtClean="0"/>
              <a:t>втрачає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висушування</a:t>
            </a:r>
            <a:r>
              <a:rPr lang="ru-RU" sz="2400" b="1" dirty="0" smtClean="0"/>
              <a:t> 50-70%.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Листки:</a:t>
            </a:r>
          </a:p>
          <a:p>
            <a:r>
              <a:rPr lang="ru-RU" b="1" dirty="0" err="1" smtClean="0"/>
              <a:t>Збирають</a:t>
            </a:r>
            <a:r>
              <a:rPr lang="ru-RU" b="1" dirty="0" smtClean="0"/>
              <a:t> перед початком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цвітіння</a:t>
            </a:r>
            <a:r>
              <a:rPr lang="ru-RU" b="1" dirty="0" smtClean="0"/>
              <a:t> </a:t>
            </a:r>
            <a:r>
              <a:rPr lang="ru-RU" b="1" dirty="0" err="1" smtClean="0"/>
              <a:t>рослини</a:t>
            </a:r>
            <a:r>
              <a:rPr lang="ru-RU" b="1" dirty="0" smtClean="0"/>
              <a:t>, коли до </a:t>
            </a:r>
            <a:r>
              <a:rPr lang="ru-RU" b="1" dirty="0" err="1" smtClean="0"/>
              <a:t>масового</a:t>
            </a:r>
            <a:r>
              <a:rPr lang="ru-RU" b="1" dirty="0" smtClean="0"/>
              <a:t> </a:t>
            </a:r>
            <a:r>
              <a:rPr lang="ru-RU" b="1" dirty="0" err="1" smtClean="0"/>
              <a:t>цвітіння</a:t>
            </a:r>
            <a:r>
              <a:rPr lang="ru-RU" b="1" dirty="0" smtClean="0"/>
              <a:t> </a:t>
            </a:r>
            <a:r>
              <a:rPr lang="ru-RU" b="1" dirty="0" err="1" smtClean="0"/>
              <a:t>перейшло</a:t>
            </a:r>
            <a:r>
              <a:rPr lang="ru-RU" b="1" dirty="0" smtClean="0"/>
              <a:t> не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25% </a:t>
            </a:r>
            <a:r>
              <a:rPr lang="ru-RU" b="1" dirty="0" err="1" smtClean="0"/>
              <a:t>квіток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Роблять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в </a:t>
            </a:r>
            <a:r>
              <a:rPr lang="ru-RU" b="1" dirty="0" err="1" smtClean="0"/>
              <a:t>суху</a:t>
            </a:r>
            <a:r>
              <a:rPr lang="ru-RU" b="1" dirty="0" smtClean="0"/>
              <a:t> погоду, </a:t>
            </a:r>
            <a:r>
              <a:rPr lang="ru-RU" b="1" dirty="0" err="1" smtClean="0"/>
              <a:t>обриваючи</a:t>
            </a:r>
            <a:r>
              <a:rPr lang="ru-RU" b="1" dirty="0" smtClean="0"/>
              <a:t> листки руками. </a:t>
            </a:r>
            <a:r>
              <a:rPr lang="ru-RU" b="1" dirty="0" err="1" smtClean="0"/>
              <a:t>Звичайно</a:t>
            </a:r>
            <a:r>
              <a:rPr lang="ru-RU" b="1" dirty="0" smtClean="0"/>
              <a:t> </a:t>
            </a:r>
            <a:r>
              <a:rPr lang="ru-RU" b="1" dirty="0" err="1" smtClean="0"/>
              <a:t>збирають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розвинені</a:t>
            </a:r>
            <a:r>
              <a:rPr lang="ru-RU" b="1" dirty="0" smtClean="0"/>
              <a:t> </a:t>
            </a:r>
            <a:r>
              <a:rPr lang="ru-RU" b="1" dirty="0" err="1" smtClean="0"/>
              <a:t>прикореневі</a:t>
            </a:r>
            <a:r>
              <a:rPr lang="ru-RU" b="1" dirty="0" smtClean="0"/>
              <a:t>, </a:t>
            </a:r>
            <a:r>
              <a:rPr lang="ru-RU" b="1" dirty="0" err="1" smtClean="0"/>
              <a:t>низькі</a:t>
            </a:r>
            <a:r>
              <a:rPr lang="ru-RU" b="1" dirty="0" smtClean="0"/>
              <a:t> та </a:t>
            </a:r>
            <a:r>
              <a:rPr lang="ru-RU" b="1" dirty="0" err="1" smtClean="0"/>
              <a:t>середні</a:t>
            </a:r>
            <a:r>
              <a:rPr lang="ru-RU" b="1" dirty="0" smtClean="0"/>
              <a:t> </a:t>
            </a:r>
            <a:r>
              <a:rPr lang="ru-RU" b="1" dirty="0" err="1" smtClean="0"/>
              <a:t>стеблові</a:t>
            </a:r>
            <a:r>
              <a:rPr lang="ru-RU" b="1" dirty="0" smtClean="0"/>
              <a:t> листки.</a:t>
            </a:r>
          </a:p>
          <a:p>
            <a:r>
              <a:rPr lang="ru-RU" b="1" dirty="0" err="1" smtClean="0"/>
              <a:t>Листя</a:t>
            </a:r>
            <a:r>
              <a:rPr lang="ru-RU" b="1" dirty="0" smtClean="0"/>
              <a:t> при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висушування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розстилають</a:t>
            </a:r>
            <a:r>
              <a:rPr lang="ru-RU" b="1" dirty="0" smtClean="0"/>
              <a:t> тонким шаром.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листки </a:t>
            </a:r>
            <a:r>
              <a:rPr lang="ru-RU" b="1" dirty="0" err="1" smtClean="0"/>
              <a:t>розстилають</a:t>
            </a:r>
            <a:r>
              <a:rPr lang="ru-RU" b="1" dirty="0" smtClean="0"/>
              <a:t> </a:t>
            </a:r>
            <a:r>
              <a:rPr lang="ru-RU" b="1" dirty="0" err="1" smtClean="0"/>
              <a:t>кожен</a:t>
            </a:r>
            <a:r>
              <a:rPr lang="ru-RU" b="1" dirty="0" smtClean="0"/>
              <a:t> </a:t>
            </a:r>
            <a:r>
              <a:rPr lang="ru-RU" b="1" dirty="0" err="1" smtClean="0"/>
              <a:t>окремо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b="1" i="1" dirty="0" smtClean="0">
                <a:solidFill>
                  <a:srgbClr val="7030A0"/>
                </a:solidFill>
              </a:rPr>
              <a:t>Траву (</a:t>
            </a:r>
            <a:r>
              <a:rPr lang="ru-RU" sz="4100" b="1" i="1" dirty="0" err="1" smtClean="0">
                <a:solidFill>
                  <a:srgbClr val="7030A0"/>
                </a:solidFill>
              </a:rPr>
              <a:t>лікарську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сировину</a:t>
            </a:r>
            <a:r>
              <a:rPr lang="ru-RU" sz="4100" b="1" i="1" dirty="0" smtClean="0">
                <a:solidFill>
                  <a:srgbClr val="7030A0"/>
                </a:solidFill>
              </a:rPr>
              <a:t> у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вигляді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квітучих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облистнених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пагонів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трав'янистих</a:t>
            </a:r>
            <a:r>
              <a:rPr lang="ru-RU" sz="4100" b="1" i="1" dirty="0" smtClean="0">
                <a:solidFill>
                  <a:srgbClr val="7030A0"/>
                </a:solidFill>
              </a:rPr>
              <a:t> </a:t>
            </a:r>
            <a:r>
              <a:rPr lang="ru-RU" sz="4100" b="1" i="1" dirty="0" err="1" smtClean="0">
                <a:solidFill>
                  <a:srgbClr val="7030A0"/>
                </a:solidFill>
              </a:rPr>
              <a:t>рослин</a:t>
            </a:r>
            <a:r>
              <a:rPr lang="ru-RU" sz="4100" b="1" i="1" dirty="0" smtClean="0">
                <a:solidFill>
                  <a:srgbClr val="7030A0"/>
                </a:solidFill>
              </a:rPr>
              <a:t>):</a:t>
            </a:r>
          </a:p>
          <a:p>
            <a:r>
              <a:rPr lang="ru-RU" b="1" dirty="0" err="1" smtClean="0"/>
              <a:t>Збирають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цвітіння</a:t>
            </a:r>
            <a:r>
              <a:rPr lang="ru-RU" b="1" dirty="0" smtClean="0"/>
              <a:t> (до </a:t>
            </a:r>
            <a:r>
              <a:rPr lang="ru-RU" b="1" dirty="0" err="1" smtClean="0"/>
              <a:t>плодоношення</a:t>
            </a:r>
            <a:r>
              <a:rPr lang="ru-RU" b="1" dirty="0" smtClean="0"/>
              <a:t>)</a:t>
            </a:r>
          </a:p>
          <a:p>
            <a:r>
              <a:rPr lang="ru-RU" b="1" dirty="0" err="1" smtClean="0"/>
              <a:t>Збирають</a:t>
            </a:r>
            <a:r>
              <a:rPr lang="ru-RU" b="1" dirty="0" smtClean="0"/>
              <a:t> без </a:t>
            </a:r>
            <a:r>
              <a:rPr lang="ru-RU" b="1" dirty="0" err="1" smtClean="0"/>
              <a:t>жорстких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 стебла. Не </a:t>
            </a:r>
            <a:r>
              <a:rPr lang="ru-RU" b="1" dirty="0" err="1" smtClean="0"/>
              <a:t>допускається</a:t>
            </a:r>
            <a:r>
              <a:rPr lang="ru-RU" b="1" dirty="0" smtClean="0"/>
              <a:t> </a:t>
            </a:r>
            <a:r>
              <a:rPr lang="ru-RU" b="1" dirty="0" err="1" smtClean="0"/>
              <a:t>виривання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корінням</a:t>
            </a:r>
            <a:r>
              <a:rPr lang="ru-RU" b="1" dirty="0" smtClean="0"/>
              <a:t>. "Траву" </a:t>
            </a:r>
            <a:r>
              <a:rPr lang="ru-RU" b="1" dirty="0" err="1" smtClean="0"/>
              <a:t>дворічників</a:t>
            </a:r>
            <a:r>
              <a:rPr lang="ru-RU" b="1" dirty="0" smtClean="0"/>
              <a:t> </a:t>
            </a:r>
            <a:r>
              <a:rPr lang="ru-RU" b="1" dirty="0" err="1" smtClean="0"/>
              <a:t>збирають</a:t>
            </a:r>
            <a:r>
              <a:rPr lang="ru-RU" b="1" dirty="0" smtClean="0"/>
              <a:t> до </a:t>
            </a:r>
            <a:r>
              <a:rPr lang="ru-RU" b="1" dirty="0" err="1" smtClean="0"/>
              <a:t>плодоношення</a:t>
            </a:r>
            <a:r>
              <a:rPr lang="ru-RU" b="1" dirty="0" smtClean="0"/>
              <a:t> без </a:t>
            </a:r>
            <a:r>
              <a:rPr lang="ru-RU" b="1" dirty="0" err="1" smtClean="0"/>
              <a:t>огрубілих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. В межах </a:t>
            </a:r>
            <a:r>
              <a:rPr lang="ru-RU" b="1" dirty="0" err="1" smtClean="0"/>
              <a:t>ділянки</a:t>
            </a:r>
            <a:r>
              <a:rPr lang="ru-RU" b="1" dirty="0" smtClean="0"/>
              <a:t> </a:t>
            </a:r>
            <a:r>
              <a:rPr lang="ru-RU" b="1" dirty="0" err="1" smtClean="0"/>
              <a:t>заготівлі</a:t>
            </a:r>
            <a:r>
              <a:rPr lang="ru-RU" b="1" dirty="0" smtClean="0"/>
              <a:t> </a:t>
            </a:r>
            <a:r>
              <a:rPr lang="ru-RU" b="1" dirty="0" err="1" smtClean="0"/>
              <a:t>лишається</a:t>
            </a:r>
            <a:r>
              <a:rPr lang="ru-RU" b="1" dirty="0" smtClean="0"/>
              <a:t> не </a:t>
            </a:r>
            <a:r>
              <a:rPr lang="ru-RU" b="1" dirty="0" err="1" smtClean="0"/>
              <a:t>менше</a:t>
            </a:r>
            <a:r>
              <a:rPr lang="ru-RU" b="1" dirty="0" smtClean="0"/>
              <a:t> 20 % </a:t>
            </a:r>
            <a:r>
              <a:rPr lang="ru-RU" b="1" dirty="0" err="1" smtClean="0"/>
              <a:t>рослин</a:t>
            </a:r>
            <a:r>
              <a:rPr lang="ru-RU" b="1" dirty="0" smtClean="0"/>
              <a:t> для </a:t>
            </a:r>
            <a:r>
              <a:rPr lang="ru-RU" b="1" dirty="0" err="1" smtClean="0"/>
              <a:t>насіннєвого</a:t>
            </a:r>
            <a:r>
              <a:rPr lang="ru-RU" b="1" dirty="0" smtClean="0"/>
              <a:t> </a:t>
            </a:r>
            <a:r>
              <a:rPr lang="ru-RU" b="1" dirty="0" err="1" smtClean="0"/>
              <a:t>поновлення</a:t>
            </a:r>
            <a:r>
              <a:rPr lang="ru-RU" b="1" dirty="0" smtClean="0"/>
              <a:t>. </a:t>
            </a:r>
            <a:r>
              <a:rPr lang="ru-RU" b="1" dirty="0" err="1" smtClean="0"/>
              <a:t>Зрізують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серпами, ножами </a:t>
            </a:r>
            <a:r>
              <a:rPr lang="ru-RU" b="1" dirty="0" err="1" smtClean="0"/>
              <a:t>або</a:t>
            </a:r>
            <a:r>
              <a:rPr lang="ru-RU" b="1" dirty="0" smtClean="0"/>
              <a:t> секаторами без </a:t>
            </a:r>
            <a:r>
              <a:rPr lang="ru-RU" b="1" dirty="0" err="1" smtClean="0"/>
              <a:t>грубих</a:t>
            </a:r>
            <a:r>
              <a:rPr lang="ru-RU" b="1" dirty="0" smtClean="0"/>
              <a:t> </a:t>
            </a:r>
            <a:r>
              <a:rPr lang="ru-RU" b="1" dirty="0" err="1" smtClean="0"/>
              <a:t>приземних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. </a:t>
            </a:r>
            <a:r>
              <a:rPr lang="ru-RU" b="1" dirty="0" err="1" smtClean="0"/>
              <a:t>Іноді</a:t>
            </a:r>
            <a:r>
              <a:rPr lang="ru-RU" b="1" dirty="0" smtClean="0"/>
              <a:t> при густому </a:t>
            </a:r>
            <a:r>
              <a:rPr lang="ru-RU" b="1" dirty="0" err="1" smtClean="0"/>
              <a:t>стоянні</a:t>
            </a:r>
            <a:r>
              <a:rPr lang="ru-RU" b="1" dirty="0" smtClean="0"/>
              <a:t> трав </a:t>
            </a:r>
            <a:r>
              <a:rPr lang="ru-RU" b="1" dirty="0" err="1" smtClean="0"/>
              <a:t>рослини</a:t>
            </a:r>
            <a:r>
              <a:rPr lang="ru-RU" b="1" dirty="0" smtClean="0"/>
              <a:t> </a:t>
            </a:r>
            <a:r>
              <a:rPr lang="ru-RU" b="1" dirty="0" err="1" smtClean="0"/>
              <a:t>скошують</a:t>
            </a:r>
            <a:r>
              <a:rPr lang="ru-RU" b="1" dirty="0" smtClean="0"/>
              <a:t> косами </a:t>
            </a:r>
            <a:r>
              <a:rPr lang="ru-RU" b="1" dirty="0" err="1" smtClean="0"/>
              <a:t>або</a:t>
            </a:r>
            <a:r>
              <a:rPr lang="ru-RU" b="1" dirty="0" smtClean="0"/>
              <a:t> серпами,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вибирають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косовиць.Трава</a:t>
            </a:r>
            <a:r>
              <a:rPr lang="ru-RU" b="1" dirty="0" smtClean="0"/>
              <a:t> </a:t>
            </a:r>
            <a:r>
              <a:rPr lang="ru-RU" b="1" dirty="0" err="1" smtClean="0"/>
              <a:t>втрачає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висушування</a:t>
            </a:r>
            <a:r>
              <a:rPr lang="ru-RU" b="1" dirty="0" smtClean="0"/>
              <a:t> – 65-90%.</a:t>
            </a:r>
          </a:p>
          <a:p>
            <a:r>
              <a:rPr lang="ru-RU" b="1" dirty="0" smtClean="0"/>
              <a:t>Для </a:t>
            </a:r>
            <a:r>
              <a:rPr lang="ru-RU" b="1" dirty="0" err="1" smtClean="0"/>
              <a:t>кращого</a:t>
            </a:r>
            <a:r>
              <a:rPr lang="ru-RU" b="1" dirty="0" smtClean="0"/>
              <a:t> </a:t>
            </a:r>
            <a:r>
              <a:rPr lang="ru-RU" b="1" dirty="0" err="1" smtClean="0"/>
              <a:t>просушування</a:t>
            </a:r>
            <a:r>
              <a:rPr lang="ru-RU" b="1" dirty="0" smtClean="0"/>
              <a:t> </a:t>
            </a:r>
            <a:r>
              <a:rPr lang="ru-RU" b="1" dirty="0" err="1" smtClean="0"/>
              <a:t>сировину</a:t>
            </a:r>
            <a:r>
              <a:rPr lang="ru-RU" b="1" dirty="0" smtClean="0"/>
              <a:t>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розкладати</a:t>
            </a:r>
            <a:r>
              <a:rPr lang="ru-RU" b="1" dirty="0" smtClean="0"/>
              <a:t> тонким шаром </a:t>
            </a:r>
            <a:r>
              <a:rPr lang="ru-RU" b="1" dirty="0" err="1" smtClean="0"/>
              <a:t>періодично</a:t>
            </a:r>
            <a:r>
              <a:rPr lang="ru-RU" b="1" dirty="0" smtClean="0"/>
              <a:t> </a:t>
            </a:r>
            <a:r>
              <a:rPr lang="ru-RU" b="1" dirty="0" err="1" smtClean="0"/>
              <a:t>перевертаючи</a:t>
            </a:r>
            <a:r>
              <a:rPr lang="ru-RU" b="1" dirty="0" smtClean="0"/>
              <a:t>. </a:t>
            </a:r>
            <a:r>
              <a:rPr lang="ru-RU" b="1" dirty="0" err="1" smtClean="0"/>
              <a:t>Рослини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ефірні</a:t>
            </a:r>
            <a:r>
              <a:rPr lang="ru-RU" b="1" dirty="0" smtClean="0"/>
              <a:t> </a:t>
            </a:r>
            <a:r>
              <a:rPr lang="ru-RU" b="1" dirty="0" err="1" smtClean="0"/>
              <a:t>олії</a:t>
            </a:r>
            <a:r>
              <a:rPr lang="ru-RU" b="1" dirty="0" smtClean="0"/>
              <a:t>, </a:t>
            </a:r>
            <a:r>
              <a:rPr lang="ru-RU" b="1" dirty="0" err="1" smtClean="0"/>
              <a:t>складають</a:t>
            </a:r>
            <a:r>
              <a:rPr lang="ru-RU" b="1" dirty="0" smtClean="0"/>
              <a:t> </a:t>
            </a:r>
            <a:r>
              <a:rPr lang="ru-RU" b="1" dirty="0" err="1" smtClean="0"/>
              <a:t>товстим</a:t>
            </a:r>
            <a:r>
              <a:rPr lang="ru-RU" b="1" dirty="0" smtClean="0"/>
              <a:t> шаром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сушать</a:t>
            </a:r>
            <a:r>
              <a:rPr lang="ru-RU" b="1" dirty="0" smtClean="0"/>
              <a:t> при </a:t>
            </a:r>
            <a:r>
              <a:rPr lang="ru-RU" b="1" dirty="0" err="1" smtClean="0"/>
              <a:t>температурі</a:t>
            </a:r>
            <a:r>
              <a:rPr lang="ru-RU" b="1" dirty="0" smtClean="0"/>
              <a:t> не </a:t>
            </a:r>
            <a:r>
              <a:rPr lang="ru-RU" b="1" dirty="0" err="1" smtClean="0"/>
              <a:t>вище</a:t>
            </a:r>
            <a:r>
              <a:rPr lang="ru-RU" b="1" dirty="0" smtClean="0"/>
              <a:t> за 25-30 °С, а </a:t>
            </a:r>
            <a:r>
              <a:rPr lang="ru-RU" b="1" dirty="0" err="1" smtClean="0"/>
              <a:t>ті</a:t>
            </a:r>
            <a:r>
              <a:rPr lang="ru-RU" b="1" dirty="0" smtClean="0"/>
              <a:t>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алкалоїди</a:t>
            </a:r>
            <a:r>
              <a:rPr lang="ru-RU" b="1" dirty="0" smtClean="0"/>
              <a:t>, </a:t>
            </a:r>
            <a:r>
              <a:rPr lang="ru-RU" b="1" dirty="0" err="1" smtClean="0"/>
              <a:t>глікозиди</a:t>
            </a:r>
            <a:r>
              <a:rPr lang="ru-RU" b="1" dirty="0" smtClean="0"/>
              <a:t> - при 50-60 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i="1" dirty="0" err="1" smtClean="0">
                <a:solidFill>
                  <a:srgbClr val="7030A0"/>
                </a:solidFill>
              </a:rPr>
              <a:t>Квітки</a:t>
            </a:r>
            <a:r>
              <a:rPr lang="ru-RU" sz="3900" b="1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b="1" dirty="0" err="1" smtClean="0"/>
              <a:t>Збирають</a:t>
            </a:r>
            <a:r>
              <a:rPr lang="ru-RU" b="1" dirty="0" smtClean="0"/>
              <a:t>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строків</a:t>
            </a:r>
            <a:r>
              <a:rPr lang="ru-RU" b="1" dirty="0" smtClean="0"/>
              <a:t> </a:t>
            </a:r>
            <a:r>
              <a:rPr lang="ru-RU" b="1" dirty="0" err="1" smtClean="0"/>
              <a:t>цвітіння</a:t>
            </a:r>
            <a:r>
              <a:rPr lang="ru-RU" b="1" dirty="0" smtClean="0"/>
              <a:t> кожного виду </a:t>
            </a:r>
            <a:r>
              <a:rPr lang="ru-RU" b="1" dirty="0" err="1" smtClean="0"/>
              <a:t>рослин</a:t>
            </a:r>
            <a:r>
              <a:rPr lang="ru-RU" b="1" dirty="0" smtClean="0"/>
              <a:t> в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масового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цвітіння</a:t>
            </a:r>
            <a:r>
              <a:rPr lang="ru-RU" b="1" dirty="0" smtClean="0"/>
              <a:t>,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до початку </a:t>
            </a:r>
            <a:r>
              <a:rPr lang="ru-RU" b="1" dirty="0" err="1" smtClean="0"/>
              <a:t>в'янення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Квіти</a:t>
            </a:r>
            <a:r>
              <a:rPr lang="ru-RU" b="1" dirty="0" smtClean="0"/>
              <a:t> </a:t>
            </a:r>
            <a:r>
              <a:rPr lang="ru-RU" b="1" dirty="0" err="1" smtClean="0"/>
              <a:t>збирають</a:t>
            </a:r>
            <a:r>
              <a:rPr lang="ru-RU" b="1" dirty="0" smtClean="0"/>
              <a:t> </a:t>
            </a:r>
            <a:r>
              <a:rPr lang="ru-RU" b="1" dirty="0" err="1" smtClean="0"/>
              <a:t>вручну</a:t>
            </a:r>
            <a:r>
              <a:rPr lang="ru-RU" b="1" dirty="0" smtClean="0"/>
              <a:t>, </a:t>
            </a:r>
            <a:r>
              <a:rPr lang="ru-RU" b="1" dirty="0" err="1" smtClean="0"/>
              <a:t>общипуючи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обриваючи</a:t>
            </a:r>
            <a:r>
              <a:rPr lang="ru-RU" b="1" dirty="0" smtClean="0"/>
              <a:t> </a:t>
            </a:r>
            <a:r>
              <a:rPr lang="ru-RU" b="1" dirty="0" err="1" smtClean="0"/>
              <a:t>квітконіжки</a:t>
            </a:r>
            <a:r>
              <a:rPr lang="ru-RU" b="1" dirty="0" smtClean="0"/>
              <a:t>. </a:t>
            </a:r>
            <a:r>
              <a:rPr lang="ru-RU" b="1" dirty="0" err="1" smtClean="0"/>
              <a:t>Іноді</a:t>
            </a:r>
            <a:r>
              <a:rPr lang="ru-RU" b="1" dirty="0" smtClean="0"/>
              <a:t> для </a:t>
            </a:r>
            <a:r>
              <a:rPr lang="ru-RU" b="1" dirty="0" err="1" smtClean="0"/>
              <a:t>збору</a:t>
            </a:r>
            <a:r>
              <a:rPr lang="ru-RU" b="1" dirty="0" smtClean="0"/>
              <a:t> </a:t>
            </a:r>
            <a:r>
              <a:rPr lang="ru-RU" b="1" dirty="0" err="1" smtClean="0"/>
              <a:t>суцвіть</a:t>
            </a:r>
            <a:r>
              <a:rPr lang="ru-RU" b="1" dirty="0" smtClean="0"/>
              <a:t> </a:t>
            </a:r>
            <a:r>
              <a:rPr lang="ru-RU" b="1" dirty="0" err="1" smtClean="0"/>
              <a:t>користуються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спеціальними</a:t>
            </a:r>
            <a:r>
              <a:rPr lang="ru-RU" b="1" dirty="0" smtClean="0"/>
              <a:t> </a:t>
            </a:r>
            <a:r>
              <a:rPr lang="ru-RU" b="1" dirty="0" err="1" smtClean="0"/>
              <a:t>пристосуваннями</a:t>
            </a:r>
            <a:r>
              <a:rPr lang="ru-RU" b="1" dirty="0" smtClean="0"/>
              <a:t> - совками.</a:t>
            </a:r>
          </a:p>
          <a:p>
            <a:r>
              <a:rPr lang="ru-RU" b="1" dirty="0" err="1" smtClean="0"/>
              <a:t>Квіти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розстилають</a:t>
            </a:r>
            <a:r>
              <a:rPr lang="ru-RU" b="1" dirty="0" smtClean="0"/>
              <a:t> тонким шаром,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уникнути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необхідності</a:t>
            </a:r>
            <a:r>
              <a:rPr lang="ru-RU" b="1" dirty="0" smtClean="0"/>
              <a:t> </a:t>
            </a:r>
            <a:r>
              <a:rPr lang="ru-RU" b="1" dirty="0" err="1" smtClean="0"/>
              <a:t>перемішувати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у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сушіння</a:t>
            </a:r>
            <a:r>
              <a:rPr lang="ru-RU" b="1" dirty="0" smtClean="0"/>
              <a:t>. </a:t>
            </a:r>
            <a:r>
              <a:rPr lang="ru-RU" b="1" dirty="0" err="1" smtClean="0"/>
              <a:t>Квітки</a:t>
            </a:r>
            <a:r>
              <a:rPr lang="ru-RU" b="1" dirty="0" smtClean="0"/>
              <a:t> та </a:t>
            </a:r>
            <a:r>
              <a:rPr lang="ru-RU" b="1" dirty="0" err="1" smtClean="0"/>
              <a:t>пуп’янки</a:t>
            </a:r>
            <a:r>
              <a:rPr lang="ru-RU" b="1" dirty="0" smtClean="0"/>
              <a:t> </a:t>
            </a:r>
            <a:r>
              <a:rPr lang="ru-RU" b="1" dirty="0" err="1" smtClean="0"/>
              <a:t>втрачають</a:t>
            </a:r>
            <a:r>
              <a:rPr lang="ru-RU" b="1" dirty="0" smtClean="0"/>
              <a:t> у </a:t>
            </a:r>
            <a:r>
              <a:rPr lang="ru-RU" b="1" dirty="0" err="1" smtClean="0"/>
              <a:t>масі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висушування</a:t>
            </a:r>
            <a:r>
              <a:rPr lang="ru-RU" b="1" dirty="0" smtClean="0"/>
              <a:t> - 75%.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6072230"/>
          </a:xfrm>
        </p:spPr>
        <p:txBody>
          <a:bodyPr>
            <a:normAutofit fontScale="25000" lnSpcReduction="20000"/>
          </a:bodyPr>
          <a:lstStyle/>
          <a:p>
            <a:r>
              <a:rPr lang="ru-RU" sz="12300" b="1" i="1" dirty="0" smtClean="0">
                <a:solidFill>
                  <a:srgbClr val="7030A0"/>
                </a:solidFill>
              </a:rPr>
              <a:t>Плоди </a:t>
            </a:r>
            <a:r>
              <a:rPr lang="ru-RU" sz="12300" b="1" i="1" dirty="0" err="1" smtClean="0">
                <a:solidFill>
                  <a:srgbClr val="7030A0"/>
                </a:solidFill>
              </a:rPr>
              <a:t>і</a:t>
            </a:r>
            <a:r>
              <a:rPr lang="ru-RU" sz="12300" b="1" i="1" dirty="0" smtClean="0">
                <a:solidFill>
                  <a:srgbClr val="7030A0"/>
                </a:solidFill>
              </a:rPr>
              <a:t> </a:t>
            </a:r>
            <a:r>
              <a:rPr lang="ru-RU" sz="12300" b="1" i="1" dirty="0" err="1" smtClean="0">
                <a:solidFill>
                  <a:srgbClr val="7030A0"/>
                </a:solidFill>
              </a:rPr>
              <a:t>насіння</a:t>
            </a:r>
            <a:r>
              <a:rPr lang="ru-RU" sz="12300" b="1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10400" b="1" dirty="0" err="1" smtClean="0"/>
              <a:t>Збирають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безпосередньо</a:t>
            </a:r>
            <a:r>
              <a:rPr lang="ru-RU" sz="10400" b="1" dirty="0" smtClean="0"/>
              <a:t> перед </a:t>
            </a:r>
            <a:r>
              <a:rPr lang="ru-RU" sz="10400" b="1" dirty="0" err="1" smtClean="0"/>
              <a:t>повним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їх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достиганням</a:t>
            </a:r>
            <a:r>
              <a:rPr lang="ru-RU" sz="10400" b="1" dirty="0" smtClean="0"/>
              <a:t>.</a:t>
            </a:r>
          </a:p>
          <a:p>
            <a:r>
              <a:rPr lang="ru-RU" sz="10400" b="1" dirty="0" smtClean="0"/>
              <a:t>Плоди </a:t>
            </a:r>
            <a:r>
              <a:rPr lang="ru-RU" sz="10400" b="1" dirty="0" err="1" smtClean="0"/>
              <a:t>зривають</a:t>
            </a:r>
            <a:r>
              <a:rPr lang="ru-RU" sz="10400" b="1" dirty="0" smtClean="0"/>
              <a:t> руками (без </a:t>
            </a:r>
            <a:r>
              <a:rPr lang="ru-RU" sz="10400" b="1" dirty="0" err="1" smtClean="0"/>
              <a:t>плодоніжок</a:t>
            </a:r>
            <a:r>
              <a:rPr lang="ru-RU" sz="10400" b="1" dirty="0" smtClean="0"/>
              <a:t>) </a:t>
            </a:r>
            <a:r>
              <a:rPr lang="ru-RU" sz="10400" b="1" dirty="0" err="1" smtClean="0"/>
              <a:t>вранці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або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ввечері</a:t>
            </a:r>
            <a:r>
              <a:rPr lang="ru-RU" sz="10400" b="1" dirty="0" smtClean="0"/>
              <a:t>, </a:t>
            </a:r>
            <a:r>
              <a:rPr lang="ru-RU" sz="10400" b="1" dirty="0" err="1" smtClean="0"/>
              <a:t>оскільки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зірвані</a:t>
            </a:r>
            <a:r>
              <a:rPr lang="ru-RU" sz="10400" b="1" dirty="0" smtClean="0"/>
              <a:t> у спеку </a:t>
            </a:r>
            <a:r>
              <a:rPr lang="ru-RU" sz="10400" b="1" dirty="0" err="1" smtClean="0"/>
              <a:t>швидше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псуються</a:t>
            </a:r>
            <a:r>
              <a:rPr lang="ru-RU" sz="10400" b="1" dirty="0" smtClean="0"/>
              <a:t>. У </a:t>
            </a:r>
            <a:r>
              <a:rPr lang="ru-RU" sz="10400" b="1" dirty="0" err="1" smtClean="0"/>
              <a:t>горобини</a:t>
            </a:r>
            <a:r>
              <a:rPr lang="ru-RU" sz="10400" b="1" dirty="0" smtClean="0"/>
              <a:t>, </a:t>
            </a:r>
            <a:r>
              <a:rPr lang="ru-RU" sz="10400" b="1" dirty="0" err="1" smtClean="0"/>
              <a:t>кмину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й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інших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рослин</a:t>
            </a:r>
            <a:r>
              <a:rPr lang="ru-RU" sz="10400" b="1" dirty="0" smtClean="0"/>
              <a:t>, </a:t>
            </a:r>
            <a:r>
              <a:rPr lang="ru-RU" sz="10400" b="1" dirty="0" err="1" smtClean="0"/>
              <a:t>у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яких</a:t>
            </a:r>
            <a:r>
              <a:rPr lang="ru-RU" sz="10400" b="1" dirty="0" smtClean="0"/>
              <a:t> плоди </a:t>
            </a:r>
            <a:r>
              <a:rPr lang="ru-RU" sz="10400" b="1" dirty="0" err="1" smtClean="0"/>
              <a:t>розташовані</a:t>
            </a:r>
            <a:r>
              <a:rPr lang="ru-RU" sz="10400" b="1" dirty="0" smtClean="0"/>
              <a:t> в </a:t>
            </a:r>
            <a:r>
              <a:rPr lang="ru-RU" sz="10400" b="1" dirty="0" err="1" smtClean="0"/>
              <a:t>парасольках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або</a:t>
            </a:r>
            <a:r>
              <a:rPr lang="ru-RU" sz="10400" b="1" dirty="0" smtClean="0"/>
              <a:t> щитках, </a:t>
            </a:r>
            <a:r>
              <a:rPr lang="ru-RU" sz="10400" b="1" dirty="0" err="1" smtClean="0"/>
              <a:t>їх</a:t>
            </a:r>
            <a:r>
              <a:rPr lang="ru-RU" sz="10400" b="1" dirty="0" smtClean="0"/>
              <a:t> так </a:t>
            </a:r>
            <a:r>
              <a:rPr lang="ru-RU" sz="10400" b="1" dirty="0" err="1" smtClean="0"/>
              <a:t>і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знімають</a:t>
            </a:r>
            <a:r>
              <a:rPr lang="ru-RU" sz="10400" b="1" dirty="0" smtClean="0"/>
              <a:t>. </a:t>
            </a:r>
            <a:r>
              <a:rPr lang="ru-RU" sz="10400" b="1" dirty="0" err="1" smtClean="0"/>
              <a:t>Потім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після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підсушування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ретельно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відокремлюють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від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плодоніжок</a:t>
            </a:r>
            <a:r>
              <a:rPr lang="ru-RU" sz="10400" b="1" dirty="0" smtClean="0"/>
              <a:t>. Плоди </a:t>
            </a:r>
            <a:r>
              <a:rPr lang="ru-RU" sz="10400" b="1" dirty="0" err="1" smtClean="0"/>
              <a:t>шипшини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рекомендується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збирати</a:t>
            </a:r>
            <a:r>
              <a:rPr lang="ru-RU" sz="10400" b="1" dirty="0" smtClean="0"/>
              <a:t> разом </a:t>
            </a:r>
            <a:r>
              <a:rPr lang="ru-RU" sz="10400" b="1" dirty="0" err="1" smtClean="0"/>
              <a:t>із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залишками</a:t>
            </a:r>
            <a:r>
              <a:rPr lang="ru-RU" sz="10400" b="1" dirty="0" smtClean="0"/>
              <a:t> чашечки, </a:t>
            </a:r>
            <a:r>
              <a:rPr lang="ru-RU" sz="10400" b="1" dirty="0" err="1" smtClean="0"/>
              <a:t>що</a:t>
            </a:r>
            <a:r>
              <a:rPr lang="ru-RU" sz="10400" b="1" dirty="0" smtClean="0"/>
              <a:t> у них </a:t>
            </a:r>
            <a:r>
              <a:rPr lang="ru-RU" sz="10400" b="1" dirty="0" err="1" smtClean="0"/>
              <a:t>залишається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зверху</a:t>
            </a:r>
            <a:r>
              <a:rPr lang="ru-RU" sz="10400" b="1" dirty="0" smtClean="0"/>
              <a:t> плода. </a:t>
            </a:r>
            <a:r>
              <a:rPr lang="ru-RU" sz="10400" b="1" dirty="0" err="1" smtClean="0"/>
              <a:t>Цю</a:t>
            </a:r>
            <a:r>
              <a:rPr lang="ru-RU" sz="10400" b="1" dirty="0" smtClean="0"/>
              <a:t> чашечку </a:t>
            </a:r>
            <a:r>
              <a:rPr lang="ru-RU" sz="10400" b="1" dirty="0" err="1" smtClean="0"/>
              <a:t>видаляють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вже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після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підсушування</a:t>
            </a:r>
            <a:r>
              <a:rPr lang="ru-RU" sz="10400" b="1" dirty="0" smtClean="0"/>
              <a:t>, </a:t>
            </a:r>
            <a:r>
              <a:rPr lang="ru-RU" sz="10400" b="1" dirty="0" err="1" smtClean="0"/>
              <a:t>перетираючи</a:t>
            </a:r>
            <a:r>
              <a:rPr lang="ru-RU" sz="10400" b="1" dirty="0" smtClean="0"/>
              <a:t> плоди руками.</a:t>
            </a:r>
          </a:p>
          <a:p>
            <a:r>
              <a:rPr lang="ru-RU" sz="10400" b="1" dirty="0" err="1" smtClean="0"/>
              <a:t>Очищене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від</a:t>
            </a:r>
            <a:r>
              <a:rPr lang="ru-RU" sz="10400" b="1" dirty="0" smtClean="0"/>
              <a:t> пилу </a:t>
            </a:r>
            <a:r>
              <a:rPr lang="ru-RU" sz="10400" b="1" dirty="0" err="1" smtClean="0"/>
              <a:t>й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домішок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насіння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трохи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підсушують</a:t>
            </a:r>
            <a:r>
              <a:rPr lang="ru-RU" sz="10400" b="1" dirty="0" smtClean="0"/>
              <a:t> на </a:t>
            </a:r>
            <a:r>
              <a:rPr lang="ru-RU" sz="10400" b="1" dirty="0" err="1" smtClean="0"/>
              <a:t>повітрі</a:t>
            </a:r>
            <a:r>
              <a:rPr lang="ru-RU" sz="10400" b="1" dirty="0" smtClean="0"/>
              <a:t>, </a:t>
            </a:r>
            <a:r>
              <a:rPr lang="ru-RU" sz="10400" b="1" dirty="0" err="1" smtClean="0"/>
              <a:t>щоб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запобігти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їх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пліснявінню</a:t>
            </a:r>
            <a:r>
              <a:rPr lang="ru-RU" sz="10400" b="1" dirty="0" smtClean="0"/>
              <a:t>. Оптимальна температура повинна </a:t>
            </a:r>
            <a:r>
              <a:rPr lang="ru-RU" sz="10400" b="1" dirty="0" err="1" smtClean="0"/>
              <a:t>складати</a:t>
            </a:r>
            <a:r>
              <a:rPr lang="ru-RU" sz="10400" b="1" dirty="0" smtClean="0"/>
              <a:t> 80-90 °С. Плоди </a:t>
            </a:r>
            <a:r>
              <a:rPr lang="ru-RU" sz="10400" b="1" dirty="0" err="1" smtClean="0"/>
              <a:t>втрачають</a:t>
            </a:r>
            <a:r>
              <a:rPr lang="ru-RU" sz="10400" b="1" dirty="0" smtClean="0"/>
              <a:t> у </a:t>
            </a:r>
            <a:r>
              <a:rPr lang="ru-RU" sz="10400" b="1" dirty="0" err="1" smtClean="0"/>
              <a:t>масі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після</a:t>
            </a:r>
            <a:r>
              <a:rPr lang="ru-RU" sz="10400" b="1" dirty="0" smtClean="0"/>
              <a:t> </a:t>
            </a:r>
            <a:r>
              <a:rPr lang="ru-RU" sz="10400" b="1" dirty="0" err="1" smtClean="0"/>
              <a:t>висушування</a:t>
            </a:r>
            <a:r>
              <a:rPr lang="ru-RU" sz="10400" b="1" dirty="0" smtClean="0"/>
              <a:t> 30-60%, а </a:t>
            </a:r>
            <a:r>
              <a:rPr lang="ru-RU" sz="10400" b="1" dirty="0" err="1" smtClean="0"/>
              <a:t>насіння</a:t>
            </a:r>
            <a:r>
              <a:rPr lang="ru-RU" sz="10400" b="1" dirty="0" smtClean="0"/>
              <a:t> – 20-40%.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i="1" dirty="0" err="1" smtClean="0">
                <a:solidFill>
                  <a:srgbClr val="7030A0"/>
                </a:solidFill>
              </a:rPr>
              <a:t>Корінь</a:t>
            </a:r>
            <a:r>
              <a:rPr lang="ru-RU" sz="3800" b="1" i="1" dirty="0" smtClean="0">
                <a:solidFill>
                  <a:srgbClr val="7030A0"/>
                </a:solidFill>
              </a:rPr>
              <a:t>, </a:t>
            </a:r>
            <a:r>
              <a:rPr lang="ru-RU" sz="3800" b="1" i="1" dirty="0" err="1" smtClean="0">
                <a:solidFill>
                  <a:srgbClr val="7030A0"/>
                </a:solidFill>
              </a:rPr>
              <a:t>кореневища</a:t>
            </a:r>
            <a:r>
              <a:rPr lang="ru-RU" sz="3800" b="1" i="1" dirty="0" smtClean="0">
                <a:solidFill>
                  <a:srgbClr val="7030A0"/>
                </a:solidFill>
              </a:rPr>
              <a:t>, </a:t>
            </a:r>
            <a:r>
              <a:rPr lang="ru-RU" sz="3800" b="1" i="1" dirty="0" err="1" smtClean="0">
                <a:solidFill>
                  <a:srgbClr val="7030A0"/>
                </a:solidFill>
              </a:rPr>
              <a:t>цибулини</a:t>
            </a:r>
            <a:r>
              <a:rPr lang="ru-RU" sz="3800" b="1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b="1" dirty="0" err="1" smtClean="0"/>
              <a:t>Збирають</a:t>
            </a:r>
            <a:r>
              <a:rPr lang="ru-RU" b="1" dirty="0" smtClean="0"/>
              <a:t> в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відмирання</a:t>
            </a:r>
            <a:r>
              <a:rPr lang="ru-RU" b="1" dirty="0" smtClean="0"/>
              <a:t> </a:t>
            </a:r>
            <a:r>
              <a:rPr lang="ru-RU" b="1" dirty="0" err="1" smtClean="0"/>
              <a:t>надземних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, коли </a:t>
            </a:r>
            <a:r>
              <a:rPr lang="ru-RU" b="1" dirty="0" err="1" smtClean="0"/>
              <a:t>рослини</a:t>
            </a:r>
            <a:r>
              <a:rPr lang="ru-RU" b="1" dirty="0" smtClean="0"/>
              <a:t> </a:t>
            </a:r>
            <a:r>
              <a:rPr lang="ru-RU" b="1" dirty="0" err="1" smtClean="0"/>
              <a:t>переходять</a:t>
            </a:r>
            <a:r>
              <a:rPr lang="ru-RU" b="1" dirty="0" smtClean="0"/>
              <a:t> у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спокою</a:t>
            </a:r>
            <a:r>
              <a:rPr lang="ru-RU" b="1" dirty="0" smtClean="0"/>
              <a:t> (</a:t>
            </a:r>
            <a:r>
              <a:rPr lang="ru-RU" b="1" dirty="0" err="1" smtClean="0"/>
              <a:t>кінець</a:t>
            </a:r>
            <a:r>
              <a:rPr lang="ru-RU" b="1" dirty="0" smtClean="0"/>
              <a:t> </a:t>
            </a:r>
            <a:r>
              <a:rPr lang="ru-RU" b="1" dirty="0" err="1" smtClean="0"/>
              <a:t>літа-осінь</a:t>
            </a:r>
            <a:r>
              <a:rPr lang="ru-RU" b="1" dirty="0" smtClean="0"/>
              <a:t>),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обсипання</a:t>
            </a:r>
            <a:r>
              <a:rPr lang="ru-RU" b="1" dirty="0" smtClean="0"/>
              <a:t> </a:t>
            </a:r>
            <a:r>
              <a:rPr lang="ru-RU" b="1" dirty="0" err="1" smtClean="0"/>
              <a:t>насіння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ранньою</a:t>
            </a:r>
            <a:r>
              <a:rPr lang="ru-RU" b="1" dirty="0" smtClean="0"/>
              <a:t> весною, коли в них </a:t>
            </a:r>
            <a:r>
              <a:rPr lang="ru-RU" b="1" dirty="0" err="1" smtClean="0"/>
              <a:t>нагромаджуються</a:t>
            </a:r>
            <a:r>
              <a:rPr lang="ru-RU" b="1" dirty="0" smtClean="0"/>
              <a:t> активно </a:t>
            </a:r>
            <a:r>
              <a:rPr lang="ru-RU" b="1" dirty="0" err="1" smtClean="0"/>
              <a:t>діючі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Викопують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лопатами,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витягають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пухкого</a:t>
            </a:r>
            <a:r>
              <a:rPr lang="ru-RU" b="1" dirty="0" smtClean="0"/>
              <a:t> </a:t>
            </a:r>
            <a:r>
              <a:rPr lang="ru-RU" b="1" dirty="0" err="1" smtClean="0"/>
              <a:t>ґрунту</a:t>
            </a:r>
            <a:r>
              <a:rPr lang="ru-RU" b="1" dirty="0" smtClean="0"/>
              <a:t> вилами </a:t>
            </a:r>
            <a:r>
              <a:rPr lang="ru-RU" b="1" dirty="0" err="1" smtClean="0"/>
              <a:t>або</a:t>
            </a:r>
            <a:r>
              <a:rPr lang="ru-RU" b="1" dirty="0" smtClean="0"/>
              <a:t> граблями. У </a:t>
            </a:r>
            <a:r>
              <a:rPr lang="ru-RU" b="1" dirty="0" err="1" smtClean="0"/>
              <a:t>радіусі</a:t>
            </a:r>
            <a:r>
              <a:rPr lang="ru-RU" b="1" dirty="0" smtClean="0"/>
              <a:t> 10 - 15 см </a:t>
            </a:r>
            <a:r>
              <a:rPr lang="ru-RU" b="1" dirty="0" err="1" smtClean="0"/>
              <a:t>від</a:t>
            </a:r>
            <a:r>
              <a:rPr lang="ru-RU" b="1" dirty="0" smtClean="0"/>
              <a:t> стебла </a:t>
            </a:r>
            <a:r>
              <a:rPr lang="ru-RU" b="1" dirty="0" err="1" smtClean="0"/>
              <a:t>рослину</a:t>
            </a:r>
            <a:r>
              <a:rPr lang="ru-RU" b="1" dirty="0" smtClean="0"/>
              <a:t> </a:t>
            </a:r>
            <a:r>
              <a:rPr lang="ru-RU" b="1" dirty="0" err="1" smtClean="0"/>
              <a:t>обкопують</a:t>
            </a:r>
            <a:r>
              <a:rPr lang="ru-RU" b="1" dirty="0" smtClean="0"/>
              <a:t>, </a:t>
            </a:r>
            <a:r>
              <a:rPr lang="ru-RU" b="1" dirty="0" err="1" smtClean="0"/>
              <a:t>заглиблюючи</a:t>
            </a:r>
            <a:r>
              <a:rPr lang="ru-RU" b="1" dirty="0" smtClean="0"/>
              <a:t> лопату в </a:t>
            </a:r>
            <a:r>
              <a:rPr lang="ru-RU" b="1" dirty="0" err="1" smtClean="0"/>
              <a:t>ґрунт</a:t>
            </a:r>
            <a:r>
              <a:rPr lang="ru-RU" b="1" dirty="0" smtClean="0"/>
              <a:t> так, </a:t>
            </a:r>
            <a:r>
              <a:rPr lang="ru-RU" b="1" dirty="0" err="1" smtClean="0"/>
              <a:t>щоб</a:t>
            </a:r>
            <a:r>
              <a:rPr lang="ru-RU" b="1" dirty="0" smtClean="0"/>
              <a:t> не </a:t>
            </a:r>
            <a:r>
              <a:rPr lang="ru-RU" b="1" dirty="0" err="1" smtClean="0"/>
              <a:t>підрізати</a:t>
            </a:r>
            <a:r>
              <a:rPr lang="ru-RU" b="1" dirty="0" smtClean="0"/>
              <a:t> </a:t>
            </a:r>
            <a:r>
              <a:rPr lang="ru-RU" b="1" dirty="0" err="1" smtClean="0"/>
              <a:t>коренів</a:t>
            </a:r>
            <a:r>
              <a:rPr lang="ru-RU" b="1" dirty="0" smtClean="0"/>
              <a:t>,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вивертають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ґрунтом</a:t>
            </a:r>
            <a:r>
              <a:rPr lang="ru-RU" b="1" dirty="0" smtClean="0"/>
              <a:t>. </a:t>
            </a:r>
            <a:r>
              <a:rPr lang="ru-RU" b="1" dirty="0" err="1" smtClean="0"/>
              <a:t>Кореневища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корінь</a:t>
            </a:r>
            <a:r>
              <a:rPr lang="ru-RU" b="1" dirty="0" smtClean="0"/>
              <a:t> </a:t>
            </a:r>
            <a:r>
              <a:rPr lang="ru-RU" b="1" dirty="0" err="1" smtClean="0"/>
              <a:t>спочатку</a:t>
            </a:r>
            <a:r>
              <a:rPr lang="ru-RU" b="1" dirty="0" smtClean="0"/>
              <a:t> </a:t>
            </a:r>
            <a:r>
              <a:rPr lang="ru-RU" b="1" dirty="0" err="1" smtClean="0"/>
              <a:t>обтрушують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землі</a:t>
            </a:r>
            <a:r>
              <a:rPr lang="ru-RU" b="1" dirty="0" smtClean="0"/>
              <a:t>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начисто </a:t>
            </a:r>
            <a:r>
              <a:rPr lang="ru-RU" b="1" dirty="0" err="1" smtClean="0"/>
              <a:t>промивають</a:t>
            </a:r>
            <a:r>
              <a:rPr lang="ru-RU" b="1" dirty="0" smtClean="0"/>
              <a:t> у </a:t>
            </a:r>
            <a:r>
              <a:rPr lang="ru-RU" b="1" dirty="0" err="1" smtClean="0"/>
              <a:t>воді</a:t>
            </a:r>
            <a:r>
              <a:rPr lang="ru-RU" b="1" dirty="0" smtClean="0"/>
              <a:t>. </a:t>
            </a:r>
            <a:r>
              <a:rPr lang="ru-RU" b="1" dirty="0" err="1" smtClean="0"/>
              <a:t>Сировину</a:t>
            </a:r>
            <a:r>
              <a:rPr lang="ru-RU" b="1" dirty="0" smtClean="0"/>
              <a:t>, яка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слиз</a:t>
            </a:r>
            <a:r>
              <a:rPr lang="ru-RU" b="1" dirty="0" smtClean="0"/>
              <a:t>, </a:t>
            </a:r>
            <a:r>
              <a:rPr lang="ru-RU" b="1" dirty="0" err="1" smtClean="0"/>
              <a:t>сапоніни</a:t>
            </a:r>
            <a:r>
              <a:rPr lang="ru-RU" b="1" dirty="0" smtClean="0"/>
              <a:t>, </a:t>
            </a:r>
            <a:r>
              <a:rPr lang="ru-RU" b="1" dirty="0" err="1" smtClean="0"/>
              <a:t>промивають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через </a:t>
            </a:r>
            <a:r>
              <a:rPr lang="ru-RU" b="1" dirty="0" err="1" smtClean="0"/>
              <a:t>високу</a:t>
            </a:r>
            <a:r>
              <a:rPr lang="ru-RU" b="1" dirty="0" smtClean="0"/>
              <a:t> </a:t>
            </a:r>
            <a:r>
              <a:rPr lang="ru-RU" b="1" dirty="0" err="1" smtClean="0"/>
              <a:t>розчинність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речовин</a:t>
            </a:r>
            <a:r>
              <a:rPr lang="ru-RU" b="1" dirty="0" smtClean="0"/>
              <a:t>. У таких </a:t>
            </a:r>
            <a:r>
              <a:rPr lang="ru-RU" b="1" dirty="0" err="1" smtClean="0"/>
              <a:t>рослин</a:t>
            </a:r>
            <a:r>
              <a:rPr lang="ru-RU" b="1" dirty="0" smtClean="0"/>
              <a:t>, як алтей, солодка, </a:t>
            </a:r>
            <a:r>
              <a:rPr lang="ru-RU" b="1" dirty="0" err="1" smtClean="0"/>
              <a:t>аїр</a:t>
            </a:r>
            <a:r>
              <a:rPr lang="ru-RU" b="1" dirty="0" smtClean="0"/>
              <a:t> </a:t>
            </a:r>
            <a:r>
              <a:rPr lang="ru-RU" b="1" dirty="0" err="1" smtClean="0"/>
              <a:t>видаляють</a:t>
            </a:r>
            <a:r>
              <a:rPr lang="ru-RU" b="1" dirty="0" smtClean="0"/>
              <a:t> корок.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·Ð°Ð³Ð¾ÑÐ¾Ð²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83" y="107310"/>
            <a:ext cx="3119460" cy="2143116"/>
          </a:xfrm>
          <a:prstGeom prst="rect">
            <a:avLst/>
          </a:prstGeom>
          <a:noFill/>
        </p:spPr>
      </p:pic>
      <p:sp>
        <p:nvSpPr>
          <p:cNvPr id="1028" name="AutoShape 4" descr="ÐÐ°ÑÑÐ¸Ð½ÐºÐ¸ Ð¿Ð¾ Ð·Ð°Ð¿ÑÐ¾ÑÑ Ð·Ð°Ð³Ð¾ÑÐ¾Ð²ÐºÐ° Ð»ÐµÐºÐ°ÑÑÑÐ²ÐµÐ½Ð½Ð¾Ð³Ð¾ ÑÑÑ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biotest.by/images/news/single/_trav_v_avgus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107" y="2441173"/>
            <a:ext cx="3176455" cy="2119299"/>
          </a:xfrm>
          <a:prstGeom prst="rect">
            <a:avLst/>
          </a:prstGeom>
          <a:noFill/>
        </p:spPr>
      </p:pic>
      <p:pic>
        <p:nvPicPr>
          <p:cNvPr id="1034" name="Picture 10" descr="http://xn--80aehljlnufhg5i.xn--p1ai/uploads/modules/articles_pic/83728dcc6dbef8d38ecd3bb4e2202e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37" y="4611890"/>
            <a:ext cx="3105150" cy="2066925"/>
          </a:xfrm>
          <a:prstGeom prst="rect">
            <a:avLst/>
          </a:prstGeom>
          <a:noFill/>
        </p:spPr>
      </p:pic>
      <p:pic>
        <p:nvPicPr>
          <p:cNvPr id="1036" name="Picture 12" descr="Ð¡Ð¾ÑÐ²ÐµÑÐ¸Ñ Ð¿Ð¸Ð¶Ð¼Ñ - Ð¼Ð½Ð¾Ð³Ð¾Ð»ÐµÑÐ½Ð¸Ðµ ÑÑÐ°Ð²ÑÐ½Ð¸ÑÑÑÐµ ÑÐ°ÑÑÐµÐ½Ð¸Ñ ÑÐµÐ¼ÐµÐ¹ÑÑÐ²Ð° ÑÐ»Ð¾Ð¶Ð½Ð¾ÑÐ²ÐµÑÐ½ÑÑ Asteraceae. Ð¢ÑÐ°Ð²Ñ, Ð·Ð°Ð³Ð¾ÑÐ¾Ð²ÐºÐ° Ð»ÐµÐºÐ°ÑÑÑÐ²ÐµÐ½Ð½Ð¾Ð³Ð¾ ÑÑÑÑÑ â ÑÑÐ¾ÐºÐ¾Ð²Ð¾Ðµ ÑÐ¾ÑÐ¾"/>
          <p:cNvPicPr>
            <a:picLocks noChangeAspect="1" noChangeArrowheads="1"/>
          </p:cNvPicPr>
          <p:nvPr/>
        </p:nvPicPr>
        <p:blipFill>
          <a:blip r:embed="rId5"/>
          <a:srcRect l="7825" r="26717" b="28570"/>
          <a:stretch>
            <a:fillRect/>
          </a:stretch>
        </p:blipFill>
        <p:spPr bwMode="auto">
          <a:xfrm>
            <a:off x="6029122" y="112542"/>
            <a:ext cx="3114878" cy="2173450"/>
          </a:xfrm>
          <a:prstGeom prst="rect">
            <a:avLst/>
          </a:prstGeom>
          <a:noFill/>
        </p:spPr>
      </p:pic>
      <p:pic>
        <p:nvPicPr>
          <p:cNvPr id="1040" name="Picture 16" descr="https://www.goryankakbr.ru/sites/default/files/styles/large/public/field/image/%D0%A3%D0%A7%D0%90%D0%A1%D0%A2%D0%9E%D0%9Ambpgtemzlefsy8ankdta.jpg?itok=9Kt4jp1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357430"/>
            <a:ext cx="2928958" cy="2196719"/>
          </a:xfrm>
          <a:prstGeom prst="rect">
            <a:avLst/>
          </a:prstGeom>
          <a:noFill/>
        </p:spPr>
      </p:pic>
      <p:pic>
        <p:nvPicPr>
          <p:cNvPr id="1042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643446"/>
            <a:ext cx="3143240" cy="2214554"/>
          </a:xfrm>
          <a:prstGeom prst="rect">
            <a:avLst/>
          </a:prstGeom>
          <a:noFill/>
        </p:spPr>
      </p:pic>
      <p:pic>
        <p:nvPicPr>
          <p:cNvPr id="1044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0085" y="2455023"/>
            <a:ext cx="3071802" cy="2143140"/>
          </a:xfrm>
          <a:prstGeom prst="rect">
            <a:avLst/>
          </a:prstGeom>
          <a:noFill/>
        </p:spPr>
      </p:pic>
      <p:pic>
        <p:nvPicPr>
          <p:cNvPr id="1048" name="Picture 24" descr="Ð¡Ð±Ð¾Ñ Ð»ÐµÐºÐ°ÑÑÑÐ²ÐµÐ½Ð½ÑÑ ÑÑÐ°Ð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52328" y="0"/>
            <a:ext cx="2962714" cy="2214554"/>
          </a:xfrm>
          <a:prstGeom prst="rect">
            <a:avLst/>
          </a:prstGeom>
          <a:noFill/>
        </p:spPr>
      </p:pic>
      <p:pic>
        <p:nvPicPr>
          <p:cNvPr id="1050" name="Picture 26" descr="https://kafedrazhizni.ru/backend/uploads/2018/lechebnie-rastenia/sbor-trav/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66757" y="4643446"/>
            <a:ext cx="3005441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7160" t="40161" r="33996" b="23494"/>
          <a:stretch>
            <a:fillRect/>
          </a:stretch>
        </p:blipFill>
        <p:spPr bwMode="auto">
          <a:xfrm>
            <a:off x="285720" y="1285860"/>
            <a:ext cx="85725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Правила </a:t>
            </a:r>
            <a:r>
              <a:rPr lang="ru-RU" b="1" i="1" dirty="0" err="1" smtClean="0">
                <a:solidFill>
                  <a:srgbClr val="FF0000"/>
                </a:solidFill>
              </a:rPr>
              <a:t>заготівлі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лікарської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сировини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85926"/>
            <a:ext cx="3357586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solidFill>
                  <a:srgbClr val="002060"/>
                </a:solidFill>
              </a:rPr>
              <a:t>Збір</a:t>
            </a:r>
            <a:endParaRPr lang="ru-RU" sz="2400" b="1" cap="all" dirty="0" smtClean="0">
              <a:solidFill>
                <a:srgbClr val="002060"/>
              </a:solidFill>
            </a:endParaRPr>
          </a:p>
          <a:p>
            <a:r>
              <a:rPr lang="ru-RU" sz="2400" b="1" i="1" dirty="0" err="1" smtClean="0"/>
              <a:t>Заготовляти</a:t>
            </a:r>
            <a:endParaRPr lang="ru-RU" sz="2400" b="1" i="1" dirty="0" smtClean="0"/>
          </a:p>
          <a:p>
            <a:r>
              <a:rPr lang="ru-RU" sz="2400" b="1" i="1" dirty="0" err="1" smtClean="0"/>
              <a:t>лікарські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рослини</a:t>
            </a:r>
            <a:endParaRPr lang="ru-RU" sz="2400" b="1" i="1" dirty="0" smtClean="0"/>
          </a:p>
          <a:p>
            <a:r>
              <a:rPr lang="ru-RU" sz="2400" b="1" i="1" dirty="0" err="1" smtClean="0"/>
              <a:t>найкраще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сухі</a:t>
            </a:r>
            <a:r>
              <a:rPr lang="ru-RU" sz="2400" b="1" i="1" dirty="0" smtClean="0"/>
              <a:t> та</a:t>
            </a:r>
          </a:p>
          <a:p>
            <a:r>
              <a:rPr lang="ru-RU" sz="2400" b="1" i="1" dirty="0" err="1" smtClean="0"/>
              <a:t>ясні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після</a:t>
            </a:r>
            <a:r>
              <a:rPr lang="ru-RU" sz="2400" b="1" i="1" dirty="0" smtClean="0"/>
              <a:t> того як спаде роса, </a:t>
            </a:r>
            <a:r>
              <a:rPr lang="ru-RU" sz="2400" b="1" i="1" dirty="0" err="1" smtClean="0"/>
              <a:t>оскільки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вологі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довго</a:t>
            </a:r>
            <a:endParaRPr lang="ru-RU" sz="2400" b="1" i="1" dirty="0" smtClean="0"/>
          </a:p>
          <a:p>
            <a:r>
              <a:rPr lang="ru-RU" sz="2400" b="1" i="1" dirty="0" smtClean="0"/>
              <a:t>сохнуть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можуть</a:t>
            </a:r>
            <a:endParaRPr lang="ru-RU" sz="2400" b="1" i="1" dirty="0" smtClean="0"/>
          </a:p>
          <a:p>
            <a:r>
              <a:rPr lang="ru-RU" sz="2400" b="1" i="1" dirty="0" err="1" smtClean="0"/>
              <a:t>уражатися</a:t>
            </a:r>
            <a:endParaRPr lang="ru-RU" sz="2400" b="1" i="1" dirty="0" smtClean="0"/>
          </a:p>
          <a:p>
            <a:r>
              <a:rPr lang="ru-RU" sz="2400" b="1" i="1" dirty="0" err="1" smtClean="0"/>
              <a:t>цвільовими</a:t>
            </a:r>
            <a:r>
              <a:rPr lang="ru-RU" sz="2400" b="1" i="1" dirty="0" smtClean="0"/>
              <a:t> грибами.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000108"/>
            <a:ext cx="5000628" cy="56323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solidFill>
                  <a:srgbClr val="002060"/>
                </a:solidFill>
              </a:rPr>
              <a:t>Сушіння</a:t>
            </a:r>
            <a:endParaRPr lang="ru-RU" sz="2400" b="1" cap="all" dirty="0" smtClean="0">
              <a:solidFill>
                <a:srgbClr val="002060"/>
              </a:solidFill>
            </a:endParaRPr>
          </a:p>
          <a:p>
            <a:r>
              <a:rPr lang="ru-RU" sz="2400" b="1" i="1" dirty="0" err="1" smtClean="0"/>
              <a:t>Рослинну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висушують</a:t>
            </a:r>
            <a:endParaRPr lang="ru-RU" sz="2400" b="1" i="1" dirty="0" smtClean="0"/>
          </a:p>
          <a:p>
            <a:r>
              <a:rPr lang="ru-RU" sz="2400" b="1" i="1" dirty="0" smtClean="0"/>
              <a:t>у добре </a:t>
            </a:r>
            <a:r>
              <a:rPr lang="ru-RU" sz="2400" b="1" i="1" dirty="0" err="1" smtClean="0"/>
              <a:t>провітреному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приміщенні</a:t>
            </a:r>
            <a:endParaRPr lang="ru-RU" sz="2400" b="1" i="1" dirty="0" smtClean="0"/>
          </a:p>
          <a:p>
            <a:r>
              <a:rPr lang="ru-RU" sz="2400" b="1" i="1" dirty="0" err="1" smtClean="0"/>
              <a:t>під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навісом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її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розкладати</a:t>
            </a:r>
            <a:endParaRPr lang="ru-RU" sz="2400" b="1" i="1" dirty="0" smtClean="0"/>
          </a:p>
          <a:p>
            <a:r>
              <a:rPr lang="ru-RU" sz="2400" b="1" i="1" dirty="0" smtClean="0"/>
              <a:t>тонким шаром, </a:t>
            </a:r>
            <a:r>
              <a:rPr lang="ru-RU" sz="2400" b="1" i="1" dirty="0" err="1" smtClean="0"/>
              <a:t>періодично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перевертаючи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Рослини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які</a:t>
            </a:r>
            <a:endParaRPr lang="ru-RU" sz="2400" b="1" i="1" dirty="0" smtClean="0"/>
          </a:p>
          <a:p>
            <a:r>
              <a:rPr lang="ru-RU" sz="2400" b="1" i="1" dirty="0" err="1" smtClean="0"/>
              <a:t>мають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ефірні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олії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складають</a:t>
            </a:r>
            <a:endParaRPr lang="ru-RU" sz="2400" b="1" i="1" dirty="0" smtClean="0"/>
          </a:p>
          <a:p>
            <a:r>
              <a:rPr lang="ru-RU" sz="2400" b="1" i="1" dirty="0" err="1" smtClean="0"/>
              <a:t>товстим</a:t>
            </a:r>
            <a:r>
              <a:rPr lang="ru-RU" sz="2400" b="1" i="1" dirty="0" smtClean="0"/>
              <a:t> шаром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сушать</a:t>
            </a:r>
            <a:r>
              <a:rPr lang="ru-RU" sz="2400" b="1" i="1" dirty="0" smtClean="0"/>
              <a:t> при</a:t>
            </a:r>
          </a:p>
          <a:p>
            <a:r>
              <a:rPr lang="ru-RU" sz="2400" b="1" i="1" dirty="0" err="1" smtClean="0"/>
              <a:t>температурі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вищій</a:t>
            </a:r>
            <a:r>
              <a:rPr lang="ru-RU" sz="2400" b="1" i="1" dirty="0" smtClean="0"/>
              <a:t> за 25-30 °С,</a:t>
            </a:r>
          </a:p>
          <a:p>
            <a:r>
              <a:rPr lang="ru-RU" sz="2400" b="1" i="1" dirty="0" smtClean="0"/>
              <a:t>а </a:t>
            </a:r>
            <a:r>
              <a:rPr lang="ru-RU" sz="2400" b="1" i="1" dirty="0" err="1" smtClean="0"/>
              <a:t>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алкалоїди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endParaRPr lang="ru-RU" sz="2400" b="1" i="1" dirty="0" smtClean="0"/>
          </a:p>
          <a:p>
            <a:r>
              <a:rPr lang="ru-RU" sz="2400" b="1" i="1" dirty="0" err="1" smtClean="0"/>
              <a:t>глікозиди</a:t>
            </a:r>
            <a:r>
              <a:rPr lang="ru-RU" sz="2400" b="1" i="1" dirty="0" smtClean="0"/>
              <a:t> - при 50-60° С. При</a:t>
            </a:r>
          </a:p>
          <a:p>
            <a:r>
              <a:rPr lang="ru-RU" sz="2400" b="1" i="1" dirty="0" err="1" smtClean="0"/>
              <a:t>сушінні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соковитих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плодів</a:t>
            </a:r>
            <a:endParaRPr lang="ru-RU" sz="2400" b="1" i="1" dirty="0" smtClean="0"/>
          </a:p>
          <a:p>
            <a:r>
              <a:rPr lang="ru-RU" sz="2400" b="1" i="1" dirty="0" smtClean="0"/>
              <a:t>оптимальна температура</a:t>
            </a:r>
          </a:p>
          <a:p>
            <a:r>
              <a:rPr lang="ru-RU" sz="2400" b="1" i="1" dirty="0" smtClean="0"/>
              <a:t>повинна </a:t>
            </a:r>
            <a:r>
              <a:rPr lang="ru-RU" sz="2400" b="1" i="1" dirty="0" err="1" smtClean="0"/>
              <a:t>складати</a:t>
            </a:r>
            <a:r>
              <a:rPr lang="ru-RU" sz="2400" b="1" i="1" dirty="0" smtClean="0"/>
              <a:t> 80-90°С,</a:t>
            </a:r>
          </a:p>
          <a:p>
            <a:r>
              <a:rPr lang="ru-RU" sz="2400" b="1" i="1" dirty="0" err="1" smtClean="0"/>
              <a:t>коріння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кореневища</a:t>
            </a:r>
            <a:r>
              <a:rPr lang="ru-RU" sz="2400" b="1" i="1" dirty="0" smtClean="0"/>
              <a:t>- 40-50 °С 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Поняття</a:t>
            </a:r>
            <a:r>
              <a:rPr lang="ru-RU" sz="2800" b="1" dirty="0" smtClean="0">
                <a:solidFill>
                  <a:srgbClr val="FF0000"/>
                </a:solidFill>
              </a:rPr>
              <a:t> про </a:t>
            </a:r>
            <a:r>
              <a:rPr lang="ru-RU" sz="2800" b="1" dirty="0" err="1" smtClean="0">
                <a:solidFill>
                  <a:srgbClr val="FF0000"/>
                </a:solidFill>
              </a:rPr>
              <a:t>лікарські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рослини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7980" t="29719" r="52964" b="10843"/>
          <a:stretch>
            <a:fillRect/>
          </a:stretch>
        </p:blipFill>
        <p:spPr bwMode="auto">
          <a:xfrm>
            <a:off x="3500430" y="428604"/>
            <a:ext cx="535785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ÐÐ°ÑÑÐ¸Ð½ÐºÐ¸ Ð¿Ð¾ Ð·Ð°Ð¿ÑÐ¾ÑÑ Ð»ÐµÐºÐ°ÑÑÑÐ²ÐµÐ½Ð½ÑÐµ ÑÐ°ÑÑÐµÐ½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778972" cy="2881301"/>
          </a:xfrm>
          <a:prstGeom prst="rect">
            <a:avLst/>
          </a:prstGeom>
          <a:noFill/>
        </p:spPr>
      </p:pic>
      <p:pic>
        <p:nvPicPr>
          <p:cNvPr id="1026" name="Picture 2" descr="Повний атлас лікарських росл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9684"/>
            <a:ext cx="2678968" cy="29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5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Способи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сушіння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лікарської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рослинної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сировини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7154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Повітряно-тіньове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/>
              <a:t>Проводиться </a:t>
            </a:r>
            <a:r>
              <a:rPr lang="ru-RU" sz="2400" b="1" i="1" dirty="0" err="1" smtClean="0"/>
              <a:t>під</a:t>
            </a:r>
            <a:r>
              <a:rPr lang="ru-RU" sz="2400" b="1" i="1" dirty="0" smtClean="0"/>
              <a:t> наметами, на </a:t>
            </a:r>
            <a:r>
              <a:rPr lang="ru-RU" sz="2400" b="1" i="1" dirty="0" err="1" smtClean="0"/>
              <a:t>пристосованих</a:t>
            </a:r>
            <a:r>
              <a:rPr lang="ru-RU" sz="2400" b="1" i="1" dirty="0" smtClean="0"/>
              <a:t> горищах, </a:t>
            </a:r>
            <a:r>
              <a:rPr lang="ru-RU" sz="2400" b="1" i="1" dirty="0" err="1" smtClean="0"/>
              <a:t>краще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залізним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дахом</a:t>
            </a:r>
            <a:r>
              <a:rPr lang="ru-RU" sz="2400" b="1" i="1" dirty="0" smtClean="0"/>
              <a:t>, у </a:t>
            </a:r>
            <a:r>
              <a:rPr lang="ru-RU" sz="2400" b="1" i="1" dirty="0" err="1" smtClean="0"/>
              <a:t>спеціально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обладнаних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приміщеннях</a:t>
            </a:r>
            <a:r>
              <a:rPr lang="ru-RU" sz="2400" b="1" i="1" dirty="0" smtClean="0"/>
              <a:t>. </a:t>
            </a:r>
          </a:p>
          <a:p>
            <a:r>
              <a:rPr lang="ru-RU" sz="2400" b="1" i="1" dirty="0" err="1" smtClean="0"/>
              <a:t>Головні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вимоги</a:t>
            </a:r>
            <a:r>
              <a:rPr lang="ru-RU" sz="2400" b="1" i="1" dirty="0" smtClean="0"/>
              <a:t> – </a:t>
            </a:r>
            <a:r>
              <a:rPr lang="ru-RU" sz="2400" b="1" i="1" dirty="0" err="1" smtClean="0"/>
              <a:t>максимальне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притягання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теплоти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сонячних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променів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добра </a:t>
            </a:r>
            <a:r>
              <a:rPr lang="ru-RU" sz="2400" b="1" i="1" dirty="0" err="1" smtClean="0"/>
              <a:t>вентиляція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Місця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звичайно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обладнують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стелажами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полотном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металевою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сіткою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розкладають</a:t>
            </a:r>
            <a:r>
              <a:rPr lang="ru-RU" sz="2400" b="1" i="1" dirty="0" smtClean="0"/>
              <a:t> на рамках тонким шаром, на </a:t>
            </a:r>
            <a:r>
              <a:rPr lang="ru-RU" sz="2400" b="1" i="1" dirty="0" err="1" smtClean="0"/>
              <a:t>верхніх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полицях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розміщують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, яку треба </a:t>
            </a:r>
            <a:r>
              <a:rPr lang="ru-RU" sz="2400" b="1" i="1" dirty="0" err="1" smtClean="0"/>
              <a:t>швидко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висушити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квітки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конвалії</a:t>
            </a:r>
            <a:r>
              <a:rPr lang="ru-RU" sz="2400" b="1" i="1" dirty="0" smtClean="0"/>
              <a:t>, трава </a:t>
            </a:r>
            <a:r>
              <a:rPr lang="ru-RU" sz="2400" b="1" i="1" dirty="0" err="1" smtClean="0"/>
              <a:t>горицвіту,тобто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, яка </a:t>
            </a:r>
            <a:r>
              <a:rPr lang="ru-RU" sz="2400" b="1" i="1" dirty="0" err="1" smtClean="0"/>
              <a:t>містить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глікозиди</a:t>
            </a:r>
            <a:r>
              <a:rPr lang="ru-RU" sz="2400" b="1" i="1" dirty="0" smtClean="0"/>
              <a:t>). </a:t>
            </a:r>
            <a:r>
              <a:rPr lang="ru-RU" sz="2400" b="1" i="1" dirty="0" err="1" smtClean="0"/>
              <a:t>Ефіроолійну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іншу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, яка для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потребує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низької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температури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розміщують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нижніх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полицях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але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таким </a:t>
            </a:r>
            <a:r>
              <a:rPr lang="ru-RU" sz="2400" b="1" i="1" dirty="0" err="1" smtClean="0"/>
              <a:t>розрахунком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щоб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її</a:t>
            </a:r>
            <a:r>
              <a:rPr lang="ru-RU" sz="2400" b="1" i="1" dirty="0" smtClean="0"/>
              <a:t> запах не </a:t>
            </a:r>
            <a:r>
              <a:rPr lang="ru-RU" sz="2400" b="1" i="1" dirty="0" err="1" smtClean="0"/>
              <a:t>поширювався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інші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види</a:t>
            </a:r>
            <a:r>
              <a:rPr lang="ru-RU" sz="2400" b="1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http://doctor-canna.biz/wp-content/uploads/2018/03/drying_cannab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4500594" cy="2928958"/>
          </a:xfrm>
          <a:prstGeom prst="rect">
            <a:avLst/>
          </a:prstGeom>
          <a:noFill/>
        </p:spPr>
      </p:pic>
      <p:pic>
        <p:nvPicPr>
          <p:cNvPr id="64524" name="Picture 12" descr="ÐÐ°ÑÑÐ¸Ð½ÐºÐ¸ Ð¿Ð¾ Ð·Ð°Ð¿ÑÐ¾ÑÑ ÑÑÑ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686" y="3466797"/>
            <a:ext cx="4143404" cy="2907631"/>
          </a:xfrm>
          <a:prstGeom prst="rect">
            <a:avLst/>
          </a:prstGeom>
          <a:noFill/>
        </p:spPr>
      </p:pic>
      <p:pic>
        <p:nvPicPr>
          <p:cNvPr id="64526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4857752" cy="2837649"/>
          </a:xfrm>
          <a:prstGeom prst="rect">
            <a:avLst/>
          </a:prstGeom>
          <a:noFill/>
        </p:spPr>
      </p:pic>
      <p:pic>
        <p:nvPicPr>
          <p:cNvPr id="64528" name="Picture 16" descr="ÐÐ°ÑÑÐ¸Ð½ÐºÐ¸ Ð¿Ð¾ Ð·Ð°Ð¿ÑÐ¾ÑÑ ÑÑÑÐºÐ° Ð»ÐµÐºÐ°ÑÑÑÐ²ÐµÐ½Ð½Ð¾Ð³Ð¾ ÑÑÑÑÑ ÑÐ¾Ð»Ð½ÐµÑÐ½Ð°Ñ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66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428604"/>
            <a:ext cx="850112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Сонячне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/>
              <a:t>Проводиться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використанням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теплоти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сонячних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променів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найпростішим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економічним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доступним</a:t>
            </a:r>
            <a:r>
              <a:rPr lang="ru-RU" sz="2400" b="1" i="1" dirty="0" smtClean="0"/>
              <a:t> методом.</a:t>
            </a:r>
          </a:p>
          <a:p>
            <a:r>
              <a:rPr lang="ru-RU" sz="2400" b="1" i="1" dirty="0" smtClean="0"/>
              <a:t>При </a:t>
            </a:r>
            <a:r>
              <a:rPr lang="ru-RU" sz="2400" b="1" i="1" dirty="0" err="1" smtClean="0"/>
              <a:t>цьому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руйнується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хлорофіл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листки </a:t>
            </a:r>
            <a:r>
              <a:rPr lang="ru-RU" sz="2400" b="1" i="1" dirty="0" err="1" smtClean="0"/>
              <a:t>набувають</a:t>
            </a:r>
            <a:r>
              <a:rPr lang="ru-RU" sz="2400" b="1" i="1" dirty="0" smtClean="0"/>
              <a:t> бурого</a:t>
            </a:r>
          </a:p>
          <a:p>
            <a:r>
              <a:rPr lang="ru-RU" sz="2400" b="1" i="1" dirty="0" err="1" smtClean="0"/>
              <a:t>забарвлення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змінюється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забарвлення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багатьох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квітів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Хоч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зміни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завжди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супроводжуються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розкладом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діючих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речовин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зовнішній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вигляд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погіршується</a:t>
            </a:r>
            <a:r>
              <a:rPr lang="ru-RU" sz="2400" b="1" i="1" dirty="0" smtClean="0"/>
              <a:t>, тому </a:t>
            </a:r>
            <a:r>
              <a:rPr lang="ru-RU" sz="2400" b="1" i="1" dirty="0" err="1" smtClean="0"/>
              <a:t>листя</a:t>
            </a:r>
            <a:r>
              <a:rPr lang="ru-RU" sz="2400" b="1" i="1" dirty="0" smtClean="0"/>
              <a:t>, трави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квітки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тільки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повітряно-тіньовим</a:t>
            </a:r>
            <a:r>
              <a:rPr lang="ru-RU" sz="2400" b="1" i="1" dirty="0" smtClean="0"/>
              <a:t> способом.</a:t>
            </a:r>
          </a:p>
          <a:p>
            <a:r>
              <a:rPr lang="ru-RU" sz="2400" b="1" i="1" dirty="0" err="1" smtClean="0"/>
              <a:t>Сонячне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використовують</a:t>
            </a:r>
            <a:r>
              <a:rPr lang="ru-RU" sz="2400" b="1" i="1" dirty="0" smtClean="0"/>
              <a:t> без </a:t>
            </a:r>
            <a:r>
              <a:rPr lang="ru-RU" sz="2400" b="1" i="1" dirty="0" err="1" smtClean="0"/>
              <a:t>шкоди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коріння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err="1" smtClean="0"/>
              <a:t>кореневищ</a:t>
            </a:r>
            <a:r>
              <a:rPr lang="ru-RU" sz="2400" b="1" i="1" dirty="0" smtClean="0"/>
              <a:t> та кори, </a:t>
            </a:r>
            <a:r>
              <a:rPr lang="ru-RU" sz="2400" b="1" i="1" dirty="0" err="1" smtClean="0"/>
              <a:t>однак</a:t>
            </a:r>
            <a:r>
              <a:rPr lang="ru-RU" sz="2400" b="1" i="1" dirty="0" smtClean="0"/>
              <a:t> треба </a:t>
            </a:r>
            <a:r>
              <a:rPr lang="ru-RU" sz="2400" b="1" i="1" dirty="0" err="1" smtClean="0"/>
              <a:t>пам’ятати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для</a:t>
            </a:r>
          </a:p>
          <a:p>
            <a:r>
              <a:rPr lang="ru-RU" sz="2400" b="1" i="1" dirty="0" err="1" smtClean="0"/>
              <a:t>глікозидоносних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деяких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алкалоїдоносних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видів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воно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придатне</a:t>
            </a:r>
            <a:r>
              <a:rPr lang="ru-RU" sz="2400" b="1" i="1" dirty="0" smtClean="0"/>
              <a:t>. Цей метод </a:t>
            </a:r>
            <a:r>
              <a:rPr lang="ru-RU" sz="2400" b="1" i="1" dirty="0" err="1" smtClean="0"/>
              <a:t>використовується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досушування</a:t>
            </a:r>
            <a:r>
              <a:rPr lang="ru-RU" sz="2400" b="1" i="1" dirty="0" smtClean="0"/>
              <a:t> "</a:t>
            </a:r>
            <a:r>
              <a:rPr lang="ru-RU" sz="2400" b="1" i="1" dirty="0" err="1" smtClean="0"/>
              <a:t>зернових</a:t>
            </a:r>
            <a:r>
              <a:rPr lang="ru-RU" sz="2400" b="1" i="1" dirty="0" smtClean="0"/>
              <a:t>" </a:t>
            </a:r>
            <a:r>
              <a:rPr lang="ru-RU" sz="2400" b="1" i="1" dirty="0" err="1" smtClean="0"/>
              <a:t>видів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сировини</a:t>
            </a:r>
            <a:r>
              <a:rPr lang="ru-RU" sz="2400" b="1" i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://dobrotrav.com.ua/image/data/sushk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http://dobrotrav.com.ua/image/data/sushk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http://dobrotrav.com.ua/image/data/sushk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4" name="AutoShape 8" descr="http://dobrotrav.com.ua/image/data/sushk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429156" cy="6208704"/>
          </a:xfrm>
          <a:prstGeom prst="rect">
            <a:avLst/>
          </a:prstGeom>
          <a:noFill/>
        </p:spPr>
      </p:pic>
      <p:pic>
        <p:nvPicPr>
          <p:cNvPr id="6554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759876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0"/>
            <a:ext cx="73828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Конвективне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i="1" dirty="0" err="1" smtClean="0"/>
              <a:t>Здійснюється</a:t>
            </a:r>
            <a:r>
              <a:rPr lang="ru-RU" sz="3600" b="1" i="1" dirty="0" smtClean="0"/>
              <a:t> в </a:t>
            </a:r>
            <a:r>
              <a:rPr lang="ru-RU" sz="3600" b="1" i="1" dirty="0" err="1" smtClean="0"/>
              <a:t>сушарках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періодичної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або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безперервної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дії</a:t>
            </a:r>
            <a:r>
              <a:rPr lang="ru-RU" sz="3600" b="1" i="1" dirty="0" smtClean="0"/>
              <a:t>.</a:t>
            </a:r>
          </a:p>
          <a:p>
            <a:r>
              <a:rPr lang="ru-RU" sz="3600" b="1" i="1" dirty="0" err="1" smtClean="0"/>
              <a:t>Численні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конструкції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сушарок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можуть</a:t>
            </a:r>
            <a:r>
              <a:rPr lang="ru-RU" sz="3600" b="1" i="1" dirty="0" smtClean="0"/>
              <a:t> бути </a:t>
            </a:r>
            <a:r>
              <a:rPr lang="ru-RU" sz="3600" b="1" i="1" dirty="0" err="1" smtClean="0"/>
              <a:t>поділені</a:t>
            </a:r>
            <a:r>
              <a:rPr lang="ru-RU" sz="3600" b="1" i="1" dirty="0" smtClean="0"/>
              <a:t> на </a:t>
            </a:r>
            <a:r>
              <a:rPr lang="ru-RU" sz="3600" b="1" i="1" dirty="0" err="1" smtClean="0"/>
              <a:t>сушарки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стаціонарні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переносні</a:t>
            </a:r>
            <a:r>
              <a:rPr lang="ru-RU" sz="2800" b="1" i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intranet.tdmu.edu.ua/data/kafedra/internal/pharm_new/classes_stud/uk/%D1%84%D0%BF%D0%BE/%D1%96%D0%BD%D1%82%D0%B5%D1%80%D0%BD%D0%B8/%D0%B7%D0%B0%D0%B3%D0%B0%D0%BB%D1%8C%D0%BD%D0%B0%20%D1%84%D0%B0%D1%80%D0%BC%D0%B0%D1%86%D1%96%D1%8F/%D1%84%D0%B0%D1%80%D0%BC%D0%B0%D0%BA%D0%BE%D0%B3%D0%BD%D0%BE%D0%B7%D1%96%D1%8F/02.%20%D0%97%D0%B0%D0%B3%D0%BE%D1%82%D1%96%D0%B2%D0%BB%D1%8F,%20%D1%81%D1%83%D1%88%D1%96%D0%BD%D0%BD%D1%8F,%20%D0%BF%D0%B5%D1%80%D0%B2%D0%B8%D0%BD%D0%BD%D0%B0%20%D0%BE%D0%B1%D1%80%D0%BE%D0%B1%D0%BA%D0%B0%20%D1%82%D0%B0%20%D0%B7%D0%B1%D0%B5%D1%80%D1%96%D0%B3%D0%B0%D0%BD%D0%BD%D1%8F%20%D0%9B%D0%A0%D0%A1.%20%D0%90%D0%BD%D0%B0%D0%BB%D1%96%D0%B7%20%D0%9B%D0%A0%20%D0%B7%D0%B0%20%D1%85%D1%96%D0%BC%D1%96%D1%87%D0%BD%D0%B8%D0%BC%D0%B8%20%D0%B3%D1%80%D1%83%D0%BF%D0%B0%D0%BC%D0%B8%20%D1%82%D0%B0%20%D1%84%D0%B0%D1%80%D0%BC%D0%B0%D0%BA%D0%BE%D0%BB%D0%BE%D0%B3%D1%96%D1%87%D0%BD%D0%BE%D1%8E%20%D0%B4%D1%96%D1%94%D1%8E.files/image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68700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42913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Принципова</a:t>
            </a:r>
            <a:r>
              <a:rPr lang="ru-RU" sz="2400" b="1" dirty="0" smtClean="0">
                <a:solidFill>
                  <a:srgbClr val="FF0000"/>
                </a:solidFill>
              </a:rPr>
              <a:t> схема </a:t>
            </a:r>
            <a:r>
              <a:rPr lang="ru-RU" sz="2400" b="1" dirty="0" err="1" smtClean="0">
                <a:solidFill>
                  <a:srgbClr val="FF0000"/>
                </a:solidFill>
              </a:rPr>
              <a:t>сушіння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 smtClean="0"/>
              <a:t> а) </a:t>
            </a:r>
            <a:r>
              <a:rPr lang="ru-RU" sz="2400" b="1" dirty="0" err="1" smtClean="0"/>
              <a:t>контактне</a:t>
            </a:r>
            <a:r>
              <a:rPr lang="ru-RU" sz="2400" b="1" dirty="0" smtClean="0"/>
              <a:t>, </a:t>
            </a:r>
          </a:p>
          <a:p>
            <a:r>
              <a:rPr lang="ru-RU" sz="2400" b="1" dirty="0" smtClean="0"/>
              <a:t> б) </a:t>
            </a:r>
            <a:r>
              <a:rPr lang="ru-RU" sz="2400" b="1" dirty="0" err="1" smtClean="0"/>
              <a:t>конвективне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сушіння</a:t>
            </a:r>
            <a:endParaRPr lang="ru-RU" sz="2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ÐÐ°ÑÑÐ¸Ð½ÐºÐ¸ Ð¿Ð¾ Ð·Ð°Ð¿ÑÐ¾ÑÑ ÐºÐ¾Ð½Ð²ÐµÐºÑÐ¸Ð¾Ð½Ð½Ð°Ñ ÑÑÑ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929090" cy="3929090"/>
          </a:xfrm>
          <a:prstGeom prst="rect">
            <a:avLst/>
          </a:prstGeom>
          <a:noFill/>
        </p:spPr>
      </p:pic>
      <p:pic>
        <p:nvPicPr>
          <p:cNvPr id="66564" name="Picture 4" descr="ÐÐ°ÑÑÐ¸Ð½ÐºÐ¸ Ð¿Ð¾ Ð·Ð°Ð¿ÑÐ¾ÑÑ ÐºÐ¾Ð½Ð²ÐµÐºÑÐ¸Ð¾Ð½Ð½Ð°Ñ ÑÑÑ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3"/>
          <a:srcRect b="12501"/>
          <a:stretch>
            <a:fillRect/>
          </a:stretch>
        </p:blipFill>
        <p:spPr bwMode="auto">
          <a:xfrm>
            <a:off x="5000628" y="214290"/>
            <a:ext cx="3857620" cy="4000504"/>
          </a:xfrm>
          <a:prstGeom prst="rect">
            <a:avLst/>
          </a:prstGeom>
          <a:noFill/>
        </p:spPr>
      </p:pic>
      <p:pic>
        <p:nvPicPr>
          <p:cNvPr id="66566" name="Picture 6" descr="ÐÐ°ÑÑÐ¸Ð½ÐºÐ¸ Ð¿Ð¾ Ð·Ð°Ð¿ÑÐ¾ÑÑ ÐºÐ¾Ð½Ð²ÐµÐºÑÐ¸Ð¾Ð½Ð½Ð°Ñ ÑÑÑ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43368"/>
            <a:ext cx="3929090" cy="261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7868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Конвективне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вакуумно-імпульсне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400" b="1" i="1" dirty="0" err="1" smtClean="0"/>
              <a:t>Найбільш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повно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сучасним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вимогам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відповідає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двоетапне</a:t>
            </a:r>
            <a:endParaRPr lang="ru-RU" sz="2400" b="1" i="1" dirty="0" smtClean="0"/>
          </a:p>
          <a:p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: перший </a:t>
            </a:r>
            <a:r>
              <a:rPr lang="ru-RU" sz="2400" b="1" i="1" dirty="0" err="1" smtClean="0"/>
              <a:t>етап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конвективне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підвішеному</a:t>
            </a:r>
            <a:endParaRPr lang="ru-RU" sz="2400" b="1" i="1" dirty="0" smtClean="0"/>
          </a:p>
          <a:p>
            <a:r>
              <a:rPr lang="ru-RU" sz="2400" b="1" i="1" dirty="0" err="1" smtClean="0"/>
              <a:t>загорнутому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шарі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другий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конвективне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вакуумно-імпульсне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чергуванням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конвективної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вакуумної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стадії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err="1" smtClean="0"/>
              <a:t>Використання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даного</a:t>
            </a:r>
            <a:r>
              <a:rPr lang="ru-RU" sz="2400" b="1" i="1" dirty="0" smtClean="0"/>
              <a:t> методу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переваги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дозволяє</a:t>
            </a:r>
            <a:endParaRPr lang="ru-RU" sz="2400" b="1" i="1" dirty="0" smtClean="0"/>
          </a:p>
          <a:p>
            <a:r>
              <a:rPr lang="ru-RU" sz="2400" b="1" i="1" dirty="0" err="1" smtClean="0"/>
              <a:t>позбутися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утворення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скупчень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матеріалу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першому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етапі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сушіння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забезпечує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збереження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поживних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речовин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знижує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тривалість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процесу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затрати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енергії</a:t>
            </a:r>
            <a:r>
              <a:rPr lang="ru-RU" sz="2400" b="1" i="1" dirty="0" smtClean="0"/>
              <a:t>, а </a:t>
            </a:r>
            <a:r>
              <a:rPr lang="ru-RU" sz="2400" b="1" i="1" dirty="0" err="1" smtClean="0"/>
              <a:t>отже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втрачаються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корисні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якості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сировини</a:t>
            </a:r>
            <a:r>
              <a:rPr lang="ru-RU" sz="2400" b="1" i="1" dirty="0" smtClean="0"/>
              <a:t>, яка </a:t>
            </a:r>
            <a:r>
              <a:rPr lang="ru-RU" sz="2400" b="1" i="1" dirty="0" err="1" smtClean="0"/>
              <a:t>піддається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сушінню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smtClean="0"/>
              <a:t>При </a:t>
            </a:r>
            <a:r>
              <a:rPr lang="ru-RU" sz="2400" b="1" i="1" dirty="0" err="1" smtClean="0"/>
              <a:t>висушуванні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лікарських</a:t>
            </a:r>
            <a:r>
              <a:rPr lang="ru-RU" sz="2400" b="1" i="1" dirty="0" smtClean="0"/>
              <a:t> трав </a:t>
            </a:r>
            <a:r>
              <a:rPr lang="ru-RU" sz="2400" b="1" i="1" dirty="0" err="1" smtClean="0"/>
              <a:t>необхідне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підтримання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низької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температури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вакуумній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шафі</a:t>
            </a:r>
            <a:r>
              <a:rPr lang="ru-RU" sz="2400" b="1" i="1" dirty="0" smtClean="0"/>
              <a:t>. З </a:t>
            </a:r>
            <a:r>
              <a:rPr lang="ru-RU" sz="2400" b="1" i="1" dirty="0" err="1" smtClean="0"/>
              <a:t>цією</a:t>
            </a:r>
            <a:r>
              <a:rPr lang="ru-RU" sz="2400" b="1" i="1" dirty="0" smtClean="0"/>
              <a:t> метою </a:t>
            </a:r>
            <a:r>
              <a:rPr lang="ru-RU" sz="2400" b="1" i="1" dirty="0" err="1" smtClean="0"/>
              <a:t>розроблена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конструкція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рідинно-пластинчастого</a:t>
            </a:r>
            <a:r>
              <a:rPr lang="ru-RU" sz="2400" b="1" i="1" dirty="0" smtClean="0"/>
              <a:t> вакуумного насосу, яка </a:t>
            </a:r>
            <a:r>
              <a:rPr lang="ru-RU" sz="2400" b="1" i="1" dirty="0" err="1" smtClean="0"/>
              <a:t>дозволяє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досягати</a:t>
            </a:r>
            <a:r>
              <a:rPr lang="ru-RU" sz="2400" b="1" i="1" dirty="0" smtClean="0"/>
              <a:t> вакууму до 0,1 кПа при </a:t>
            </a:r>
            <a:r>
              <a:rPr lang="ru-RU" sz="2400" b="1" i="1" dirty="0" err="1" smtClean="0"/>
              <a:t>збереженні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швидкості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роботи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уможливлює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зниження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температури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кипіння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вологи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камері</a:t>
            </a:r>
            <a:r>
              <a:rPr lang="ru-RU" sz="2400" b="1" i="1" dirty="0" smtClean="0"/>
              <a:t> до 30 о С.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ÐÐ°ÑÑÐ¸Ð½ÐºÐ¸ Ð¿Ð¾ Ð·Ð°Ð¿ÑÐ¾ÑÑ ÐºÐ¾Ð½Ð²ÐµÐºÑÐ¾ÑÐ½Ð°Ñ Ð²Ð°ÐºÑÑÐ¼Ð½Ð°Ñ ÑÑÑ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714776" cy="5022030"/>
          </a:xfrm>
          <a:prstGeom prst="rect">
            <a:avLst/>
          </a:prstGeom>
          <a:noFill/>
        </p:spPr>
      </p:pic>
      <p:pic>
        <p:nvPicPr>
          <p:cNvPr id="6758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37845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12" y="0"/>
            <a:ext cx="90011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Кріогенне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сушіння</a:t>
            </a:r>
            <a:r>
              <a:rPr lang="ru-RU" sz="2400" b="1" dirty="0" smtClean="0">
                <a:solidFill>
                  <a:srgbClr val="002060"/>
                </a:solidFill>
              </a:rPr>
              <a:t> (у парах </a:t>
            </a:r>
            <a:r>
              <a:rPr lang="ru-RU" sz="2400" b="1" dirty="0" err="1" smtClean="0">
                <a:solidFill>
                  <a:srgbClr val="002060"/>
                </a:solidFill>
              </a:rPr>
              <a:t>рідкого</a:t>
            </a:r>
            <a:r>
              <a:rPr lang="ru-RU" sz="2400" b="1" dirty="0" smtClean="0">
                <a:solidFill>
                  <a:srgbClr val="002060"/>
                </a:solidFill>
              </a:rPr>
              <a:t> азоту)</a:t>
            </a:r>
          </a:p>
          <a:p>
            <a:r>
              <a:rPr lang="ru-RU" sz="2000" b="1" i="1" dirty="0" err="1" smtClean="0"/>
              <a:t>Кріогенне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сушіння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рослинної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сировини</a:t>
            </a:r>
            <a:r>
              <a:rPr lang="ru-RU" sz="2000" b="1" i="1" dirty="0" smtClean="0"/>
              <a:t> не просто </a:t>
            </a:r>
            <a:r>
              <a:rPr lang="ru-RU" sz="2000" b="1" i="1" dirty="0" err="1" smtClean="0"/>
              <a:t>підвищує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якість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переробки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дозволяє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отримати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продукти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володіють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принципово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новими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властивостями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особливо </a:t>
            </a:r>
            <a:r>
              <a:rPr lang="ru-RU" sz="2000" b="1" i="1" dirty="0" err="1" smtClean="0"/>
              <a:t>важливим</a:t>
            </a:r>
            <a:r>
              <a:rPr lang="ru-RU" sz="2000" b="1" i="1" dirty="0" smtClean="0"/>
              <a:t> при </a:t>
            </a:r>
            <a:r>
              <a:rPr lang="ru-RU" sz="2000" b="1" i="1" dirty="0" err="1" smtClean="0"/>
              <a:t>виробництві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високоефективних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фітопрепаратів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/>
              <a:t>Процес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сушіння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протікає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інертному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середовищі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парів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рідкого</a:t>
            </a:r>
            <a:r>
              <a:rPr lang="ru-RU" sz="2000" b="1" i="1" dirty="0" smtClean="0"/>
              <a:t> азоту при </a:t>
            </a:r>
            <a:r>
              <a:rPr lang="ru-RU" sz="2000" b="1" i="1" dirty="0" err="1" smtClean="0"/>
              <a:t>дуже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низьких</a:t>
            </a:r>
            <a:r>
              <a:rPr lang="ru-RU" sz="2000" b="1" i="1" dirty="0" smtClean="0"/>
              <a:t> температурах (до </a:t>
            </a:r>
            <a:r>
              <a:rPr lang="ru-RU" sz="2000" b="1" i="1" dirty="0" err="1" smtClean="0"/>
              <a:t>мінус</a:t>
            </a:r>
            <a:r>
              <a:rPr lang="ru-RU" sz="2000" b="1" i="1" dirty="0" smtClean="0"/>
              <a:t> 120 0С).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виключає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можливість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перегрівання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окислення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частин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забезпечує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високу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якість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продукції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/>
              <a:t>Основні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принципи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технології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збереження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збільшення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концентрації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біологічно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активних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речовин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вихідної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рослинної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сировини</a:t>
            </a:r>
            <a:r>
              <a:rPr lang="ru-RU" sz="2000" b="1" i="1" dirty="0" smtClean="0"/>
              <a:t> за </a:t>
            </a:r>
            <a:r>
              <a:rPr lang="ru-RU" sz="2000" b="1" i="1" dirty="0" err="1" smtClean="0"/>
              <a:t>рахунок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використання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низьких</a:t>
            </a:r>
            <a:r>
              <a:rPr lang="ru-RU" sz="2000" b="1" i="1" dirty="0" smtClean="0"/>
              <a:t> температур.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Переваги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кріогенного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сушіння</a:t>
            </a:r>
            <a:r>
              <a:rPr lang="ru-RU" sz="20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000" b="1" i="1" dirty="0" smtClean="0"/>
              <a:t>1. </a:t>
            </a:r>
            <a:r>
              <a:rPr lang="ru-RU" sz="2000" b="1" i="1" dirty="0" err="1" smtClean="0"/>
              <a:t>Рослинна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містить</a:t>
            </a:r>
            <a:r>
              <a:rPr lang="ru-RU" sz="2000" b="1" i="1" dirty="0" smtClean="0"/>
              <a:t> до 90% води. </a:t>
            </a:r>
            <a:r>
              <a:rPr lang="ru-RU" sz="2000" b="1" i="1" dirty="0" err="1" smtClean="0"/>
              <a:t>Після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первинної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обробки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вологість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складає</a:t>
            </a:r>
            <a:r>
              <a:rPr lang="ru-RU" sz="2000" b="1" i="1" dirty="0" smtClean="0"/>
              <a:t> 5-10%, </a:t>
            </a:r>
            <a:r>
              <a:rPr lang="ru-RU" sz="2000" b="1" i="1" dirty="0" err="1" smtClean="0"/>
              <a:t>тобто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цій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стадії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процесу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концентрація</a:t>
            </a:r>
            <a:r>
              <a:rPr lang="ru-RU" sz="2000" b="1" i="1" dirty="0" smtClean="0"/>
              <a:t> БАР </a:t>
            </a:r>
            <a:r>
              <a:rPr lang="ru-RU" sz="2000" b="1" i="1" dirty="0" err="1" smtClean="0"/>
              <a:t>збільшується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приблизно</a:t>
            </a:r>
            <a:r>
              <a:rPr lang="ru-RU" sz="2000" b="1" i="1" dirty="0" smtClean="0"/>
              <a:t> в 10 раз. </a:t>
            </a:r>
            <a:r>
              <a:rPr lang="ru-RU" sz="2000" b="1" i="1" dirty="0" err="1" smtClean="0"/>
              <a:t>Низька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вологість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також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дозволяє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майже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виключити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можливість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руйнування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корисних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речовин</a:t>
            </a:r>
            <a:r>
              <a:rPr lang="ru-RU" sz="2000" b="1" i="1" dirty="0" smtClean="0"/>
              <a:t> при </a:t>
            </a:r>
            <a:r>
              <a:rPr lang="ru-RU" sz="2000" b="1" i="1" dirty="0" err="1" smtClean="0"/>
              <a:t>подальшій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переробці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зберіганні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продукції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2. Сушена </a:t>
            </a:r>
            <a:r>
              <a:rPr lang="ru-RU" sz="2000" b="1" i="1" dirty="0" err="1" smtClean="0"/>
              <a:t>рослинна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попередньо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охолоджена</a:t>
            </a:r>
            <a:r>
              <a:rPr lang="ru-RU" sz="2000" b="1" i="1" dirty="0" smtClean="0"/>
              <a:t> при </a:t>
            </a:r>
            <a:r>
              <a:rPr lang="ru-RU" sz="2000" b="1" i="1" dirty="0" err="1" smtClean="0"/>
              <a:t>дуже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низьких</a:t>
            </a:r>
            <a:r>
              <a:rPr lang="ru-RU" sz="2000" b="1" i="1" dirty="0" smtClean="0"/>
              <a:t> температурах </a:t>
            </a:r>
            <a:r>
              <a:rPr lang="ru-RU" sz="2000" b="1" i="1" dirty="0" err="1" smtClean="0"/>
              <a:t>підлягає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подрібненню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дозволяє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попередити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виникнення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процесів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окислення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агрегації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сировини</a:t>
            </a:r>
            <a:r>
              <a:rPr lang="ru-RU" sz="2000" b="1" i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7099" t="36948" r="39304" b="12249"/>
          <a:stretch>
            <a:fillRect/>
          </a:stretch>
        </p:blipFill>
        <p:spPr bwMode="auto">
          <a:xfrm>
            <a:off x="357158" y="357166"/>
            <a:ext cx="87868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ÐÐ°ÑÑÐ¸Ð½ÐºÐ¸ Ð¿Ð¾ Ð·Ð°Ð¿ÑÐ¾ÑÑ ÐºÑÐ¸Ð¾Ð³ÐµÐ½Ð½Ð°Ñ ÑÑÑÐ°ÑÐºÐ° Ð»ÐµÐºÐ°ÑÑÑÐ²ÐµÐ½Ð½Ð¾Ð³Ð¾ ÑÑÑ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523761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92971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Теплорадіаційне</a:t>
            </a:r>
            <a:endParaRPr lang="ru-RU" sz="2400" b="1" dirty="0" smtClean="0"/>
          </a:p>
          <a:p>
            <a:r>
              <a:rPr lang="ru-RU" sz="2000" b="1" i="1" dirty="0" err="1" smtClean="0"/>
              <a:t>Полягає</a:t>
            </a:r>
            <a:r>
              <a:rPr lang="ru-RU" sz="2000" b="1" i="1" dirty="0" smtClean="0"/>
              <a:t> в тому,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впливом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інфрачервоного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випромінювання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волога</a:t>
            </a:r>
            <a:r>
              <a:rPr lang="ru-RU" sz="2000" b="1" i="1" dirty="0" smtClean="0"/>
              <a:t>, яка </a:t>
            </a:r>
            <a:r>
              <a:rPr lang="ru-RU" sz="2000" b="1" i="1" dirty="0" err="1" smtClean="0"/>
              <a:t>міститься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сировині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нагрівається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err="1" smtClean="0"/>
              <a:t>Випаровування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відбувається</a:t>
            </a:r>
            <a:r>
              <a:rPr lang="ru-RU" sz="2000" b="1" i="1" dirty="0" smtClean="0"/>
              <a:t> при </a:t>
            </a:r>
            <a:r>
              <a:rPr lang="ru-RU" sz="2000" b="1" i="1" dirty="0" err="1" smtClean="0"/>
              <a:t>температурі</a:t>
            </a:r>
            <a:r>
              <a:rPr lang="ru-RU" sz="2000" b="1" i="1" dirty="0" smtClean="0"/>
              <a:t> 40-60 0С. </a:t>
            </a:r>
            <a:r>
              <a:rPr lang="ru-RU" sz="2000" b="1" i="1" dirty="0" err="1" smtClean="0"/>
              <a:t>Інфрачервоне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випромінювання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проникає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глибину</a:t>
            </a:r>
            <a:r>
              <a:rPr lang="ru-RU" sz="2000" b="1" i="1" dirty="0" smtClean="0"/>
              <a:t> до 7мм, </a:t>
            </a:r>
            <a:r>
              <a:rPr lang="ru-RU" sz="2000" b="1" i="1" dirty="0" err="1" smtClean="0"/>
              <a:t>навіть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тверді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сорти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зернових</a:t>
            </a:r>
            <a:r>
              <a:rPr lang="ru-RU" sz="2000" b="1" i="1" dirty="0" smtClean="0"/>
              <a:t> культур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має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лише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термічний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вплив</a:t>
            </a:r>
            <a:r>
              <a:rPr lang="ru-RU" sz="2000" b="1" i="1" dirty="0" smtClean="0"/>
              <a:t> на продукт,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біологічний</a:t>
            </a:r>
            <a:r>
              <a:rPr lang="ru-RU" sz="2000" b="1" i="1" dirty="0" smtClean="0"/>
              <a:t>, так як </a:t>
            </a:r>
            <a:r>
              <a:rPr lang="ru-RU" sz="2000" b="1" i="1" dirty="0" err="1" smtClean="0"/>
              <a:t>прискорює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біохімічні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процеси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err="1" smtClean="0"/>
              <a:t>Використання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інфрачервоного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випромінювання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</a:t>
            </a:r>
            <a:r>
              <a:rPr lang="ru-RU" sz="2000" b="1" i="1" dirty="0" smtClean="0"/>
              <a:t> час </a:t>
            </a:r>
            <a:r>
              <a:rPr lang="ru-RU" sz="2000" b="1" i="1" dirty="0" err="1" smtClean="0"/>
              <a:t>сушіння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дозволяє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зберігати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висушені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продукти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герметичній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упаковці</a:t>
            </a:r>
            <a:r>
              <a:rPr lang="ru-RU" sz="2000" b="1" i="1" dirty="0" smtClean="0"/>
              <a:t> до 2 </a:t>
            </a:r>
            <a:r>
              <a:rPr lang="ru-RU" sz="2000" b="1" i="1" dirty="0" err="1" smtClean="0"/>
              <a:t>років</a:t>
            </a:r>
            <a:r>
              <a:rPr lang="ru-RU" sz="2000" b="1" i="1" dirty="0" smtClean="0"/>
              <a:t>, без </a:t>
            </a:r>
            <a:r>
              <a:rPr lang="ru-RU" sz="2000" b="1" i="1" dirty="0" err="1" smtClean="0"/>
              <a:t>додавання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консервантів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smtClean="0"/>
              <a:t>БАР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вітаміни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після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такої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обробки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складають</a:t>
            </a:r>
            <a:r>
              <a:rPr lang="ru-RU" sz="2000" b="1" i="1" dirty="0" smtClean="0"/>
              <a:t> 90%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вмісту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свіжій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сировині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smtClean="0"/>
              <a:t>При </a:t>
            </a:r>
            <a:r>
              <a:rPr lang="ru-RU" sz="2000" b="1" i="1" dirty="0" err="1" smtClean="0"/>
              <a:t>сушінні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зниженням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вмісту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вологи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продукті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потужність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нагрівання</a:t>
            </a:r>
            <a:r>
              <a:rPr lang="ru-RU" sz="2000" b="1" i="1" dirty="0" smtClean="0"/>
              <a:t> автоматично </a:t>
            </a:r>
            <a:r>
              <a:rPr lang="ru-RU" sz="2000" b="1" i="1" dirty="0" err="1" smtClean="0"/>
              <a:t>зменшується</a:t>
            </a:r>
            <a:r>
              <a:rPr lang="ru-RU" sz="2000" b="1" i="1" dirty="0" smtClean="0"/>
              <a:t>, таким чином </a:t>
            </a:r>
            <a:r>
              <a:rPr lang="ru-RU" sz="2000" b="1" i="1" dirty="0" err="1" smtClean="0"/>
              <a:t>попереджається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можливість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перегрівання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сировини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smtClean="0"/>
              <a:t>На </a:t>
            </a:r>
            <a:r>
              <a:rPr lang="ru-RU" sz="2000" b="1" i="1" dirty="0" err="1" smtClean="0"/>
              <a:t>сьогодні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переробки</a:t>
            </a:r>
            <a:r>
              <a:rPr lang="ru-RU" sz="2000" b="1" i="1" dirty="0" smtClean="0"/>
              <a:t> ЛРС </a:t>
            </a:r>
            <a:r>
              <a:rPr lang="ru-RU" sz="2000" b="1" i="1" dirty="0" err="1" smtClean="0"/>
              <a:t>застосовуються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спеціальні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інфрачервоні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сушильні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шафи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досить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економні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експлуатації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потребують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мінімальних</a:t>
            </a:r>
            <a:r>
              <a:rPr lang="ru-RU" sz="2000" b="1" i="1" dirty="0" smtClean="0"/>
              <a:t> затрат </a:t>
            </a:r>
            <a:r>
              <a:rPr lang="ru-RU" sz="2000" b="1" i="1" dirty="0" err="1" smtClean="0"/>
              <a:t>електроенергії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частіше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працюють</a:t>
            </a:r>
            <a:r>
              <a:rPr lang="ru-RU" sz="2000" b="1" i="1" dirty="0" smtClean="0"/>
              <a:t> в автономному </a:t>
            </a:r>
            <a:r>
              <a:rPr lang="ru-RU" sz="2000" b="1" i="1" dirty="0" err="1" smtClean="0"/>
              <a:t>режимі</a:t>
            </a:r>
            <a:r>
              <a:rPr lang="ru-RU" sz="2000" b="1" i="1" dirty="0" smtClean="0"/>
              <a:t>.</a:t>
            </a:r>
            <a:endParaRPr lang="ru-RU" sz="2000" b="1" dirty="0" smtClean="0"/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ÐÐ°ÑÑÐ¸Ð½ÐºÐ¸ Ð¿Ð¾ Ð·Ð°Ð¿ÑÐ¾ÑÑ ÑÐ°Ð´Ð¸Ð°ÑÐ¸Ð¾Ð½Ð°Ñ ÑÑÑÐºÐ° ÑÑÑ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5143504" cy="3436539"/>
          </a:xfrm>
          <a:prstGeom prst="rect">
            <a:avLst/>
          </a:prstGeom>
          <a:noFill/>
        </p:spPr>
      </p:pic>
      <p:pic>
        <p:nvPicPr>
          <p:cNvPr id="69642" name="Picture 10" descr="https://www.prosushka.ru/uploads/posts/2015-03/1427236171_promyshlennyy-sushilnyy-shkaf-universal_gl.jpg"/>
          <p:cNvPicPr>
            <a:picLocks noChangeAspect="1" noChangeArrowheads="1"/>
          </p:cNvPicPr>
          <p:nvPr/>
        </p:nvPicPr>
        <p:blipFill>
          <a:blip r:embed="rId3"/>
          <a:srcRect l="21675" r="22591"/>
          <a:stretch>
            <a:fillRect/>
          </a:stretch>
        </p:blipFill>
        <p:spPr bwMode="auto">
          <a:xfrm>
            <a:off x="5500694" y="928670"/>
            <a:ext cx="3643306" cy="5026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3714744" cy="378565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/>
              <a:t>Зберігання</a:t>
            </a:r>
            <a:endParaRPr lang="ru-RU" sz="2400" b="1" cap="all" dirty="0" smtClean="0"/>
          </a:p>
          <a:p>
            <a:r>
              <a:rPr lang="ru-RU" sz="2400" b="1" i="1" dirty="0" err="1" smtClean="0"/>
              <a:t>Сировина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зберігається</a:t>
            </a:r>
            <a:r>
              <a:rPr lang="ru-RU" sz="2400" b="1" i="1" dirty="0" smtClean="0"/>
              <a:t> у</a:t>
            </a:r>
          </a:p>
          <a:p>
            <a:r>
              <a:rPr lang="ru-RU" sz="2400" b="1" i="1" dirty="0" err="1" smtClean="0"/>
              <a:t>кошиках</a:t>
            </a:r>
            <a:r>
              <a:rPr lang="ru-RU" sz="2400" b="1" i="1" dirty="0" smtClean="0"/>
              <a:t>, ящиках,</a:t>
            </a:r>
          </a:p>
          <a:p>
            <a:r>
              <a:rPr lang="ru-RU" sz="2400" b="1" i="1" dirty="0" err="1" smtClean="0"/>
              <a:t>мішках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Рослини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які</a:t>
            </a:r>
            <a:endParaRPr lang="ru-RU" sz="2400" b="1" i="1" dirty="0" smtClean="0"/>
          </a:p>
          <a:p>
            <a:r>
              <a:rPr lang="ru-RU" sz="2400" b="1" i="1" dirty="0" err="1" smtClean="0"/>
              <a:t>містять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ефірні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олії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err="1" smtClean="0"/>
              <a:t>потрібно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зберігати</a:t>
            </a:r>
            <a:endParaRPr lang="ru-RU" sz="2400" b="1" i="1" dirty="0" smtClean="0"/>
          </a:p>
          <a:p>
            <a:r>
              <a:rPr lang="ru-RU" sz="2400" b="1" i="1" dirty="0" err="1" smtClean="0"/>
              <a:t>окремо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інших</a:t>
            </a:r>
            <a:r>
              <a:rPr lang="ru-RU" sz="2400" b="1" i="1" dirty="0" smtClean="0"/>
              <a:t> у</a:t>
            </a:r>
          </a:p>
          <a:p>
            <a:r>
              <a:rPr lang="ru-RU" sz="2400" b="1" i="1" dirty="0" err="1" smtClean="0"/>
              <a:t>герметичних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дерев'яних</a:t>
            </a:r>
            <a:endParaRPr lang="ru-RU" sz="2400" b="1" i="1" dirty="0" smtClean="0"/>
          </a:p>
          <a:p>
            <a:r>
              <a:rPr lang="ru-RU" sz="2400" b="1" i="1" dirty="0" smtClean="0"/>
              <a:t>ящиках, </a:t>
            </a:r>
            <a:r>
              <a:rPr lang="ru-RU" sz="2400" b="1" i="1" dirty="0" err="1" smtClean="0"/>
              <a:t>оббитих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білою</a:t>
            </a:r>
            <a:endParaRPr lang="ru-RU" sz="2400" b="1" i="1" dirty="0" smtClean="0"/>
          </a:p>
          <a:p>
            <a:r>
              <a:rPr lang="ru-RU" sz="2400" b="1" i="1" dirty="0" err="1" smtClean="0"/>
              <a:t>жерстю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000240"/>
            <a:ext cx="4429156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/>
              <a:t>Термін</a:t>
            </a:r>
            <a:r>
              <a:rPr lang="ru-RU" sz="2400" b="1" cap="all" dirty="0" smtClean="0"/>
              <a:t> </a:t>
            </a:r>
            <a:r>
              <a:rPr lang="ru-RU" sz="2400" b="1" cap="all" dirty="0" err="1" smtClean="0"/>
              <a:t>зберігання</a:t>
            </a:r>
            <a:endParaRPr lang="ru-RU" sz="2400" b="1" cap="all" dirty="0" smtClean="0"/>
          </a:p>
          <a:p>
            <a:r>
              <a:rPr lang="ru-RU" sz="2400" b="1" i="1" dirty="0" smtClean="0"/>
              <a:t>Листки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квітки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можна</a:t>
            </a:r>
            <a:endParaRPr lang="ru-RU" sz="2400" b="1" i="1" dirty="0" smtClean="0"/>
          </a:p>
          <a:p>
            <a:r>
              <a:rPr lang="ru-RU" sz="2400" b="1" i="1" dirty="0" err="1" smtClean="0"/>
              <a:t>зберігати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протягом</a:t>
            </a:r>
            <a:r>
              <a:rPr lang="ru-RU" sz="2400" b="1" i="1" dirty="0" smtClean="0"/>
              <a:t> 1-2 </a:t>
            </a:r>
            <a:r>
              <a:rPr lang="ru-RU" sz="2400" b="1" i="1" dirty="0" err="1" smtClean="0"/>
              <a:t>років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але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краще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довше</a:t>
            </a:r>
            <a:r>
              <a:rPr lang="ru-RU" sz="2400" b="1" i="1" dirty="0" smtClean="0"/>
              <a:t> року. Кора, </a:t>
            </a:r>
            <a:r>
              <a:rPr lang="ru-RU" sz="2400" b="1" i="1" dirty="0" err="1" smtClean="0"/>
              <a:t>кореневища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бульби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корені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втрачають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лікувальних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властивостей</a:t>
            </a:r>
            <a:r>
              <a:rPr lang="ru-RU" sz="2400" b="1" i="1" dirty="0" smtClean="0"/>
              <a:t> 3-4 роки, </a:t>
            </a:r>
            <a:r>
              <a:rPr lang="ru-RU" sz="2400" b="1" i="1" dirty="0" err="1" smtClean="0"/>
              <a:t>бруньки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близько</a:t>
            </a:r>
            <a:r>
              <a:rPr lang="ru-RU" sz="2400" b="1" i="1" dirty="0" smtClean="0"/>
              <a:t> 2 </a:t>
            </a:r>
            <a:r>
              <a:rPr lang="ru-RU" sz="2400" b="1" i="1" dirty="0" err="1" smtClean="0"/>
              <a:t>років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Стандартизація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висушеної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лікарської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сировини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214950"/>
          </a:xfrm>
        </p:spPr>
        <p:txBody>
          <a:bodyPr>
            <a:normAutofit fontScale="85000" lnSpcReduction="20000"/>
          </a:bodyPr>
          <a:lstStyle/>
          <a:p>
            <a:r>
              <a:rPr lang="ru-RU" sz="3500" b="1" i="1" dirty="0" err="1" smtClean="0">
                <a:solidFill>
                  <a:srgbClr val="002060"/>
                </a:solidFill>
              </a:rPr>
              <a:t>доведення</a:t>
            </a:r>
            <a:r>
              <a:rPr lang="ru-RU" sz="3500" b="1" i="1" dirty="0" smtClean="0">
                <a:solidFill>
                  <a:srgbClr val="002060"/>
                </a:solidFill>
              </a:rPr>
              <a:t>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сировини</a:t>
            </a:r>
            <a:r>
              <a:rPr lang="ru-RU" sz="3500" b="1" i="1" dirty="0" smtClean="0">
                <a:solidFill>
                  <a:srgbClr val="002060"/>
                </a:solidFill>
              </a:rPr>
              <a:t> до стандартного стану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згідно</a:t>
            </a:r>
            <a:r>
              <a:rPr lang="ru-RU" sz="3500" b="1" i="1" dirty="0" smtClean="0">
                <a:solidFill>
                  <a:srgbClr val="002060"/>
                </a:solidFill>
              </a:rPr>
              <a:t>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вимог</a:t>
            </a:r>
            <a:r>
              <a:rPr lang="ru-RU" sz="3500" b="1" i="1" dirty="0" smtClean="0">
                <a:solidFill>
                  <a:srgbClr val="002060"/>
                </a:solidFill>
              </a:rPr>
              <a:t>,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визначених</a:t>
            </a:r>
            <a:r>
              <a:rPr lang="ru-RU" sz="3500" b="1" i="1" dirty="0" smtClean="0">
                <a:solidFill>
                  <a:srgbClr val="002060"/>
                </a:solidFill>
              </a:rPr>
              <a:t> в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нормативній</a:t>
            </a:r>
            <a:r>
              <a:rPr lang="ru-RU" sz="3500" b="1" i="1" dirty="0" smtClean="0">
                <a:solidFill>
                  <a:srgbClr val="002060"/>
                </a:solidFill>
              </a:rPr>
              <a:t>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аналітичній</a:t>
            </a:r>
            <a:r>
              <a:rPr lang="ru-RU" sz="3500" b="1" i="1" dirty="0" smtClean="0">
                <a:solidFill>
                  <a:srgbClr val="002060"/>
                </a:solidFill>
              </a:rPr>
              <a:t> </a:t>
            </a:r>
            <a:r>
              <a:rPr lang="ru-RU" sz="3500" b="1" i="1" dirty="0" err="1" smtClean="0">
                <a:solidFill>
                  <a:srgbClr val="002060"/>
                </a:solidFill>
              </a:rPr>
              <a:t>документацїї</a:t>
            </a:r>
            <a:r>
              <a:rPr lang="ru-RU" sz="3500" b="1" i="1" dirty="0" smtClean="0">
                <a:solidFill>
                  <a:srgbClr val="002060"/>
                </a:solidFill>
              </a:rPr>
              <a:t> (НАД)</a:t>
            </a:r>
          </a:p>
          <a:p>
            <a:pPr>
              <a:buNone/>
            </a:pPr>
            <a:endParaRPr lang="ru-RU" sz="35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/>
              <a:t>-</a:t>
            </a:r>
            <a:r>
              <a:rPr lang="ru-RU" sz="3300" b="1" i="1" dirty="0" err="1" smtClean="0"/>
              <a:t>очищення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від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непотрібних</a:t>
            </a:r>
            <a:r>
              <a:rPr lang="ru-RU" sz="3300" b="1" i="1" dirty="0" smtClean="0"/>
              <a:t>, </a:t>
            </a:r>
            <a:r>
              <a:rPr lang="ru-RU" sz="3300" b="1" i="1" dirty="0" err="1" smtClean="0"/>
              <a:t>помилково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зібраних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частин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рослини</a:t>
            </a:r>
            <a:r>
              <a:rPr lang="ru-RU" sz="3300" b="1" i="1" dirty="0" smtClean="0"/>
              <a:t>;</a:t>
            </a:r>
          </a:p>
          <a:p>
            <a:pPr>
              <a:buNone/>
            </a:pPr>
            <a:r>
              <a:rPr lang="ru-RU" sz="3300" b="1" i="1" dirty="0" smtClean="0"/>
              <a:t>-</a:t>
            </a:r>
            <a:r>
              <a:rPr lang="ru-RU" sz="3300" b="1" i="1" dirty="0" err="1" smtClean="0"/>
              <a:t>видалення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дефектних</a:t>
            </a:r>
            <a:r>
              <a:rPr lang="ru-RU" sz="3300" b="1" i="1" dirty="0" smtClean="0"/>
              <a:t> (</a:t>
            </a:r>
            <a:r>
              <a:rPr lang="ru-RU" sz="3300" b="1" i="1" dirty="0" err="1" smtClean="0"/>
              <a:t>гнилих</a:t>
            </a:r>
            <a:r>
              <a:rPr lang="ru-RU" sz="3300" b="1" i="1" dirty="0" smtClean="0"/>
              <a:t>, </a:t>
            </a:r>
            <a:r>
              <a:rPr lang="ru-RU" sz="3300" b="1" i="1" dirty="0" err="1" smtClean="0"/>
              <a:t>пліснявілих</a:t>
            </a:r>
            <a:r>
              <a:rPr lang="ru-RU" sz="3300" b="1" i="1" dirty="0" smtClean="0"/>
              <a:t>) </a:t>
            </a:r>
            <a:r>
              <a:rPr lang="ru-RU" sz="3300" b="1" i="1" dirty="0" err="1" smtClean="0"/>
              <a:t>компонентів</a:t>
            </a:r>
            <a:r>
              <a:rPr lang="ru-RU" sz="3300" b="1" i="1" dirty="0" smtClean="0"/>
              <a:t> в </a:t>
            </a:r>
            <a:r>
              <a:rPr lang="ru-RU" sz="3300" b="1" i="1" dirty="0" err="1" smtClean="0"/>
              <a:t>сировині</a:t>
            </a:r>
            <a:r>
              <a:rPr lang="ru-RU" sz="3300" b="1" i="1" dirty="0" smtClean="0"/>
              <a:t>;</a:t>
            </a:r>
          </a:p>
          <a:p>
            <a:pPr>
              <a:buNone/>
            </a:pPr>
            <a:r>
              <a:rPr lang="ru-RU" sz="3300" b="1" i="1" dirty="0" smtClean="0"/>
              <a:t>-</a:t>
            </a:r>
            <a:r>
              <a:rPr lang="ru-RU" sz="3300" b="1" i="1" dirty="0" err="1" smtClean="0"/>
              <a:t>просіювання</a:t>
            </a:r>
            <a:r>
              <a:rPr lang="ru-RU" sz="3300" b="1" i="1" dirty="0" smtClean="0"/>
              <a:t> для </a:t>
            </a:r>
            <a:r>
              <a:rPr lang="ru-RU" sz="3300" b="1" i="1" dirty="0" err="1" smtClean="0"/>
              <a:t>видалення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надмірно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подрібнених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частин</a:t>
            </a:r>
            <a:r>
              <a:rPr lang="ru-RU" sz="3300" b="1" i="1" dirty="0" smtClean="0"/>
              <a:t>;</a:t>
            </a:r>
          </a:p>
          <a:p>
            <a:pPr>
              <a:buNone/>
            </a:pPr>
            <a:r>
              <a:rPr lang="ru-RU" sz="3300" b="1" i="1" dirty="0" smtClean="0"/>
              <a:t>-</a:t>
            </a:r>
            <a:r>
              <a:rPr lang="ru-RU" sz="3300" b="1" i="1" dirty="0" err="1" smtClean="0"/>
              <a:t>очищення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сировини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від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органічних</a:t>
            </a:r>
            <a:r>
              <a:rPr lang="ru-RU" sz="3300" b="1" i="1" dirty="0" smtClean="0"/>
              <a:t> та </a:t>
            </a:r>
            <a:r>
              <a:rPr lang="ru-RU" sz="3300" b="1" i="1" dirty="0" err="1" smtClean="0"/>
              <a:t>мінеральних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домішок</a:t>
            </a:r>
            <a:endParaRPr lang="ru-RU" sz="33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Пакування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 smtClean="0"/>
              <a:t>Забезпечує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збереження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якості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кількості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процесі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зберігання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час </a:t>
            </a:r>
            <a:r>
              <a:rPr lang="ru-RU" b="1" i="1" dirty="0" err="1" smtClean="0"/>
              <a:t>транспортування</a:t>
            </a:r>
            <a:endParaRPr lang="ru-RU" b="1" i="1" dirty="0" smtClean="0"/>
          </a:p>
          <a:p>
            <a:r>
              <a:rPr lang="ru-RU" b="1" i="1" dirty="0" err="1" smtClean="0"/>
              <a:t>Зберігають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запакованою</a:t>
            </a:r>
            <a:r>
              <a:rPr lang="ru-RU" b="1" i="1" dirty="0" smtClean="0"/>
              <a:t> в тару, яка </a:t>
            </a:r>
            <a:r>
              <a:rPr lang="ru-RU" b="1" i="1" dirty="0" err="1" smtClean="0"/>
              <a:t>захищає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впливу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вологи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сонячних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променів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шкідників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З </a:t>
            </a:r>
            <a:r>
              <a:rPr lang="ru-RU" b="1" i="1" dirty="0" err="1" smtClean="0"/>
              <a:t>огляду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конкретну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використовують</a:t>
            </a:r>
            <a:r>
              <a:rPr lang="ru-RU" b="1" i="1" dirty="0" smtClean="0"/>
              <a:t>: </a:t>
            </a:r>
            <a:r>
              <a:rPr lang="ru-RU" b="1" i="1" dirty="0" err="1" smtClean="0"/>
              <a:t>тканинні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паперові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мішки</a:t>
            </a:r>
            <a:r>
              <a:rPr lang="ru-RU" b="1" i="1" dirty="0" smtClean="0"/>
              <a:t>, ящики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фанери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гофрованого</a:t>
            </a:r>
            <a:r>
              <a:rPr lang="ru-RU" b="1" i="1" dirty="0" smtClean="0"/>
              <a:t> картону;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способи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пакування</a:t>
            </a:r>
            <a:r>
              <a:rPr lang="ru-RU" b="1" i="1" dirty="0" smtClean="0">
                <a:solidFill>
                  <a:srgbClr val="002060"/>
                </a:solidFill>
              </a:rPr>
              <a:t>: </a:t>
            </a:r>
            <a:r>
              <a:rPr lang="ru-RU" b="1" i="1" dirty="0" err="1" smtClean="0"/>
              <a:t>насипом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тюкування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пресування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" y="692696"/>
            <a:ext cx="8793575" cy="552129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2865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Маркування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err="1" smtClean="0"/>
              <a:t>Маркування</a:t>
            </a:r>
            <a:r>
              <a:rPr lang="ru-RU" b="1" dirty="0" smtClean="0"/>
              <a:t> </a:t>
            </a:r>
            <a:r>
              <a:rPr lang="ru-RU" b="1" dirty="0" err="1" smtClean="0"/>
              <a:t>транспортної</a:t>
            </a:r>
            <a:r>
              <a:rPr lang="ru-RU" b="1" dirty="0" smtClean="0"/>
              <a:t> </a:t>
            </a:r>
            <a:r>
              <a:rPr lang="ru-RU" b="1" dirty="0" err="1" smtClean="0"/>
              <a:t>тари</a:t>
            </a:r>
            <a:r>
              <a:rPr lang="ru-RU" b="1" dirty="0" smtClean="0"/>
              <a:t> проводиться за </a:t>
            </a:r>
            <a:r>
              <a:rPr lang="ru-RU" b="1" dirty="0" err="1" smtClean="0"/>
              <a:t>державним</a:t>
            </a:r>
            <a:r>
              <a:rPr lang="ru-RU" b="1" dirty="0" smtClean="0"/>
              <a:t> стандартом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зазначенням</a:t>
            </a:r>
            <a:r>
              <a:rPr lang="ru-RU" b="1" dirty="0" smtClean="0"/>
              <a:t>  таких </a:t>
            </a:r>
            <a:r>
              <a:rPr lang="ru-RU" b="1" dirty="0" err="1" smtClean="0"/>
              <a:t>даних</a:t>
            </a:r>
            <a:r>
              <a:rPr lang="ru-RU" b="1" dirty="0" smtClean="0"/>
              <a:t>: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/>
              <a:t>· </a:t>
            </a:r>
            <a:r>
              <a:rPr lang="ru-RU" b="1" dirty="0" err="1" smtClean="0">
                <a:solidFill>
                  <a:srgbClr val="7030A0"/>
                </a:solidFill>
              </a:rPr>
              <a:t>найменування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dirty="0" err="1" smtClean="0">
                <a:solidFill>
                  <a:srgbClr val="7030A0"/>
                </a:solidFill>
              </a:rPr>
              <a:t>підприємства-відправника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· </a:t>
            </a:r>
            <a:r>
              <a:rPr lang="ru-RU" b="1" dirty="0" err="1" smtClean="0">
                <a:solidFill>
                  <a:srgbClr val="7030A0"/>
                </a:solidFill>
              </a:rPr>
              <a:t>найменування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лікарської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рослинної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сировини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/>
              <a:t>· </a:t>
            </a:r>
            <a:r>
              <a:rPr lang="ru-RU" b="1" dirty="0" err="1" smtClean="0">
                <a:solidFill>
                  <a:srgbClr val="7030A0"/>
                </a:solidFill>
              </a:rPr>
              <a:t>кількість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сировини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маса</a:t>
            </a:r>
            <a:r>
              <a:rPr lang="ru-RU" b="1" dirty="0" smtClean="0"/>
              <a:t> нетто </a:t>
            </a:r>
            <a:r>
              <a:rPr lang="ru-RU" b="1" dirty="0" err="1" smtClean="0"/>
              <a:t>і</a:t>
            </a:r>
            <a:r>
              <a:rPr lang="ru-RU" b="1" dirty="0" smtClean="0"/>
              <a:t> брутто);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/>
              <a:t>· </a:t>
            </a:r>
            <a:r>
              <a:rPr lang="ru-RU" b="1" dirty="0" smtClean="0">
                <a:solidFill>
                  <a:srgbClr val="7030A0"/>
                </a:solidFill>
              </a:rPr>
              <a:t>час </a:t>
            </a:r>
            <a:r>
              <a:rPr lang="ru-RU" b="1" dirty="0" err="1" smtClean="0">
                <a:solidFill>
                  <a:srgbClr val="7030A0"/>
                </a:solidFill>
              </a:rPr>
              <a:t>заготівлі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· номер </a:t>
            </a:r>
            <a:r>
              <a:rPr lang="ru-RU" b="1" dirty="0" err="1" smtClean="0">
                <a:solidFill>
                  <a:srgbClr val="7030A0"/>
                </a:solidFill>
              </a:rPr>
              <a:t>партії</a:t>
            </a:r>
            <a:r>
              <a:rPr lang="ru-RU" b="1" dirty="0" smtClean="0"/>
              <a:t>, </a:t>
            </a:r>
            <a:r>
              <a:rPr lang="ru-RU" b="1" dirty="0" err="1" smtClean="0"/>
              <a:t>позначення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аналітично-нормативної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документації</a:t>
            </a:r>
            <a:r>
              <a:rPr lang="ru-RU" b="1" dirty="0" smtClean="0"/>
              <a:t> на </a:t>
            </a:r>
            <a:r>
              <a:rPr lang="ru-RU" b="1" dirty="0" err="1" smtClean="0"/>
              <a:t>конкретну</a:t>
            </a:r>
            <a:r>
              <a:rPr lang="ru-RU" b="1" dirty="0" smtClean="0"/>
              <a:t> </a:t>
            </a:r>
            <a:r>
              <a:rPr lang="ru-RU" b="1" dirty="0" err="1" smtClean="0"/>
              <a:t>сировину</a:t>
            </a:r>
            <a:r>
              <a:rPr lang="ru-RU" b="1" dirty="0" smtClean="0"/>
              <a:t>.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/>
              <a:t>У </a:t>
            </a:r>
            <a:r>
              <a:rPr lang="ru-RU" dirty="0" err="1" smtClean="0"/>
              <a:t>кожну</a:t>
            </a:r>
            <a:r>
              <a:rPr lang="ru-RU" dirty="0" smtClean="0"/>
              <a:t> упаковку повинен бути </a:t>
            </a:r>
            <a:r>
              <a:rPr lang="ru-RU" dirty="0" err="1" smtClean="0"/>
              <a:t>вкладений</a:t>
            </a:r>
            <a:r>
              <a:rPr lang="ru-RU" dirty="0" smtClean="0"/>
              <a:t> </a:t>
            </a:r>
            <a:r>
              <a:rPr lang="ru-RU" b="1" i="1" u="sng" dirty="0" err="1" smtClean="0"/>
              <a:t>пакувальний</a:t>
            </a:r>
            <a:r>
              <a:rPr lang="ru-RU" b="1" i="1" u="sng" dirty="0" smtClean="0"/>
              <a:t> лист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зазначенням</a:t>
            </a:r>
            <a:r>
              <a:rPr lang="ru-RU" dirty="0" smtClean="0"/>
              <a:t>: </a:t>
            </a:r>
            <a:r>
              <a:rPr lang="ru-RU" dirty="0" err="1" smtClean="0"/>
              <a:t>найменування</a:t>
            </a:r>
            <a:r>
              <a:rPr lang="ru-RU" dirty="0" smtClean="0"/>
              <a:t> </a:t>
            </a:r>
            <a:r>
              <a:rPr lang="ru-RU" dirty="0" err="1" smtClean="0"/>
              <a:t>підприємства-відправника</a:t>
            </a:r>
            <a:r>
              <a:rPr lang="ru-RU" dirty="0" smtClean="0"/>
              <a:t>.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номера </a:t>
            </a:r>
            <a:r>
              <a:rPr lang="ru-RU" dirty="0" err="1" smtClean="0"/>
              <a:t>партії</a:t>
            </a:r>
            <a:r>
              <a:rPr lang="ru-RU" dirty="0" smtClean="0"/>
              <a:t>, </a:t>
            </a:r>
            <a:r>
              <a:rPr lang="ru-RU" dirty="0" err="1" smtClean="0"/>
              <a:t>прізвища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номера</a:t>
            </a:r>
            <a:r>
              <a:rPr lang="ru-RU" dirty="0" smtClean="0"/>
              <a:t> </a:t>
            </a:r>
            <a:r>
              <a:rPr lang="ru-RU" dirty="0" err="1" smtClean="0"/>
              <a:t>пакувальника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Транспортування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/>
              <a:t>транспортують</a:t>
            </a:r>
            <a:r>
              <a:rPr lang="ru-RU" b="1" i="1" dirty="0" smtClean="0"/>
              <a:t> у сухих, </a:t>
            </a:r>
            <a:r>
              <a:rPr lang="ru-RU" b="1" i="1" dirty="0" err="1" smtClean="0"/>
              <a:t>чистих</a:t>
            </a:r>
            <a:r>
              <a:rPr lang="ru-RU" b="1" i="1" dirty="0" smtClean="0"/>
              <a:t>, без </a:t>
            </a:r>
            <a:r>
              <a:rPr lang="ru-RU" b="1" i="1" dirty="0" err="1" smtClean="0"/>
              <a:t>сторонніх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запахів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закритих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транспортних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засобах</a:t>
            </a:r>
            <a:r>
              <a:rPr lang="ru-RU" b="1" i="1" dirty="0" smtClean="0"/>
              <a:t>. </a:t>
            </a:r>
            <a:r>
              <a:rPr lang="ru-RU" b="1" i="1" dirty="0" err="1" smtClean="0"/>
              <a:t>Отруйну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сильнодіючу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ефірноолійну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перевозять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окремо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500066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зберігання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сировини</a:t>
            </a:r>
            <a:r>
              <a:rPr lang="ru-RU" sz="3200" b="1" i="1" dirty="0" smtClean="0">
                <a:solidFill>
                  <a:srgbClr val="FF0000"/>
                </a:solidFill>
              </a:rPr>
              <a:t> на складах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6436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/>
              <a:t>Вимоги</a:t>
            </a:r>
            <a:r>
              <a:rPr lang="ru-RU" sz="2400" b="1" i="1" dirty="0" smtClean="0"/>
              <a:t> до </a:t>
            </a:r>
            <a:r>
              <a:rPr lang="ru-RU" sz="2400" b="1" i="1" dirty="0" err="1" smtClean="0"/>
              <a:t>складських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приміщень</a:t>
            </a:r>
            <a:r>
              <a:rPr lang="ru-RU" sz="2400" b="1" i="1" dirty="0" smtClean="0"/>
              <a:t>: </a:t>
            </a:r>
            <a:r>
              <a:rPr lang="ru-RU" sz="2400" b="1" i="1" dirty="0" err="1" smtClean="0"/>
              <a:t>повинні</a:t>
            </a:r>
            <a:r>
              <a:rPr lang="ru-RU" sz="2400" b="1" i="1" dirty="0" smtClean="0"/>
              <a:t> бути </a:t>
            </a:r>
            <a:r>
              <a:rPr lang="ru-RU" sz="2400" b="1" i="1" dirty="0" err="1" smtClean="0"/>
              <a:t>сухі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вентильовані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захищені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прямих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сонячних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променів</a:t>
            </a:r>
            <a:r>
              <a:rPr lang="ru-RU" sz="2400" b="1" i="1" dirty="0" smtClean="0"/>
              <a:t>, не </a:t>
            </a:r>
            <a:r>
              <a:rPr lang="ru-RU" sz="2400" b="1" i="1" dirty="0" err="1" smtClean="0"/>
              <a:t>уражені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шкідниками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/>
              <a:t>Оптимальна температура на </a:t>
            </a:r>
            <a:r>
              <a:rPr lang="ru-RU" sz="2400" b="1" i="1" dirty="0" err="1" smtClean="0"/>
              <a:t>складі</a:t>
            </a:r>
            <a:r>
              <a:rPr lang="ru-RU" sz="2400" b="1" i="1" dirty="0" smtClean="0"/>
              <a:t> - </a:t>
            </a:r>
            <a:r>
              <a:rPr lang="ru-RU" sz="2400" b="1" i="1" dirty="0" smtClean="0">
                <a:solidFill>
                  <a:srgbClr val="002060"/>
                </a:solidFill>
              </a:rPr>
              <a:t>10-12°С,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/>
              <a:t>вологість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близько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13</a:t>
            </a:r>
            <a:r>
              <a:rPr lang="ru-RU" sz="2400" dirty="0" smtClean="0">
                <a:solidFill>
                  <a:srgbClr val="002060"/>
                </a:solidFill>
              </a:rPr>
              <a:t>%.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/>
              <a:t>Зберігають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сировину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тарі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укладеній</a:t>
            </a:r>
            <a:r>
              <a:rPr lang="ru-RU" sz="2400" b="1" i="1" dirty="0" smtClean="0"/>
              <a:t> штабелями на </a:t>
            </a:r>
            <a:r>
              <a:rPr lang="ru-RU" sz="2400" b="1" i="1" dirty="0" err="1" smtClean="0"/>
              <a:t>стелажах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Розміщують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сировину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групами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/>
              <a:t>-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отруйна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сильнодіюча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сировина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/>
              <a:t>(</a:t>
            </a:r>
            <a:r>
              <a:rPr lang="ru-RU" sz="2400" b="1" i="1" dirty="0" err="1" smtClean="0"/>
              <a:t>сировина</a:t>
            </a:r>
            <a:r>
              <a:rPr lang="ru-RU" sz="2400" b="1" i="1" dirty="0" smtClean="0"/>
              <a:t>, яка </a:t>
            </a:r>
            <a:r>
              <a:rPr lang="ru-RU" sz="2400" b="1" i="1" dirty="0" err="1" smtClean="0"/>
              <a:t>містить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алкалоїди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серцеві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глікозиди</a:t>
            </a:r>
            <a:r>
              <a:rPr lang="ru-RU" sz="2400" b="1" i="1" dirty="0" smtClean="0"/>
              <a:t>);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/>
              <a:t>-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ефіроолійна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сировина</a:t>
            </a:r>
            <a:r>
              <a:rPr lang="ru-RU" sz="2400" b="1" i="1" dirty="0" smtClean="0"/>
              <a:t>;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/>
              <a:t>-</a:t>
            </a:r>
            <a:r>
              <a:rPr lang="ru-RU" sz="2400" b="1" i="1" dirty="0" smtClean="0">
                <a:solidFill>
                  <a:srgbClr val="002060"/>
                </a:solidFill>
              </a:rPr>
              <a:t>плоди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насіння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/>
              <a:t>(</a:t>
            </a:r>
            <a:r>
              <a:rPr lang="ru-RU" sz="2400" b="1" i="1" dirty="0" err="1" smtClean="0"/>
              <a:t>сировина</a:t>
            </a:r>
            <a:r>
              <a:rPr lang="ru-RU" sz="2400" b="1" i="1" dirty="0" smtClean="0"/>
              <a:t>, яка </a:t>
            </a:r>
            <a:r>
              <a:rPr lang="ru-RU" sz="2400" b="1" i="1" dirty="0" err="1" smtClean="0"/>
              <a:t>містить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вуглеводи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жирні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олії</a:t>
            </a:r>
            <a:r>
              <a:rPr lang="ru-RU" sz="2400" b="1" i="1" dirty="0" smtClean="0"/>
              <a:t>); 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/>
              <a:t>-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сировина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загального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зберігання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 err="1" smtClean="0"/>
              <a:t>Отруйну</a:t>
            </a: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список А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сильнодіючу</a:t>
            </a: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список Б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сировину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зберігають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окремому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приміщенні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металевими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ґратами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дверима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Приміщення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опломбовують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/>
              <a:t>Ефіроолійна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сировина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зберігається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окремо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5857" t="29116" r="39417" b="21486"/>
          <a:stretch>
            <a:fillRect/>
          </a:stretch>
        </p:blipFill>
        <p:spPr bwMode="auto">
          <a:xfrm>
            <a:off x="142844" y="357166"/>
            <a:ext cx="90011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ntranet.tdmu.edu.ua/data/kafedra/internal/pharm_new/classes_stud/uk/%D1%84%D0%BF%D0%BE/%D1%96%D0%BD%D1%82%D0%B5%D1%80%D0%BD%D0%B8/%D0%B7%D0%B0%D0%B3%D0%B0%D0%BB%D1%8C%D0%BD%D0%B0%20%D1%84%D0%B0%D1%80%D0%BC%D0%B0%D1%86%D1%96%D1%8F/%D1%84%D0%B0%D1%80%D0%BC%D0%B0%D0%BA%D0%BE%D0%B3%D0%BD%D0%BE%D0%B7%D1%96%D1%8F/02.%20%D0%97%D0%B0%D0%B3%D0%BE%D1%82%D1%96%D0%B2%D0%BB%D1%8F,%20%D1%81%D1%83%D1%88%D1%96%D0%BD%D0%BD%D1%8F,%20%D0%BF%D0%B5%D1%80%D0%B2%D0%B8%D0%BD%D0%BD%D0%B0%20%D0%BE%D0%B1%D1%80%D0%BE%D0%B1%D0%BA%D0%B0%20%D1%82%D0%B0%20%D0%B7%D0%B1%D0%B5%D1%80%D1%96%D0%B3%D0%B0%D0%BD%D0%BD%D1%8F%20%D0%9B%D0%A0%D0%A1.%20%D0%90%D0%BD%D0%B0%D0%BB%D1%96%D0%B7%20%D0%9B%D0%A0%20%D0%B7%D0%B0%20%D1%85%D1%96%D0%BC%D1%96%D1%87%D0%BD%D0%B8%D0%BC%D0%B8%20%D0%B3%D1%80%D1%83%D0%BF%D0%B0%D0%BC%D0%B8%20%D1%82%D0%B0%20%D1%84%D0%B0%D1%80%D0%BC%D0%B0%D0%BA%D0%BE%D0%BB%D0%BE%D0%B3%D1%96%D1%87%D0%BD%D0%BE%D1%8E%20%D0%B4%D1%96%D1%94%D1%8E.files/image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124900" cy="2857520"/>
          </a:xfrm>
          <a:prstGeom prst="rect">
            <a:avLst/>
          </a:prstGeom>
          <a:noFill/>
        </p:spPr>
      </p:pic>
      <p:pic>
        <p:nvPicPr>
          <p:cNvPr id="72708" name="Picture 4" descr="http://intranet.tdmu.edu.ua/data/kafedra/internal/pharm_new/classes_stud/uk/%D1%84%D0%BF%D0%BE/%D1%96%D0%BD%D1%82%D0%B5%D1%80%D0%BD%D0%B8/%D0%B7%D0%B0%D0%B3%D0%B0%D0%BB%D1%8C%D0%BD%D0%B0%20%D1%84%D0%B0%D1%80%D0%BC%D0%B0%D1%86%D1%96%D1%8F/%D1%84%D0%B0%D1%80%D0%BC%D0%B0%D0%BA%D0%BE%D0%B3%D0%BD%D0%BE%D0%B7%D1%96%D1%8F/02.%20%D0%97%D0%B0%D0%B3%D0%BE%D1%82%D1%96%D0%B2%D0%BB%D1%8F,%20%D1%81%D1%83%D1%88%D1%96%D0%BD%D0%BD%D1%8F,%20%D0%BF%D0%B5%D1%80%D0%B2%D0%B8%D0%BD%D0%BD%D0%B0%20%D0%BE%D0%B1%D1%80%D0%BE%D0%B1%D0%BA%D0%B0%20%D1%82%D0%B0%20%D0%B7%D0%B1%D0%B5%D1%80%D1%96%D0%B3%D0%B0%D0%BD%D0%BD%D1%8F%20%D0%9B%D0%A0%D0%A1.%20%D0%90%D0%BD%D0%B0%D0%BB%D1%96%D0%B7%20%D0%9B%D0%A0%20%D0%B7%D0%B0%20%D1%85%D1%96%D0%BC%D1%96%D1%87%D0%BD%D0%B8%D0%BC%D0%B8%20%D0%B3%D1%80%D1%83%D0%BF%D0%B0%D0%BC%D0%B8%20%D1%82%D0%B0%20%D1%84%D0%B0%D1%80%D0%BC%D0%B0%D0%BA%D0%BE%D0%BB%D0%BE%D0%B3%D1%96%D1%87%D0%BD%D0%BE%D1%8E%20%D0%B4%D1%96%D1%94%D1%8E.files/image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3571876" cy="2678908"/>
          </a:xfrm>
          <a:prstGeom prst="rect">
            <a:avLst/>
          </a:prstGeom>
          <a:noFill/>
        </p:spPr>
      </p:pic>
      <p:pic>
        <p:nvPicPr>
          <p:cNvPr id="72710" name="Picture 6" descr="http://intranet.tdmu.edu.ua/data/kafedra/internal/pharm_new/classes_stud/uk/%D1%84%D0%BF%D0%BE/%D1%96%D0%BD%D1%82%D0%B5%D1%80%D0%BD%D0%B8/%D0%B7%D0%B0%D0%B3%D0%B0%D0%BB%D1%8C%D0%BD%D0%B0%20%D1%84%D0%B0%D1%80%D0%BC%D0%B0%D1%86%D1%96%D1%8F/%D1%84%D0%B0%D1%80%D0%BC%D0%B0%D0%BA%D0%BE%D0%B3%D0%BD%D0%BE%D0%B7%D1%96%D1%8F/02.%20%D0%97%D0%B0%D0%B3%D0%BE%D1%82%D1%96%D0%B2%D0%BB%D1%8F,%20%D1%81%D1%83%D1%88%D1%96%D0%BD%D0%BD%D1%8F,%20%D0%BF%D0%B5%D1%80%D0%B2%D0%B8%D0%BD%D0%BD%D0%B0%20%D0%BE%D0%B1%D1%80%D0%BE%D0%B1%D0%BA%D0%B0%20%D1%82%D0%B0%20%D0%B7%D0%B1%D0%B5%D1%80%D1%96%D0%B3%D0%B0%D0%BD%D0%BD%D1%8F%20%D0%9B%D0%A0%D0%A1.%20%D0%90%D0%BD%D0%B0%D0%BB%D1%96%D0%B7%20%D0%9B%D0%A0%20%D0%B7%D0%B0%20%D1%85%D1%96%D0%BC%D1%96%D1%87%D0%BD%D0%B8%D0%BC%D0%B8%20%D0%B3%D1%80%D1%83%D0%BF%D0%B0%D0%BC%D0%B8%20%D1%82%D0%B0%20%D1%84%D0%B0%D1%80%D0%BC%D0%B0%D0%BA%D0%BE%D0%BB%D0%BE%D0%B3%D1%96%D1%87%D0%BD%D0%BE%D1%8E%20%D0%B4%D1%96%D1%94%D1%8E.files/image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0"/>
            <a:ext cx="3162300" cy="2971801"/>
          </a:xfrm>
          <a:prstGeom prst="rect">
            <a:avLst/>
          </a:prstGeom>
          <a:noFill/>
        </p:spPr>
      </p:pic>
      <p:pic>
        <p:nvPicPr>
          <p:cNvPr id="7271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00438"/>
            <a:ext cx="4459856" cy="2957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Хімічний</a:t>
            </a:r>
            <a:r>
              <a:rPr lang="ru-RU" b="1" dirty="0" smtClean="0">
                <a:solidFill>
                  <a:srgbClr val="FF0000"/>
                </a:solidFill>
              </a:rPr>
              <a:t> склад </a:t>
            </a:r>
            <a:r>
              <a:rPr lang="ru-RU" b="1" dirty="0" err="1" smtClean="0">
                <a:solidFill>
                  <a:srgbClr val="FF0000"/>
                </a:solidFill>
              </a:rPr>
              <a:t>лікарських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рослин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6145" t="28112" r="33544" b="10843"/>
          <a:stretch>
            <a:fillRect/>
          </a:stretch>
        </p:blipFill>
        <p:spPr bwMode="auto">
          <a:xfrm>
            <a:off x="0" y="1285860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6257" t="16867" r="33770" b="10040"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726" t="37109" r="39605" b="16015"/>
          <a:stretch>
            <a:fillRect/>
          </a:stretch>
        </p:blipFill>
        <p:spPr bwMode="auto">
          <a:xfrm>
            <a:off x="31221" y="357166"/>
            <a:ext cx="911277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Нормативні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документи</a:t>
            </a:r>
            <a:r>
              <a:rPr lang="ru-RU" b="1" i="1" dirty="0" smtClean="0">
                <a:solidFill>
                  <a:srgbClr val="FF0000"/>
                </a:solidFill>
              </a:rPr>
              <a:t> (НД)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6" t="16601" r="30820" b="16015"/>
          <a:stretch>
            <a:fillRect/>
          </a:stretch>
        </p:blipFill>
        <p:spPr bwMode="auto">
          <a:xfrm>
            <a:off x="198752" y="1357298"/>
            <a:ext cx="8445214" cy="52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831" t="33945" r="5162" b="12254"/>
          <a:stretch>
            <a:fillRect/>
          </a:stretch>
        </p:blipFill>
        <p:spPr bwMode="auto">
          <a:xfrm>
            <a:off x="1000100" y="285728"/>
            <a:ext cx="7143800" cy="62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295" t="9623" r="7295" b="44183"/>
          <a:stretch>
            <a:fillRect/>
          </a:stretch>
        </p:blipFill>
        <p:spPr bwMode="auto">
          <a:xfrm>
            <a:off x="571472" y="428604"/>
            <a:ext cx="8215370" cy="616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Тимчасова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фармакопейна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стаття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400" b="1" dirty="0" smtClean="0">
                <a:solidFill>
                  <a:srgbClr val="FF0000"/>
                </a:solidFill>
              </a:rPr>
              <a:t> (ТФС У</a:t>
            </a:r>
            <a:r>
              <a:rPr lang="ru-RU" sz="2400" b="1" dirty="0" smtClean="0"/>
              <a:t>) —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фармакопейна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стаття</a:t>
            </a:r>
            <a:r>
              <a:rPr lang="ru-RU" sz="2400" b="1" dirty="0" smtClean="0"/>
              <a:t>, строк </a:t>
            </a:r>
            <a:r>
              <a:rPr lang="ru-RU" sz="2400" b="1" dirty="0" err="1" smtClean="0"/>
              <a:t>дії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обмежений</a:t>
            </a:r>
            <a:r>
              <a:rPr lang="ru-RU" sz="2400" b="1" dirty="0" smtClean="0"/>
              <a:t> 1–3 роками. </a:t>
            </a:r>
            <a:r>
              <a:rPr lang="ru-RU" sz="2400" b="1" dirty="0" err="1" smtClean="0"/>
              <a:t>Затверджується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перші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промислові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видів</a:t>
            </a:r>
            <a:r>
              <a:rPr lang="ru-RU" sz="2400" b="1" dirty="0" smtClean="0"/>
              <a:t> ЛРС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фітопрепаратів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рекомендовані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медичного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використання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фармацевтичній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промисловості</a:t>
            </a:r>
            <a:r>
              <a:rPr lang="ru-RU" sz="2400" b="1" dirty="0" smtClean="0"/>
              <a:t>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категорії</a:t>
            </a:r>
            <a:r>
              <a:rPr lang="ru-RU" b="1" dirty="0" smtClean="0"/>
              <a:t> АНД на </a:t>
            </a:r>
            <a:r>
              <a:rPr lang="ru-RU" b="1" dirty="0" err="1" smtClean="0"/>
              <a:t>лікарську</a:t>
            </a:r>
            <a:r>
              <a:rPr lang="ru-RU" b="1" dirty="0" smtClean="0"/>
              <a:t> </a:t>
            </a:r>
            <a:r>
              <a:rPr lang="ru-RU" b="1" dirty="0" err="1" smtClean="0"/>
              <a:t>рослинну</a:t>
            </a:r>
            <a:r>
              <a:rPr lang="ru-RU" b="1" dirty="0" smtClean="0"/>
              <a:t> </a:t>
            </a:r>
            <a:r>
              <a:rPr lang="ru-RU" b="1" dirty="0" err="1" smtClean="0"/>
              <a:t>сировину</a:t>
            </a:r>
            <a:r>
              <a:rPr lang="ru-RU" b="1" dirty="0" smtClean="0"/>
              <a:t> (ФС, ТФС, </a:t>
            </a:r>
            <a:r>
              <a:rPr lang="ru-RU" b="1" dirty="0" err="1" smtClean="0"/>
              <a:t>ДСт</a:t>
            </a:r>
            <a:r>
              <a:rPr lang="ru-RU" b="1" dirty="0" smtClean="0"/>
              <a:t> У, ТУ У) </a:t>
            </a:r>
            <a:r>
              <a:rPr lang="ru-RU" b="1" dirty="0" err="1" smtClean="0"/>
              <a:t>уніфіковані</a:t>
            </a:r>
            <a:r>
              <a:rPr lang="ru-RU" b="1" dirty="0" smtClean="0"/>
              <a:t>,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однакову</a:t>
            </a:r>
            <a:r>
              <a:rPr lang="ru-RU" b="1" dirty="0" smtClean="0"/>
              <a:t> </a:t>
            </a:r>
            <a:r>
              <a:rPr lang="ru-RU" b="1" dirty="0" err="1" smtClean="0"/>
              <a:t>будову</a:t>
            </a:r>
            <a:r>
              <a:rPr lang="ru-RU" b="1" dirty="0" smtClean="0"/>
              <a:t>, </a:t>
            </a:r>
            <a:r>
              <a:rPr lang="ru-RU" b="1" dirty="0" err="1" smtClean="0"/>
              <a:t>зміст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викладення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матеріалу</a:t>
            </a:r>
            <a:r>
              <a:rPr lang="ru-RU" b="1" dirty="0" smtClean="0"/>
              <a:t> </a:t>
            </a: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ГОСТом</a:t>
            </a:r>
            <a:r>
              <a:rPr lang="ru-RU" b="1" dirty="0" smtClean="0"/>
              <a:t> 42У-1–92. «Порядок </a:t>
            </a:r>
            <a:r>
              <a:rPr lang="ru-RU" b="1" dirty="0" err="1" smtClean="0"/>
              <a:t>розробки</a:t>
            </a:r>
            <a:r>
              <a:rPr lang="ru-RU" b="1" dirty="0" smtClean="0"/>
              <a:t>, </a:t>
            </a:r>
            <a:r>
              <a:rPr lang="ru-RU" b="1" dirty="0" err="1" smtClean="0"/>
              <a:t>узгодження</a:t>
            </a:r>
            <a:r>
              <a:rPr lang="ru-RU" b="1" dirty="0" smtClean="0"/>
              <a:t> та </a:t>
            </a:r>
            <a:r>
              <a:rPr lang="ru-RU" b="1" dirty="0" err="1" smtClean="0"/>
              <a:t>затвердження</a:t>
            </a:r>
            <a:r>
              <a:rPr lang="ru-RU" b="1" dirty="0" smtClean="0"/>
              <a:t> </a:t>
            </a:r>
            <a:r>
              <a:rPr lang="ru-RU" b="1" dirty="0" err="1" smtClean="0"/>
              <a:t>нормативно-технічної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документації</a:t>
            </a:r>
            <a:r>
              <a:rPr lang="ru-RU" b="1" dirty="0" smtClean="0"/>
              <a:t> на </a:t>
            </a:r>
            <a:r>
              <a:rPr lang="ru-RU" b="1" dirty="0" err="1" smtClean="0"/>
              <a:t>лікарські</a:t>
            </a:r>
            <a:r>
              <a:rPr lang="ru-RU" b="1" dirty="0" smtClean="0"/>
              <a:t> </a:t>
            </a:r>
            <a:r>
              <a:rPr lang="ru-RU" b="1" dirty="0" err="1" smtClean="0"/>
              <a:t>засоби</a:t>
            </a:r>
            <a:r>
              <a:rPr lang="ru-RU" b="1" dirty="0" smtClean="0"/>
              <a:t> та </a:t>
            </a:r>
            <a:r>
              <a:rPr lang="ru-RU" b="1" dirty="0" err="1" smtClean="0"/>
              <a:t>лікарську</a:t>
            </a:r>
            <a:r>
              <a:rPr lang="ru-RU" b="1" dirty="0" smtClean="0"/>
              <a:t> </a:t>
            </a:r>
            <a:r>
              <a:rPr lang="ru-RU" b="1" dirty="0" err="1" smtClean="0"/>
              <a:t>рослинну</a:t>
            </a:r>
            <a:r>
              <a:rPr lang="ru-RU" b="1" dirty="0" smtClean="0"/>
              <a:t> </a:t>
            </a:r>
            <a:r>
              <a:rPr lang="ru-RU" b="1" dirty="0" err="1" smtClean="0"/>
              <a:t>сировину</a:t>
            </a:r>
            <a:r>
              <a:rPr lang="ru-RU" b="1" dirty="0" smtClean="0"/>
              <a:t>». </a:t>
            </a:r>
          </a:p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Окремі</a:t>
            </a:r>
            <a:r>
              <a:rPr lang="ru-RU" b="1" i="1" dirty="0" smtClean="0">
                <a:solidFill>
                  <a:srgbClr val="FF0000"/>
                </a:solidFill>
              </a:rPr>
              <a:t> ФС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ТФС на </a:t>
            </a:r>
            <a:r>
              <a:rPr lang="ru-RU" b="1" i="1" dirty="0" err="1" smtClean="0">
                <a:solidFill>
                  <a:srgbClr val="FF0000"/>
                </a:solidFill>
              </a:rPr>
              <a:t>збори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лікарську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рослинну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сировину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містять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такі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розділи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b="1" dirty="0" smtClean="0"/>
              <a:t>склад (для </a:t>
            </a:r>
            <a:r>
              <a:rPr lang="ru-RU" b="1" dirty="0" err="1" smtClean="0"/>
              <a:t>збору</a:t>
            </a:r>
            <a:r>
              <a:rPr lang="ru-RU" b="1" dirty="0" smtClean="0"/>
              <a:t>), </a:t>
            </a:r>
            <a:r>
              <a:rPr lang="ru-RU" b="1" dirty="0" err="1" smtClean="0"/>
              <a:t>латинську</a:t>
            </a:r>
            <a:r>
              <a:rPr lang="ru-RU" b="1" dirty="0" smtClean="0"/>
              <a:t>, </a:t>
            </a:r>
            <a:r>
              <a:rPr lang="ru-RU" b="1" dirty="0" err="1" smtClean="0"/>
              <a:t>українську</a:t>
            </a:r>
            <a:r>
              <a:rPr lang="ru-RU" b="1" dirty="0" smtClean="0"/>
              <a:t> та </a:t>
            </a:r>
            <a:r>
              <a:rPr lang="ru-RU" b="1" dirty="0" err="1" smtClean="0"/>
              <a:t>російську</a:t>
            </a:r>
            <a:r>
              <a:rPr lang="ru-RU" b="1" dirty="0" smtClean="0"/>
              <a:t> </a:t>
            </a:r>
            <a:r>
              <a:rPr lang="ru-RU" b="1" dirty="0" err="1" smtClean="0"/>
              <a:t>назви</a:t>
            </a:r>
            <a:r>
              <a:rPr lang="ru-RU" b="1" dirty="0" smtClean="0"/>
              <a:t> </a:t>
            </a:r>
            <a:r>
              <a:rPr lang="ru-RU" b="1" dirty="0" err="1" smtClean="0"/>
              <a:t>лікарської</a:t>
            </a:r>
            <a:r>
              <a:rPr lang="ru-RU" b="1" dirty="0" smtClean="0"/>
              <a:t> </a:t>
            </a:r>
            <a:r>
              <a:rPr lang="ru-RU" b="1" dirty="0" err="1" smtClean="0"/>
              <a:t>рослини</a:t>
            </a:r>
            <a:r>
              <a:rPr lang="ru-RU" b="1" dirty="0" smtClean="0"/>
              <a:t> (</a:t>
            </a:r>
            <a:r>
              <a:rPr lang="ru-RU" b="1" dirty="0" err="1" smtClean="0"/>
              <a:t>рослин</a:t>
            </a:r>
            <a:r>
              <a:rPr lang="ru-RU" b="1" dirty="0" smtClean="0"/>
              <a:t>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родини</a:t>
            </a:r>
            <a:r>
              <a:rPr lang="ru-RU" b="1" dirty="0" smtClean="0"/>
              <a:t>; </a:t>
            </a:r>
            <a:r>
              <a:rPr lang="ru-RU" b="1" dirty="0" err="1" smtClean="0"/>
              <a:t>зовнішні</a:t>
            </a:r>
            <a:r>
              <a:rPr lang="ru-RU" b="1" dirty="0" smtClean="0"/>
              <a:t> </a:t>
            </a:r>
            <a:r>
              <a:rPr lang="ru-RU" b="1" dirty="0" err="1" smtClean="0"/>
              <a:t>ознаки</a:t>
            </a:r>
            <a:r>
              <a:rPr lang="ru-RU" b="1" dirty="0" smtClean="0"/>
              <a:t>; </a:t>
            </a:r>
            <a:r>
              <a:rPr lang="ru-RU" b="1" dirty="0" err="1" smtClean="0"/>
              <a:t>мікроскопія</a:t>
            </a:r>
            <a:r>
              <a:rPr lang="ru-RU" b="1" dirty="0" smtClean="0"/>
              <a:t>; </a:t>
            </a:r>
            <a:r>
              <a:rPr lang="ru-RU" b="1" dirty="0" err="1" smtClean="0"/>
              <a:t>якісні</a:t>
            </a:r>
            <a:r>
              <a:rPr lang="ru-RU" b="1" dirty="0" smtClean="0"/>
              <a:t> </a:t>
            </a:r>
            <a:r>
              <a:rPr lang="ru-RU" b="1" dirty="0" err="1" smtClean="0"/>
              <a:t>реакції</a:t>
            </a:r>
            <a:r>
              <a:rPr lang="ru-RU" b="1" dirty="0" smtClean="0"/>
              <a:t>; </a:t>
            </a:r>
            <a:r>
              <a:rPr lang="ru-RU" b="1" dirty="0" err="1" smtClean="0"/>
              <a:t>розпадання</a:t>
            </a:r>
            <a:r>
              <a:rPr lang="ru-RU" b="1" dirty="0" smtClean="0"/>
              <a:t> (для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у брикетах та </a:t>
            </a:r>
            <a:r>
              <a:rPr lang="ru-RU" b="1" dirty="0" err="1" smtClean="0"/>
              <a:t>різано-пресованої</a:t>
            </a:r>
            <a:r>
              <a:rPr lang="ru-RU" b="1" dirty="0" smtClean="0"/>
              <a:t>); </a:t>
            </a:r>
            <a:r>
              <a:rPr lang="ru-RU" b="1" dirty="0" err="1" smtClean="0"/>
              <a:t>відхилення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маси</a:t>
            </a:r>
            <a:r>
              <a:rPr lang="ru-RU" b="1" dirty="0" smtClean="0"/>
              <a:t> (для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в брикетах та </a:t>
            </a:r>
            <a:r>
              <a:rPr lang="ru-RU" b="1" dirty="0" err="1" smtClean="0"/>
              <a:t>різано-пресованої</a:t>
            </a:r>
            <a:r>
              <a:rPr lang="ru-RU" b="1" dirty="0" smtClean="0"/>
              <a:t>); </a:t>
            </a:r>
            <a:r>
              <a:rPr lang="ru-RU" b="1" dirty="0" err="1" smtClean="0"/>
              <a:t>числові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показники</a:t>
            </a:r>
            <a:r>
              <a:rPr lang="ru-RU" b="1" dirty="0" smtClean="0"/>
              <a:t>: </a:t>
            </a:r>
            <a:r>
              <a:rPr lang="ru-RU" b="1" dirty="0" err="1" smtClean="0"/>
              <a:t>вміст</a:t>
            </a:r>
            <a:r>
              <a:rPr lang="ru-RU" b="1" dirty="0" smtClean="0"/>
              <a:t> </a:t>
            </a:r>
            <a:r>
              <a:rPr lang="ru-RU" b="1" dirty="0" err="1" smtClean="0"/>
              <a:t>фармакологічно</a:t>
            </a:r>
            <a:r>
              <a:rPr lang="ru-RU" b="1" dirty="0" smtClean="0"/>
              <a:t> </a:t>
            </a:r>
            <a:r>
              <a:rPr lang="ru-RU" b="1" dirty="0" err="1" smtClean="0"/>
              <a:t>активних</a:t>
            </a:r>
            <a:r>
              <a:rPr lang="ru-RU" b="1" dirty="0" smtClean="0"/>
              <a:t> </a:t>
            </a:r>
            <a:r>
              <a:rPr lang="ru-RU" b="1" dirty="0" err="1" smtClean="0"/>
              <a:t>компонентів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біологічну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; </a:t>
            </a:r>
            <a:r>
              <a:rPr lang="ru-RU" b="1" dirty="0" err="1" smtClean="0"/>
              <a:t>вологість</a:t>
            </a:r>
            <a:r>
              <a:rPr lang="ru-RU" b="1" dirty="0" smtClean="0"/>
              <a:t>; золу </a:t>
            </a:r>
            <a:r>
              <a:rPr lang="ru-RU" b="1" dirty="0" err="1" smtClean="0"/>
              <a:t>загальну</a:t>
            </a:r>
            <a:r>
              <a:rPr lang="ru-RU" b="1" dirty="0" smtClean="0"/>
              <a:t>; </a:t>
            </a:r>
            <a:r>
              <a:rPr lang="ru-RU" b="1" dirty="0" err="1" smtClean="0"/>
              <a:t>золу</a:t>
            </a:r>
            <a:r>
              <a:rPr lang="ru-RU" b="1" dirty="0" smtClean="0"/>
              <a:t>, </a:t>
            </a:r>
            <a:r>
              <a:rPr lang="ru-RU" b="1" dirty="0" err="1" smtClean="0"/>
              <a:t>нерозчинну</a:t>
            </a:r>
            <a:r>
              <a:rPr lang="ru-RU" b="1" dirty="0" smtClean="0"/>
              <a:t> у 10 % </a:t>
            </a:r>
            <a:r>
              <a:rPr lang="ru-RU" b="1" dirty="0" err="1" smtClean="0"/>
              <a:t>розчині</a:t>
            </a:r>
            <a:r>
              <a:rPr lang="ru-RU" b="1" dirty="0" smtClean="0"/>
              <a:t> </a:t>
            </a:r>
            <a:r>
              <a:rPr lang="ru-RU" b="1" dirty="0" err="1" smtClean="0"/>
              <a:t>хлористоводневої</a:t>
            </a:r>
            <a:r>
              <a:rPr lang="ru-RU" b="1" dirty="0" smtClean="0"/>
              <a:t> </a:t>
            </a:r>
            <a:r>
              <a:rPr lang="ru-RU" b="1" dirty="0" err="1" smtClean="0"/>
              <a:t>кислоти</a:t>
            </a:r>
            <a:r>
              <a:rPr lang="ru-RU" b="1" dirty="0" smtClean="0"/>
              <a:t>; </a:t>
            </a:r>
            <a:r>
              <a:rPr lang="ru-RU" b="1" dirty="0" err="1" smtClean="0"/>
              <a:t>подрібненість</a:t>
            </a:r>
            <a:r>
              <a:rPr lang="ru-RU" b="1" dirty="0" smtClean="0"/>
              <a:t>;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сировини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змінили</a:t>
            </a:r>
            <a:r>
              <a:rPr lang="ru-RU" b="1" dirty="0" smtClean="0"/>
              <a:t> </a:t>
            </a:r>
            <a:r>
              <a:rPr lang="ru-RU" b="1" dirty="0" err="1" smtClean="0"/>
              <a:t>колір</a:t>
            </a:r>
            <a:r>
              <a:rPr lang="ru-RU" b="1" dirty="0" smtClean="0"/>
              <a:t>;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рослини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не </a:t>
            </a:r>
            <a:r>
              <a:rPr lang="ru-RU" b="1" dirty="0" err="1" smtClean="0"/>
              <a:t>підлягають</a:t>
            </a:r>
            <a:r>
              <a:rPr lang="ru-RU" b="1" dirty="0" smtClean="0"/>
              <a:t> </a:t>
            </a:r>
            <a:r>
              <a:rPr lang="ru-RU" b="1" dirty="0" err="1" smtClean="0"/>
              <a:t>заготівлі</a:t>
            </a:r>
            <a:r>
              <a:rPr lang="ru-RU" b="1" dirty="0" smtClean="0"/>
              <a:t>; </a:t>
            </a:r>
            <a:r>
              <a:rPr lang="ru-RU" b="1" dirty="0" err="1" smtClean="0"/>
              <a:t>органічні</a:t>
            </a:r>
            <a:r>
              <a:rPr lang="ru-RU" b="1" dirty="0" smtClean="0"/>
              <a:t> </a:t>
            </a:r>
            <a:r>
              <a:rPr lang="ru-RU" b="1" dirty="0" err="1" smtClean="0"/>
              <a:t>домішки</a:t>
            </a:r>
            <a:r>
              <a:rPr lang="ru-RU" b="1" dirty="0" smtClean="0"/>
              <a:t>; </a:t>
            </a:r>
            <a:r>
              <a:rPr lang="ru-RU" b="1" dirty="0" err="1" smtClean="0"/>
              <a:t>мінеральні</a:t>
            </a:r>
            <a:r>
              <a:rPr lang="ru-RU" b="1" dirty="0" smtClean="0"/>
              <a:t> </a:t>
            </a:r>
            <a:r>
              <a:rPr lang="ru-RU" b="1" dirty="0" err="1" smtClean="0"/>
              <a:t>домішки</a:t>
            </a:r>
            <a:r>
              <a:rPr lang="ru-RU" b="1" dirty="0" smtClean="0"/>
              <a:t>; упаковка; </a:t>
            </a:r>
            <a:r>
              <a:rPr lang="ru-RU" b="1" dirty="0" err="1" smtClean="0"/>
              <a:t>маркірування</a:t>
            </a:r>
            <a:r>
              <a:rPr lang="ru-RU" b="1" dirty="0" smtClean="0"/>
              <a:t>; </a:t>
            </a:r>
            <a:r>
              <a:rPr lang="ru-RU" b="1" dirty="0" err="1" smtClean="0"/>
              <a:t>транспортування</a:t>
            </a:r>
            <a:r>
              <a:rPr lang="ru-RU" b="1" dirty="0" smtClean="0"/>
              <a:t>; </a:t>
            </a:r>
            <a:r>
              <a:rPr lang="ru-RU" b="1" dirty="0" err="1" smtClean="0"/>
              <a:t>зберігання</a:t>
            </a:r>
            <a:r>
              <a:rPr lang="ru-RU" b="1" dirty="0" smtClean="0"/>
              <a:t>; </a:t>
            </a:r>
            <a:r>
              <a:rPr lang="ru-RU" b="1" dirty="0" err="1" smtClean="0"/>
              <a:t>термін</a:t>
            </a:r>
            <a:r>
              <a:rPr lang="ru-RU" b="1" dirty="0" smtClean="0"/>
              <a:t> </a:t>
            </a:r>
            <a:r>
              <a:rPr lang="ru-RU" b="1" dirty="0" err="1" smtClean="0"/>
              <a:t>придатності</a:t>
            </a:r>
            <a:r>
              <a:rPr lang="ru-RU" b="1" dirty="0" smtClean="0"/>
              <a:t>; </a:t>
            </a:r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 smtClean="0"/>
              <a:t>фармакологічна</a:t>
            </a:r>
            <a:r>
              <a:rPr lang="ru-RU" b="1" dirty="0" smtClean="0"/>
              <a:t> </a:t>
            </a:r>
            <a:r>
              <a:rPr lang="ru-RU" b="1" dirty="0" err="1" smtClean="0"/>
              <a:t>дія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2868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Вміст</a:t>
            </a:r>
            <a:r>
              <a:rPr lang="ru-RU" sz="2000" b="1" dirty="0" smtClean="0"/>
              <a:t> БАР </a:t>
            </a:r>
            <a:r>
              <a:rPr lang="ru-RU" sz="2000" b="1" dirty="0" err="1" smtClean="0"/>
              <a:t>вказує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нижні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припустимі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межі</a:t>
            </a:r>
            <a:r>
              <a:rPr lang="ru-RU" sz="2000" b="1" dirty="0" smtClean="0"/>
              <a:t> (у процентах), а для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показників</a:t>
            </a:r>
            <a:r>
              <a:rPr lang="ru-RU" sz="2000" b="1" dirty="0" smtClean="0"/>
              <a:t> норматив </a:t>
            </a:r>
            <a:r>
              <a:rPr lang="ru-RU" sz="2000" b="1" dirty="0" err="1" smtClean="0"/>
              <a:t>обмежує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верхні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норми</a:t>
            </a:r>
            <a:r>
              <a:rPr lang="ru-RU" sz="2000" b="1" dirty="0" smtClean="0"/>
              <a:t>. 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Номер документа </a:t>
            </a:r>
            <a:r>
              <a:rPr lang="ru-RU" sz="2800" b="1" dirty="0" err="1" smtClean="0">
                <a:solidFill>
                  <a:srgbClr val="FF0000"/>
                </a:solidFill>
              </a:rPr>
              <a:t>складається</a:t>
            </a:r>
            <a:r>
              <a:rPr lang="ru-RU" sz="2800" b="1" dirty="0" smtClean="0">
                <a:solidFill>
                  <a:srgbClr val="FF0000"/>
                </a:solidFill>
              </a:rPr>
              <a:t> з: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категорії</a:t>
            </a:r>
            <a:r>
              <a:rPr lang="ru-RU" sz="2000" b="1" dirty="0" smtClean="0"/>
              <a:t> АНД, коду МОЗ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, порядкового номера </a:t>
            </a:r>
            <a:r>
              <a:rPr lang="ru-RU" sz="2000" b="1" dirty="0" err="1" smtClean="0"/>
              <a:t>статті</a:t>
            </a:r>
            <a:r>
              <a:rPr lang="ru-RU" sz="2000" b="1" dirty="0" smtClean="0"/>
              <a:t>, коду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розробила</a:t>
            </a:r>
            <a:r>
              <a:rPr lang="ru-RU" sz="2000" b="1" dirty="0" smtClean="0"/>
              <a:t> документ,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року </a:t>
            </a:r>
            <a:r>
              <a:rPr lang="ru-RU" sz="2000" b="1" dirty="0" err="1" smtClean="0"/>
              <a:t>затвердження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,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177" t="34180" r="13799" b="44336"/>
          <a:stretch>
            <a:fillRect/>
          </a:stretch>
        </p:blipFill>
        <p:spPr bwMode="auto">
          <a:xfrm>
            <a:off x="0" y="2714620"/>
            <a:ext cx="9144000" cy="151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4429132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Фармакопейний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комітет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веде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послідовну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нумерацію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затверджених</a:t>
            </a:r>
            <a:r>
              <a:rPr lang="ru-RU" sz="2000" b="1" dirty="0" smtClean="0"/>
              <a:t> ФС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ТФС. ФС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ТФС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затвердження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реєструються</a:t>
            </a:r>
            <a:r>
              <a:rPr lang="ru-RU" sz="2000" b="1" dirty="0" smtClean="0"/>
              <a:t> в Державному </a:t>
            </a:r>
            <a:r>
              <a:rPr lang="ru-RU" sz="2000" b="1" dirty="0" err="1" smtClean="0"/>
              <a:t>реєстрі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отримують</a:t>
            </a:r>
            <a:r>
              <a:rPr lang="ru-RU" sz="2000" b="1" dirty="0" smtClean="0"/>
              <a:t> номер.</a:t>
            </a:r>
            <a:endParaRPr lang="ru-RU" sz="20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334" t="18554" r="31369" b="10156"/>
          <a:stretch>
            <a:fillRect/>
          </a:stretch>
        </p:blipFill>
        <p:spPr bwMode="auto">
          <a:xfrm>
            <a:off x="214282" y="357166"/>
            <a:ext cx="866650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858280" cy="114300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лікарських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358246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300" b="1" i="1" dirty="0" smtClean="0">
                <a:solidFill>
                  <a:srgbClr val="FF0000"/>
                </a:solidFill>
              </a:rPr>
              <a:t>1.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Забезпечення</a:t>
            </a:r>
            <a:r>
              <a:rPr lang="ru-RU" sz="4300" b="1" i="1" dirty="0" smtClean="0">
                <a:solidFill>
                  <a:srgbClr val="FF0000"/>
                </a:solidFill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sz="4300" b="1" i="1" dirty="0" smtClean="0">
                <a:solidFill>
                  <a:srgbClr val="FF0000"/>
                </a:solidFill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поживними</a:t>
            </a:r>
            <a:r>
              <a:rPr lang="ru-RU" sz="4300" b="1" i="1" dirty="0" smtClean="0">
                <a:solidFill>
                  <a:srgbClr val="FF0000"/>
                </a:solidFill>
              </a:rPr>
              <a:t> </a:t>
            </a:r>
            <a:r>
              <a:rPr lang="ru-RU" sz="4300" b="1" i="1" dirty="0" err="1" smtClean="0">
                <a:solidFill>
                  <a:srgbClr val="FF0000"/>
                </a:solidFill>
              </a:rPr>
              <a:t>речовинами</a:t>
            </a:r>
            <a:r>
              <a:rPr lang="ru-RU" sz="43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smtClean="0"/>
              <a:t>Для </a:t>
            </a:r>
            <a:r>
              <a:rPr lang="ru-RU" b="1" dirty="0" err="1" smtClean="0"/>
              <a:t>підтримання</a:t>
            </a:r>
            <a:r>
              <a:rPr lang="ru-RU" b="1" dirty="0" smtClean="0"/>
              <a:t> у </a:t>
            </a:r>
            <a:r>
              <a:rPr lang="ru-RU" b="1" dirty="0" err="1" smtClean="0"/>
              <a:t>нормі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фізіологічних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</a:t>
            </a:r>
            <a:r>
              <a:rPr lang="ru-RU" b="1" dirty="0" smtClean="0"/>
              <a:t> повинен </a:t>
            </a:r>
            <a:r>
              <a:rPr lang="ru-RU" b="1" dirty="0" err="1" smtClean="0"/>
              <a:t>отримувати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Нестача</a:t>
            </a:r>
            <a:r>
              <a:rPr lang="ru-RU" b="1" dirty="0" smtClean="0"/>
              <a:t> в </a:t>
            </a:r>
            <a:r>
              <a:rPr lang="ru-RU" b="1" dirty="0" err="1" smtClean="0"/>
              <a:t>раціоні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речовин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серйозно</a:t>
            </a:r>
            <a:r>
              <a:rPr lang="ru-RU" b="1" dirty="0" smtClean="0"/>
              <a:t> </a:t>
            </a:r>
            <a:r>
              <a:rPr lang="ru-RU" b="1" dirty="0" err="1" smtClean="0"/>
              <a:t>порушувати</a:t>
            </a:r>
            <a:r>
              <a:rPr lang="ru-RU" b="1" dirty="0" smtClean="0"/>
              <a:t> </a:t>
            </a:r>
            <a:r>
              <a:rPr lang="ru-RU" b="1" dirty="0" err="1" smtClean="0"/>
              <a:t>метаболічні</a:t>
            </a:r>
            <a:r>
              <a:rPr lang="ru-RU" b="1" dirty="0" smtClean="0"/>
              <a:t> </a:t>
            </a:r>
            <a:r>
              <a:rPr lang="ru-RU" b="1" dirty="0" err="1" smtClean="0"/>
              <a:t>процеси</a:t>
            </a:r>
            <a:r>
              <a:rPr lang="ru-RU" b="1" dirty="0" smtClean="0"/>
              <a:t>.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Їжа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рослинного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походження</a:t>
            </a:r>
            <a:r>
              <a:rPr lang="ru-RU" b="1" dirty="0" smtClean="0"/>
              <a:t>, яка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буде </a:t>
            </a:r>
            <a:r>
              <a:rPr lang="ru-RU" b="1" dirty="0" err="1" smtClean="0">
                <a:solidFill>
                  <a:srgbClr val="002060"/>
                </a:solidFill>
              </a:rPr>
              <a:t>лікуванням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34" t="30273" r="31918" b="9179"/>
          <a:stretch>
            <a:fillRect/>
          </a:stretch>
        </p:blipFill>
        <p:spPr bwMode="auto">
          <a:xfrm>
            <a:off x="214283" y="763095"/>
            <a:ext cx="8792634" cy="50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873" t="28514" r="42919" b="12782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50033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Дякую</a:t>
            </a:r>
            <a:r>
              <a:rPr lang="ru-RU" b="1" i="1" dirty="0" smtClean="0">
                <a:solidFill>
                  <a:srgbClr val="7030A0"/>
                </a:solidFill>
              </a:rPr>
              <a:t> за </a:t>
            </a:r>
            <a:r>
              <a:rPr lang="ru-RU" b="1" i="1" dirty="0" err="1" smtClean="0">
                <a:solidFill>
                  <a:srgbClr val="7030A0"/>
                </a:solidFill>
              </a:rPr>
              <a:t>увагу</a:t>
            </a:r>
            <a:r>
              <a:rPr lang="ru-RU" b="1" i="1" dirty="0" smtClean="0">
                <a:solidFill>
                  <a:srgbClr val="7030A0"/>
                </a:solidFill>
              </a:rPr>
              <a:t>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2.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Пригнічення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хвороботворної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мікрофлори</a:t>
            </a:r>
            <a:r>
              <a:rPr lang="ru-RU" sz="2800" b="1" i="1" dirty="0" smtClean="0">
                <a:solidFill>
                  <a:srgbClr val="FF0000"/>
                </a:solidFill>
              </a:rPr>
              <a:t> –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бактерій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вірусів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грибів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найпростіших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досягається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допомогою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фітонцидну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антибактеріальну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щодо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збудників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в той же час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нешкідливими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мало </a:t>
            </a:r>
            <a:r>
              <a:rPr lang="ru-RU" sz="2400" b="1" dirty="0" err="1" smtClean="0"/>
              <a:t>шкідливими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організму</a:t>
            </a:r>
            <a:r>
              <a:rPr lang="ru-RU" sz="2400" b="1" dirty="0" smtClean="0"/>
              <a:t>. </a:t>
            </a:r>
            <a:r>
              <a:rPr lang="ru-RU" sz="2400" b="1" i="1" dirty="0" err="1" smtClean="0"/>
              <a:t>Розрізняють</a:t>
            </a:r>
            <a:r>
              <a:rPr lang="ru-RU" sz="2400" b="1" i="1" dirty="0" smtClean="0"/>
              <a:t>:</a:t>
            </a:r>
          </a:p>
          <a:p>
            <a:r>
              <a:rPr lang="ru-RU" sz="2400" b="1" dirty="0" smtClean="0"/>
              <a:t>-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бактеріостатичну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хвороботворних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агентів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призупиняється</a:t>
            </a:r>
            <a:r>
              <a:rPr lang="ru-RU" sz="2400" b="1" dirty="0" smtClean="0"/>
              <a:t>, а вони </a:t>
            </a:r>
            <a:r>
              <a:rPr lang="ru-RU" sz="2400" b="1" dirty="0" err="1" smtClean="0"/>
              <a:t>залишаються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живими</a:t>
            </a:r>
            <a:r>
              <a:rPr lang="ru-RU" sz="2400" b="1" dirty="0" smtClean="0"/>
              <a:t>);</a:t>
            </a:r>
          </a:p>
          <a:p>
            <a:r>
              <a:rPr lang="ru-RU" sz="2400" b="1" dirty="0" smtClean="0"/>
              <a:t>-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бактерицидну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вбивча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руйнівна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</a:t>
            </a:r>
            <a:r>
              <a:rPr lang="ru-RU" sz="2400" b="1" dirty="0" smtClean="0"/>
              <a:t>). </a:t>
            </a:r>
          </a:p>
          <a:p>
            <a:r>
              <a:rPr lang="ru-RU" sz="2400" b="1" dirty="0" err="1" smtClean="0"/>
              <a:t>Іноді</a:t>
            </a:r>
            <a:r>
              <a:rPr lang="ru-RU" sz="2400" b="1" dirty="0" smtClean="0"/>
              <a:t> те,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шкідливе</a:t>
            </a:r>
            <a:r>
              <a:rPr lang="ru-RU" sz="2400" b="1" dirty="0" smtClean="0"/>
              <a:t> для одних </a:t>
            </a:r>
            <a:r>
              <a:rPr lang="ru-RU" sz="2400" b="1" dirty="0" err="1" smtClean="0"/>
              <a:t>мікроорганізмів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корисним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організмів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фітонциди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цибулі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хрону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деяких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пряних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згубно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певні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віруси</a:t>
            </a:r>
            <a:r>
              <a:rPr lang="ru-RU" sz="2400" b="1" dirty="0" smtClean="0"/>
              <a:t>, разом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корисними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кишкової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мікрофлори</a:t>
            </a:r>
            <a:r>
              <a:rPr lang="ru-RU" sz="2400" b="1" dirty="0" smtClean="0"/>
              <a:t>. І </a:t>
            </a:r>
            <a:r>
              <a:rPr lang="ru-RU" sz="2400" b="1" dirty="0" err="1" smtClean="0"/>
              <a:t>навпаки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синтетичні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антибіотики</a:t>
            </a:r>
            <a:r>
              <a:rPr lang="ru-RU" sz="2400" b="1" dirty="0" smtClean="0"/>
              <a:t>, як правило - </a:t>
            </a:r>
            <a:r>
              <a:rPr lang="ru-RU" sz="2400" b="1" dirty="0" err="1" smtClean="0"/>
              <a:t>бактеріальні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згубно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впливають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кишкову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мікрофлору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мікрофлору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слизових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оболонок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статевих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72560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800" b="1" i="1" dirty="0" smtClean="0">
                <a:solidFill>
                  <a:srgbClr val="FF0000"/>
                </a:solidFill>
              </a:rPr>
              <a:t>3. </a:t>
            </a:r>
            <a:r>
              <a:rPr lang="ru-RU" sz="3800" b="1" i="1" dirty="0" err="1" smtClean="0">
                <a:solidFill>
                  <a:srgbClr val="FF0000"/>
                </a:solidFill>
              </a:rPr>
              <a:t>Мобілізація</a:t>
            </a:r>
            <a:r>
              <a:rPr lang="ru-RU" sz="3800" b="1" i="1" dirty="0" smtClean="0">
                <a:solidFill>
                  <a:srgbClr val="FF0000"/>
                </a:solidFill>
              </a:rPr>
              <a:t> </a:t>
            </a:r>
            <a:r>
              <a:rPr lang="ru-RU" sz="3800" b="1" i="1" dirty="0" err="1" smtClean="0">
                <a:solidFill>
                  <a:srgbClr val="FF0000"/>
                </a:solidFill>
              </a:rPr>
              <a:t>захисних</a:t>
            </a:r>
            <a:r>
              <a:rPr lang="ru-RU" sz="3800" b="1" i="1" dirty="0" smtClean="0">
                <a:solidFill>
                  <a:srgbClr val="FF0000"/>
                </a:solidFill>
              </a:rPr>
              <a:t> сил </a:t>
            </a:r>
            <a:r>
              <a:rPr lang="ru-RU" sz="3800" b="1" i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sz="38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err="1" smtClean="0"/>
              <a:t>Захисні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досить</a:t>
            </a:r>
            <a:r>
              <a:rPr lang="ru-RU" b="1" dirty="0" smtClean="0"/>
              <a:t> </a:t>
            </a:r>
            <a:r>
              <a:rPr lang="ru-RU" b="1" dirty="0" err="1" smtClean="0"/>
              <a:t>могутні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механізми</a:t>
            </a:r>
            <a:r>
              <a:rPr lang="ru-RU" b="1" dirty="0" smtClean="0"/>
              <a:t> не </a:t>
            </a:r>
            <a:r>
              <a:rPr lang="ru-RU" b="1" dirty="0" err="1" smtClean="0"/>
              <a:t>завжди</a:t>
            </a:r>
            <a:r>
              <a:rPr lang="ru-RU" b="1" dirty="0" smtClean="0"/>
              <a:t> </a:t>
            </a:r>
            <a:r>
              <a:rPr lang="ru-RU" b="1" dirty="0" err="1" smtClean="0"/>
              <a:t>належним</a:t>
            </a:r>
            <a:r>
              <a:rPr lang="ru-RU" b="1" dirty="0" smtClean="0"/>
              <a:t> чином </a:t>
            </a:r>
            <a:r>
              <a:rPr lang="ru-RU" b="1" dirty="0" err="1" smtClean="0"/>
              <a:t>мобілізуються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Лікувальна</a:t>
            </a:r>
            <a:r>
              <a:rPr lang="ru-RU" b="1" dirty="0" smtClean="0"/>
              <a:t> </a:t>
            </a:r>
            <a:r>
              <a:rPr lang="ru-RU" b="1" dirty="0" err="1" smtClean="0"/>
              <a:t>дія</a:t>
            </a:r>
            <a:r>
              <a:rPr lang="ru-RU" b="1" dirty="0" smtClean="0"/>
              <a:t>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 (</a:t>
            </a:r>
            <a:r>
              <a:rPr lang="ru-RU" b="1" i="1" dirty="0" err="1" smtClean="0">
                <a:solidFill>
                  <a:srgbClr val="002060"/>
                </a:solidFill>
              </a:rPr>
              <a:t>ехінацея</a:t>
            </a:r>
            <a:r>
              <a:rPr lang="ru-RU" b="1" i="1" dirty="0" smtClean="0">
                <a:solidFill>
                  <a:srgbClr val="002060"/>
                </a:solidFill>
              </a:rPr>
              <a:t>, женьшень, </a:t>
            </a:r>
            <a:r>
              <a:rPr lang="ru-RU" b="1" i="1" dirty="0" err="1" smtClean="0">
                <a:solidFill>
                  <a:srgbClr val="002060"/>
                </a:solidFill>
              </a:rPr>
              <a:t>родіола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рожева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аралія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елеутерокок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обліпиха</a:t>
            </a:r>
            <a:r>
              <a:rPr lang="ru-RU" b="1" i="1" dirty="0" smtClean="0">
                <a:solidFill>
                  <a:srgbClr val="002060"/>
                </a:solidFill>
              </a:rPr>
              <a:t>, солодка, люцерна, </a:t>
            </a:r>
            <a:r>
              <a:rPr lang="ru-RU" b="1" i="1" dirty="0" err="1" smtClean="0">
                <a:solidFill>
                  <a:srgbClr val="002060"/>
                </a:solidFill>
              </a:rPr>
              <a:t>левзея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оман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високий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ялівець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корінь</a:t>
            </a:r>
            <a:r>
              <a:rPr lang="ru-RU" b="1" i="1" dirty="0" smtClean="0">
                <a:solidFill>
                  <a:srgbClr val="002060"/>
                </a:solidFill>
              </a:rPr>
              <a:t> лопуха, </a:t>
            </a:r>
            <a:r>
              <a:rPr lang="ru-RU" b="1" i="1" dirty="0" err="1" smtClean="0">
                <a:solidFill>
                  <a:srgbClr val="002060"/>
                </a:solidFill>
              </a:rPr>
              <a:t>цикорій</a:t>
            </a:r>
            <a:r>
              <a:rPr lang="ru-RU" b="1" i="1" dirty="0" smtClean="0">
                <a:solidFill>
                  <a:srgbClr val="002060"/>
                </a:solidFill>
              </a:rPr>
              <a:t>, любисток</a:t>
            </a:r>
            <a:r>
              <a:rPr lang="ru-RU" b="1" dirty="0" smtClean="0"/>
              <a:t>) </a:t>
            </a:r>
            <a:r>
              <a:rPr lang="ru-RU" b="1" dirty="0" err="1" smtClean="0"/>
              <a:t>пов’язана</a:t>
            </a:r>
            <a:r>
              <a:rPr lang="ru-RU" b="1" dirty="0" smtClean="0"/>
              <a:t> </a:t>
            </a:r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активацією</a:t>
            </a:r>
            <a:r>
              <a:rPr lang="ru-RU" b="1" dirty="0" smtClean="0"/>
              <a:t> </a:t>
            </a:r>
            <a:r>
              <a:rPr lang="ru-RU" b="1" dirty="0" err="1" smtClean="0"/>
              <a:t>захисних</a:t>
            </a:r>
            <a:r>
              <a:rPr lang="ru-RU" b="1" dirty="0" smtClean="0"/>
              <a:t> сил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b="1" dirty="0" err="1" smtClean="0"/>
              <a:t>Імуностимулюючими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властивостями</a:t>
            </a:r>
            <a:r>
              <a:rPr lang="ru-RU" b="1" dirty="0" smtClean="0"/>
              <a:t> </a:t>
            </a:r>
            <a:r>
              <a:rPr lang="ru-RU" b="1" dirty="0" err="1" smtClean="0"/>
              <a:t>володіють</a:t>
            </a:r>
            <a:r>
              <a:rPr lang="ru-RU" b="1" dirty="0" smtClean="0"/>
              <a:t> </a:t>
            </a:r>
            <a:r>
              <a:rPr lang="ru-RU" b="1" dirty="0" err="1" smtClean="0"/>
              <a:t>рослини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містять</a:t>
            </a:r>
            <a:r>
              <a:rPr lang="ru-RU" b="1" dirty="0" smtClean="0"/>
              <a:t> у </a:t>
            </a:r>
            <a:r>
              <a:rPr lang="ru-RU" b="1" dirty="0" err="1" smtClean="0"/>
              <a:t>своєму</a:t>
            </a:r>
            <a:r>
              <a:rPr lang="ru-RU" b="1" dirty="0" smtClean="0"/>
              <a:t> </a:t>
            </a:r>
            <a:r>
              <a:rPr lang="ru-RU" b="1" dirty="0" err="1" smtClean="0"/>
              <a:t>складі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вітамін</a:t>
            </a:r>
            <a:r>
              <a:rPr lang="ru-RU" b="1" dirty="0" smtClean="0">
                <a:solidFill>
                  <a:srgbClr val="002060"/>
                </a:solidFill>
              </a:rPr>
              <a:t> С.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722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200" b="1" i="1" dirty="0" smtClean="0">
                <a:solidFill>
                  <a:srgbClr val="FF0000"/>
                </a:solidFill>
              </a:rPr>
              <a:t>4. </a:t>
            </a:r>
            <a:r>
              <a:rPr lang="ru-RU" sz="4200" b="1" i="1" dirty="0" err="1" smtClean="0">
                <a:solidFill>
                  <a:srgbClr val="FF0000"/>
                </a:solidFill>
              </a:rPr>
              <a:t>Антиалергічна</a:t>
            </a:r>
            <a:r>
              <a:rPr lang="ru-RU" sz="4200" b="1" i="1" dirty="0" smtClean="0">
                <a:solidFill>
                  <a:srgbClr val="FF0000"/>
                </a:solidFill>
              </a:rPr>
              <a:t> </a:t>
            </a:r>
            <a:r>
              <a:rPr lang="ru-RU" sz="4200" b="1" i="1" dirty="0" err="1" smtClean="0">
                <a:solidFill>
                  <a:srgbClr val="FF0000"/>
                </a:solidFill>
              </a:rPr>
              <a:t>дія</a:t>
            </a:r>
            <a:r>
              <a:rPr lang="ru-RU" sz="42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3100" b="1" dirty="0" smtClean="0"/>
              <a:t>Практично </a:t>
            </a:r>
            <a:r>
              <a:rPr lang="ru-RU" sz="3100" b="1" dirty="0" err="1" smtClean="0"/>
              <a:t>всі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хвороботворні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агенти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викликають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алергічну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реакцію</a:t>
            </a:r>
            <a:r>
              <a:rPr lang="ru-RU" sz="3100" b="1" dirty="0" smtClean="0"/>
              <a:t> в </a:t>
            </a:r>
            <a:r>
              <a:rPr lang="ru-RU" sz="3100" b="1" dirty="0" err="1" smtClean="0"/>
              <a:t>організмі</a:t>
            </a:r>
            <a:r>
              <a:rPr lang="ru-RU" sz="3100" b="1" dirty="0" smtClean="0"/>
              <a:t> - </a:t>
            </a:r>
            <a:r>
              <a:rPr lang="ru-RU" sz="3100" b="1" dirty="0" err="1" smtClean="0"/>
              <a:t>запалення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підвищення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температури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утворення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гістаміну</a:t>
            </a:r>
            <a:r>
              <a:rPr lang="ru-RU" sz="3100" b="1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(</a:t>
            </a:r>
            <a:r>
              <a:rPr lang="ru-RU" b="1" i="1" dirty="0" err="1" smtClean="0">
                <a:solidFill>
                  <a:srgbClr val="002060"/>
                </a:solidFill>
              </a:rPr>
              <a:t>біогенний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амін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міститься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клітинах</a:t>
            </a:r>
            <a:r>
              <a:rPr lang="ru-RU" b="1" i="1" dirty="0" smtClean="0">
                <a:solidFill>
                  <a:srgbClr val="002060"/>
                </a:solidFill>
              </a:rPr>
              <a:t> у </a:t>
            </a:r>
            <a:r>
              <a:rPr lang="ru-RU" b="1" i="1" dirty="0" err="1" smtClean="0">
                <a:solidFill>
                  <a:srgbClr val="002060"/>
                </a:solidFill>
              </a:rPr>
              <a:t>формі</a:t>
            </a:r>
            <a:r>
              <a:rPr lang="ru-RU" b="1" i="1" dirty="0" smtClean="0">
                <a:solidFill>
                  <a:srgbClr val="002060"/>
                </a:solidFill>
              </a:rPr>
              <a:t> неактивного комплексу. В </a:t>
            </a:r>
            <a:r>
              <a:rPr lang="ru-RU" b="1" i="1" dirty="0" err="1" smtClean="0">
                <a:solidFill>
                  <a:srgbClr val="002060"/>
                </a:solidFill>
              </a:rPr>
              <a:t>результаті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реакції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антиген-антитіло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гістамін</a:t>
            </a:r>
            <a:r>
              <a:rPr lang="ru-RU" b="1" i="1" dirty="0" smtClean="0">
                <a:solidFill>
                  <a:srgbClr val="002060"/>
                </a:solidFill>
              </a:rPr>
              <a:t> переходить в </a:t>
            </a:r>
            <a:r>
              <a:rPr lang="ru-RU" b="1" i="1" dirty="0" err="1" smtClean="0">
                <a:solidFill>
                  <a:srgbClr val="002060"/>
                </a:solidFill>
              </a:rPr>
              <a:t>активну</a:t>
            </a:r>
            <a:r>
              <a:rPr lang="ru-RU" b="1" i="1" dirty="0" smtClean="0">
                <a:solidFill>
                  <a:srgbClr val="002060"/>
                </a:solidFill>
              </a:rPr>
              <a:t> форму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звільняється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клітини</a:t>
            </a:r>
            <a:r>
              <a:rPr lang="ru-RU" b="1" i="1" dirty="0" smtClean="0">
                <a:solidFill>
                  <a:srgbClr val="002060"/>
                </a:solidFill>
              </a:rPr>
              <a:t>; </a:t>
            </a:r>
            <a:r>
              <a:rPr lang="ru-RU" b="1" i="1" dirty="0" err="1" smtClean="0">
                <a:solidFill>
                  <a:srgbClr val="002060"/>
                </a:solidFill>
              </a:rPr>
              <a:t>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посередником</a:t>
            </a:r>
            <a:r>
              <a:rPr lang="ru-RU" b="1" i="1" dirty="0" smtClean="0">
                <a:solidFill>
                  <a:srgbClr val="002060"/>
                </a:solidFill>
              </a:rPr>
              <a:t> (</a:t>
            </a:r>
            <a:r>
              <a:rPr lang="ru-RU" b="1" i="1" dirty="0" err="1" smtClean="0">
                <a:solidFill>
                  <a:srgbClr val="002060"/>
                </a:solidFill>
              </a:rPr>
              <a:t>медіатором</a:t>
            </a:r>
            <a:r>
              <a:rPr lang="ru-RU" b="1" i="1" dirty="0" smtClean="0">
                <a:solidFill>
                  <a:srgbClr val="002060"/>
                </a:solidFill>
              </a:rPr>
              <a:t>) </a:t>
            </a:r>
            <a:r>
              <a:rPr lang="ru-RU" b="1" i="1" dirty="0" err="1" smtClean="0">
                <a:solidFill>
                  <a:srgbClr val="002060"/>
                </a:solidFill>
              </a:rPr>
              <a:t>передачі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нервових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імпульсів</a:t>
            </a:r>
            <a:r>
              <a:rPr lang="ru-RU" b="1" i="1" dirty="0" smtClean="0">
                <a:solidFill>
                  <a:srgbClr val="002060"/>
                </a:solidFill>
              </a:rPr>
              <a:t>; </a:t>
            </a:r>
            <a:r>
              <a:rPr lang="ru-RU" b="1" i="1" dirty="0" err="1" smtClean="0">
                <a:solidFill>
                  <a:srgbClr val="002060"/>
                </a:solidFill>
              </a:rPr>
              <a:t>діє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чутливі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рецептори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викликає</a:t>
            </a:r>
            <a:r>
              <a:rPr lang="ru-RU" b="1" i="1" dirty="0" smtClean="0">
                <a:solidFill>
                  <a:srgbClr val="002060"/>
                </a:solidFill>
              </a:rPr>
              <a:t> спазм </a:t>
            </a:r>
            <a:r>
              <a:rPr lang="ru-RU" b="1" i="1" dirty="0" err="1" smtClean="0">
                <a:solidFill>
                  <a:srgbClr val="002060"/>
                </a:solidFill>
              </a:rPr>
              <a:t>бронхів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зниження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артеріального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тиску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розширення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капілярів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що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призводить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набряків</a:t>
            </a:r>
            <a:r>
              <a:rPr lang="ru-RU" b="1" i="1" dirty="0" smtClean="0">
                <a:solidFill>
                  <a:srgbClr val="002060"/>
                </a:solidFill>
              </a:rPr>
              <a:t> тканин та </a:t>
            </a:r>
            <a:r>
              <a:rPr lang="ru-RU" b="1" i="1" dirty="0" err="1" smtClean="0">
                <a:solidFill>
                  <a:srgbClr val="002060"/>
                </a:solidFill>
              </a:rPr>
              <a:t>появи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висипок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шкірі</a:t>
            </a:r>
            <a:r>
              <a:rPr lang="ru-RU" b="1" i="1" dirty="0" smtClean="0">
                <a:solidFill>
                  <a:srgbClr val="002060"/>
                </a:solidFill>
              </a:rPr>
              <a:t>)</a:t>
            </a:r>
            <a:r>
              <a:rPr lang="ru-RU" b="1" i="1" dirty="0" smtClean="0"/>
              <a:t>.</a:t>
            </a:r>
          </a:p>
          <a:p>
            <a:r>
              <a:rPr lang="ru-RU" sz="3100" b="1" dirty="0" smtClean="0"/>
              <a:t>Але не </a:t>
            </a:r>
            <a:r>
              <a:rPr lang="ru-RU" sz="3100" b="1" dirty="0" err="1" smtClean="0"/>
              <a:t>завжди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тільки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патогенні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мікроорганізми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викликають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алергічну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реакцію</a:t>
            </a:r>
            <a:r>
              <a:rPr lang="ru-RU" sz="3100" b="1" dirty="0" smtClean="0"/>
              <a:t>. До таких </a:t>
            </a:r>
            <a:r>
              <a:rPr lang="ru-RU" sz="3100" b="1" dirty="0" err="1" smtClean="0"/>
              <a:t>речовин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можна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віднести</a:t>
            </a:r>
            <a:r>
              <a:rPr lang="ru-RU" sz="3100" b="1" dirty="0" smtClean="0"/>
              <a:t> практично </a:t>
            </a:r>
            <a:r>
              <a:rPr lang="ru-RU" sz="3100" b="1" dirty="0" err="1" smtClean="0"/>
              <a:t>будь-яку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речовину</a:t>
            </a:r>
            <a:r>
              <a:rPr lang="ru-RU" sz="3100" b="1" dirty="0" smtClean="0"/>
              <a:t>. </a:t>
            </a:r>
            <a:r>
              <a:rPr lang="ru-RU" sz="3100" b="1" dirty="0" err="1" smtClean="0"/>
              <a:t>Найбільш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поширені</a:t>
            </a:r>
            <a:r>
              <a:rPr lang="ru-RU" sz="3100" b="1" dirty="0" smtClean="0"/>
              <a:t>: </a:t>
            </a:r>
            <a:r>
              <a:rPr lang="ru-RU" sz="3100" b="1" dirty="0" err="1" smtClean="0"/>
              <a:t>квітковий</a:t>
            </a:r>
            <a:r>
              <a:rPr lang="ru-RU" sz="3100" b="1" dirty="0" smtClean="0"/>
              <a:t> пилок, </a:t>
            </a:r>
            <a:r>
              <a:rPr lang="ru-RU" sz="3100" b="1" dirty="0" err="1" smtClean="0"/>
              <a:t>вовна</a:t>
            </a:r>
            <a:r>
              <a:rPr lang="ru-RU" sz="3100" b="1" dirty="0" smtClean="0"/>
              <a:t>, шерсть, </a:t>
            </a:r>
            <a:r>
              <a:rPr lang="ru-RU" sz="3100" b="1" dirty="0" err="1" smtClean="0"/>
              <a:t>борошно</a:t>
            </a:r>
            <a:r>
              <a:rPr lang="ru-RU" sz="3100" b="1" dirty="0" smtClean="0"/>
              <a:t>.</a:t>
            </a:r>
          </a:p>
          <a:p>
            <a:r>
              <a:rPr lang="ru-RU" sz="3100" b="1" dirty="0" err="1" smtClean="0"/>
              <a:t>Деякі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рослини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виявляють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антиалергічну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дію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наприклад</a:t>
            </a:r>
            <a:r>
              <a:rPr lang="ru-RU" sz="3100" b="1" dirty="0" smtClean="0"/>
              <a:t>,</a:t>
            </a:r>
          </a:p>
          <a:p>
            <a:pPr>
              <a:buNone/>
            </a:pPr>
            <a:r>
              <a:rPr lang="ru-RU" sz="3100" b="1" i="1" dirty="0" err="1" smtClean="0">
                <a:solidFill>
                  <a:srgbClr val="002060"/>
                </a:solidFill>
              </a:rPr>
              <a:t>хміль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звичайний</a:t>
            </a:r>
            <a:r>
              <a:rPr lang="ru-RU" sz="3100" b="1" i="1" dirty="0" smtClean="0">
                <a:solidFill>
                  <a:srgbClr val="002060"/>
                </a:solidFill>
              </a:rPr>
              <a:t>, череда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трироздільна</a:t>
            </a:r>
            <a:r>
              <a:rPr lang="ru-RU" sz="3100" b="1" dirty="0" smtClean="0">
                <a:solidFill>
                  <a:srgbClr val="002060"/>
                </a:solidFill>
              </a:rPr>
              <a:t>.</a:t>
            </a:r>
            <a:endParaRPr lang="ru-RU" sz="31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2990</Words>
  <Application>Microsoft Office PowerPoint</Application>
  <PresentationFormat>Экран (4:3)</PresentationFormat>
  <Paragraphs>212</Paragraphs>
  <Slides>62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5" baseType="lpstr">
      <vt:lpstr>Arial</vt:lpstr>
      <vt:lpstr>Calibri</vt:lpstr>
      <vt:lpstr>Тема Office</vt:lpstr>
      <vt:lpstr>Презентация PowerPoint</vt:lpstr>
      <vt:lpstr>План</vt:lpstr>
      <vt:lpstr>Поняття про лікарські рослини</vt:lpstr>
      <vt:lpstr>Презентация PowerPoint</vt:lpstr>
      <vt:lpstr>Презентация PowerPoint</vt:lpstr>
      <vt:lpstr>Значення лікарських рослин  для організму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Лікарська рослинна сировина</vt:lpstr>
      <vt:lpstr>Презентация PowerPoint</vt:lpstr>
      <vt:lpstr>Склад лікарської сировини</vt:lpstr>
      <vt:lpstr>Презентация PowerPoint</vt:lpstr>
      <vt:lpstr>Правила збору, сушіння та зберігання лікарської сировини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заготівлі лікарської сировини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Стандартизація висушеної лікарської сировини</vt:lpstr>
      <vt:lpstr>Пакування</vt:lpstr>
      <vt:lpstr>Презентация PowerPoint</vt:lpstr>
      <vt:lpstr>Презентация PowerPoint</vt:lpstr>
      <vt:lpstr>Транспортування</vt:lpstr>
      <vt:lpstr>Особливості зберігання сировини на складах</vt:lpstr>
      <vt:lpstr>Презентация PowerPoint</vt:lpstr>
      <vt:lpstr>Хімічний склад лікарських рослин</vt:lpstr>
      <vt:lpstr>Презентация PowerPoint</vt:lpstr>
      <vt:lpstr>Презентация PowerPoint</vt:lpstr>
      <vt:lpstr>Нормативні документи (НД)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creator>hp</dc:creator>
  <cp:lastModifiedBy>User</cp:lastModifiedBy>
  <cp:revision>40</cp:revision>
  <dcterms:created xsi:type="dcterms:W3CDTF">2018-09-16T21:40:10Z</dcterms:created>
  <dcterms:modified xsi:type="dcterms:W3CDTF">2023-09-05T08:10:13Z</dcterms:modified>
</cp:coreProperties>
</file>