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19"/>
  </p:notesMasterIdLst>
  <p:handoutMasterIdLst>
    <p:handoutMasterId r:id="rId20"/>
  </p:handoutMasterIdLst>
  <p:sldIdLst>
    <p:sldId id="256" r:id="rId5"/>
    <p:sldId id="262" r:id="rId6"/>
    <p:sldId id="264" r:id="rId7"/>
    <p:sldId id="278" r:id="rId8"/>
    <p:sldId id="279" r:id="rId9"/>
    <p:sldId id="265" r:id="rId10"/>
    <p:sldId id="269" r:id="rId11"/>
    <p:sldId id="272" r:id="rId12"/>
    <p:sldId id="283" r:id="rId13"/>
    <p:sldId id="284" r:id="rId14"/>
    <p:sldId id="285" r:id="rId15"/>
    <p:sldId id="286" r:id="rId16"/>
    <p:sldId id="287" r:id="rId17"/>
    <p:sldId id="282" r:id="rId18"/>
  </p:sldIdLst>
  <p:sldSz cx="12192000" cy="6858000"/>
  <p:notesSz cx="6858000" cy="9144000"/>
  <p:defaultTextStyle>
    <a:defPPr rtl="0"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11CCB59-0EF2-461B-BB3F-D8666998DDFF}" v="8" dt="2025-02-28T15:57:18.82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26" autoAdjust="0"/>
    <p:restoredTop sz="94624" autoAdjust="0"/>
  </p:normalViewPr>
  <p:slideViewPr>
    <p:cSldViewPr snapToGrid="0" showGuides="1">
      <p:cViewPr varScale="1">
        <p:scale>
          <a:sx n="74" d="100"/>
          <a:sy n="74" d="100"/>
        </p:scale>
        <p:origin x="1042" y="8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90" d="100"/>
          <a:sy n="90" d="100"/>
        </p:scale>
        <p:origin x="3774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полнитель верхне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algn="r" rtl="0"/>
            <a:fld id="{F097377B-7A80-4695-9311-7480A96BA5C2}" type="datetime1">
              <a:rPr lang="ru-RU" smtClean="0"/>
              <a:pPr algn="r" rtl="0"/>
              <a:t>01.03.2025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algn="r" rtl="0"/>
            <a:fld id="{06834459-7356-44BF-850D-8B30C4FB3B6B}" type="slidenum">
              <a:rPr lang="ru-RU" smtClean="0"/>
              <a:pPr algn="r" rtl="0"/>
              <a:t>‹№›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690165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полнитель верхне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rtl="0">
              <a:defRPr sz="1200"/>
            </a:lvl1pPr>
          </a:lstStyle>
          <a:p>
            <a:fld id="{FAA1E4E1-DF6A-45D0-AB14-6A9A0B144578}" type="datetime1">
              <a:rPr lang="ru-RU" smtClean="0"/>
              <a:pPr/>
              <a:t>01.03.2025</a:t>
            </a:fld>
            <a:endParaRPr lang="ru-RU" dirty="0"/>
          </a:p>
        </p:txBody>
      </p:sp>
      <p:sp>
        <p:nvSpPr>
          <p:cNvPr id="4" name="Образ слайда 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ru-RU" dirty="0"/>
          </a:p>
        </p:txBody>
      </p:sp>
      <p:sp>
        <p:nvSpPr>
          <p:cNvPr id="5" name="Заполнитель заметок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ru-RU" dirty="0"/>
              <a:t>Образец текста</a:t>
            </a:r>
          </a:p>
          <a:p>
            <a:pPr lvl="1" rtl="0"/>
            <a:r>
              <a:rPr lang="ru-RU" dirty="0"/>
              <a:t>Второй уровень</a:t>
            </a:r>
          </a:p>
          <a:p>
            <a:pPr lvl="2" rtl="0"/>
            <a:r>
              <a:rPr lang="ru-RU" dirty="0"/>
              <a:t>Третий уровень</a:t>
            </a:r>
          </a:p>
          <a:p>
            <a:pPr lvl="3" rtl="0"/>
            <a:r>
              <a:rPr lang="ru-RU" dirty="0"/>
              <a:t>Четвертый уровень</a:t>
            </a:r>
          </a:p>
          <a:p>
            <a:pPr lvl="4" rtl="0"/>
            <a:r>
              <a:rPr lang="ru-RU" dirty="0"/>
              <a:t>Пятый уровень</a:t>
            </a:r>
          </a:p>
        </p:txBody>
      </p:sp>
      <p:sp>
        <p:nvSpPr>
          <p:cNvPr id="6" name="Заполнитель нижне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rtl="0">
              <a:defRPr sz="1200"/>
            </a:lvl1pPr>
          </a:lstStyle>
          <a:p>
            <a:fld id="{0A3C37BE-C303-496D-B5CD-85F2937540FC}" type="slidenum">
              <a:rPr lang="ru-RU" smtClean="0"/>
              <a:pPr/>
              <a:t>‹№›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508422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5778124"/>
            <a:ext cx="12192000" cy="10798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0" y="0"/>
            <a:ext cx="12192000" cy="10798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04900" y="2292094"/>
            <a:ext cx="10096500" cy="2219691"/>
          </a:xfrm>
        </p:spPr>
        <p:txBody>
          <a:bodyPr rtlCol="0" anchor="ctr">
            <a:normAutofit/>
          </a:bodyPr>
          <a:lstStyle>
            <a:lvl1pPr algn="l" rtl="0">
              <a:defRPr sz="4400" cap="all" baseline="0"/>
            </a:lvl1pPr>
          </a:lstStyle>
          <a:p>
            <a:pPr rtl="0"/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04898" y="4511784"/>
            <a:ext cx="10096501" cy="955565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0"/>
              </a:spcBef>
              <a:buNone/>
              <a:defRPr sz="1800"/>
            </a:lvl1pPr>
            <a:lvl2pPr marL="457200" indent="0" algn="ctr" rtl="0">
              <a:buNone/>
              <a:defRPr sz="2000"/>
            </a:lvl2pPr>
            <a:lvl3pPr marL="914400" indent="0" algn="ctr" rtl="0">
              <a:buNone/>
              <a:defRPr sz="1800"/>
            </a:lvl3pPr>
            <a:lvl4pPr marL="1371600" indent="0" algn="ctr" rtl="0">
              <a:buNone/>
              <a:defRPr sz="1600"/>
            </a:lvl4pPr>
            <a:lvl5pPr marL="1828800" indent="0" algn="ctr" rtl="0">
              <a:buNone/>
              <a:defRPr sz="1600"/>
            </a:lvl5pPr>
            <a:lvl6pPr marL="2286000" indent="0" algn="ctr" rtl="0">
              <a:buNone/>
              <a:defRPr sz="1600"/>
            </a:lvl6pPr>
            <a:lvl7pPr marL="2743200" indent="0" algn="ctr" rtl="0">
              <a:buNone/>
              <a:defRPr sz="1600"/>
            </a:lvl7pPr>
            <a:lvl8pPr marL="3200400" indent="0" algn="ctr" rtl="0">
              <a:buNone/>
              <a:defRPr sz="1600"/>
            </a:lvl8pPr>
            <a:lvl9pPr marL="3657600" indent="0" algn="ctr" rtl="0">
              <a:buNone/>
              <a:defRPr sz="1600"/>
            </a:lvl9pPr>
          </a:lstStyle>
          <a:p>
            <a:pPr rtl="0"/>
            <a:r>
              <a:rPr lang="ru-RU"/>
              <a:t>Образец подзаголовка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3C522B8D-815E-429C-9EC2-505CEC215084}" type="datetime1">
              <a:rPr lang="ru-RU" smtClean="0"/>
              <a:pPr/>
              <a:t>01.03.2025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FF54DE5-C571-48E8-A5BC-B369434E2F44}" type="slidenum">
              <a:rPr lang="ru-RU" smtClean="0"/>
              <a:pPr rtl="0"/>
              <a:t>‹№›</a:t>
            </a:fld>
            <a:endParaRPr lang="ru-RU" dirty="0"/>
          </a:p>
        </p:txBody>
      </p:sp>
      <p:pic>
        <p:nvPicPr>
          <p:cNvPr id="11" name="Рисунок 10"/>
          <p:cNvPicPr>
            <a:picLocks noChangeAspect="1"/>
          </p:cNvPicPr>
          <p:nvPr/>
        </p:nvPicPr>
        <p:blipFill rotWithShape="1"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324445" y="0"/>
            <a:ext cx="1747524" cy="22920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9756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 anchor="b"/>
          <a:lstStyle>
            <a:lvl1pPr algn="l" rtl="0">
              <a:defRPr sz="3200"/>
            </a:lvl1pPr>
          </a:lstStyle>
          <a:p>
            <a:pPr rtl="0"/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654671" y="1600199"/>
            <a:ext cx="6430912" cy="4572001"/>
          </a:xfrm>
        </p:spPr>
        <p:txBody>
          <a:bodyPr tIns="1188720" rtlCol="0">
            <a:normAutofit/>
          </a:bodyPr>
          <a:lstStyle>
            <a:lvl1pPr marL="0" indent="0" algn="ctr" rtl="0">
              <a:buNone/>
              <a:defRPr sz="2000"/>
            </a:lvl1pPr>
            <a:lvl2pPr marL="457200" indent="0" algn="l" rtl="0">
              <a:buNone/>
              <a:defRPr sz="2800"/>
            </a:lvl2pPr>
            <a:lvl3pPr marL="914400" indent="0" algn="l" rtl="0">
              <a:buNone/>
              <a:defRPr sz="2400"/>
            </a:lvl3pPr>
            <a:lvl4pPr marL="1371600" indent="0" algn="l" rtl="0">
              <a:buNone/>
              <a:defRPr sz="2000"/>
            </a:lvl4pPr>
            <a:lvl5pPr marL="1828800" indent="0" algn="l" rtl="0">
              <a:buNone/>
              <a:defRPr sz="2000"/>
            </a:lvl5pPr>
            <a:lvl6pPr marL="2286000" indent="0" algn="l" rtl="0">
              <a:buNone/>
              <a:defRPr sz="2000"/>
            </a:lvl6pPr>
            <a:lvl7pPr marL="2743200" indent="0" algn="l" rtl="0">
              <a:buNone/>
              <a:defRPr sz="2000"/>
            </a:lvl7pPr>
            <a:lvl8pPr marL="3200400" indent="0" algn="l" rtl="0">
              <a:buNone/>
              <a:defRPr sz="2000"/>
            </a:lvl8pPr>
            <a:lvl9pPr marL="3657600" indent="0" algn="l" rtl="0">
              <a:buNone/>
              <a:defRPr sz="2000"/>
            </a:lvl9pPr>
          </a:lstStyle>
          <a:p>
            <a:pPr rtl="0"/>
            <a:r>
              <a:rPr lang="ru-RU"/>
              <a:t>Вставка рисунка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04900" y="1600200"/>
            <a:ext cx="3396996" cy="457200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200"/>
              </a:spcBef>
              <a:buNone/>
              <a:defRPr sz="18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E80E4BC3-C763-48AA-8280-ACE59646066A}" type="datetime1">
              <a:rPr lang="ru-RU" smtClean="0"/>
              <a:pPr/>
              <a:t>01.03.2025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FF54DE5-C571-48E8-A5BC-B369434E2F44}" type="slidenum">
              <a:rPr lang="ru-RU" smtClean="0"/>
              <a:pPr rtl="0"/>
              <a:t>‹№›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696370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ru-RU"/>
              <a:t>Образец текста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36D72474-459C-42C4-A0ED-A9AD89867D22}" type="datetime1">
              <a:rPr lang="ru-RU" smtClean="0"/>
              <a:pPr/>
              <a:t>01.03.2025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FF54DE5-C571-48E8-A5BC-B369434E2F44}" type="slidenum">
              <a:rPr lang="ru-RU" smtClean="0"/>
              <a:pPr rtl="0"/>
              <a:t>‹№›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12076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372600" y="365125"/>
            <a:ext cx="1714500" cy="5811838"/>
          </a:xfrm>
        </p:spPr>
        <p:txBody>
          <a:bodyPr vert="eaVert" rtlCol="0"/>
          <a:lstStyle/>
          <a:p>
            <a:pPr rtl="0"/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04900" y="365125"/>
            <a:ext cx="8098896" cy="5811838"/>
          </a:xfrm>
        </p:spPr>
        <p:txBody>
          <a:bodyPr vert="eaVert" rtlCol="0"/>
          <a:lstStyle/>
          <a:p>
            <a:pPr lvl="0" rtl="0"/>
            <a:r>
              <a:rPr lang="ru-RU"/>
              <a:t>Образец текста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ru-RU" dirty="0"/>
              <a:t>09.10.2016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FF54DE5-C571-48E8-A5BC-B369434E2F44}" type="slidenum">
              <a:rPr lang="ru-RU" smtClean="0"/>
              <a:pPr rtl="0"/>
              <a:t>‹№›</a:t>
            </a:fld>
            <a:endParaRPr lang="ru-RU" dirty="0"/>
          </a:p>
        </p:txBody>
      </p:sp>
      <p:grpSp>
        <p:nvGrpSpPr>
          <p:cNvPr id="7" name="Группа 6"/>
          <p:cNvGrpSpPr/>
          <p:nvPr/>
        </p:nvGrpSpPr>
        <p:grpSpPr>
          <a:xfrm rot="5400000">
            <a:off x="6514047" y="3228843"/>
            <a:ext cx="5632704" cy="84403"/>
            <a:chOff x="1073150" y="1219201"/>
            <a:chExt cx="10058400" cy="63125"/>
          </a:xfrm>
        </p:grpSpPr>
        <p:cxnSp>
          <p:nvCxnSpPr>
            <p:cNvPr id="8" name="Прямая соединительная линия 7"/>
            <p:cNvCxnSpPr/>
            <p:nvPr/>
          </p:nvCxnSpPr>
          <p:spPr>
            <a:xfrm rot="10800000">
              <a:off x="1073150" y="1219201"/>
              <a:ext cx="10058400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Прямая соединительная линия 8"/>
            <p:cNvCxnSpPr/>
            <p:nvPr/>
          </p:nvCxnSpPr>
          <p:spPr>
            <a:xfrm rot="10800000">
              <a:off x="1073150" y="1282326"/>
              <a:ext cx="10058400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45927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ru-RU"/>
              <a:t>Образец текста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008D2BC5-0E5D-4645-A815-DFCA1A04B5A6}" type="datetime1">
              <a:rPr lang="ru-RU" smtClean="0"/>
              <a:pPr/>
              <a:t>01.03.2025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FF54DE5-C571-48E8-A5BC-B369434E2F44}" type="slidenum">
              <a:rPr lang="ru-RU" smtClean="0"/>
              <a:pPr rtl="0"/>
              <a:t>‹№›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86876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Титульный слайд с рисунк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Группа 12"/>
          <p:cNvGrpSpPr/>
          <p:nvPr/>
        </p:nvGrpSpPr>
        <p:grpSpPr>
          <a:xfrm rot="10800000">
            <a:off x="0" y="5645510"/>
            <a:ext cx="12192000" cy="63125"/>
            <a:chOff x="507492" y="1501519"/>
            <a:chExt cx="8129016" cy="63125"/>
          </a:xfrm>
        </p:grpSpPr>
        <p:cxnSp>
          <p:nvCxnSpPr>
            <p:cNvPr id="17" name="Прямая соединительная линия 16"/>
            <p:cNvCxnSpPr/>
            <p:nvPr/>
          </p:nvCxnSpPr>
          <p:spPr>
            <a:xfrm>
              <a:off x="507492" y="1564644"/>
              <a:ext cx="8129016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Прямая соединительная линия 17"/>
            <p:cNvCxnSpPr/>
            <p:nvPr/>
          </p:nvCxnSpPr>
          <p:spPr>
            <a:xfrm>
              <a:off x="507492" y="1501519"/>
              <a:ext cx="8129016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Группа 13"/>
          <p:cNvGrpSpPr/>
          <p:nvPr/>
        </p:nvGrpSpPr>
        <p:grpSpPr>
          <a:xfrm>
            <a:off x="0" y="1143000"/>
            <a:ext cx="12192000" cy="63125"/>
            <a:chOff x="507492" y="1501519"/>
            <a:chExt cx="8129016" cy="63125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>
              <a:off x="507492" y="1564644"/>
              <a:ext cx="8129016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>
              <a:off x="507492" y="1501519"/>
              <a:ext cx="8129016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Прямоугольник 6"/>
          <p:cNvSpPr/>
          <p:nvPr/>
        </p:nvSpPr>
        <p:spPr>
          <a:xfrm>
            <a:off x="0" y="5778124"/>
            <a:ext cx="12192000" cy="10798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0" y="0"/>
            <a:ext cx="12192000" cy="10798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04900" y="2292094"/>
            <a:ext cx="5734050" cy="2219691"/>
          </a:xfrm>
        </p:spPr>
        <p:txBody>
          <a:bodyPr rtlCol="0" anchor="ctr">
            <a:normAutofit/>
          </a:bodyPr>
          <a:lstStyle>
            <a:lvl1pPr algn="l" rtl="0">
              <a:defRPr sz="4400" cap="all" baseline="0"/>
            </a:lvl1pPr>
          </a:lstStyle>
          <a:p>
            <a:pPr rtl="0"/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04900" y="4511784"/>
            <a:ext cx="5734050" cy="955565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0"/>
              </a:spcBef>
              <a:buNone/>
              <a:defRPr sz="1800"/>
            </a:lvl1pPr>
            <a:lvl2pPr marL="457200" indent="0" algn="ctr" rtl="0">
              <a:buNone/>
              <a:defRPr sz="2000"/>
            </a:lvl2pPr>
            <a:lvl3pPr marL="914400" indent="0" algn="ctr" rtl="0">
              <a:buNone/>
              <a:defRPr sz="1800"/>
            </a:lvl3pPr>
            <a:lvl4pPr marL="1371600" indent="0" algn="ctr" rtl="0">
              <a:buNone/>
              <a:defRPr sz="1600"/>
            </a:lvl4pPr>
            <a:lvl5pPr marL="1828800" indent="0" algn="ctr" rtl="0">
              <a:buNone/>
              <a:defRPr sz="1600"/>
            </a:lvl5pPr>
            <a:lvl6pPr marL="2286000" indent="0" algn="ctr" rtl="0">
              <a:buNone/>
              <a:defRPr sz="1600"/>
            </a:lvl6pPr>
            <a:lvl7pPr marL="2743200" indent="0" algn="ctr" rtl="0">
              <a:buNone/>
              <a:defRPr sz="1600"/>
            </a:lvl7pPr>
            <a:lvl8pPr marL="3200400" indent="0" algn="ctr" rtl="0">
              <a:buNone/>
              <a:defRPr sz="1600"/>
            </a:lvl8pPr>
            <a:lvl9pPr marL="3657600" indent="0" algn="ctr" rtl="0">
              <a:buNone/>
              <a:defRPr sz="1600"/>
            </a:lvl9pPr>
          </a:lstStyle>
          <a:p>
            <a:pPr rtl="0"/>
            <a:r>
              <a:rPr lang="ru-RU"/>
              <a:t>Образец подзаголовка</a:t>
            </a:r>
            <a:endParaRPr lang="ru-RU" dirty="0"/>
          </a:p>
        </p:txBody>
      </p:sp>
      <p:pic>
        <p:nvPicPr>
          <p:cNvPr id="10" name="Рисунок 9"/>
          <p:cNvPicPr>
            <a:picLocks noChangeAspect="1"/>
          </p:cNvPicPr>
          <p:nvPr/>
        </p:nvPicPr>
        <p:blipFill rotWithShape="1"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325880" y="0"/>
            <a:ext cx="1747524" cy="2292094"/>
          </a:xfrm>
          <a:prstGeom prst="rect">
            <a:avLst/>
          </a:prstGeom>
        </p:spPr>
      </p:pic>
      <p:sp>
        <p:nvSpPr>
          <p:cNvPr id="11" name="Рисунок 10"/>
          <p:cNvSpPr>
            <a:spLocks noGrp="1"/>
          </p:cNvSpPr>
          <p:nvPr>
            <p:ph type="pic" sz="quarter" idx="13"/>
          </p:nvPr>
        </p:nvSpPr>
        <p:spPr>
          <a:xfrm>
            <a:off x="6981063" y="1310656"/>
            <a:ext cx="5210937" cy="4208604"/>
          </a:xfrm>
          <a:solidFill>
            <a:schemeClr val="tx1">
              <a:lumMod val="20000"/>
              <a:lumOff val="80000"/>
            </a:schemeClr>
          </a:solidFill>
        </p:spPr>
        <p:txBody>
          <a:bodyPr tIns="1005840"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ru-RU"/>
              <a:t>Вставка рисунка</a:t>
            </a:r>
            <a:endParaRPr lang="ru-RU" dirty="0"/>
          </a:p>
        </p:txBody>
      </p:sp>
      <p:sp>
        <p:nvSpPr>
          <p:cNvPr id="19" name="Пояснительный текст"/>
          <p:cNvSpPr/>
          <p:nvPr/>
        </p:nvSpPr>
        <p:spPr>
          <a:xfrm>
            <a:off x="12344400" y="0"/>
            <a:ext cx="1295400" cy="6858000"/>
          </a:xfrm>
          <a:prstGeom prst="roundRect">
            <a:avLst>
              <a:gd name="adj" fmla="val 9717"/>
            </a:avLst>
          </a:prstGeom>
          <a:solidFill>
            <a:srgbClr val="A6A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rtl="0"/>
            <a:r>
              <a:rPr lang="ru-RU" sz="1100" b="1" i="1" dirty="0">
                <a:latin typeface="Arial" pitchFamily="34" charset="0"/>
                <a:cs typeface="Arial" pitchFamily="34" charset="0"/>
              </a:rPr>
              <a:t>ПРИМЕЧАНИЕ</a:t>
            </a:r>
            <a:endParaRPr lang="ru-RU" sz="1200" b="1" i="1" dirty="0">
              <a:latin typeface="Arial" pitchFamily="34" charset="0"/>
              <a:cs typeface="Arial" pitchFamily="34" charset="0"/>
            </a:endParaRPr>
          </a:p>
          <a:p>
            <a:pPr rtl="0"/>
            <a:r>
              <a:rPr lang="ru-RU" sz="1200" i="1" dirty="0">
                <a:latin typeface="Arial" pitchFamily="34" charset="0"/>
                <a:cs typeface="Arial" pitchFamily="34" charset="0"/>
              </a:rPr>
              <a:t>Чтобы изменить изображение на этом слайде, выберите рисунок и удалите его. Затем нажмите значок "Рисунки" в заполнителе, чтобы вставить изображение.</a:t>
            </a:r>
          </a:p>
        </p:txBody>
      </p:sp>
    </p:spTree>
    <p:extLst>
      <p:ext uri="{BB962C8B-B14F-4D97-AF65-F5344CB8AC3E}">
        <p14:creationId xmlns:p14="http://schemas.microsoft.com/office/powerpoint/2010/main" val="2673943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Группа 7"/>
          <p:cNvGrpSpPr/>
          <p:nvPr/>
        </p:nvGrpSpPr>
        <p:grpSpPr>
          <a:xfrm>
            <a:off x="0" y="2514600"/>
            <a:ext cx="12192000" cy="3194035"/>
            <a:chOff x="647402" y="2514600"/>
            <a:chExt cx="10838688" cy="3194035"/>
          </a:xfrm>
        </p:grpSpPr>
        <p:grpSp>
          <p:nvGrpSpPr>
            <p:cNvPr id="9" name="Группа 8"/>
            <p:cNvGrpSpPr/>
            <p:nvPr/>
          </p:nvGrpSpPr>
          <p:grpSpPr>
            <a:xfrm>
              <a:off x="647402" y="2514600"/>
              <a:ext cx="10838688" cy="63125"/>
              <a:chOff x="507492" y="1501519"/>
              <a:chExt cx="8129016" cy="63125"/>
            </a:xfrm>
          </p:grpSpPr>
          <p:cxnSp>
            <p:nvCxnSpPr>
              <p:cNvPr id="14" name="Прямая соединительная линия 13"/>
              <p:cNvCxnSpPr/>
              <p:nvPr/>
            </p:nvCxnSpPr>
            <p:spPr>
              <a:xfrm>
                <a:off x="507492" y="1564644"/>
                <a:ext cx="8129016" cy="0"/>
              </a:xfrm>
              <a:prstGeom prst="line">
                <a:avLst/>
              </a:prstGeom>
              <a:ln w="38100" cap="flat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Прямая соединительная линия 14"/>
              <p:cNvCxnSpPr/>
              <p:nvPr/>
            </p:nvCxnSpPr>
            <p:spPr>
              <a:xfrm>
                <a:off x="507492" y="1501519"/>
                <a:ext cx="8129016" cy="0"/>
              </a:xfrm>
              <a:prstGeom prst="line">
                <a:avLst/>
              </a:prstGeom>
              <a:ln w="12700" cap="flat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" name="Прямоугольник 9"/>
            <p:cNvSpPr/>
            <p:nvPr/>
          </p:nvSpPr>
          <p:spPr>
            <a:xfrm>
              <a:off x="647402" y="2640850"/>
              <a:ext cx="10838688" cy="294153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dirty="0"/>
            </a:p>
          </p:txBody>
        </p:sp>
        <p:grpSp>
          <p:nvGrpSpPr>
            <p:cNvPr id="11" name="Группа 10"/>
            <p:cNvGrpSpPr/>
            <p:nvPr/>
          </p:nvGrpSpPr>
          <p:grpSpPr>
            <a:xfrm rot="10800000">
              <a:off x="647402" y="5645510"/>
              <a:ext cx="10838688" cy="63125"/>
              <a:chOff x="507492" y="1501519"/>
              <a:chExt cx="8129016" cy="63125"/>
            </a:xfrm>
          </p:grpSpPr>
          <p:cxnSp>
            <p:nvCxnSpPr>
              <p:cNvPr id="12" name="Прямая соединительная линия 11"/>
              <p:cNvCxnSpPr/>
              <p:nvPr/>
            </p:nvCxnSpPr>
            <p:spPr>
              <a:xfrm>
                <a:off x="507492" y="1564644"/>
                <a:ext cx="8129016" cy="0"/>
              </a:xfrm>
              <a:prstGeom prst="line">
                <a:avLst/>
              </a:prstGeom>
              <a:ln w="38100" cap="flat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Прямая соединительная линия 12"/>
              <p:cNvCxnSpPr/>
              <p:nvPr/>
            </p:nvCxnSpPr>
            <p:spPr>
              <a:xfrm>
                <a:off x="507492" y="1501519"/>
                <a:ext cx="8129016" cy="0"/>
              </a:xfrm>
              <a:prstGeom prst="line">
                <a:avLst/>
              </a:prstGeom>
              <a:ln w="12700" cap="flat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04899" y="2971806"/>
            <a:ext cx="10071099" cy="1684150"/>
          </a:xfrm>
        </p:spPr>
        <p:txBody>
          <a:bodyPr rtlCol="0" anchor="ctr">
            <a:normAutofit/>
          </a:bodyPr>
          <a:lstStyle>
            <a:lvl1pPr algn="l" rtl="0">
              <a:defRPr sz="4400" cap="all" baseline="0">
                <a:solidFill>
                  <a:schemeClr val="bg1"/>
                </a:solidFill>
              </a:defRPr>
            </a:lvl1pPr>
          </a:lstStyle>
          <a:p>
            <a:pPr rtl="0"/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Замещающий текст 2"/>
          <p:cNvSpPr>
            <a:spLocks noGrp="1"/>
          </p:cNvSpPr>
          <p:nvPr>
            <p:ph type="body" idx="1"/>
          </p:nvPr>
        </p:nvSpPr>
        <p:spPr>
          <a:xfrm>
            <a:off x="1104899" y="4655956"/>
            <a:ext cx="10071099" cy="50975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 algn="l" rtl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l" rtl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BF3049B1-F681-4AF5-B948-A3B940E9215A}" type="datetime1">
              <a:rPr lang="ru-RU" smtClean="0"/>
              <a:pPr/>
              <a:t>01.03.2025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FF54DE5-C571-48E8-A5BC-B369434E2F44}" type="slidenum">
              <a:rPr lang="ru-RU" smtClean="0"/>
              <a:pPr rtl="0"/>
              <a:t>‹№›</a:t>
            </a:fld>
            <a:endParaRPr lang="ru-RU" dirty="0"/>
          </a:p>
        </p:txBody>
      </p:sp>
      <p:pic>
        <p:nvPicPr>
          <p:cNvPr id="7" name="Рисунок 6"/>
          <p:cNvPicPr>
            <a:picLocks noChangeAspect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5880" y="0"/>
            <a:ext cx="1783188" cy="2971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2678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104900" y="1600200"/>
            <a:ext cx="4914900" cy="4571999"/>
          </a:xfrm>
        </p:spPr>
        <p:txBody>
          <a:bodyPr rtlCol="0"/>
          <a:lstStyle>
            <a:lvl5pPr algn="l" rtl="0">
              <a:defRPr/>
            </a:lvl5pPr>
            <a:lvl6pPr algn="l" rtl="0">
              <a:defRPr/>
            </a:lvl6pPr>
            <a:lvl7pPr algn="l" rtl="0">
              <a:defRPr/>
            </a:lvl7pPr>
            <a:lvl8pPr algn="l" rtl="0">
              <a:defRPr/>
            </a:lvl8pPr>
            <a:lvl9pPr algn="l" rtl="0">
              <a:defRPr/>
            </a:lvl9pPr>
          </a:lstStyle>
          <a:p>
            <a:pPr lvl="0" rtl="0"/>
            <a:r>
              <a:rPr lang="ru-RU"/>
              <a:t>Образец текста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600200"/>
            <a:ext cx="4914900" cy="4571999"/>
          </a:xfrm>
        </p:spPr>
        <p:txBody>
          <a:bodyPr rtlCol="0"/>
          <a:lstStyle>
            <a:lvl5pPr algn="l" rtl="0">
              <a:defRPr/>
            </a:lvl5pPr>
            <a:lvl6pPr algn="l" rtl="0">
              <a:defRPr/>
            </a:lvl6pPr>
            <a:lvl7pPr algn="l" rtl="0">
              <a:defRPr/>
            </a:lvl7pPr>
            <a:lvl8pPr algn="l" rtl="0">
              <a:defRPr/>
            </a:lvl8pPr>
          </a:lstStyle>
          <a:p>
            <a:pPr lvl="0" rtl="0"/>
            <a:r>
              <a:rPr lang="ru-RU"/>
              <a:t>Образец текста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89071334-89C1-48F8-8089-E3D6AA3BB79C}" type="datetime1">
              <a:rPr lang="ru-RU" smtClean="0"/>
              <a:pPr/>
              <a:t>01.03.2025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FF54DE5-C571-48E8-A5BC-B369434E2F44}" type="slidenum">
              <a:rPr lang="ru-RU" smtClean="0"/>
              <a:pPr rtl="0"/>
              <a:t>‹№›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27791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104900" y="1600200"/>
            <a:ext cx="4919472" cy="823912"/>
          </a:xfrm>
        </p:spPr>
        <p:txBody>
          <a:bodyPr rtlCol="0" anchor="b"/>
          <a:lstStyle>
            <a:lvl1pPr marL="0" indent="0" algn="l" rtl="0">
              <a:spcBef>
                <a:spcPts val="0"/>
              </a:spcBef>
              <a:buNone/>
              <a:defRPr sz="2400" b="1"/>
            </a:lvl1pPr>
            <a:lvl2pPr marL="457200" indent="0" algn="l" rtl="0">
              <a:buNone/>
              <a:defRPr sz="2000" b="1"/>
            </a:lvl2pPr>
            <a:lvl3pPr marL="914400" indent="0" algn="l" rtl="0">
              <a:buNone/>
              <a:defRPr sz="1800" b="1"/>
            </a:lvl3pPr>
            <a:lvl4pPr marL="1371600" indent="0" algn="l" rtl="0">
              <a:buNone/>
              <a:defRPr sz="1600" b="1"/>
            </a:lvl4pPr>
            <a:lvl5pPr marL="1828800" indent="0" algn="l" rtl="0">
              <a:buNone/>
              <a:defRPr sz="1600" b="1"/>
            </a:lvl5pPr>
            <a:lvl6pPr marL="2286000" indent="0" algn="l" rtl="0">
              <a:buNone/>
              <a:defRPr sz="1600" b="1"/>
            </a:lvl6pPr>
            <a:lvl7pPr marL="2743200" indent="0" algn="l" rtl="0">
              <a:buNone/>
              <a:defRPr sz="1600" b="1"/>
            </a:lvl7pPr>
            <a:lvl8pPr marL="3200400" indent="0" algn="l" rtl="0">
              <a:buNone/>
              <a:defRPr sz="1600" b="1"/>
            </a:lvl8pPr>
            <a:lvl9pPr marL="3657600" indent="0" algn="l" rtl="0">
              <a:buNone/>
              <a:defRPr sz="1600" b="1"/>
            </a:lvl9pPr>
          </a:lstStyle>
          <a:p>
            <a:pPr lvl="0" rt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104900" y="2424112"/>
            <a:ext cx="4919472" cy="3748088"/>
          </a:xfrm>
        </p:spPr>
        <p:txBody>
          <a:bodyPr rtlCol="0"/>
          <a:lstStyle/>
          <a:p>
            <a:pPr lvl="0" rtl="0"/>
            <a:r>
              <a:rPr lang="ru-RU"/>
              <a:t>Образец текста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66110" y="1600200"/>
            <a:ext cx="4919472" cy="823912"/>
          </a:xfrm>
        </p:spPr>
        <p:txBody>
          <a:bodyPr rtlCol="0" anchor="b"/>
          <a:lstStyle>
            <a:lvl1pPr marL="0" indent="0" algn="l" rtl="0">
              <a:spcBef>
                <a:spcPts val="0"/>
              </a:spcBef>
              <a:buNone/>
              <a:defRPr sz="2400" b="1"/>
            </a:lvl1pPr>
            <a:lvl2pPr marL="457200" indent="0" algn="l" rtl="0">
              <a:buNone/>
              <a:defRPr sz="2000" b="1"/>
            </a:lvl2pPr>
            <a:lvl3pPr marL="914400" indent="0" algn="l" rtl="0">
              <a:buNone/>
              <a:defRPr sz="1800" b="1"/>
            </a:lvl3pPr>
            <a:lvl4pPr marL="1371600" indent="0" algn="l" rtl="0">
              <a:buNone/>
              <a:defRPr sz="1600" b="1"/>
            </a:lvl4pPr>
            <a:lvl5pPr marL="1828800" indent="0" algn="l" rtl="0">
              <a:buNone/>
              <a:defRPr sz="1600" b="1"/>
            </a:lvl5pPr>
            <a:lvl6pPr marL="2286000" indent="0" algn="l" rtl="0">
              <a:buNone/>
              <a:defRPr sz="1600" b="1"/>
            </a:lvl6pPr>
            <a:lvl7pPr marL="2743200" indent="0" algn="l" rtl="0">
              <a:buNone/>
              <a:defRPr sz="1600" b="1"/>
            </a:lvl7pPr>
            <a:lvl8pPr marL="3200400" indent="0" algn="l" rtl="0">
              <a:buNone/>
              <a:defRPr sz="1600" b="1"/>
            </a:lvl8pPr>
            <a:lvl9pPr marL="3657600" indent="0" algn="l" rtl="0">
              <a:buNone/>
              <a:defRPr sz="1600" b="1"/>
            </a:lvl9pPr>
          </a:lstStyle>
          <a:p>
            <a:pPr lvl="0" rt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66110" y="2424112"/>
            <a:ext cx="4919472" cy="3748088"/>
          </a:xfrm>
        </p:spPr>
        <p:txBody>
          <a:bodyPr rtlCol="0"/>
          <a:lstStyle/>
          <a:p>
            <a:pPr lvl="0" rtl="0"/>
            <a:r>
              <a:rPr lang="ru-RU"/>
              <a:t>Образец текста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3FDCDF3F-3D72-4F56-93A1-9DDD55AB6452}" type="datetime1">
              <a:rPr lang="ru-RU" smtClean="0"/>
              <a:pPr/>
              <a:t>01.03.2025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FF54DE5-C571-48E8-A5BC-B369434E2F44}" type="slidenum">
              <a:rPr lang="ru-RU" smtClean="0"/>
              <a:pPr rtl="0"/>
              <a:t>‹№›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71016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C5C11A32-C44A-4E32-8FFB-D057369B4F61}" type="datetime1">
              <a:rPr lang="ru-RU" smtClean="0"/>
              <a:pPr/>
              <a:t>01.03.2025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FF54DE5-C571-48E8-A5BC-B369434E2F44}" type="slidenum">
              <a:rPr lang="ru-RU" smtClean="0"/>
              <a:pPr rtl="0"/>
              <a:t>‹№›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581115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5E5ECC2E-6DAB-4717-9C53-38589639C202}" type="datetime1">
              <a:rPr lang="ru-RU" smtClean="0"/>
              <a:pPr/>
              <a:t>01.03.2025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FF54DE5-C571-48E8-A5BC-B369434E2F44}" type="slidenum">
              <a:rPr lang="ru-RU" smtClean="0"/>
              <a:pPr rtl="0"/>
              <a:t>‹№›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24169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 anchor="b"/>
          <a:lstStyle>
            <a:lvl1pPr algn="l" rtl="0">
              <a:defRPr sz="3200"/>
            </a:lvl1pPr>
          </a:lstStyle>
          <a:p>
            <a:pPr rtl="0"/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641848" y="1600199"/>
            <a:ext cx="5445252" cy="4572001"/>
          </a:xfrm>
        </p:spPr>
        <p:txBody>
          <a:bodyPr rtlCol="0">
            <a:normAutofit/>
          </a:bodyPr>
          <a:lstStyle>
            <a:lvl1pPr algn="l" rtl="0">
              <a:defRPr sz="2000"/>
            </a:lvl1pPr>
            <a:lvl2pPr algn="l" rtl="0">
              <a:defRPr sz="1600"/>
            </a:lvl2pPr>
            <a:lvl3pPr algn="l" rtl="0">
              <a:defRPr sz="1600"/>
            </a:lvl3pPr>
            <a:lvl4pPr algn="l" rtl="0">
              <a:defRPr sz="1400"/>
            </a:lvl4pPr>
            <a:lvl5pPr algn="l" rtl="0">
              <a:defRPr sz="1400"/>
            </a:lvl5pPr>
            <a:lvl6pPr algn="l" rtl="0">
              <a:defRPr sz="1400"/>
            </a:lvl6pPr>
            <a:lvl7pPr algn="l" rtl="0">
              <a:defRPr sz="1400"/>
            </a:lvl7pPr>
            <a:lvl8pPr algn="l" rtl="0">
              <a:defRPr sz="1400"/>
            </a:lvl8pPr>
            <a:lvl9pPr algn="l" rtl="0">
              <a:defRPr sz="1400"/>
            </a:lvl9pPr>
          </a:lstStyle>
          <a:p>
            <a:pPr lvl="0" rtl="0"/>
            <a:r>
              <a:rPr lang="ru-RU"/>
              <a:t>Образец текста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4" name="Текст 3"/>
          <p:cNvSpPr>
            <a:spLocks noGrp="1"/>
          </p:cNvSpPr>
          <p:nvPr>
            <p:ph type="body" sz="half" idx="2"/>
          </p:nvPr>
        </p:nvSpPr>
        <p:spPr>
          <a:xfrm>
            <a:off x="1104900" y="1600200"/>
            <a:ext cx="4384548" cy="457200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200"/>
              </a:spcBef>
              <a:buNone/>
              <a:defRPr sz="18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2DC0002A-E6EF-4378-B5A3-22E20EA855B1}" type="datetime1">
              <a:rPr lang="ru-RU" smtClean="0"/>
              <a:pPr/>
              <a:t>01.03.2025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FF54DE5-C571-48E8-A5BC-B369434E2F44}" type="slidenum">
              <a:rPr lang="ru-RU" smtClean="0"/>
              <a:pPr rtl="0"/>
              <a:t>‹№›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69764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полнитель заголовка 1"/>
          <p:cNvSpPr>
            <a:spLocks noGrp="1"/>
          </p:cNvSpPr>
          <p:nvPr>
            <p:ph type="title"/>
          </p:nvPr>
        </p:nvSpPr>
        <p:spPr>
          <a:xfrm>
            <a:off x="1104900" y="76200"/>
            <a:ext cx="9980682" cy="1096962"/>
          </a:xfrm>
          <a:prstGeom prst="rect">
            <a:avLst/>
          </a:prstGeom>
        </p:spPr>
        <p:txBody>
          <a:bodyPr vert="horz" lIns="0" tIns="45720" rIns="0" bIns="45720" rtlCol="0" anchor="b">
            <a:normAutofit/>
          </a:bodyPr>
          <a:lstStyle/>
          <a:p>
            <a:pPr rtl="0"/>
            <a:r>
              <a:rPr lang="ru-RU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104900" y="1600200"/>
            <a:ext cx="9982200" cy="457200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 rtl="0"/>
            <a:r>
              <a:rPr lang="ru-RU" dirty="0"/>
              <a:t>Образец текста</a:t>
            </a:r>
          </a:p>
          <a:p>
            <a:pPr lvl="1" rtl="0"/>
            <a:r>
              <a:rPr lang="ru-RU" dirty="0"/>
              <a:t>Второй уровень</a:t>
            </a:r>
          </a:p>
          <a:p>
            <a:pPr lvl="2" rtl="0"/>
            <a:r>
              <a:rPr lang="ru-RU" dirty="0"/>
              <a:t>Третий уровень</a:t>
            </a:r>
          </a:p>
          <a:p>
            <a:pPr lvl="3" rtl="0"/>
            <a:r>
              <a:rPr lang="ru-RU" dirty="0"/>
              <a:t>Четвертый уровень</a:t>
            </a:r>
          </a:p>
          <a:p>
            <a:pPr lvl="4" rtl="0"/>
            <a:r>
              <a:rPr lang="ru-RU" dirty="0"/>
              <a:t>Пятый уровень</a:t>
            </a:r>
          </a:p>
          <a:p>
            <a:pPr lvl="5" rtl="0"/>
            <a:r>
              <a:rPr lang="ru-RU" dirty="0"/>
              <a:t>Шестой уровень</a:t>
            </a:r>
          </a:p>
          <a:p>
            <a:pPr lvl="6" rtl="0"/>
            <a:r>
              <a:rPr lang="ru-RU" dirty="0"/>
              <a:t>Седьмой уровень</a:t>
            </a:r>
          </a:p>
          <a:p>
            <a:pPr lvl="7" rtl="0"/>
            <a:r>
              <a:rPr lang="ru-RU" dirty="0"/>
              <a:t>Восьмой уровень</a:t>
            </a:r>
          </a:p>
          <a:p>
            <a:pPr lvl="8" rtl="0"/>
            <a:r>
              <a:rPr lang="ru-RU" dirty="0"/>
              <a:t>Девятый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1104899" y="6356351"/>
            <a:ext cx="1829559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 rtl="0">
              <a:defRPr sz="12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fld id="{A42E0B6C-3F58-4527-A133-F91FB65EBC2F}" type="datetime1">
              <a:rPr lang="ru-RU" smtClean="0"/>
              <a:pPr/>
              <a:t>01.03.2025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934459" y="6356350"/>
            <a:ext cx="6323082" cy="365126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ctr" rtl="0">
              <a:defRPr sz="12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pPr rtl="0"/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9256782" y="6356351"/>
            <a:ext cx="1828800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 rtl="0">
              <a:defRPr sz="12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fld id="{0FF54DE5-C571-48E8-A5BC-B369434E2F44}" type="slidenum">
              <a:rPr lang="ru-RU" smtClean="0"/>
              <a:pPr/>
              <a:t>‹№›</a:t>
            </a:fld>
            <a:endParaRPr lang="ru-RU" dirty="0"/>
          </a:p>
        </p:txBody>
      </p:sp>
      <p:grpSp>
        <p:nvGrpSpPr>
          <p:cNvPr id="15" name="Группа 14"/>
          <p:cNvGrpSpPr/>
          <p:nvPr/>
        </p:nvGrpSpPr>
        <p:grpSpPr>
          <a:xfrm>
            <a:off x="1103376" y="1219201"/>
            <a:ext cx="9985248" cy="84403"/>
            <a:chOff x="1073150" y="1219201"/>
            <a:chExt cx="10058400" cy="63125"/>
          </a:xfrm>
        </p:grpSpPr>
        <p:cxnSp>
          <p:nvCxnSpPr>
            <p:cNvPr id="13" name="Прямая соединительная линия 12"/>
            <p:cNvCxnSpPr/>
            <p:nvPr/>
          </p:nvCxnSpPr>
          <p:spPr>
            <a:xfrm rot="10800000">
              <a:off x="1073150" y="1219201"/>
              <a:ext cx="10058400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/>
            <p:cNvCxnSpPr/>
            <p:nvPr/>
          </p:nvCxnSpPr>
          <p:spPr>
            <a:xfrm rot="10800000">
              <a:off x="1073150" y="1282326"/>
              <a:ext cx="10058400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346251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800"/>
        </a:spcBef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600"/>
        </a:spcBef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6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6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6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696">
          <p15:clr>
            <a:srgbClr val="F26B43"/>
          </p15:clr>
        </p15:guide>
        <p15:guide id="2" pos="6984">
          <p15:clr>
            <a:srgbClr val="F26B43"/>
          </p15:clr>
        </p15:guide>
        <p15:guide id="3" orient="horz" pos="1008">
          <p15:clr>
            <a:srgbClr val="F26B43"/>
          </p15:clr>
        </p15:guide>
        <p15:guide id="4" orient="horz" pos="388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1118754" y="2078182"/>
            <a:ext cx="5427705" cy="2239640"/>
          </a:xfrm>
        </p:spPr>
        <p:txBody>
          <a:bodyPr rtlCol="0" anchor="ctr"/>
          <a:lstStyle/>
          <a:p>
            <a:br>
              <a:rPr lang="ru-RU" dirty="0"/>
            </a:br>
            <a:endParaRPr lang="ru-RU" dirty="0"/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>
          <a:xfrm>
            <a:off x="1953490" y="3958935"/>
            <a:ext cx="4899313" cy="1499489"/>
          </a:xfrm>
        </p:spPr>
        <p:txBody>
          <a:bodyPr rtlCol="0"/>
          <a:lstStyle/>
          <a:p>
            <a:r>
              <a:rPr lang="uk-UA" sz="2400" b="1" dirty="0">
                <a:solidFill>
                  <a:schemeClr val="tx2"/>
                </a:solidFill>
              </a:rPr>
              <a:t>Викладач</a:t>
            </a:r>
          </a:p>
          <a:p>
            <a:r>
              <a:rPr lang="uk-UA" sz="2400" b="1" dirty="0">
                <a:solidFill>
                  <a:schemeClr val="tx2"/>
                </a:solidFill>
              </a:rPr>
              <a:t>Скворець Володимир Олексійович, доктор філософських наук, доцент, професор кафедри соціології </a:t>
            </a:r>
            <a:endParaRPr lang="ru-RU" sz="2400" dirty="0">
              <a:solidFill>
                <a:schemeClr val="tx2"/>
              </a:solidFill>
            </a:endParaRPr>
          </a:p>
          <a:p>
            <a:pPr rtl="0"/>
            <a:endParaRPr lang="ru-RU" dirty="0"/>
          </a:p>
        </p:txBody>
      </p:sp>
      <p:pic>
        <p:nvPicPr>
          <p:cNvPr id="4" name="Місце для зображення 3" descr="Открытая книга на столе, размытые полки с книгами на заднем плане"/>
          <p:cNvPicPr>
            <a:picLocks noGrp="1" noChangeAspect="1"/>
          </p:cNvPicPr>
          <p:nvPr>
            <p:ph type="pic"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90" r="8890"/>
          <a:stretch>
            <a:fillRect/>
          </a:stretch>
        </p:blipFill>
        <p:spPr>
          <a:xfrm>
            <a:off x="6764481" y="1324698"/>
            <a:ext cx="4689764" cy="4208604"/>
          </a:xfr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13C6BA24-E48A-D33D-1843-47A91DDAEF7F}"/>
              </a:ext>
            </a:extLst>
          </p:cNvPr>
          <p:cNvSpPr txBox="1"/>
          <p:nvPr/>
        </p:nvSpPr>
        <p:spPr>
          <a:xfrm>
            <a:off x="398648" y="1601128"/>
            <a:ext cx="9811616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3600" b="1" dirty="0"/>
              <a:t>Презентація дисципліни</a:t>
            </a:r>
          </a:p>
          <a:p>
            <a:r>
              <a:rPr lang="uk-UA" sz="3600" b="1" dirty="0"/>
              <a:t>БЕЗПЕКА ВІД КРИМІНАЛЬНИХ ЗАГРОЗ </a:t>
            </a:r>
          </a:p>
        </p:txBody>
      </p:sp>
    </p:spTree>
    <p:extLst>
      <p:ext uri="{BB962C8B-B14F-4D97-AF65-F5344CB8AC3E}">
        <p14:creationId xmlns:p14="http://schemas.microsoft.com/office/powerpoint/2010/main" val="1652133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5463524-C54A-6258-6C2C-1BC0BE0C85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000" b="1" dirty="0" err="1"/>
              <a:t>Кримінальні</a:t>
            </a:r>
            <a:r>
              <a:rPr lang="ru-RU" sz="4000" b="1" dirty="0"/>
              <a:t> </a:t>
            </a:r>
            <a:r>
              <a:rPr lang="ru-RU" sz="4000" b="1" dirty="0" err="1"/>
              <a:t>загрози</a:t>
            </a:r>
            <a:r>
              <a:rPr lang="ru-RU" sz="4000" b="1" dirty="0"/>
              <a:t> в </a:t>
            </a:r>
            <a:r>
              <a:rPr lang="ru-RU" sz="4000" b="1" dirty="0" err="1"/>
              <a:t>економічній</a:t>
            </a:r>
            <a:r>
              <a:rPr lang="ru-RU" sz="4000" b="1" dirty="0"/>
              <a:t> </a:t>
            </a:r>
            <a:r>
              <a:rPr lang="ru-RU" sz="4000" b="1" dirty="0" err="1"/>
              <a:t>сфері</a:t>
            </a:r>
            <a:r>
              <a:rPr lang="ru-RU" sz="4000" b="1" dirty="0"/>
              <a:t> </a:t>
            </a:r>
            <a:endParaRPr lang="uk-UA" sz="4000" b="1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396B9650-7226-5420-01BC-62D845400A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uk-UA" sz="3900" dirty="0"/>
              <a:t>Поняття «економіка», економічні процеси та економічні відносини. </a:t>
            </a:r>
          </a:p>
          <a:p>
            <a:pPr marL="0" indent="0">
              <a:buNone/>
            </a:pPr>
            <a:r>
              <a:rPr lang="uk-UA" sz="3900" dirty="0"/>
              <a:t>Типи соціально-економічних систем (ринкова, одержавлена, змішана економіка). </a:t>
            </a:r>
          </a:p>
          <a:p>
            <a:pPr marL="0" indent="0">
              <a:buNone/>
            </a:pPr>
            <a:r>
              <a:rPr lang="uk-UA" sz="3900" dirty="0"/>
              <a:t>Шляхи розвитку суспільства в сучасному світі. </a:t>
            </a:r>
          </a:p>
          <a:p>
            <a:pPr marL="0" indent="0">
              <a:buNone/>
            </a:pPr>
            <a:r>
              <a:rPr lang="uk-UA" sz="3900" dirty="0"/>
              <a:t>Основні види кримінальних загроз в економічній сфері. </a:t>
            </a:r>
          </a:p>
          <a:p>
            <a:pPr marL="0" indent="0">
              <a:buNone/>
            </a:pPr>
            <a:r>
              <a:rPr lang="uk-UA" sz="3900" dirty="0"/>
              <a:t>Зв’язки бізнесу і криміналу (рекет, рейдерство, тіньова економіка.</a:t>
            </a:r>
          </a:p>
          <a:p>
            <a:pPr marL="0" indent="0">
              <a:buNone/>
            </a:pPr>
            <a:endParaRPr lang="uk-UA" sz="3600" dirty="0"/>
          </a:p>
        </p:txBody>
      </p:sp>
    </p:spTree>
    <p:extLst>
      <p:ext uri="{BB962C8B-B14F-4D97-AF65-F5344CB8AC3E}">
        <p14:creationId xmlns:p14="http://schemas.microsoft.com/office/powerpoint/2010/main" val="28793578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552ED7D-CC9B-D973-878D-7BB712E1E0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 err="1"/>
              <a:t>Кримінальні</a:t>
            </a:r>
            <a:r>
              <a:rPr lang="ru-RU" sz="3600" b="1" dirty="0"/>
              <a:t> </a:t>
            </a:r>
            <a:r>
              <a:rPr lang="ru-RU" sz="3600" b="1" dirty="0" err="1"/>
              <a:t>загрози</a:t>
            </a:r>
            <a:r>
              <a:rPr lang="ru-RU" sz="3600" b="1" dirty="0"/>
              <a:t> в </a:t>
            </a:r>
            <a:r>
              <a:rPr lang="ru-RU" sz="3600" b="1" dirty="0" err="1"/>
              <a:t>політичній</a:t>
            </a:r>
            <a:r>
              <a:rPr lang="ru-RU" sz="3600" b="1" dirty="0"/>
              <a:t> </a:t>
            </a:r>
            <a:r>
              <a:rPr lang="ru-RU" sz="3600" b="1" dirty="0" err="1"/>
              <a:t>сфері</a:t>
            </a:r>
            <a:r>
              <a:rPr lang="ru-RU" sz="3600" b="1" dirty="0"/>
              <a:t> </a:t>
            </a:r>
            <a:endParaRPr lang="uk-UA" sz="3600" b="1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5364F1C2-2A98-B1BD-B022-B80764DD6C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2282" y="1392382"/>
            <a:ext cx="11232573" cy="477981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uk-UA" sz="3200" dirty="0"/>
              <a:t>Зміст поняття «політика» (політична діяльність, політичні явища, процеси та відносини. </a:t>
            </a:r>
          </a:p>
          <a:p>
            <a:pPr marL="0" indent="0">
              <a:buNone/>
            </a:pPr>
            <a:r>
              <a:rPr lang="uk-UA" sz="3200" dirty="0"/>
              <a:t>Роль державної влади у функціонуванні соціального порядку. </a:t>
            </a:r>
          </a:p>
          <a:p>
            <a:pPr marL="0" indent="0">
              <a:buNone/>
            </a:pPr>
            <a:r>
              <a:rPr lang="uk-UA" sz="3200" dirty="0"/>
              <a:t>Вплив влади на кримінал і криміналу на владу (корупція, лобізм). </a:t>
            </a:r>
          </a:p>
          <a:p>
            <a:pPr marL="0" indent="0">
              <a:buNone/>
            </a:pPr>
            <a:r>
              <a:rPr lang="uk-UA" sz="3200" dirty="0"/>
              <a:t>Криміналізації органів державної влади та правоохоронних органів. </a:t>
            </a:r>
          </a:p>
          <a:p>
            <a:pPr marL="0" indent="0">
              <a:buNone/>
            </a:pPr>
            <a:r>
              <a:rPr lang="uk-UA" sz="3200" dirty="0"/>
              <a:t>Загрози суспільній, національній та державній безпеці.</a:t>
            </a:r>
          </a:p>
        </p:txBody>
      </p:sp>
    </p:spTree>
    <p:extLst>
      <p:ext uri="{BB962C8B-B14F-4D97-AF65-F5344CB8AC3E}">
        <p14:creationId xmlns:p14="http://schemas.microsoft.com/office/powerpoint/2010/main" val="20921228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4C919A8-B0C4-569C-CBC1-844A67A841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 err="1"/>
              <a:t>Кримінальні</a:t>
            </a:r>
            <a:r>
              <a:rPr lang="ru-RU" sz="3600" b="1" dirty="0"/>
              <a:t> </a:t>
            </a:r>
            <a:r>
              <a:rPr lang="ru-RU" sz="3600" b="1" dirty="0" err="1"/>
              <a:t>загрози</a:t>
            </a:r>
            <a:r>
              <a:rPr lang="ru-RU" sz="3600" b="1" dirty="0"/>
              <a:t> </a:t>
            </a:r>
            <a:r>
              <a:rPr lang="ru-RU" sz="3600" b="1" dirty="0" err="1"/>
              <a:t>особі</a:t>
            </a:r>
            <a:r>
              <a:rPr lang="ru-RU" sz="3600" b="1" dirty="0"/>
              <a:t> </a:t>
            </a:r>
            <a:r>
              <a:rPr lang="ru-RU" sz="3600" b="1" dirty="0" err="1"/>
              <a:t>людини</a:t>
            </a:r>
            <a:r>
              <a:rPr lang="ru-RU" sz="3600" b="1" dirty="0"/>
              <a:t> і </a:t>
            </a:r>
            <a:r>
              <a:rPr lang="ru-RU" sz="3600" b="1" dirty="0" err="1"/>
              <a:t>засоби</a:t>
            </a:r>
            <a:r>
              <a:rPr lang="ru-RU" sz="3600" b="1" dirty="0"/>
              <a:t> </a:t>
            </a:r>
            <a:r>
              <a:rPr lang="ru-RU" sz="3600" b="1" dirty="0" err="1"/>
              <a:t>протистояння</a:t>
            </a:r>
            <a:r>
              <a:rPr lang="ru-RU" sz="3600" b="1" dirty="0"/>
              <a:t> </a:t>
            </a:r>
            <a:r>
              <a:rPr lang="ru-RU" sz="3600" b="1" dirty="0" err="1"/>
              <a:t>їм</a:t>
            </a:r>
            <a:r>
              <a:rPr lang="ru-RU" sz="3600" b="1" dirty="0"/>
              <a:t> </a:t>
            </a:r>
            <a:endParaRPr lang="uk-UA" sz="3600" b="1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748667C9-EA3F-F87A-A8A9-010A272D8B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1109" y="1600200"/>
            <a:ext cx="11045536" cy="4572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uk-UA" sz="3200" dirty="0"/>
              <a:t>Права людини як об’єкт кримінальних посягань. </a:t>
            </a:r>
          </a:p>
          <a:p>
            <a:pPr marL="0" indent="0">
              <a:buNone/>
            </a:pPr>
            <a:r>
              <a:rPr lang="uk-UA" sz="3200" dirty="0"/>
              <a:t>Механізми забезпечення прав людини. </a:t>
            </a:r>
          </a:p>
          <a:p>
            <a:pPr marL="0" indent="0">
              <a:buNone/>
            </a:pPr>
            <a:r>
              <a:rPr lang="uk-UA" sz="3200" dirty="0"/>
              <a:t>Кримінальний кодекс України. Кримінально-процесуальний кодекс України. </a:t>
            </a:r>
          </a:p>
          <a:p>
            <a:pPr marL="0" indent="0">
              <a:buNone/>
            </a:pPr>
            <a:r>
              <a:rPr lang="uk-UA" sz="3200" dirty="0"/>
              <a:t>Цивільний кодекс України. Цивільний процесуальний кодекс України. </a:t>
            </a:r>
          </a:p>
          <a:p>
            <a:pPr marL="0" indent="0">
              <a:buNone/>
            </a:pPr>
            <a:r>
              <a:rPr lang="uk-UA" sz="3200" dirty="0"/>
              <a:t>Господарський кодекс України. Господарський процесуальний кодекс України. </a:t>
            </a:r>
          </a:p>
          <a:p>
            <a:pPr marL="0" indent="0">
              <a:buNone/>
            </a:pPr>
            <a:r>
              <a:rPr lang="uk-UA" sz="3200" dirty="0"/>
              <a:t>Кодекс України про адміністративні правопорушення.</a:t>
            </a:r>
          </a:p>
        </p:txBody>
      </p:sp>
    </p:spTree>
    <p:extLst>
      <p:ext uri="{BB962C8B-B14F-4D97-AF65-F5344CB8AC3E}">
        <p14:creationId xmlns:p14="http://schemas.microsoft.com/office/powerpoint/2010/main" val="1801638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6F16A04-F708-9D5A-20D0-EDD883350F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 err="1"/>
              <a:t>Вимірювання</a:t>
            </a:r>
            <a:r>
              <a:rPr lang="ru-RU" sz="3600" b="1" dirty="0"/>
              <a:t> </a:t>
            </a:r>
            <a:r>
              <a:rPr lang="ru-RU" sz="3600" b="1" dirty="0" err="1"/>
              <a:t>кримінальних</a:t>
            </a:r>
            <a:r>
              <a:rPr lang="ru-RU" sz="3600" b="1" dirty="0"/>
              <a:t> </a:t>
            </a:r>
            <a:r>
              <a:rPr lang="ru-RU" sz="3600" b="1" dirty="0" err="1"/>
              <a:t>загроз</a:t>
            </a:r>
            <a:r>
              <a:rPr lang="ru-RU" sz="3600" b="1" dirty="0"/>
              <a:t> – </a:t>
            </a:r>
            <a:r>
              <a:rPr lang="ru-RU" sz="3600" b="1" dirty="0" err="1"/>
              <a:t>передумова</a:t>
            </a:r>
            <a:r>
              <a:rPr lang="ru-RU" sz="3600" b="1" dirty="0"/>
              <a:t> </a:t>
            </a:r>
            <a:r>
              <a:rPr lang="ru-RU" sz="3600" b="1" dirty="0" err="1"/>
              <a:t>забезпечення</a:t>
            </a:r>
            <a:r>
              <a:rPr lang="ru-RU" sz="3600" b="1" dirty="0"/>
              <a:t> </a:t>
            </a:r>
            <a:r>
              <a:rPr lang="ru-RU" sz="3600" b="1" dirty="0" err="1"/>
              <a:t>безпеки</a:t>
            </a:r>
            <a:r>
              <a:rPr lang="ru-RU" sz="3600" b="1" dirty="0"/>
              <a:t> </a:t>
            </a:r>
            <a:r>
              <a:rPr lang="ru-RU" sz="3600" b="1" dirty="0" err="1"/>
              <a:t>міста</a:t>
            </a:r>
            <a:r>
              <a:rPr lang="ru-RU" sz="3600" b="1" dirty="0"/>
              <a:t> </a:t>
            </a:r>
            <a:endParaRPr lang="uk-UA" sz="3600" b="1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62D9B729-13FA-0CE1-F7A3-F32F7D5E92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uk-UA" sz="3200" dirty="0"/>
              <a:t>Управління безпекою міського середовища. </a:t>
            </a:r>
          </a:p>
          <a:p>
            <a:pPr marL="0" indent="0">
              <a:buNone/>
            </a:pPr>
            <a:r>
              <a:rPr lang="uk-UA" sz="3200" dirty="0"/>
              <a:t>Фактори ризику та здатність протистояти їм. </a:t>
            </a:r>
          </a:p>
          <a:p>
            <a:pPr marL="0" indent="0">
              <a:buNone/>
            </a:pPr>
            <a:r>
              <a:rPr lang="uk-UA" sz="3200" dirty="0"/>
              <a:t>Процес оцінки та планування управління безпекою. </a:t>
            </a:r>
          </a:p>
          <a:p>
            <a:pPr marL="0" indent="0">
              <a:buNone/>
            </a:pPr>
            <a:r>
              <a:rPr lang="uk-UA" sz="3200" dirty="0"/>
              <a:t>Методи збору даних з управління безпекою. </a:t>
            </a:r>
          </a:p>
          <a:p>
            <a:pPr marL="0" indent="0">
              <a:buNone/>
            </a:pPr>
            <a:r>
              <a:rPr lang="uk-UA" sz="3200" dirty="0"/>
              <a:t>Вироблення рекомендацій щодо управління безпекою. </a:t>
            </a:r>
          </a:p>
          <a:p>
            <a:pPr marL="0" indent="0">
              <a:buNone/>
            </a:pPr>
            <a:r>
              <a:rPr lang="uk-UA" sz="3200" dirty="0"/>
              <a:t>Стратегія та політика управління безпекою.</a:t>
            </a:r>
          </a:p>
        </p:txBody>
      </p:sp>
    </p:spTree>
    <p:extLst>
      <p:ext uri="{BB962C8B-B14F-4D97-AF65-F5344CB8AC3E}">
        <p14:creationId xmlns:p14="http://schemas.microsoft.com/office/powerpoint/2010/main" val="1123120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9A183A36-258D-BBA4-3103-A5ADCB5B8E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uk-UA" sz="4000" b="1" dirty="0"/>
          </a:p>
          <a:p>
            <a:pPr marL="0" indent="0" algn="ctr">
              <a:buNone/>
            </a:pPr>
            <a:endParaRPr lang="uk-UA" sz="4000" b="1" dirty="0"/>
          </a:p>
          <a:p>
            <a:pPr marL="0" indent="0" algn="ctr">
              <a:buNone/>
            </a:pPr>
            <a:r>
              <a:rPr lang="uk-UA" sz="4000" b="1" dirty="0"/>
              <a:t>Бажаю успіху у вивченні курсу!</a:t>
            </a:r>
          </a:p>
        </p:txBody>
      </p:sp>
    </p:spTree>
    <p:extLst>
      <p:ext uri="{BB962C8B-B14F-4D97-AF65-F5344CB8AC3E}">
        <p14:creationId xmlns:p14="http://schemas.microsoft.com/office/powerpoint/2010/main" val="363754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800" b="1" dirty="0">
                <a:solidFill>
                  <a:schemeClr val="tx2"/>
                </a:solidFill>
              </a:rPr>
              <a:t>Мета </a:t>
            </a:r>
            <a:r>
              <a:rPr lang="ru-RU" sz="4800" b="1" dirty="0" err="1">
                <a:solidFill>
                  <a:schemeClr val="tx2"/>
                </a:solidFill>
              </a:rPr>
              <a:t>вивчення</a:t>
            </a:r>
            <a:r>
              <a:rPr lang="ru-RU" sz="4800" b="1" dirty="0">
                <a:solidFill>
                  <a:schemeClr val="tx2"/>
                </a:solidFill>
              </a:rPr>
              <a:t> курсу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37756" y="1468582"/>
            <a:ext cx="11080172" cy="516774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4000" dirty="0"/>
              <a:t>Метою вивчення навчальної дисципліни «Безпека від кримінальних загроз» є ознайомлення студентів зі змістом науки про безпеку від кримінальних загроз, формування вмінь досліджувати кримінальні загрози та розробляти заходи управління безпекою. </a:t>
            </a:r>
          </a:p>
          <a:p>
            <a:pPr marL="0" indent="0">
              <a:buNone/>
            </a:pPr>
            <a:endParaRPr lang="en-US" sz="32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000" b="1" dirty="0" err="1"/>
              <a:t>Вступ</a:t>
            </a:r>
            <a:r>
              <a:rPr lang="ru-RU" sz="4000" b="1" dirty="0"/>
              <a:t> до курсу «</a:t>
            </a:r>
            <a:r>
              <a:rPr lang="ru-RU" sz="4000" b="1" dirty="0" err="1"/>
              <a:t>Безпека</a:t>
            </a:r>
            <a:r>
              <a:rPr lang="ru-RU" sz="4000" b="1" dirty="0"/>
              <a:t> </a:t>
            </a:r>
            <a:r>
              <a:rPr lang="ru-RU" sz="4000" b="1" dirty="0" err="1"/>
              <a:t>від</a:t>
            </a:r>
            <a:r>
              <a:rPr lang="ru-RU" sz="4000" b="1" dirty="0"/>
              <a:t> </a:t>
            </a:r>
            <a:r>
              <a:rPr lang="ru-RU" sz="4000" b="1" dirty="0" err="1"/>
              <a:t>кримінальних</a:t>
            </a:r>
            <a:r>
              <a:rPr lang="ru-RU" sz="4000" b="1" dirty="0"/>
              <a:t> </a:t>
            </a:r>
            <a:r>
              <a:rPr lang="ru-RU" sz="4000" b="1" dirty="0" err="1"/>
              <a:t>загроз</a:t>
            </a:r>
            <a:r>
              <a:rPr lang="ru-RU" sz="4000" b="1" dirty="0"/>
              <a:t>»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49382" y="1173162"/>
            <a:ext cx="11336481" cy="522662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3200" dirty="0">
                <a:solidFill>
                  <a:schemeClr val="tx2"/>
                </a:solidFill>
              </a:rPr>
              <a:t>1) </a:t>
            </a:r>
            <a:r>
              <a:rPr lang="ru-RU" sz="3200" dirty="0" err="1">
                <a:solidFill>
                  <a:schemeClr val="tx2"/>
                </a:solidFill>
              </a:rPr>
              <a:t>Актуальність</a:t>
            </a:r>
            <a:r>
              <a:rPr lang="ru-RU" sz="3200" dirty="0">
                <a:solidFill>
                  <a:schemeClr val="tx2"/>
                </a:solidFill>
              </a:rPr>
              <a:t> </a:t>
            </a:r>
            <a:r>
              <a:rPr lang="ru-RU" sz="3200" dirty="0" err="1">
                <a:solidFill>
                  <a:schemeClr val="tx2"/>
                </a:solidFill>
              </a:rPr>
              <a:t>соціально-кримінологічних</a:t>
            </a:r>
            <a:r>
              <a:rPr lang="ru-RU" sz="3200" dirty="0">
                <a:solidFill>
                  <a:schemeClr val="tx2"/>
                </a:solidFill>
              </a:rPr>
              <a:t> </a:t>
            </a:r>
            <a:r>
              <a:rPr lang="ru-RU" sz="3200" dirty="0" err="1">
                <a:solidFill>
                  <a:schemeClr val="tx2"/>
                </a:solidFill>
              </a:rPr>
              <a:t>досліджень</a:t>
            </a:r>
            <a:r>
              <a:rPr lang="ru-RU" sz="3200" dirty="0">
                <a:solidFill>
                  <a:schemeClr val="tx2"/>
                </a:solidFill>
              </a:rPr>
              <a:t>: </a:t>
            </a:r>
            <a:r>
              <a:rPr lang="ru-RU" sz="3200" dirty="0" err="1">
                <a:solidFill>
                  <a:schemeClr val="tx2"/>
                </a:solidFill>
              </a:rPr>
              <a:t>кризовий</a:t>
            </a:r>
            <a:r>
              <a:rPr lang="ru-RU" sz="3200" dirty="0">
                <a:solidFill>
                  <a:schemeClr val="tx2"/>
                </a:solidFill>
              </a:rPr>
              <a:t> стан </a:t>
            </a:r>
            <a:r>
              <a:rPr lang="ru-RU" sz="3200" dirty="0" err="1">
                <a:solidFill>
                  <a:schemeClr val="tx2"/>
                </a:solidFill>
              </a:rPr>
              <a:t>суспільства</a:t>
            </a:r>
            <a:r>
              <a:rPr lang="ru-RU" sz="3200" dirty="0">
                <a:solidFill>
                  <a:schemeClr val="tx2"/>
                </a:solidFill>
              </a:rPr>
              <a:t> та </a:t>
            </a:r>
            <a:r>
              <a:rPr lang="ru-RU" sz="3200" dirty="0" err="1">
                <a:solidFill>
                  <a:schemeClr val="tx2"/>
                </a:solidFill>
              </a:rPr>
              <a:t>його</a:t>
            </a:r>
            <a:r>
              <a:rPr lang="ru-RU" sz="3200" dirty="0">
                <a:solidFill>
                  <a:schemeClr val="tx2"/>
                </a:solidFill>
              </a:rPr>
              <a:t> </a:t>
            </a:r>
            <a:r>
              <a:rPr lang="ru-RU" sz="3200" dirty="0" err="1">
                <a:solidFill>
                  <a:schemeClr val="tx2"/>
                </a:solidFill>
              </a:rPr>
              <a:t>соціальні</a:t>
            </a:r>
            <a:r>
              <a:rPr lang="ru-RU" sz="3200" dirty="0">
                <a:solidFill>
                  <a:schemeClr val="tx2"/>
                </a:solidFill>
              </a:rPr>
              <a:t> </a:t>
            </a:r>
            <a:r>
              <a:rPr lang="ru-RU" sz="3200" dirty="0" err="1">
                <a:solidFill>
                  <a:schemeClr val="tx2"/>
                </a:solidFill>
              </a:rPr>
              <a:t>хвороби</a:t>
            </a:r>
            <a:r>
              <a:rPr lang="ru-RU" sz="3200" dirty="0">
                <a:solidFill>
                  <a:schemeClr val="tx2"/>
                </a:solidFill>
              </a:rPr>
              <a:t>.</a:t>
            </a:r>
          </a:p>
          <a:p>
            <a:pPr marL="0" indent="0">
              <a:buNone/>
            </a:pPr>
            <a:r>
              <a:rPr lang="ru-RU" sz="3200" dirty="0">
                <a:solidFill>
                  <a:schemeClr val="tx2"/>
                </a:solidFill>
              </a:rPr>
              <a:t>2) </a:t>
            </a:r>
            <a:r>
              <a:rPr lang="ru-RU" sz="3200" dirty="0" err="1">
                <a:solidFill>
                  <a:schemeClr val="tx2"/>
                </a:solidFill>
              </a:rPr>
              <a:t>Процес</a:t>
            </a:r>
            <a:r>
              <a:rPr lang="ru-RU" sz="3200" dirty="0">
                <a:solidFill>
                  <a:schemeClr val="tx2"/>
                </a:solidFill>
              </a:rPr>
              <a:t> </a:t>
            </a:r>
            <a:r>
              <a:rPr lang="ru-RU" sz="3200" dirty="0" err="1">
                <a:solidFill>
                  <a:schemeClr val="tx2"/>
                </a:solidFill>
              </a:rPr>
              <a:t>криміналізації</a:t>
            </a:r>
            <a:r>
              <a:rPr lang="ru-RU" sz="3200" dirty="0">
                <a:solidFill>
                  <a:schemeClr val="tx2"/>
                </a:solidFill>
              </a:rPr>
              <a:t>: </a:t>
            </a:r>
            <a:r>
              <a:rPr lang="ru-RU" sz="3200" dirty="0" err="1">
                <a:solidFill>
                  <a:schemeClr val="tx2"/>
                </a:solidFill>
              </a:rPr>
              <a:t>суспільство</a:t>
            </a:r>
            <a:r>
              <a:rPr lang="ru-RU" sz="3200" dirty="0">
                <a:solidFill>
                  <a:schemeClr val="tx2"/>
                </a:solidFill>
              </a:rPr>
              <a:t> і </a:t>
            </a:r>
            <a:r>
              <a:rPr lang="ru-RU" sz="3200" dirty="0" err="1">
                <a:solidFill>
                  <a:schemeClr val="tx2"/>
                </a:solidFill>
              </a:rPr>
              <a:t>кримінальні</a:t>
            </a:r>
            <a:r>
              <a:rPr lang="ru-RU" sz="3200" dirty="0">
                <a:solidFill>
                  <a:schemeClr val="tx2"/>
                </a:solidFill>
              </a:rPr>
              <a:t> </a:t>
            </a:r>
            <a:r>
              <a:rPr lang="ru-RU" sz="3200" dirty="0" err="1">
                <a:solidFill>
                  <a:schemeClr val="tx2"/>
                </a:solidFill>
              </a:rPr>
              <a:t>структури</a:t>
            </a:r>
            <a:r>
              <a:rPr lang="ru-RU" sz="3200" dirty="0">
                <a:solidFill>
                  <a:schemeClr val="tx2"/>
                </a:solidFill>
              </a:rPr>
              <a:t> в </a:t>
            </a:r>
            <a:r>
              <a:rPr lang="ru-RU" sz="3200" dirty="0" err="1">
                <a:solidFill>
                  <a:schemeClr val="tx2"/>
                </a:solidFill>
              </a:rPr>
              <a:t>контексті</a:t>
            </a:r>
            <a:r>
              <a:rPr lang="ru-RU" sz="3200" dirty="0">
                <a:solidFill>
                  <a:schemeClr val="tx2"/>
                </a:solidFill>
              </a:rPr>
              <a:t> </a:t>
            </a:r>
            <a:r>
              <a:rPr lang="ru-RU" sz="3200" dirty="0" err="1">
                <a:solidFill>
                  <a:schemeClr val="tx2"/>
                </a:solidFill>
              </a:rPr>
              <a:t>суспільного</a:t>
            </a:r>
            <a:r>
              <a:rPr lang="ru-RU" sz="3200" dirty="0">
                <a:solidFill>
                  <a:schemeClr val="tx2"/>
                </a:solidFill>
              </a:rPr>
              <a:t> </a:t>
            </a:r>
            <a:r>
              <a:rPr lang="ru-RU" sz="3200" dirty="0" err="1">
                <a:solidFill>
                  <a:schemeClr val="tx2"/>
                </a:solidFill>
              </a:rPr>
              <a:t>відтворення</a:t>
            </a:r>
            <a:r>
              <a:rPr lang="ru-RU" sz="3200" dirty="0">
                <a:solidFill>
                  <a:schemeClr val="tx2"/>
                </a:solidFill>
              </a:rPr>
              <a:t>. </a:t>
            </a:r>
          </a:p>
          <a:p>
            <a:pPr marL="0" indent="0">
              <a:buNone/>
            </a:pPr>
            <a:r>
              <a:rPr lang="ru-RU" sz="3200" dirty="0">
                <a:solidFill>
                  <a:schemeClr val="tx2"/>
                </a:solidFill>
              </a:rPr>
              <a:t>3) Особа і </a:t>
            </a:r>
            <a:r>
              <a:rPr lang="ru-RU" sz="3200" dirty="0" err="1">
                <a:solidFill>
                  <a:schemeClr val="tx2"/>
                </a:solidFill>
              </a:rPr>
              <a:t>кримінальні</a:t>
            </a:r>
            <a:r>
              <a:rPr lang="ru-RU" sz="3200" dirty="0">
                <a:solidFill>
                  <a:schemeClr val="tx2"/>
                </a:solidFill>
              </a:rPr>
              <a:t> </a:t>
            </a:r>
            <a:r>
              <a:rPr lang="ru-RU" sz="3200" dirty="0" err="1">
                <a:solidFill>
                  <a:schemeClr val="tx2"/>
                </a:solidFill>
              </a:rPr>
              <a:t>групи</a:t>
            </a:r>
            <a:r>
              <a:rPr lang="ru-RU" sz="3200" dirty="0">
                <a:solidFill>
                  <a:schemeClr val="tx2"/>
                </a:solidFill>
              </a:rPr>
              <a:t>: </a:t>
            </a:r>
            <a:r>
              <a:rPr lang="ru-RU" sz="3200" dirty="0" err="1">
                <a:solidFill>
                  <a:schemeClr val="tx2"/>
                </a:solidFill>
              </a:rPr>
              <a:t>кримінальна</a:t>
            </a:r>
            <a:r>
              <a:rPr lang="ru-RU" sz="3200" dirty="0">
                <a:solidFill>
                  <a:schemeClr val="tx2"/>
                </a:solidFill>
              </a:rPr>
              <a:t> </a:t>
            </a:r>
            <a:r>
              <a:rPr lang="ru-RU" sz="3200" dirty="0" err="1">
                <a:solidFill>
                  <a:schemeClr val="tx2"/>
                </a:solidFill>
              </a:rPr>
              <a:t>поведінка</a:t>
            </a:r>
            <a:r>
              <a:rPr lang="ru-RU" sz="3200" dirty="0">
                <a:solidFill>
                  <a:schemeClr val="tx2"/>
                </a:solidFill>
              </a:rPr>
              <a:t> та </a:t>
            </a:r>
            <a:r>
              <a:rPr lang="ru-RU" sz="3200" dirty="0" err="1">
                <a:solidFill>
                  <a:schemeClr val="tx2"/>
                </a:solidFill>
              </a:rPr>
              <a:t>кримінальні</a:t>
            </a:r>
            <a:r>
              <a:rPr lang="ru-RU" sz="3200" dirty="0">
                <a:solidFill>
                  <a:schemeClr val="tx2"/>
                </a:solidFill>
              </a:rPr>
              <a:t> </a:t>
            </a:r>
            <a:r>
              <a:rPr lang="ru-RU" sz="3200" dirty="0" err="1">
                <a:solidFill>
                  <a:schemeClr val="tx2"/>
                </a:solidFill>
              </a:rPr>
              <a:t>відносини</a:t>
            </a:r>
            <a:r>
              <a:rPr lang="ru-RU" sz="3200" dirty="0">
                <a:solidFill>
                  <a:schemeClr val="tx2"/>
                </a:solidFill>
              </a:rPr>
              <a:t>. </a:t>
            </a:r>
          </a:p>
          <a:p>
            <a:pPr marL="0" indent="0">
              <a:buNone/>
            </a:pPr>
            <a:r>
              <a:rPr lang="ru-RU" sz="3200" dirty="0">
                <a:solidFill>
                  <a:schemeClr val="tx2"/>
                </a:solidFill>
              </a:rPr>
              <a:t>4) </a:t>
            </a:r>
            <a:r>
              <a:rPr lang="ru-RU" sz="3200" dirty="0" err="1">
                <a:solidFill>
                  <a:schemeClr val="tx2"/>
                </a:solidFill>
              </a:rPr>
              <a:t>Об’єкт</a:t>
            </a:r>
            <a:r>
              <a:rPr lang="ru-RU" sz="3200" dirty="0">
                <a:solidFill>
                  <a:schemeClr val="tx2"/>
                </a:solidFill>
              </a:rPr>
              <a:t> і предмет </a:t>
            </a:r>
            <a:r>
              <a:rPr lang="ru-RU" sz="3200" dirty="0" err="1">
                <a:solidFill>
                  <a:schemeClr val="tx2"/>
                </a:solidFill>
              </a:rPr>
              <a:t>соціально-кримінальних</a:t>
            </a:r>
            <a:r>
              <a:rPr lang="ru-RU" sz="3200" dirty="0">
                <a:solidFill>
                  <a:schemeClr val="tx2"/>
                </a:solidFill>
              </a:rPr>
              <a:t> </a:t>
            </a:r>
            <a:r>
              <a:rPr lang="ru-RU" sz="3200" dirty="0" err="1">
                <a:solidFill>
                  <a:schemeClr val="tx2"/>
                </a:solidFill>
              </a:rPr>
              <a:t>досліджень</a:t>
            </a:r>
            <a:r>
              <a:rPr lang="ru-RU" sz="3200" dirty="0">
                <a:solidFill>
                  <a:schemeClr val="tx2"/>
                </a:solidFill>
              </a:rPr>
              <a:t>. </a:t>
            </a:r>
          </a:p>
          <a:p>
            <a:pPr marL="0" indent="0">
              <a:buNone/>
            </a:pPr>
            <a:r>
              <a:rPr lang="ru-RU" sz="3200" dirty="0">
                <a:solidFill>
                  <a:schemeClr val="tx2"/>
                </a:solidFill>
              </a:rPr>
              <a:t>5) </a:t>
            </a:r>
            <a:r>
              <a:rPr lang="ru-RU" sz="3200" dirty="0" err="1">
                <a:solidFill>
                  <a:schemeClr val="tx2"/>
                </a:solidFill>
              </a:rPr>
              <a:t>Комплексний</a:t>
            </a:r>
            <a:r>
              <a:rPr lang="ru-RU" sz="3200" dirty="0">
                <a:solidFill>
                  <a:schemeClr val="tx2"/>
                </a:solidFill>
              </a:rPr>
              <a:t> характер </a:t>
            </a:r>
            <a:r>
              <a:rPr lang="ru-RU" sz="3200" dirty="0" err="1">
                <a:solidFill>
                  <a:schemeClr val="tx2"/>
                </a:solidFill>
              </a:rPr>
              <a:t>методологічного</a:t>
            </a:r>
            <a:r>
              <a:rPr lang="ru-RU" sz="3200" dirty="0">
                <a:solidFill>
                  <a:schemeClr val="tx2"/>
                </a:solidFill>
              </a:rPr>
              <a:t> </a:t>
            </a:r>
            <a:r>
              <a:rPr lang="ru-RU" sz="3200" dirty="0" err="1">
                <a:solidFill>
                  <a:schemeClr val="tx2"/>
                </a:solidFill>
              </a:rPr>
              <a:t>інструментарію</a:t>
            </a:r>
            <a:r>
              <a:rPr lang="ru-RU" sz="3200" dirty="0">
                <a:solidFill>
                  <a:schemeClr val="tx2"/>
                </a:solidFill>
              </a:rPr>
              <a:t> </a:t>
            </a:r>
            <a:r>
              <a:rPr lang="ru-RU" sz="3200" dirty="0" err="1">
                <a:solidFill>
                  <a:schemeClr val="tx2"/>
                </a:solidFill>
              </a:rPr>
              <a:t>дослідження</a:t>
            </a:r>
            <a:r>
              <a:rPr lang="ru-RU" sz="3200" dirty="0">
                <a:solidFill>
                  <a:schemeClr val="tx2"/>
                </a:solidFill>
              </a:rPr>
              <a:t> </a:t>
            </a:r>
            <a:r>
              <a:rPr lang="ru-RU" sz="3200" dirty="0" err="1">
                <a:solidFill>
                  <a:schemeClr val="tx2"/>
                </a:solidFill>
              </a:rPr>
              <a:t>кримінального</a:t>
            </a:r>
            <a:r>
              <a:rPr lang="ru-RU" sz="3200" dirty="0">
                <a:solidFill>
                  <a:schemeClr val="tx2"/>
                </a:solidFill>
              </a:rPr>
              <a:t> </a:t>
            </a:r>
            <a:r>
              <a:rPr lang="ru-RU" sz="3200" dirty="0" err="1">
                <a:solidFill>
                  <a:schemeClr val="tx2"/>
                </a:solidFill>
              </a:rPr>
              <a:t>світу</a:t>
            </a:r>
            <a:r>
              <a:rPr lang="ru-RU" sz="3200" dirty="0">
                <a:solidFill>
                  <a:schemeClr val="tx2"/>
                </a:solidFill>
              </a:rPr>
              <a:t>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46FF9B3-0520-AAFE-39E4-6E5B1FB6B7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6418" y="-121228"/>
            <a:ext cx="9980682" cy="109696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b="1" dirty="0" err="1"/>
              <a:t>Кримінал</a:t>
            </a:r>
            <a:r>
              <a:rPr lang="ru-RU" sz="4000" b="1" dirty="0"/>
              <a:t>, </a:t>
            </a:r>
            <a:r>
              <a:rPr lang="ru-RU" sz="4000" b="1" dirty="0" err="1"/>
              <a:t>бізнес</a:t>
            </a:r>
            <a:r>
              <a:rPr lang="ru-RU" sz="4000" b="1" dirty="0"/>
              <a:t> і держава в </a:t>
            </a:r>
            <a:r>
              <a:rPr lang="ru-RU" sz="4000" b="1" dirty="0" err="1"/>
              <a:t>пострадянській</a:t>
            </a:r>
            <a:r>
              <a:rPr lang="ru-RU" sz="4000" b="1" dirty="0"/>
              <a:t> </a:t>
            </a:r>
            <a:r>
              <a:rPr lang="ru-RU" sz="4000" b="1" dirty="0" err="1"/>
              <a:t>Україні</a:t>
            </a:r>
            <a:endParaRPr lang="uk-UA" sz="4000" b="1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913C2D8C-0A89-17CD-741C-1F24F0ADA9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5573" y="1600200"/>
            <a:ext cx="10266218" cy="45720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uk-UA" sz="3600" dirty="0"/>
              <a:t>1) Трансформація українського суспільства і соціальні зміни в пострадянській Україні. </a:t>
            </a:r>
          </a:p>
          <a:p>
            <a:pPr marL="0" indent="0">
              <a:buNone/>
            </a:pPr>
            <a:r>
              <a:rPr lang="uk-UA" sz="3600" dirty="0"/>
              <a:t>2) Роль бізнесу в процесах трансформації: суб’єкти первинного накопичення капіталу і вплив корупції на життя суспільства. </a:t>
            </a:r>
          </a:p>
          <a:p>
            <a:pPr marL="0" indent="0">
              <a:buNone/>
            </a:pPr>
            <a:r>
              <a:rPr lang="uk-UA" sz="3600" dirty="0"/>
              <a:t>3) Роль криміналу в трансформації суспільства і формування «тіньової економіки». </a:t>
            </a:r>
          </a:p>
          <a:p>
            <a:pPr marL="0" indent="0">
              <a:buNone/>
            </a:pPr>
            <a:r>
              <a:rPr lang="uk-UA" sz="3600" dirty="0"/>
              <a:t>4) Дослідження кримінального світу в пострадянській Україні. </a:t>
            </a:r>
          </a:p>
          <a:p>
            <a:pPr marL="0" indent="0">
              <a:buNone/>
            </a:pPr>
            <a:r>
              <a:rPr lang="uk-UA" sz="3600" dirty="0"/>
              <a:t>5) Кардинальна зміна співвідношення впливу держави, бізнесу і криміналу на соціальне управління в пострадянській Україні.</a:t>
            </a:r>
          </a:p>
        </p:txBody>
      </p:sp>
    </p:spTree>
    <p:extLst>
      <p:ext uri="{BB962C8B-B14F-4D97-AF65-F5344CB8AC3E}">
        <p14:creationId xmlns:p14="http://schemas.microsoft.com/office/powerpoint/2010/main" val="1103389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579EAF1-29EA-31FF-27EC-707983E5D7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000" b="1" dirty="0" err="1"/>
              <a:t>Теоретичні</a:t>
            </a:r>
            <a:r>
              <a:rPr lang="ru-RU" sz="4000" b="1" dirty="0"/>
              <a:t> </a:t>
            </a:r>
            <a:r>
              <a:rPr lang="ru-RU" sz="4000" b="1" dirty="0" err="1"/>
              <a:t>уявлення</a:t>
            </a:r>
            <a:r>
              <a:rPr lang="ru-RU" sz="4000" b="1" dirty="0"/>
              <a:t> про </a:t>
            </a:r>
            <a:r>
              <a:rPr lang="ru-RU" sz="4000" b="1" dirty="0" err="1"/>
              <a:t>соціогенез</a:t>
            </a:r>
            <a:r>
              <a:rPr lang="ru-RU" sz="4000" b="1" dirty="0"/>
              <a:t> і </a:t>
            </a:r>
            <a:r>
              <a:rPr lang="ru-RU" sz="4000" b="1" dirty="0" err="1"/>
              <a:t>криміногенез</a:t>
            </a:r>
            <a:endParaRPr lang="uk-UA" sz="4000" b="1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6EAF2785-AEDD-B96C-0996-E6CF47F986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8763" y="1298864"/>
            <a:ext cx="11242963" cy="487333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uk-UA" sz="3200" dirty="0"/>
              <a:t>Біблійна версія </a:t>
            </a:r>
            <a:r>
              <a:rPr lang="uk-UA" sz="3200" dirty="0" err="1"/>
              <a:t>соціогенезу</a:t>
            </a:r>
            <a:r>
              <a:rPr lang="uk-UA" sz="3200" dirty="0"/>
              <a:t> і </a:t>
            </a:r>
            <a:r>
              <a:rPr lang="uk-UA" sz="3200" dirty="0" err="1"/>
              <a:t>криміногенезу</a:t>
            </a:r>
            <a:r>
              <a:rPr lang="uk-UA" sz="3200" dirty="0"/>
              <a:t>. </a:t>
            </a:r>
          </a:p>
          <a:p>
            <a:pPr marL="0" indent="0">
              <a:buNone/>
            </a:pPr>
            <a:r>
              <a:rPr lang="uk-UA" sz="3200" dirty="0"/>
              <a:t>Еволюційна теорія </a:t>
            </a:r>
            <a:r>
              <a:rPr lang="uk-UA" sz="3200" dirty="0" err="1"/>
              <a:t>соціогенезу</a:t>
            </a:r>
            <a:r>
              <a:rPr lang="uk-UA" sz="3200" dirty="0"/>
              <a:t> і </a:t>
            </a:r>
            <a:r>
              <a:rPr lang="uk-UA" sz="3200" dirty="0" err="1"/>
              <a:t>криміногенезу</a:t>
            </a:r>
            <a:r>
              <a:rPr lang="uk-UA" sz="3200" dirty="0"/>
              <a:t>.</a:t>
            </a:r>
          </a:p>
          <a:p>
            <a:pPr marL="0" indent="0">
              <a:buNone/>
            </a:pPr>
            <a:r>
              <a:rPr lang="uk-UA" sz="3200" dirty="0"/>
              <a:t>Концепція природженого злочинця (Ч. </a:t>
            </a:r>
            <a:r>
              <a:rPr lang="uk-UA" sz="3200" dirty="0" err="1"/>
              <a:t>Ломброзо</a:t>
            </a:r>
            <a:r>
              <a:rPr lang="uk-UA" sz="3200" dirty="0"/>
              <a:t>). </a:t>
            </a:r>
          </a:p>
          <a:p>
            <a:pPr marL="0" indent="0">
              <a:buNone/>
            </a:pPr>
            <a:r>
              <a:rPr lang="uk-UA" sz="3200" dirty="0"/>
              <a:t>Матеріалістична версія прабатьківського гріха (З. </a:t>
            </a:r>
            <a:r>
              <a:rPr lang="uk-UA" sz="3200" dirty="0" err="1"/>
              <a:t>Фройд</a:t>
            </a:r>
            <a:r>
              <a:rPr lang="uk-UA" sz="3200" dirty="0"/>
              <a:t>). </a:t>
            </a:r>
          </a:p>
          <a:p>
            <a:pPr marL="0" indent="0">
              <a:buNone/>
            </a:pPr>
            <a:r>
              <a:rPr lang="uk-UA" sz="3200" dirty="0"/>
              <a:t>Метафізичні версії злочинця (Ф. Ніцше). Анти-теорія людини (Маркіз де Сад). </a:t>
            </a:r>
          </a:p>
          <a:p>
            <a:pPr marL="0" indent="0">
              <a:buNone/>
            </a:pPr>
            <a:r>
              <a:rPr lang="uk-UA" sz="3200" dirty="0"/>
              <a:t>Марксистське трактування </a:t>
            </a:r>
            <a:r>
              <a:rPr lang="uk-UA" sz="3200" dirty="0" err="1"/>
              <a:t>криміногенезу</a:t>
            </a:r>
            <a:r>
              <a:rPr lang="uk-UA" sz="3200" dirty="0"/>
              <a:t>. </a:t>
            </a:r>
          </a:p>
          <a:p>
            <a:pPr marL="0" indent="0">
              <a:buNone/>
            </a:pPr>
            <a:r>
              <a:rPr lang="uk-UA" sz="3200" dirty="0"/>
              <a:t>Соціологічні версії </a:t>
            </a:r>
            <a:r>
              <a:rPr lang="uk-UA" sz="3200" dirty="0" err="1"/>
              <a:t>соціогенезу</a:t>
            </a:r>
            <a:r>
              <a:rPr lang="uk-UA" sz="3200" dirty="0"/>
              <a:t> та </a:t>
            </a:r>
            <a:r>
              <a:rPr lang="uk-UA" sz="3200" dirty="0" err="1"/>
              <a:t>криміногенезу</a:t>
            </a:r>
            <a:r>
              <a:rPr lang="uk-UA" sz="3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454266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1" y="76200"/>
            <a:ext cx="10463644" cy="109696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b="1" dirty="0"/>
              <a:t>Мораль як </a:t>
            </a:r>
            <a:r>
              <a:rPr lang="ru-RU" sz="4400" b="1" dirty="0" err="1"/>
              <a:t>засіб</a:t>
            </a:r>
            <a:r>
              <a:rPr lang="ru-RU" sz="4400" b="1" dirty="0"/>
              <a:t> </a:t>
            </a:r>
            <a:r>
              <a:rPr lang="ru-RU" sz="4400" b="1" dirty="0" err="1"/>
              <a:t>протидії</a:t>
            </a:r>
            <a:r>
              <a:rPr lang="ru-RU" sz="4400" b="1" dirty="0"/>
              <a:t> </a:t>
            </a:r>
            <a:r>
              <a:rPr lang="ru-RU" sz="4400" b="1" dirty="0" err="1"/>
              <a:t>кримінальним</a:t>
            </a:r>
            <a:r>
              <a:rPr lang="ru-RU" sz="4400" b="1" dirty="0"/>
              <a:t> </a:t>
            </a:r>
            <a:r>
              <a:rPr lang="ru-RU" sz="4400" b="1" dirty="0" err="1"/>
              <a:t>загрозам</a:t>
            </a:r>
            <a:endParaRPr lang="ru-RU" sz="4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6027" y="1406237"/>
            <a:ext cx="11222182" cy="4572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3600" dirty="0" err="1">
                <a:solidFill>
                  <a:schemeClr val="tx2"/>
                </a:solidFill>
              </a:rPr>
              <a:t>Зміст</a:t>
            </a:r>
            <a:r>
              <a:rPr lang="ru-RU" sz="3600" dirty="0">
                <a:solidFill>
                  <a:schemeClr val="tx2"/>
                </a:solidFill>
              </a:rPr>
              <a:t> </a:t>
            </a:r>
            <a:r>
              <a:rPr lang="ru-RU" sz="3600" dirty="0" err="1">
                <a:solidFill>
                  <a:schemeClr val="tx2"/>
                </a:solidFill>
              </a:rPr>
              <a:t>поняття</a:t>
            </a:r>
            <a:r>
              <a:rPr lang="ru-RU" sz="3600" dirty="0">
                <a:solidFill>
                  <a:schemeClr val="tx2"/>
                </a:solidFill>
              </a:rPr>
              <a:t> «мораль». </a:t>
            </a:r>
            <a:r>
              <a:rPr lang="ru-RU" sz="3600" dirty="0" err="1">
                <a:solidFill>
                  <a:schemeClr val="tx2"/>
                </a:solidFill>
              </a:rPr>
              <a:t>Етика</a:t>
            </a:r>
            <a:r>
              <a:rPr lang="ru-RU" sz="3600" dirty="0">
                <a:solidFill>
                  <a:schemeClr val="tx2"/>
                </a:solidFill>
              </a:rPr>
              <a:t> – </a:t>
            </a:r>
            <a:r>
              <a:rPr lang="ru-RU" sz="3600" dirty="0" err="1">
                <a:solidFill>
                  <a:schemeClr val="tx2"/>
                </a:solidFill>
              </a:rPr>
              <a:t>теорія</a:t>
            </a:r>
            <a:r>
              <a:rPr lang="ru-RU" sz="3600" dirty="0">
                <a:solidFill>
                  <a:schemeClr val="tx2"/>
                </a:solidFill>
              </a:rPr>
              <a:t> </a:t>
            </a:r>
            <a:r>
              <a:rPr lang="ru-RU" sz="3600" dirty="0" err="1">
                <a:solidFill>
                  <a:schemeClr val="tx2"/>
                </a:solidFill>
              </a:rPr>
              <a:t>моралі</a:t>
            </a:r>
            <a:r>
              <a:rPr lang="ru-RU" sz="3600" dirty="0">
                <a:solidFill>
                  <a:schemeClr val="tx2"/>
                </a:solidFill>
              </a:rPr>
              <a:t> та </a:t>
            </a:r>
            <a:r>
              <a:rPr lang="ru-RU" sz="3600" dirty="0" err="1">
                <a:solidFill>
                  <a:schemeClr val="tx2"/>
                </a:solidFill>
              </a:rPr>
              <a:t>зміст</a:t>
            </a:r>
            <a:r>
              <a:rPr lang="ru-RU" sz="3600" dirty="0">
                <a:solidFill>
                  <a:schemeClr val="tx2"/>
                </a:solidFill>
              </a:rPr>
              <a:t> </a:t>
            </a:r>
            <a:r>
              <a:rPr lang="ru-RU" sz="3600" dirty="0" err="1">
                <a:solidFill>
                  <a:schemeClr val="tx2"/>
                </a:solidFill>
              </a:rPr>
              <a:t>її</a:t>
            </a:r>
            <a:r>
              <a:rPr lang="ru-RU" sz="3600" dirty="0">
                <a:solidFill>
                  <a:schemeClr val="tx2"/>
                </a:solidFill>
              </a:rPr>
              <a:t> </a:t>
            </a:r>
            <a:r>
              <a:rPr lang="ru-RU" sz="3600" dirty="0" err="1">
                <a:solidFill>
                  <a:schemeClr val="tx2"/>
                </a:solidFill>
              </a:rPr>
              <a:t>основних</a:t>
            </a:r>
            <a:r>
              <a:rPr lang="ru-RU" sz="3600" dirty="0">
                <a:solidFill>
                  <a:schemeClr val="tx2"/>
                </a:solidFill>
              </a:rPr>
              <a:t> понять. </a:t>
            </a:r>
          </a:p>
          <a:p>
            <a:pPr marL="0" indent="0">
              <a:buNone/>
            </a:pPr>
            <a:r>
              <a:rPr lang="ru-RU" sz="3600" dirty="0">
                <a:solidFill>
                  <a:schemeClr val="tx2"/>
                </a:solidFill>
              </a:rPr>
              <a:t>Мораль – регулятор </a:t>
            </a:r>
            <a:r>
              <a:rPr lang="ru-RU" sz="3600" dirty="0" err="1">
                <a:solidFill>
                  <a:schemeClr val="tx2"/>
                </a:solidFill>
              </a:rPr>
              <a:t>суспільних</a:t>
            </a:r>
            <a:r>
              <a:rPr lang="ru-RU" sz="3600" dirty="0">
                <a:solidFill>
                  <a:schemeClr val="tx2"/>
                </a:solidFill>
              </a:rPr>
              <a:t> </a:t>
            </a:r>
            <a:r>
              <a:rPr lang="ru-RU" sz="3600" dirty="0" err="1">
                <a:solidFill>
                  <a:schemeClr val="tx2"/>
                </a:solidFill>
              </a:rPr>
              <a:t>відносин</a:t>
            </a:r>
            <a:r>
              <a:rPr lang="ru-RU" sz="3600" dirty="0">
                <a:solidFill>
                  <a:schemeClr val="tx2"/>
                </a:solidFill>
              </a:rPr>
              <a:t> (</a:t>
            </a:r>
            <a:r>
              <a:rPr lang="ru-RU" sz="3600" dirty="0" err="1">
                <a:solidFill>
                  <a:schemeClr val="tx2"/>
                </a:solidFill>
              </a:rPr>
              <a:t>традиції</a:t>
            </a:r>
            <a:r>
              <a:rPr lang="ru-RU" sz="3600" dirty="0">
                <a:solidFill>
                  <a:schemeClr val="tx2"/>
                </a:solidFill>
              </a:rPr>
              <a:t>, </a:t>
            </a:r>
            <a:r>
              <a:rPr lang="ru-RU" sz="3600" dirty="0" err="1">
                <a:solidFill>
                  <a:schemeClr val="tx2"/>
                </a:solidFill>
              </a:rPr>
              <a:t>звичаї</a:t>
            </a:r>
            <a:r>
              <a:rPr lang="ru-RU" sz="3600" dirty="0">
                <a:solidFill>
                  <a:schemeClr val="tx2"/>
                </a:solidFill>
              </a:rPr>
              <a:t> і обряди; </a:t>
            </a:r>
            <a:r>
              <a:rPr lang="ru-RU" sz="3600" dirty="0" err="1">
                <a:solidFill>
                  <a:schemeClr val="tx2"/>
                </a:solidFill>
              </a:rPr>
              <a:t>громадська</a:t>
            </a:r>
            <a:r>
              <a:rPr lang="ru-RU" sz="3600" dirty="0">
                <a:solidFill>
                  <a:schemeClr val="tx2"/>
                </a:solidFill>
              </a:rPr>
              <a:t> думка; </a:t>
            </a:r>
            <a:r>
              <a:rPr lang="ru-RU" sz="3600" dirty="0" err="1">
                <a:solidFill>
                  <a:schemeClr val="tx2"/>
                </a:solidFill>
              </a:rPr>
              <a:t>свідомість</a:t>
            </a:r>
            <a:r>
              <a:rPr lang="ru-RU" sz="3600" dirty="0">
                <a:solidFill>
                  <a:schemeClr val="tx2"/>
                </a:solidFill>
              </a:rPr>
              <a:t> </a:t>
            </a:r>
            <a:r>
              <a:rPr lang="ru-RU" sz="3600" dirty="0" err="1">
                <a:solidFill>
                  <a:schemeClr val="tx2"/>
                </a:solidFill>
              </a:rPr>
              <a:t>особистості</a:t>
            </a:r>
            <a:r>
              <a:rPr lang="ru-RU" sz="3600" dirty="0">
                <a:solidFill>
                  <a:schemeClr val="tx2"/>
                </a:solidFill>
              </a:rPr>
              <a:t>). </a:t>
            </a:r>
          </a:p>
          <a:p>
            <a:pPr marL="0" indent="0">
              <a:buNone/>
            </a:pPr>
            <a:r>
              <a:rPr lang="ru-RU" sz="3600" dirty="0">
                <a:solidFill>
                  <a:schemeClr val="tx2"/>
                </a:solidFill>
              </a:rPr>
              <a:t>Моральна </a:t>
            </a:r>
            <a:r>
              <a:rPr lang="ru-RU" sz="3600" dirty="0" err="1">
                <a:solidFill>
                  <a:schemeClr val="tx2"/>
                </a:solidFill>
              </a:rPr>
              <a:t>свідомість</a:t>
            </a:r>
            <a:r>
              <a:rPr lang="ru-RU" sz="3600" dirty="0">
                <a:solidFill>
                  <a:schemeClr val="tx2"/>
                </a:solidFill>
              </a:rPr>
              <a:t>, моральна норма та </a:t>
            </a:r>
            <a:r>
              <a:rPr lang="ru-RU" sz="3600" dirty="0" err="1">
                <a:solidFill>
                  <a:schemeClr val="tx2"/>
                </a:solidFill>
              </a:rPr>
              <a:t>оцінка</a:t>
            </a:r>
            <a:r>
              <a:rPr lang="ru-RU" sz="3600" dirty="0">
                <a:solidFill>
                  <a:schemeClr val="tx2"/>
                </a:solidFill>
              </a:rPr>
              <a:t>. </a:t>
            </a:r>
          </a:p>
          <a:p>
            <a:pPr marL="0" indent="0">
              <a:buNone/>
            </a:pPr>
            <a:r>
              <a:rPr lang="ru-RU" sz="3600" dirty="0" err="1">
                <a:solidFill>
                  <a:schemeClr val="tx2"/>
                </a:solidFill>
              </a:rPr>
              <a:t>Основні</a:t>
            </a:r>
            <a:r>
              <a:rPr lang="ru-RU" sz="3600" dirty="0">
                <a:solidFill>
                  <a:schemeClr val="tx2"/>
                </a:solidFill>
              </a:rPr>
              <a:t> </a:t>
            </a:r>
            <a:r>
              <a:rPr lang="ru-RU" sz="3600" dirty="0" err="1">
                <a:solidFill>
                  <a:schemeClr val="tx2"/>
                </a:solidFill>
              </a:rPr>
              <a:t>функції</a:t>
            </a:r>
            <a:r>
              <a:rPr lang="ru-RU" sz="3600" dirty="0">
                <a:solidFill>
                  <a:schemeClr val="tx2"/>
                </a:solidFill>
              </a:rPr>
              <a:t> </a:t>
            </a:r>
            <a:r>
              <a:rPr lang="ru-RU" sz="3600" dirty="0" err="1">
                <a:solidFill>
                  <a:schemeClr val="tx2"/>
                </a:solidFill>
              </a:rPr>
              <a:t>моралі</a:t>
            </a:r>
            <a:r>
              <a:rPr lang="ru-RU" sz="3600" dirty="0">
                <a:solidFill>
                  <a:schemeClr val="tx2"/>
                </a:solidFill>
              </a:rPr>
              <a:t>: </a:t>
            </a:r>
            <a:r>
              <a:rPr lang="ru-RU" sz="3600" dirty="0" err="1">
                <a:solidFill>
                  <a:schemeClr val="tx2"/>
                </a:solidFill>
              </a:rPr>
              <a:t>гуманізуюча</a:t>
            </a:r>
            <a:r>
              <a:rPr lang="ru-RU" sz="3600" dirty="0">
                <a:solidFill>
                  <a:schemeClr val="tx2"/>
                </a:solidFill>
              </a:rPr>
              <a:t>, </a:t>
            </a:r>
            <a:r>
              <a:rPr lang="ru-RU" sz="3600" dirty="0" err="1">
                <a:solidFill>
                  <a:schemeClr val="tx2"/>
                </a:solidFill>
              </a:rPr>
              <a:t>регулятивна</a:t>
            </a:r>
            <a:r>
              <a:rPr lang="ru-RU" sz="3600" dirty="0">
                <a:solidFill>
                  <a:schemeClr val="tx2"/>
                </a:solidFill>
              </a:rPr>
              <a:t>, </a:t>
            </a:r>
            <a:r>
              <a:rPr lang="ru-RU" sz="3600" dirty="0" err="1">
                <a:solidFill>
                  <a:schemeClr val="tx2"/>
                </a:solidFill>
              </a:rPr>
              <a:t>виховна</a:t>
            </a:r>
            <a:r>
              <a:rPr lang="ru-RU" sz="3600" dirty="0">
                <a:solidFill>
                  <a:schemeClr val="tx2"/>
                </a:solidFill>
              </a:rPr>
              <a:t>, </a:t>
            </a:r>
            <a:r>
              <a:rPr lang="ru-RU" sz="3600" dirty="0" err="1">
                <a:solidFill>
                  <a:schemeClr val="tx2"/>
                </a:solidFill>
              </a:rPr>
              <a:t>пізнавальна</a:t>
            </a:r>
            <a:r>
              <a:rPr lang="ru-RU" sz="3600" dirty="0">
                <a:solidFill>
                  <a:schemeClr val="tx2"/>
                </a:solidFill>
              </a:rPr>
              <a:t>, </a:t>
            </a:r>
            <a:r>
              <a:rPr lang="ru-RU" sz="3600" dirty="0" err="1">
                <a:solidFill>
                  <a:schemeClr val="tx2"/>
                </a:solidFill>
              </a:rPr>
              <a:t>комунікативна</a:t>
            </a:r>
            <a:r>
              <a:rPr lang="ru-RU" sz="3600" dirty="0">
                <a:solidFill>
                  <a:schemeClr val="tx2"/>
                </a:solidFill>
              </a:rPr>
              <a:t>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000" b="1" dirty="0">
                <a:solidFill>
                  <a:schemeClr val="tx2"/>
                </a:solidFill>
              </a:rPr>
              <a:t>Право як </a:t>
            </a:r>
            <a:r>
              <a:rPr lang="ru-RU" sz="4000" b="1" dirty="0" err="1">
                <a:solidFill>
                  <a:schemeClr val="tx2"/>
                </a:solidFill>
              </a:rPr>
              <a:t>засіб</a:t>
            </a:r>
            <a:r>
              <a:rPr lang="ru-RU" sz="4000" b="1" dirty="0">
                <a:solidFill>
                  <a:schemeClr val="tx2"/>
                </a:solidFill>
              </a:rPr>
              <a:t> </a:t>
            </a:r>
            <a:r>
              <a:rPr lang="ru-RU" sz="4000" b="1" dirty="0" err="1">
                <a:solidFill>
                  <a:schemeClr val="tx2"/>
                </a:solidFill>
              </a:rPr>
              <a:t>протидії</a:t>
            </a:r>
            <a:r>
              <a:rPr lang="ru-RU" sz="4000" b="1" dirty="0">
                <a:solidFill>
                  <a:schemeClr val="tx2"/>
                </a:solidFill>
              </a:rPr>
              <a:t> </a:t>
            </a:r>
            <a:r>
              <a:rPr lang="ru-RU" sz="4000" b="1" dirty="0" err="1">
                <a:solidFill>
                  <a:schemeClr val="tx2"/>
                </a:solidFill>
              </a:rPr>
              <a:t>кримінальним</a:t>
            </a:r>
            <a:r>
              <a:rPr lang="ru-RU" sz="4000" b="1" dirty="0">
                <a:solidFill>
                  <a:schemeClr val="tx2"/>
                </a:solidFill>
              </a:rPr>
              <a:t> </a:t>
            </a:r>
            <a:r>
              <a:rPr lang="ru-RU" sz="4000" b="1" dirty="0" err="1">
                <a:solidFill>
                  <a:schemeClr val="tx2"/>
                </a:solidFill>
              </a:rPr>
              <a:t>загрозам</a:t>
            </a:r>
            <a:endParaRPr lang="ru-RU" sz="4000" b="1" dirty="0">
              <a:solidFill>
                <a:schemeClr val="tx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9155" y="1600200"/>
            <a:ext cx="10910454" cy="457200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sz="3600" dirty="0" err="1">
                <a:solidFill>
                  <a:schemeClr val="tx2"/>
                </a:solidFill>
              </a:rPr>
              <a:t>Зміст</a:t>
            </a:r>
            <a:r>
              <a:rPr lang="ru-RU" sz="3600" dirty="0">
                <a:solidFill>
                  <a:schemeClr val="tx2"/>
                </a:solidFill>
              </a:rPr>
              <a:t> </a:t>
            </a:r>
            <a:r>
              <a:rPr lang="ru-RU" sz="3600" dirty="0" err="1">
                <a:solidFill>
                  <a:schemeClr val="tx2"/>
                </a:solidFill>
              </a:rPr>
              <a:t>поняття</a:t>
            </a:r>
            <a:r>
              <a:rPr lang="ru-RU" sz="3600" dirty="0">
                <a:solidFill>
                  <a:schemeClr val="tx2"/>
                </a:solidFill>
              </a:rPr>
              <a:t> «право» та </a:t>
            </a:r>
            <a:r>
              <a:rPr lang="ru-RU" sz="3600" dirty="0" err="1">
                <a:solidFill>
                  <a:schemeClr val="tx2"/>
                </a:solidFill>
              </a:rPr>
              <a:t>його</a:t>
            </a:r>
            <a:r>
              <a:rPr lang="ru-RU" sz="3600" dirty="0">
                <a:solidFill>
                  <a:schemeClr val="tx2"/>
                </a:solidFill>
              </a:rPr>
              <a:t> </a:t>
            </a:r>
            <a:r>
              <a:rPr lang="ru-RU" sz="3600" dirty="0" err="1">
                <a:solidFill>
                  <a:schemeClr val="tx2"/>
                </a:solidFill>
              </a:rPr>
              <a:t>ознаки</a:t>
            </a:r>
            <a:r>
              <a:rPr lang="ru-RU" sz="3600" dirty="0">
                <a:solidFill>
                  <a:schemeClr val="tx2"/>
                </a:solidFill>
              </a:rPr>
              <a:t>. </a:t>
            </a:r>
          </a:p>
          <a:p>
            <a:pPr marL="0" indent="0">
              <a:buNone/>
            </a:pPr>
            <a:r>
              <a:rPr lang="ru-RU" sz="3600" dirty="0" err="1">
                <a:solidFill>
                  <a:schemeClr val="tx2"/>
                </a:solidFill>
              </a:rPr>
              <a:t>Основні</a:t>
            </a:r>
            <a:r>
              <a:rPr lang="ru-RU" sz="3600" dirty="0">
                <a:solidFill>
                  <a:schemeClr val="tx2"/>
                </a:solidFill>
              </a:rPr>
              <a:t> </a:t>
            </a:r>
            <a:r>
              <a:rPr lang="ru-RU" sz="3600" dirty="0" err="1">
                <a:solidFill>
                  <a:schemeClr val="tx2"/>
                </a:solidFill>
              </a:rPr>
              <a:t>функції</a:t>
            </a:r>
            <a:r>
              <a:rPr lang="ru-RU" sz="3600" dirty="0">
                <a:solidFill>
                  <a:schemeClr val="tx2"/>
                </a:solidFill>
              </a:rPr>
              <a:t> права та </a:t>
            </a:r>
            <a:r>
              <a:rPr lang="ru-RU" sz="3600" dirty="0" err="1">
                <a:solidFill>
                  <a:schemeClr val="tx2"/>
                </a:solidFill>
              </a:rPr>
              <a:t>її</a:t>
            </a:r>
            <a:r>
              <a:rPr lang="ru-RU" sz="3600" dirty="0">
                <a:solidFill>
                  <a:schemeClr val="tx2"/>
                </a:solidFill>
              </a:rPr>
              <a:t> роль у </a:t>
            </a:r>
            <a:r>
              <a:rPr lang="ru-RU" sz="3600" dirty="0" err="1">
                <a:solidFill>
                  <a:schemeClr val="tx2"/>
                </a:solidFill>
              </a:rPr>
              <a:t>житті</a:t>
            </a:r>
            <a:r>
              <a:rPr lang="ru-RU" sz="3600" dirty="0">
                <a:solidFill>
                  <a:schemeClr val="tx2"/>
                </a:solidFill>
              </a:rPr>
              <a:t> </a:t>
            </a:r>
            <a:r>
              <a:rPr lang="ru-RU" sz="3600" dirty="0" err="1">
                <a:solidFill>
                  <a:schemeClr val="tx2"/>
                </a:solidFill>
              </a:rPr>
              <a:t>суспільства</a:t>
            </a:r>
            <a:r>
              <a:rPr lang="ru-RU" sz="3600" dirty="0">
                <a:solidFill>
                  <a:schemeClr val="tx2"/>
                </a:solidFill>
              </a:rPr>
              <a:t>. </a:t>
            </a:r>
          </a:p>
          <a:p>
            <a:pPr marL="0" indent="0">
              <a:buNone/>
            </a:pPr>
            <a:r>
              <a:rPr lang="ru-RU" sz="3600" dirty="0" err="1">
                <a:solidFill>
                  <a:schemeClr val="tx2"/>
                </a:solidFill>
              </a:rPr>
              <a:t>Відмінності</a:t>
            </a:r>
            <a:r>
              <a:rPr lang="ru-RU" sz="3600" dirty="0">
                <a:solidFill>
                  <a:schemeClr val="tx2"/>
                </a:solidFill>
              </a:rPr>
              <a:t> </a:t>
            </a:r>
            <a:r>
              <a:rPr lang="ru-RU" sz="3600" dirty="0" err="1">
                <a:solidFill>
                  <a:schemeClr val="tx2"/>
                </a:solidFill>
              </a:rPr>
              <a:t>моралі</a:t>
            </a:r>
            <a:r>
              <a:rPr lang="ru-RU" sz="3600" dirty="0">
                <a:solidFill>
                  <a:schemeClr val="tx2"/>
                </a:solidFill>
              </a:rPr>
              <a:t> та права. </a:t>
            </a:r>
          </a:p>
          <a:p>
            <a:pPr marL="0" indent="0">
              <a:buNone/>
            </a:pPr>
            <a:r>
              <a:rPr lang="ru-RU" sz="3600" dirty="0">
                <a:solidFill>
                  <a:schemeClr val="tx2"/>
                </a:solidFill>
              </a:rPr>
              <a:t>Роль права у </a:t>
            </a:r>
            <a:r>
              <a:rPr lang="ru-RU" sz="3600" dirty="0" err="1">
                <a:solidFill>
                  <a:schemeClr val="tx2"/>
                </a:solidFill>
              </a:rPr>
              <a:t>функціонуванні</a:t>
            </a:r>
            <a:r>
              <a:rPr lang="ru-RU" sz="3600" dirty="0">
                <a:solidFill>
                  <a:schemeClr val="tx2"/>
                </a:solidFill>
              </a:rPr>
              <a:t> </a:t>
            </a:r>
            <a:r>
              <a:rPr lang="ru-RU" sz="3600" dirty="0" err="1">
                <a:solidFill>
                  <a:schemeClr val="tx2"/>
                </a:solidFill>
              </a:rPr>
              <a:t>соціального</a:t>
            </a:r>
            <a:r>
              <a:rPr lang="ru-RU" sz="3600" dirty="0">
                <a:solidFill>
                  <a:schemeClr val="tx2"/>
                </a:solidFill>
              </a:rPr>
              <a:t> порядку. </a:t>
            </a:r>
          </a:p>
          <a:p>
            <a:pPr marL="0" indent="0">
              <a:buNone/>
            </a:pPr>
            <a:r>
              <a:rPr lang="ru-RU" sz="3600" dirty="0" err="1">
                <a:solidFill>
                  <a:schemeClr val="tx2"/>
                </a:solidFill>
              </a:rPr>
              <a:t>Кримінальне</a:t>
            </a:r>
            <a:r>
              <a:rPr lang="ru-RU" sz="3600" dirty="0">
                <a:solidFill>
                  <a:schemeClr val="tx2"/>
                </a:solidFill>
              </a:rPr>
              <a:t> право. </a:t>
            </a:r>
            <a:r>
              <a:rPr lang="ru-RU" sz="3600" dirty="0" err="1">
                <a:solidFill>
                  <a:schemeClr val="tx2"/>
                </a:solidFill>
              </a:rPr>
              <a:t>Кримінальний</a:t>
            </a:r>
            <a:r>
              <a:rPr lang="ru-RU" sz="3600" dirty="0">
                <a:solidFill>
                  <a:schemeClr val="tx2"/>
                </a:solidFill>
              </a:rPr>
              <a:t> кодекс </a:t>
            </a:r>
            <a:r>
              <a:rPr lang="ru-RU" sz="3600" dirty="0" err="1">
                <a:solidFill>
                  <a:schemeClr val="tx2"/>
                </a:solidFill>
              </a:rPr>
              <a:t>України</a:t>
            </a:r>
            <a:r>
              <a:rPr lang="ru-RU" sz="3600" dirty="0">
                <a:solidFill>
                  <a:schemeClr val="tx2"/>
                </a:solidFill>
              </a:rPr>
              <a:t>. </a:t>
            </a:r>
          </a:p>
          <a:p>
            <a:pPr marL="0" indent="0">
              <a:buNone/>
            </a:pPr>
            <a:r>
              <a:rPr lang="ru-RU" sz="3600" dirty="0" err="1">
                <a:solidFill>
                  <a:schemeClr val="tx2"/>
                </a:solidFill>
              </a:rPr>
              <a:t>Злочин</a:t>
            </a:r>
            <a:r>
              <a:rPr lang="ru-RU" sz="3600" dirty="0">
                <a:solidFill>
                  <a:schemeClr val="tx2"/>
                </a:solidFill>
              </a:rPr>
              <a:t>. </a:t>
            </a:r>
            <a:r>
              <a:rPr lang="ru-RU" sz="3600" dirty="0" err="1">
                <a:solidFill>
                  <a:schemeClr val="tx2"/>
                </a:solidFill>
              </a:rPr>
              <a:t>Кримінальні</a:t>
            </a:r>
            <a:r>
              <a:rPr lang="ru-RU" sz="3600" dirty="0">
                <a:solidFill>
                  <a:schemeClr val="tx2"/>
                </a:solidFill>
              </a:rPr>
              <a:t> </a:t>
            </a:r>
            <a:r>
              <a:rPr lang="ru-RU" sz="3600" dirty="0" err="1">
                <a:solidFill>
                  <a:schemeClr val="tx2"/>
                </a:solidFill>
              </a:rPr>
              <a:t>правопорушення</a:t>
            </a:r>
            <a:r>
              <a:rPr lang="ru-RU" sz="3600" dirty="0">
                <a:solidFill>
                  <a:schemeClr val="tx2"/>
                </a:solidFill>
              </a:rPr>
              <a:t>. </a:t>
            </a:r>
            <a:r>
              <a:rPr lang="ru-RU" sz="3600" dirty="0" err="1">
                <a:solidFill>
                  <a:schemeClr val="tx2"/>
                </a:solidFill>
              </a:rPr>
              <a:t>Кримінальний</a:t>
            </a:r>
            <a:r>
              <a:rPr lang="ru-RU" sz="3600" dirty="0">
                <a:solidFill>
                  <a:schemeClr val="tx2"/>
                </a:solidFill>
              </a:rPr>
              <a:t> проступок. </a:t>
            </a:r>
            <a:r>
              <a:rPr lang="ru-RU" sz="3600" dirty="0" err="1">
                <a:solidFill>
                  <a:schemeClr val="tx2"/>
                </a:solidFill>
              </a:rPr>
              <a:t>Види</a:t>
            </a:r>
            <a:r>
              <a:rPr lang="ru-RU" sz="3600" dirty="0">
                <a:solidFill>
                  <a:schemeClr val="tx2"/>
                </a:solidFill>
              </a:rPr>
              <a:t> </a:t>
            </a:r>
            <a:r>
              <a:rPr lang="ru-RU" sz="3600" dirty="0" err="1">
                <a:solidFill>
                  <a:schemeClr val="tx2"/>
                </a:solidFill>
              </a:rPr>
              <a:t>кримінальних</a:t>
            </a:r>
            <a:r>
              <a:rPr lang="ru-RU" sz="3600" dirty="0">
                <a:solidFill>
                  <a:schemeClr val="tx2"/>
                </a:solidFill>
              </a:rPr>
              <a:t> </a:t>
            </a:r>
            <a:r>
              <a:rPr lang="ru-RU" sz="3600" dirty="0" err="1">
                <a:solidFill>
                  <a:schemeClr val="tx2"/>
                </a:solidFill>
              </a:rPr>
              <a:t>покарань</a:t>
            </a:r>
            <a:r>
              <a:rPr lang="ru-RU" sz="3600" dirty="0">
                <a:solidFill>
                  <a:schemeClr val="tx2"/>
                </a:solidFill>
              </a:rPr>
              <a:t>.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 err="1">
                <a:solidFill>
                  <a:schemeClr val="tx2"/>
                </a:solidFill>
              </a:rPr>
              <a:t>Державна</a:t>
            </a:r>
            <a:r>
              <a:rPr lang="ru-RU" sz="3600" b="1" dirty="0">
                <a:solidFill>
                  <a:schemeClr val="tx2"/>
                </a:solidFill>
              </a:rPr>
              <a:t> </a:t>
            </a:r>
            <a:r>
              <a:rPr lang="ru-RU" sz="3600" b="1" dirty="0" err="1">
                <a:solidFill>
                  <a:schemeClr val="tx2"/>
                </a:solidFill>
              </a:rPr>
              <a:t>влада</a:t>
            </a:r>
            <a:r>
              <a:rPr lang="ru-RU" sz="3600" b="1" dirty="0">
                <a:solidFill>
                  <a:schemeClr val="tx2"/>
                </a:solidFill>
              </a:rPr>
              <a:t> як </a:t>
            </a:r>
            <a:r>
              <a:rPr lang="ru-RU" sz="3600" b="1" dirty="0" err="1">
                <a:solidFill>
                  <a:schemeClr val="tx2"/>
                </a:solidFill>
              </a:rPr>
              <a:t>засіб</a:t>
            </a:r>
            <a:r>
              <a:rPr lang="ru-RU" sz="3600" b="1" dirty="0">
                <a:solidFill>
                  <a:schemeClr val="tx2"/>
                </a:solidFill>
              </a:rPr>
              <a:t> </a:t>
            </a:r>
            <a:r>
              <a:rPr lang="ru-RU" sz="3600" b="1" dirty="0" err="1">
                <a:solidFill>
                  <a:schemeClr val="tx2"/>
                </a:solidFill>
              </a:rPr>
              <a:t>протидії</a:t>
            </a:r>
            <a:r>
              <a:rPr lang="ru-RU" sz="3600" b="1" dirty="0">
                <a:solidFill>
                  <a:schemeClr val="tx2"/>
                </a:solidFill>
              </a:rPr>
              <a:t> </a:t>
            </a:r>
            <a:r>
              <a:rPr lang="ru-RU" sz="3600" b="1" dirty="0" err="1">
                <a:solidFill>
                  <a:schemeClr val="tx2"/>
                </a:solidFill>
              </a:rPr>
              <a:t>кримінальним</a:t>
            </a:r>
            <a:r>
              <a:rPr lang="ru-RU" sz="3600" b="1" dirty="0">
                <a:solidFill>
                  <a:schemeClr val="tx2"/>
                </a:solidFill>
              </a:rPr>
              <a:t> </a:t>
            </a:r>
            <a:r>
              <a:rPr lang="ru-RU" sz="3600" b="1" dirty="0" err="1">
                <a:solidFill>
                  <a:schemeClr val="tx2"/>
                </a:solidFill>
              </a:rPr>
              <a:t>загрозам</a:t>
            </a:r>
            <a:r>
              <a:rPr lang="ru-RU" sz="3600" b="1" dirty="0">
                <a:solidFill>
                  <a:schemeClr val="tx2"/>
                </a:solidFill>
              </a:rPr>
              <a:t> </a:t>
            </a:r>
          </a:p>
        </p:txBody>
      </p:sp>
      <p:sp>
        <p:nvSpPr>
          <p:cNvPr id="6" name="Місце для вмісту 5">
            <a:extLst>
              <a:ext uri="{FF2B5EF4-FFF2-40B4-BE49-F238E27FC236}">
                <a16:creationId xmlns:a16="http://schemas.microsoft.com/office/drawing/2014/main" id="{DC1F07F3-AB79-E45C-32F4-7431A5A36E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8763" y="1600200"/>
            <a:ext cx="11107881" cy="4572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uk-UA" sz="3200" dirty="0"/>
              <a:t>Зміст поняття «держава» та її основні ознаки. </a:t>
            </a:r>
          </a:p>
          <a:p>
            <a:pPr marL="0" indent="0">
              <a:buNone/>
            </a:pPr>
            <a:r>
              <a:rPr lang="uk-UA" sz="3200" dirty="0"/>
              <a:t>Основні функції держави та її роль у впорядкуванні життя суспільства. </a:t>
            </a:r>
          </a:p>
          <a:p>
            <a:pPr marL="0" indent="0">
              <a:buNone/>
            </a:pPr>
            <a:r>
              <a:rPr lang="uk-UA" sz="3200" dirty="0"/>
              <a:t>Основні теорії походження держави (теократична, космологічна, патріархальна, завойовницька, соціально-економічна, психологічна, харизматична). </a:t>
            </a:r>
          </a:p>
          <a:p>
            <a:pPr marL="0" indent="0">
              <a:buNone/>
            </a:pPr>
            <a:r>
              <a:rPr lang="uk-UA" sz="3200" dirty="0"/>
              <a:t>Державна влада і кримінал: взаємозв'язок і взаємовплив. </a:t>
            </a:r>
          </a:p>
          <a:p>
            <a:pPr marL="0" indent="0">
              <a:buNone/>
            </a:pPr>
            <a:r>
              <a:rPr lang="uk-UA" sz="3200" dirty="0"/>
              <a:t>Шляхи і засоби протидії державної влади процесу криміналізації суспільства.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53A1C4B-9117-0224-AEAE-7D27069A19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 err="1"/>
              <a:t>Освіта</a:t>
            </a:r>
            <a:r>
              <a:rPr lang="ru-RU" sz="3600" b="1" dirty="0"/>
              <a:t> та </a:t>
            </a:r>
            <a:r>
              <a:rPr lang="ru-RU" sz="3600" b="1" dirty="0" err="1"/>
              <a:t>виховання</a:t>
            </a:r>
            <a:r>
              <a:rPr lang="ru-RU" sz="3600" b="1" dirty="0"/>
              <a:t> у </a:t>
            </a:r>
            <a:r>
              <a:rPr lang="ru-RU" sz="3600" b="1" dirty="0" err="1"/>
              <a:t>протидії</a:t>
            </a:r>
            <a:r>
              <a:rPr lang="ru-RU" sz="3600" b="1" dirty="0"/>
              <a:t> </a:t>
            </a:r>
            <a:r>
              <a:rPr lang="ru-RU" sz="3600" b="1" dirty="0" err="1"/>
              <a:t>криміналізації</a:t>
            </a:r>
            <a:r>
              <a:rPr lang="ru-RU" sz="3600" b="1" dirty="0"/>
              <a:t> </a:t>
            </a:r>
            <a:r>
              <a:rPr lang="ru-RU" sz="3600" b="1" dirty="0" err="1"/>
              <a:t>соціуму</a:t>
            </a:r>
            <a:endParaRPr lang="uk-UA" sz="3600" b="1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BBDD68D6-8B2E-D3EA-9D00-565A98A98F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4235" y="1600200"/>
            <a:ext cx="10952019" cy="4572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uk-UA" sz="3200" dirty="0"/>
              <a:t>Кримінально-правовий підхід у дослідженні криміналізації. </a:t>
            </a:r>
          </a:p>
          <a:p>
            <a:pPr marL="0" indent="0">
              <a:buNone/>
            </a:pPr>
            <a:r>
              <a:rPr lang="uk-UA" sz="3200" dirty="0"/>
              <a:t>Соціолого-правовий підхід у вивченні криміналізації. </a:t>
            </a:r>
          </a:p>
          <a:p>
            <a:pPr marL="0" indent="0">
              <a:buNone/>
            </a:pPr>
            <a:r>
              <a:rPr lang="uk-UA" sz="3200" dirty="0"/>
              <a:t>Соціологічний підхід у дослідженні криміналізації соціуму. </a:t>
            </a:r>
          </a:p>
          <a:p>
            <a:pPr marL="0" indent="0">
              <a:buNone/>
            </a:pPr>
            <a:r>
              <a:rPr lang="uk-UA" sz="3200" dirty="0"/>
              <a:t>Освіта як чинник протидії криміналізації суспільства (освіта як соціальний інститут, основні функції освіти та її вплив на соціалізацію людини. </a:t>
            </a:r>
          </a:p>
          <a:p>
            <a:pPr marL="0" indent="0">
              <a:buNone/>
            </a:pPr>
            <a:r>
              <a:rPr lang="uk-UA" sz="3200" dirty="0"/>
              <a:t>Виховання як фактор соціалізації і протидії криміналізації. </a:t>
            </a:r>
          </a:p>
        </p:txBody>
      </p:sp>
    </p:spTree>
    <p:extLst>
      <p:ext uri="{BB962C8B-B14F-4D97-AF65-F5344CB8AC3E}">
        <p14:creationId xmlns:p14="http://schemas.microsoft.com/office/powerpoint/2010/main" val="3525824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Научная литература 16 х 9">
  <a:themeElements>
    <a:clrScheme name="Academic Literature">
      <a:dk1>
        <a:srgbClr val="514843"/>
      </a:dk1>
      <a:lt1>
        <a:srgbClr val="FFFFFF"/>
      </a:lt1>
      <a:dk2>
        <a:srgbClr val="000000"/>
      </a:dk2>
      <a:lt2>
        <a:srgbClr val="FFFFF3"/>
      </a:lt2>
      <a:accent1>
        <a:srgbClr val="514843"/>
      </a:accent1>
      <a:accent2>
        <a:srgbClr val="6D7D66"/>
      </a:accent2>
      <a:accent3>
        <a:srgbClr val="525A6A"/>
      </a:accent3>
      <a:accent4>
        <a:srgbClr val="827266"/>
      </a:accent4>
      <a:accent5>
        <a:srgbClr val="AE9A7E"/>
      </a:accent5>
      <a:accent6>
        <a:srgbClr val="A8A39E"/>
      </a:accent6>
      <a:hlink>
        <a:srgbClr val="59704F"/>
      </a:hlink>
      <a:folHlink>
        <a:srgbClr val="A8A39E"/>
      </a:folHlink>
    </a:clrScheme>
    <a:fontScheme name="Plantagenet Cherokee-Euphemia">
      <a:majorFont>
        <a:latin typeface="Plantagenet Cherokee"/>
        <a:ea typeface=""/>
        <a:cs typeface=""/>
      </a:majorFont>
      <a:minorFont>
        <a:latin typeface="Euphemia"/>
        <a:ea typeface=""/>
        <a:cs typeface=""/>
      </a:minorFont>
    </a:fontScheme>
    <a:fmtScheme name="AcademicLiterature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300000"/>
              </a:schemeClr>
            </a:gs>
            <a:gs pos="100000">
              <a:schemeClr val="phClr">
                <a:tint val="68000"/>
                <a:satMod val="300000"/>
              </a:schemeClr>
            </a:gs>
          </a:gsLst>
          <a:path path="rect">
            <a:fillToRect l="50000" t="50000" r="50000" b="50000"/>
          </a:path>
        </a:gradFill>
        <a:gradFill rotWithShape="1">
          <a:gsLst>
            <a:gs pos="0">
              <a:schemeClr val="phClr">
                <a:shade val="100000"/>
                <a:satMod val="137000"/>
              </a:schemeClr>
            </a:gs>
            <a:gs pos="71000">
              <a:schemeClr val="phClr">
                <a:shade val="98000"/>
                <a:satMod val="137000"/>
              </a:schemeClr>
            </a:gs>
            <a:gs pos="100000">
              <a:schemeClr val="phClr">
                <a:shade val="75000"/>
                <a:satMod val="137000"/>
              </a:schemeClr>
            </a:gs>
          </a:gsLst>
          <a:path path="rect">
            <a:fillToRect l="50000" t="50000" r="50000" b="50000"/>
          </a:path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20000" t="20000" r="20000" b="2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5000" t="5000" r="5000" b="5000"/>
          </a:path>
        </a:gradFill>
      </a:bgFillStyleLst>
    </a:fmtScheme>
  </a:themeElements>
  <a:objectDefaults>
    <a:lnDef>
      <a:spPr>
        <a:ln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_9411662_TF03431380" id="{C5372053-071F-4A30-B713-CAC0FBBF8602}" vid="{47BF81C2-3D26-44B6-92D3-BB3940A76306}"/>
    </a:ext>
  </a:extLst>
</a:theme>
</file>

<file path=ppt/theme/theme2.xml><?xml version="1.0" encoding="utf-8"?>
<a:theme xmlns:a="http://schemas.openxmlformats.org/drawingml/2006/main" name="Тема Office">
  <a:themeElements>
    <a:clrScheme name="Academic Literature">
      <a:dk1>
        <a:srgbClr val="514843"/>
      </a:dk1>
      <a:lt1>
        <a:srgbClr val="FFFFFF"/>
      </a:lt1>
      <a:dk2>
        <a:srgbClr val="000000"/>
      </a:dk2>
      <a:lt2>
        <a:srgbClr val="FFFFF3"/>
      </a:lt2>
      <a:accent1>
        <a:srgbClr val="514843"/>
      </a:accent1>
      <a:accent2>
        <a:srgbClr val="6D7D66"/>
      </a:accent2>
      <a:accent3>
        <a:srgbClr val="525A6A"/>
      </a:accent3>
      <a:accent4>
        <a:srgbClr val="827266"/>
      </a:accent4>
      <a:accent5>
        <a:srgbClr val="AE9A7E"/>
      </a:accent5>
      <a:accent6>
        <a:srgbClr val="A8A39E"/>
      </a:accent6>
      <a:hlink>
        <a:srgbClr val="59704F"/>
      </a:hlink>
      <a:folHlink>
        <a:srgbClr val="A8A39E"/>
      </a:folHlink>
    </a:clrScheme>
    <a:fontScheme name="Plantagenet Cherokee-Euphemia">
      <a:majorFont>
        <a:latin typeface="Plantagenet Cherokee"/>
        <a:ea typeface=""/>
        <a:cs typeface=""/>
      </a:majorFont>
      <a:minorFont>
        <a:latin typeface="Euphemia"/>
        <a:ea typeface=""/>
        <a:cs typeface=""/>
      </a:minorFont>
    </a:fontScheme>
    <a:fmtScheme name="AcademicLiterature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300000"/>
              </a:schemeClr>
            </a:gs>
            <a:gs pos="100000">
              <a:schemeClr val="phClr">
                <a:tint val="68000"/>
                <a:satMod val="300000"/>
              </a:schemeClr>
            </a:gs>
          </a:gsLst>
          <a:path path="rect">
            <a:fillToRect l="50000" t="50000" r="50000" b="50000"/>
          </a:path>
        </a:gradFill>
        <a:gradFill rotWithShape="1">
          <a:gsLst>
            <a:gs pos="0">
              <a:schemeClr val="phClr">
                <a:shade val="100000"/>
                <a:satMod val="137000"/>
              </a:schemeClr>
            </a:gs>
            <a:gs pos="71000">
              <a:schemeClr val="phClr">
                <a:shade val="98000"/>
                <a:satMod val="137000"/>
              </a:schemeClr>
            </a:gs>
            <a:gs pos="100000">
              <a:schemeClr val="phClr">
                <a:shade val="75000"/>
                <a:satMod val="137000"/>
              </a:schemeClr>
            </a:gs>
          </a:gsLst>
          <a:path path="rect">
            <a:fillToRect l="50000" t="50000" r="50000" b="50000"/>
          </a:path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20000" t="20000" r="20000" b="2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5000" t="5000" r="5000" b="5000"/>
          </a:path>
        </a:gradFill>
      </a:bgFillStyleLst>
    </a:fmtScheme>
  </a:themeElements>
  <a:objectDefaults>
    <a:lnDef>
      <a:spPr>
        <a:ln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Academic Literature">
      <a:dk1>
        <a:srgbClr val="514843"/>
      </a:dk1>
      <a:lt1>
        <a:srgbClr val="FFFFFF"/>
      </a:lt1>
      <a:dk2>
        <a:srgbClr val="000000"/>
      </a:dk2>
      <a:lt2>
        <a:srgbClr val="FFFFF3"/>
      </a:lt2>
      <a:accent1>
        <a:srgbClr val="514843"/>
      </a:accent1>
      <a:accent2>
        <a:srgbClr val="6D7D66"/>
      </a:accent2>
      <a:accent3>
        <a:srgbClr val="525A6A"/>
      </a:accent3>
      <a:accent4>
        <a:srgbClr val="827266"/>
      </a:accent4>
      <a:accent5>
        <a:srgbClr val="AE9A7E"/>
      </a:accent5>
      <a:accent6>
        <a:srgbClr val="A8A39E"/>
      </a:accent6>
      <a:hlink>
        <a:srgbClr val="59704F"/>
      </a:hlink>
      <a:folHlink>
        <a:srgbClr val="A8A39E"/>
      </a:folHlink>
    </a:clrScheme>
    <a:fontScheme name="Plantagenet Cherokee-Euphemia">
      <a:majorFont>
        <a:latin typeface="Plantagenet Cherokee"/>
        <a:ea typeface=""/>
        <a:cs typeface=""/>
      </a:majorFont>
      <a:minorFont>
        <a:latin typeface="Euphemia"/>
        <a:ea typeface=""/>
        <a:cs typeface=""/>
      </a:minorFont>
    </a:fontScheme>
    <a:fmtScheme name="AcademicLiterature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300000"/>
              </a:schemeClr>
            </a:gs>
            <a:gs pos="100000">
              <a:schemeClr val="phClr">
                <a:tint val="68000"/>
                <a:satMod val="300000"/>
              </a:schemeClr>
            </a:gs>
          </a:gsLst>
          <a:path path="rect">
            <a:fillToRect l="50000" t="50000" r="50000" b="50000"/>
          </a:path>
        </a:gradFill>
        <a:gradFill rotWithShape="1">
          <a:gsLst>
            <a:gs pos="0">
              <a:schemeClr val="phClr">
                <a:shade val="100000"/>
                <a:satMod val="137000"/>
              </a:schemeClr>
            </a:gs>
            <a:gs pos="71000">
              <a:schemeClr val="phClr">
                <a:shade val="98000"/>
                <a:satMod val="137000"/>
              </a:schemeClr>
            </a:gs>
            <a:gs pos="100000">
              <a:schemeClr val="phClr">
                <a:shade val="75000"/>
                <a:satMod val="137000"/>
              </a:schemeClr>
            </a:gs>
          </a:gsLst>
          <a:path path="rect">
            <a:fillToRect l="50000" t="50000" r="50000" b="50000"/>
          </a:path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20000" t="20000" r="20000" b="2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5000" t="5000" r="5000" b="5000"/>
          </a:path>
        </a:gradFill>
      </a:bgFillStyleLst>
    </a:fmtScheme>
  </a:themeElements>
  <a:objectDefaults>
    <a:lnDef>
      <a:spPr>
        <a:ln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6EDDDB5EE6D98C44930B742096920B300400F5B6D36B3EF94B4E9A635CDF2A18F5B8" ma:contentTypeVersion="72" ma:contentTypeDescription="Create a new document." ma:contentTypeScope="" ma:versionID="a23e56308344d904b51738559c3d67c9">
  <xsd:schema xmlns:xsd="http://www.w3.org/2001/XMLSchema" xmlns:xs="http://www.w3.org/2001/XMLSchema" xmlns:p="http://schemas.microsoft.com/office/2006/metadata/properties" xmlns:ns2="4873beb7-5857-4685-be1f-d57550cc96cc" targetNamespace="http://schemas.microsoft.com/office/2006/metadata/properties" ma:root="true" ma:fieldsID="cd0908cc4600e77bf5da051303e00c8d" ns2:_="">
    <xsd:import namespace="4873beb7-5857-4685-be1f-d57550cc96cc"/>
    <xsd:element name="properties">
      <xsd:complexType>
        <xsd:sequence>
          <xsd:element name="documentManagement">
            <xsd:complexType>
              <xsd:all>
                <xsd:element ref="ns2:AcquiredFrom" minOccurs="0"/>
                <xsd:element ref="ns2:UACurrentWords" minOccurs="0"/>
                <xsd:element ref="ns2:TPApplication" minOccurs="0"/>
                <xsd:element ref="ns2:ApprovalLog" minOccurs="0"/>
                <xsd:element ref="ns2:ApprovalStatus" minOccurs="0"/>
                <xsd:element ref="ns2:AssetStart" minOccurs="0"/>
                <xsd:element ref="ns2:AssetExpire" minOccurs="0"/>
                <xsd:element ref="ns2:AssetId" minOccurs="0"/>
                <xsd:element ref="ns2:IsSearchable" minOccurs="0"/>
                <xsd:element ref="ns2:AssetType" minOccurs="0"/>
                <xsd:element ref="ns2:APAuthor" minOccurs="0"/>
                <xsd:element ref="ns2:AverageRating" minOccurs="0"/>
                <xsd:element ref="ns2:BlockPublish" minOccurs="0"/>
                <xsd:element ref="ns2:BugNumber" minOccurs="0"/>
                <xsd:element ref="ns2:CampaignTagsTaxHTField0" minOccurs="0"/>
                <xsd:element ref="ns2:TPClientViewer" minOccurs="0"/>
                <xsd:element ref="ns2:ClipArtFilename" minOccurs="0"/>
                <xsd:element ref="ns2:TPCommandLine" minOccurs="0"/>
                <xsd:element ref="ns2:TPComponent" minOccurs="0"/>
                <xsd:element ref="ns2:ContentItem" minOccurs="0"/>
                <xsd:element ref="ns2:CrawlForDependencies" minOccurs="0"/>
                <xsd:element ref="ns2:CSXHash" minOccurs="0"/>
                <xsd:element ref="ns2:CSXSubmissionMarket" minOccurs="0"/>
                <xsd:element ref="ns2:CSXUpdate" minOccurs="0"/>
                <xsd:element ref="ns2:IntlLangReviewDate" minOccurs="0"/>
                <xsd:element ref="ns2:IsDeleted" minOccurs="0"/>
                <xsd:element ref="ns2:APDescription" minOccurs="0"/>
                <xsd:element ref="ns2:DirectSourceMarket" minOccurs="0"/>
                <xsd:element ref="ns2:Downloads" minOccurs="0"/>
                <xsd:element ref="ns2:DSATActionTaken" minOccurs="0"/>
                <xsd:element ref="ns2:APEditor" minOccurs="0"/>
                <xsd:element ref="ns2:EditorialStatus" minOccurs="0"/>
                <xsd:element ref="ns2:EditorialTags" minOccurs="0"/>
                <xsd:element ref="ns2:TPExecutable" minOccurs="0"/>
                <xsd:element ref="ns2:FeatureTagsTaxHTField0" minOccurs="0"/>
                <xsd:element ref="ns2:TPFriendlyName" minOccurs="0"/>
                <xsd:element ref="ns2:FriendlyTitle" minOccurs="0"/>
                <xsd:element ref="ns2:PrimaryImageGen" minOccurs="0"/>
                <xsd:element ref="ns2:HandoffToMSDN" minOccurs="0"/>
                <xsd:element ref="ns2:InProjectListLookup" minOccurs="0"/>
                <xsd:element ref="ns2:TPInstallLocation" minOccurs="0"/>
                <xsd:element ref="ns2:InternalTagsTaxHTField0" minOccurs="0"/>
                <xsd:element ref="ns2:IntlLangReview" minOccurs="0"/>
                <xsd:element ref="ns2:IntlLangReviewer" minOccurs="0"/>
                <xsd:element ref="ns2:MarketSpecific" minOccurs="0"/>
                <xsd:element ref="ns2:LastCompleteVersionLookup" minOccurs="0"/>
                <xsd:element ref="ns2:LastHandOff" minOccurs="0"/>
                <xsd:element ref="ns2:LastModifiedDateTime" minOccurs="0"/>
                <xsd:element ref="ns2:LastPreviewErrorLookup" minOccurs="0"/>
                <xsd:element ref="ns2:LastPreviewResultLookup" minOccurs="0"/>
                <xsd:element ref="ns2:LastPreviewAttemptDateLookup" minOccurs="0"/>
                <xsd:element ref="ns2:LastPreviewedByLookup" minOccurs="0"/>
                <xsd:element ref="ns2:LastPreviewTimeLookup" minOccurs="0"/>
                <xsd:element ref="ns2:LastPreviewVersionLookup" minOccurs="0"/>
                <xsd:element ref="ns2:LastPublishErrorLookup" minOccurs="0"/>
                <xsd:element ref="ns2:LastPublishResultLookup" minOccurs="0"/>
                <xsd:element ref="ns2:LastPublishAttemptDateLookup" minOccurs="0"/>
                <xsd:element ref="ns2:LastPublishedByLookup" minOccurs="0"/>
                <xsd:element ref="ns2:LastPublishTimeLookup" minOccurs="0"/>
                <xsd:element ref="ns2:LastPublishVersionLookup" minOccurs="0"/>
                <xsd:element ref="ns2:TPLaunchHelpLinkType" minOccurs="0"/>
                <xsd:element ref="ns2:LegacyData" minOccurs="0"/>
                <xsd:element ref="ns2:TPLaunchHelpLink" minOccurs="0"/>
                <xsd:element ref="ns2:LocComments" minOccurs="0"/>
                <xsd:element ref="ns2:LocLastLocAttemptVersionLookup" minOccurs="0"/>
                <xsd:element ref="ns2:LocLastLocAttemptVersionTypeLookup" minOccurs="0"/>
                <xsd:element ref="ns2:LocManualTestRequired" minOccurs="0"/>
                <xsd:element ref="ns2:LocMarketGroupTiers2" minOccurs="0"/>
                <xsd:element ref="ns2:LocNewPublishedVersionLookup" minOccurs="0"/>
                <xsd:element ref="ns2:LocOverallHandbackStatusLookup" minOccurs="0"/>
                <xsd:element ref="ns2:LocOverallLocStatusLookup" minOccurs="0"/>
                <xsd:element ref="ns2:LocOverallPreviewStatusLookup" minOccurs="0"/>
                <xsd:element ref="ns2:LocOverallPublishStatusLookup" minOccurs="0"/>
                <xsd:element ref="ns2:IntlLocPriority" minOccurs="0"/>
                <xsd:element ref="ns2:LocProcessedForHandoffsLookup" minOccurs="0"/>
                <xsd:element ref="ns2:LocProcessedForMarketsLookup" minOccurs="0"/>
                <xsd:element ref="ns2:LocPublishedDependentAssetsLookup" minOccurs="0"/>
                <xsd:element ref="ns2:LocPublishedLinkedAssetsLookup" minOccurs="0"/>
                <xsd:element ref="ns2:LocRecommendedHandoff" minOccurs="0"/>
                <xsd:element ref="ns2:LocalizationTagsTaxHTField0" minOccurs="0"/>
                <xsd:element ref="ns2:MachineTranslated" minOccurs="0"/>
                <xsd:element ref="ns2:Manager" minOccurs="0"/>
                <xsd:element ref="ns2:Markets" minOccurs="0"/>
                <xsd:element ref="ns2:Milestone" minOccurs="0"/>
                <xsd:element ref="ns2:TPNamespace" minOccurs="0"/>
                <xsd:element ref="ns2:NumericId" minOccurs="0"/>
                <xsd:element ref="ns2:NumOfRatingsLookup" minOccurs="0"/>
                <xsd:element ref="ns2:OOCacheId" minOccurs="0"/>
                <xsd:element ref="ns2:OpenTemplate" minOccurs="0"/>
                <xsd:element ref="ns2:OriginAsset" minOccurs="0"/>
                <xsd:element ref="ns2:OriginalRelease" minOccurs="0"/>
                <xsd:element ref="ns2:OriginalSourceMarket" minOccurs="0"/>
                <xsd:element ref="ns2:OutputCachingOn" minOccurs="0"/>
                <xsd:element ref="ns2:ParentAssetId" minOccurs="0"/>
                <xsd:element ref="ns2:PlannedPubDate" minOccurs="0"/>
                <xsd:element ref="ns2:PolicheckWords" minOccurs="0"/>
                <xsd:element ref="ns2:BusinessGroup" minOccurs="0"/>
                <xsd:element ref="ns2:UAProjectedTotalWords" minOccurs="0"/>
                <xsd:element ref="ns2:Provider" minOccurs="0"/>
                <xsd:element ref="ns2:Providers" minOccurs="0"/>
                <xsd:element ref="ns2:PublishStatusLookup" minOccurs="0"/>
                <xsd:element ref="ns2:PublishTargets" minOccurs="0"/>
                <xsd:element ref="ns2:RecommendationsModifier" minOccurs="0"/>
                <xsd:element ref="ns2:ArtSampleDocs" minOccurs="0"/>
                <xsd:element ref="ns2:ScenarioTagsTaxHTField0" minOccurs="0"/>
                <xsd:element ref="ns2:ShowIn" minOccurs="0"/>
                <xsd:element ref="ns2:SourceTitle" minOccurs="0"/>
                <xsd:element ref="ns2:CSXSubmissionDate" minOccurs="0"/>
                <xsd:element ref="ns2:SubmitterId" minOccurs="0"/>
                <xsd:element ref="ns2:TaxCatchAll" minOccurs="0"/>
                <xsd:element ref="ns2:TaxCatchAllLabel" minOccurs="0"/>
                <xsd:element ref="ns2:TemplateStatus" minOccurs="0"/>
                <xsd:element ref="ns2:TemplateTemplateType" minOccurs="0"/>
                <xsd:element ref="ns2:ThumbnailAssetId" minOccurs="0"/>
                <xsd:element ref="ns2:TimesCloned" minOccurs="0"/>
                <xsd:element ref="ns2:TrustLevel" minOccurs="0"/>
                <xsd:element ref="ns2:UALocComments" minOccurs="0"/>
                <xsd:element ref="ns2:UALocRecommendation" minOccurs="0"/>
                <xsd:element ref="ns2:UANotes" minOccurs="0"/>
                <xsd:element ref="ns2:TPAppVersion" minOccurs="0"/>
                <xsd:element ref="ns2:VoteCou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73beb7-5857-4685-be1f-d57550cc96cc" elementFormDefault="qualified">
    <xsd:import namespace="http://schemas.microsoft.com/office/2006/documentManagement/types"/>
    <xsd:import namespace="http://schemas.microsoft.com/office/infopath/2007/PartnerControls"/>
    <xsd:element name="AcquiredFrom" ma:index="1" nillable="true" ma:displayName="Acquired From" ma:default="Internal MS" ma:internalName="AcquiredFrom" ma:readOnly="false">
      <xsd:simpleType>
        <xsd:restriction base="dms:Choice">
          <xsd:enumeration value="Internal MS"/>
          <xsd:enumeration value="Community"/>
          <xsd:enumeration value="MVP"/>
          <xsd:enumeration value="Publisher"/>
          <xsd:enumeration value="Partner"/>
          <xsd:enumeration value="None"/>
        </xsd:restriction>
      </xsd:simpleType>
    </xsd:element>
    <xsd:element name="UACurrentWords" ma:index="2" nillable="true" ma:displayName="Actual Word Count" ma:default="" ma:internalName="UACurrentWords" ma:readOnly="false">
      <xsd:simpleType>
        <xsd:restriction base="dms:Unknown"/>
      </xsd:simpleType>
    </xsd:element>
    <xsd:element name="TPApplication" ma:index="3" nillable="true" ma:displayName="Application to Open Template With" ma:default="" ma:internalName="TPApplication">
      <xsd:simpleType>
        <xsd:restriction base="dms:Text"/>
      </xsd:simpleType>
    </xsd:element>
    <xsd:element name="ApprovalLog" ma:index="4" nillable="true" ma:displayName="Approval Log" ma:default="" ma:hidden="true" ma:internalName="ApprovalLog" ma:readOnly="false">
      <xsd:simpleType>
        <xsd:restriction base="dms:Note"/>
      </xsd:simpleType>
    </xsd:element>
    <xsd:element name="ApprovalStatus" ma:index="5" nillable="true" ma:displayName="Approval Status" ma:default="InProgress" ma:internalName="ApprovalStatus" ma:readOnly="false">
      <xsd:simpleType>
        <xsd:restriction base="dms:Choice">
          <xsd:enumeration value="InProgress"/>
          <xsd:enumeration value="Rejected"/>
          <xsd:enumeration value="Questionable"/>
          <xsd:enumeration value="ApprovedAutomatic"/>
          <xsd:enumeration value="ApprovedManual"/>
          <xsd:enumeration value="On Hold"/>
          <xsd:enumeration value="Needs Review"/>
          <xsd:enumeration value="A Violation"/>
          <xsd:enumeration value="Unpublished Violation"/>
        </xsd:restriction>
      </xsd:simpleType>
    </xsd:element>
    <xsd:element name="AssetStart" ma:index="6" nillable="true" ma:displayName="Asset Begin Date" ma:default="[Today]" ma:internalName="AssetStart" ma:readOnly="false">
      <xsd:simpleType>
        <xsd:restriction base="dms:DateTime"/>
      </xsd:simpleType>
    </xsd:element>
    <xsd:element name="AssetExpire" ma:index="7" nillable="true" ma:displayName="Asset End Date" ma:default="2029-01-01T08:00:00Z" ma:format="DateTime" ma:internalName="AssetExpire" ma:readOnly="false">
      <xsd:simpleType>
        <xsd:restriction base="dms:DateTime"/>
      </xsd:simpleType>
    </xsd:element>
    <xsd:element name="AssetId" ma:index="8" nillable="true" ma:displayName="Asset ID" ma:default="" ma:indexed="true" ma:internalName="AssetId" ma:readOnly="false">
      <xsd:simpleType>
        <xsd:restriction base="dms:Text">
          <xsd:maxLength value="255"/>
        </xsd:restriction>
      </xsd:simpleType>
    </xsd:element>
    <xsd:element name="IsSearchable" ma:index="9" nillable="true" ma:displayName="Asset Searchable?" ma:default="true" ma:internalName="IsSearchable" ma:readOnly="false">
      <xsd:simpleType>
        <xsd:restriction base="dms:Boolean"/>
      </xsd:simpleType>
    </xsd:element>
    <xsd:element name="AssetType" ma:index="10" nillable="true" ma:displayName="Asset Type" ma:default="" ma:internalName="AssetType" ma:readOnly="false">
      <xsd:simpleType>
        <xsd:restriction base="dms:Unknown"/>
      </xsd:simpleType>
    </xsd:element>
    <xsd:element name="APAuthor" ma:index="11" nillable="true" ma:displayName="Author" ma:default="" ma:list="UserInfo" ma:internalName="APAuth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verageRating" ma:index="12" nillable="true" ma:displayName="Average Rating" ma:internalName="AverageRating" ma:readOnly="false">
      <xsd:simpleType>
        <xsd:restriction base="dms:Text"/>
      </xsd:simpleType>
    </xsd:element>
    <xsd:element name="BlockPublish" ma:index="13" nillable="true" ma:displayName="Block from Publishing?" ma:default="" ma:internalName="BlockPublish" ma:readOnly="false">
      <xsd:simpleType>
        <xsd:restriction base="dms:Boolean"/>
      </xsd:simpleType>
    </xsd:element>
    <xsd:element name="BugNumber" ma:index="14" nillable="true" ma:displayName="Bug Number" ma:default="" ma:internalName="BugNumber" ma:readOnly="false">
      <xsd:simpleType>
        <xsd:restriction base="dms:Text"/>
      </xsd:simpleType>
    </xsd:element>
    <xsd:element name="CampaignTagsTaxHTField0" ma:index="16" nillable="true" ma:taxonomy="true" ma:internalName="CampaignTagsTaxHTField0" ma:taxonomyFieldName="CampaignTags" ma:displayName="Campaigns" ma:readOnly="false" ma:default="" ma:fieldId="{1df42cc3-2301-4f11-a52a-6ead923c29ed}" ma:taxonomyMulti="true" ma:sspId="8f79753a-75d3-41f5-8ca3-40b843941b4f" ma:termSetId="ca0e50d4-faa1-44ce-961e-bb1441c60e6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ClientViewer" ma:index="17" nillable="true" ma:displayName="Client Viewer" ma:default="" ma:internalName="TPClientViewer">
      <xsd:simpleType>
        <xsd:restriction base="dms:Text"/>
      </xsd:simpleType>
    </xsd:element>
    <xsd:element name="ClipArtFilename" ma:index="18" nillable="true" ma:displayName="Clip Art Name" ma:default="" ma:internalName="ClipArtFilename" ma:readOnly="false">
      <xsd:simpleType>
        <xsd:restriction base="dms:Text"/>
      </xsd:simpleType>
    </xsd:element>
    <xsd:element name="TPCommandLine" ma:index="19" nillable="true" ma:displayName="Command Line" ma:default="" ma:internalName="TPCommandLine">
      <xsd:simpleType>
        <xsd:restriction base="dms:Text"/>
      </xsd:simpleType>
    </xsd:element>
    <xsd:element name="TPComponent" ma:index="20" nillable="true" ma:displayName="Component" ma:default="" ma:internalName="TPComponent">
      <xsd:simpleType>
        <xsd:restriction base="dms:Text"/>
      </xsd:simpleType>
    </xsd:element>
    <xsd:element name="ContentItem" ma:index="21" nillable="true" ma:displayName="Content Item" ma:default="" ma:hidden="true" ma:internalName="ContentItem" ma:readOnly="false">
      <xsd:simpleType>
        <xsd:restriction base="dms:Unknown"/>
      </xsd:simpleType>
    </xsd:element>
    <xsd:element name="CrawlForDependencies" ma:index="23" nillable="true" ma:displayName="Crawl for Dependencies?" ma:default="true" ma:internalName="CrawlForDependencies" ma:readOnly="false">
      <xsd:simpleType>
        <xsd:restriction base="dms:Boolean"/>
      </xsd:simpleType>
    </xsd:element>
    <xsd:element name="CSXHash" ma:index="26" nillable="true" ma:displayName="CSX Hash" ma:default="" ma:indexed="true" ma:internalName="CSXHash" ma:readOnly="false">
      <xsd:simpleType>
        <xsd:restriction base="dms:Text"/>
      </xsd:simpleType>
    </xsd:element>
    <xsd:element name="CSXSubmissionMarket" ma:index="27" nillable="true" ma:displayName="CSX Submission Market" ma:default="" ma:list="{2FBD1B11-2ACE-4FDC-B5A3-635D4ADF6F1B}" ma:internalName="CSXSubmissionMarket" ma:readOnly="false" ma:showField="MarketName" ma:web="4873beb7-5857-4685-be1f-d57550cc96cc">
      <xsd:simpleType>
        <xsd:restriction base="dms:Lookup"/>
      </xsd:simpleType>
    </xsd:element>
    <xsd:element name="CSXUpdate" ma:index="28" nillable="true" ma:displayName="CSX Updated?" ma:default="false" ma:internalName="CSXUpdate" ma:readOnly="false">
      <xsd:simpleType>
        <xsd:restriction base="dms:Boolean"/>
      </xsd:simpleType>
    </xsd:element>
    <xsd:element name="IntlLangReviewDate" ma:index="29" nillable="true" ma:displayName="Date to Complete Intl QA" ma:default="" ma:internalName="IntlLangReviewDate" ma:readOnly="false">
      <xsd:simpleType>
        <xsd:restriction base="dms:DateTime"/>
      </xsd:simpleType>
    </xsd:element>
    <xsd:element name="IsDeleted" ma:index="30" nillable="true" ma:displayName="Deleted?" ma:default="" ma:internalName="IsDeleted" ma:readOnly="false">
      <xsd:simpleType>
        <xsd:restriction base="dms:Boolean"/>
      </xsd:simpleType>
    </xsd:element>
    <xsd:element name="APDescription" ma:index="31" nillable="true" ma:displayName="Description" ma:default="" ma:internalName="APDescription" ma:readOnly="false">
      <xsd:simpleType>
        <xsd:restriction base="dms:Note"/>
      </xsd:simpleType>
    </xsd:element>
    <xsd:element name="DirectSourceMarket" ma:index="32" nillable="true" ma:displayName="Direct Source Market Group" ma:default="" ma:internalName="DirectSourceMarket" ma:readOnly="false">
      <xsd:simpleType>
        <xsd:restriction base="dms:Text"/>
      </xsd:simpleType>
    </xsd:element>
    <xsd:element name="Downloads" ma:index="33" nillable="true" ma:displayName="Downloads" ma:default="0" ma:hidden="true" ma:internalName="Downloads" ma:readOnly="false">
      <xsd:simpleType>
        <xsd:restriction base="dms:Unknown"/>
      </xsd:simpleType>
    </xsd:element>
    <xsd:element name="DSATActionTaken" ma:index="34" nillable="true" ma:displayName="DSAT Action Taken" ma:default="" ma:internalName="DSATActionTaken" ma:readOnly="false">
      <xsd:simpleType>
        <xsd:restriction base="dms:Choice">
          <xsd:enumeration value="Best Bets"/>
          <xsd:enumeration value="Expire"/>
          <xsd:enumeration value="Hide"/>
          <xsd:enumeration value="None"/>
        </xsd:restriction>
      </xsd:simpleType>
    </xsd:element>
    <xsd:element name="APEditor" ma:index="35" nillable="true" ma:displayName="Editor" ma:default="" ma:list="UserInfo" ma:internalName="APEdit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ialStatus" ma:index="36" nillable="true" ma:displayName="Editorial Status" ma:default="" ma:internalName="EditorialStatus" ma:readOnly="false">
      <xsd:simpleType>
        <xsd:restriction base="dms:Unknown"/>
      </xsd:simpleType>
    </xsd:element>
    <xsd:element name="EditorialTags" ma:index="37" nillable="true" ma:displayName="Editorial Tags" ma:default="" ma:internalName="EditorialTags">
      <xsd:simpleType>
        <xsd:restriction base="dms:Unknown"/>
      </xsd:simpleType>
    </xsd:element>
    <xsd:element name="TPExecutable" ma:index="38" nillable="true" ma:displayName="Executable" ma:default="" ma:internalName="TPExecutable">
      <xsd:simpleType>
        <xsd:restriction base="dms:Text"/>
      </xsd:simpleType>
    </xsd:element>
    <xsd:element name="FeatureTagsTaxHTField0" ma:index="40" nillable="true" ma:taxonomy="true" ma:internalName="FeatureTagsTaxHTField0" ma:taxonomyFieldName="FeatureTags" ma:displayName="Features" ma:readOnly="false" ma:default="" ma:fieldId="{7fc0d542-15c6-4882-a8e3-13bca44403fb}" ma:taxonomyMulti="true" ma:sspId="8f79753a-75d3-41f5-8ca3-40b843941b4f" ma:termSetId="f1ab6845-967d-4854-a0ba-4ec07f0f81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FriendlyName" ma:index="41" nillable="true" ma:displayName="Friendly Name" ma:default="" ma:internalName="TPFriendlyName">
      <xsd:simpleType>
        <xsd:restriction base="dms:Text"/>
      </xsd:simpleType>
    </xsd:element>
    <xsd:element name="FriendlyTitle" ma:index="42" nillable="true" ma:displayName="Friendly Title" ma:default="" ma:description="Shorter title to be used when displaying search results" ma:internalName="FriendlyTitle" ma:readOnly="false">
      <xsd:simpleType>
        <xsd:restriction base="dms:Text"/>
      </xsd:simpleType>
    </xsd:element>
    <xsd:element name="PrimaryImageGen" ma:index="43" nillable="true" ma:displayName="Generate Images?" ma:default="true" ma:internalName="PrimaryImageGen">
      <xsd:simpleType>
        <xsd:restriction base="dms:Boolean"/>
      </xsd:simpleType>
    </xsd:element>
    <xsd:element name="HandoffToMSDN" ma:index="44" nillable="true" ma:displayName="Handoff To MSDN Date" ma:default="" ma:internalName="HandoffToMSDN" ma:readOnly="false">
      <xsd:simpleType>
        <xsd:restriction base="dms:DateTime"/>
      </xsd:simpleType>
    </xsd:element>
    <xsd:element name="InProjectListLookup" ma:index="45" nillable="true" ma:displayName="InProjectListLookup" ma:list="{9E343742-310B-4684-A24C-1D137CB4B230}" ma:internalName="InProjectListLookup" ma:readOnly="true" ma:showField="InProjectLis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InstallLocation" ma:index="46" nillable="true" ma:displayName="Install Location" ma:default="" ma:internalName="TPInstallLocation">
      <xsd:simpleType>
        <xsd:restriction base="dms:Text"/>
      </xsd:simpleType>
    </xsd:element>
    <xsd:element name="InternalTagsTaxHTField0" ma:index="48" nillable="true" ma:taxonomy="true" ma:internalName="InternalTagsTaxHTField0" ma:taxonomyFieldName="InternalTags" ma:displayName="Internal Tags" ma:readOnly="false" ma:default="" ma:fieldId="{1490b8a4-2706-41ec-b5e3-73176dccf34e}" ma:taxonomyMulti="true" ma:sspId="8f79753a-75d3-41f5-8ca3-40b843941b4f" ma:termSetId="82b6639e-f7fc-4c18-ad2d-003a6e70776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ntlLangReview" ma:index="49" nillable="true" ma:displayName="Intl Lang QA Review Required?" ma:default="" ma:internalName="IntlLangReview" ma:readOnly="false">
      <xsd:simpleType>
        <xsd:restriction base="dms:Boolean"/>
      </xsd:simpleType>
    </xsd:element>
    <xsd:element name="IntlLangReviewer" ma:index="50" nillable="true" ma:displayName="Intl Lang QA Reviewer" ma:default="" ma:internalName="IntlLangReviewer" ma:readOnly="false">
      <xsd:simpleType>
        <xsd:restriction base="dms:Text"/>
      </xsd:simpleType>
    </xsd:element>
    <xsd:element name="MarketSpecific" ma:index="51" nillable="true" ma:displayName="Is Market Specific?" ma:default="" ma:internalName="MarketSpecific" ma:readOnly="false">
      <xsd:simpleType>
        <xsd:restriction base="dms:Boolean"/>
      </xsd:simpleType>
    </xsd:element>
    <xsd:element name="LastCompleteVersionLookup" ma:index="52" nillable="true" ma:displayName="Last Complete Version Lookup" ma:default="" ma:list="{9E343742-310B-4684-A24C-1D137CB4B230}" ma:internalName="LastCompleteVersionLookup" ma:readOnly="true" ma:showField="LastComplete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HandOff" ma:index="53" nillable="true" ma:displayName="Last Hand-off" ma:default="" ma:internalName="LastHandOff" ma:readOnly="false">
      <xsd:simpleType>
        <xsd:restriction base="dms:DateTime"/>
      </xsd:simpleType>
    </xsd:element>
    <xsd:element name="LastModifiedDateTime" ma:index="54" nillable="true" ma:displayName="Last Modified Date" ma:default="" ma:internalName="LastModifiedDateTime" ma:readOnly="false">
      <xsd:simpleType>
        <xsd:restriction base="dms:DateTime"/>
      </xsd:simpleType>
    </xsd:element>
    <xsd:element name="LastPreviewErrorLookup" ma:index="55" nillable="true" ma:displayName="Last Preview Attempt Error" ma:default="" ma:list="{9E343742-310B-4684-A24C-1D137CB4B230}" ma:internalName="LastPreviewErrorLookup" ma:readOnly="true" ma:showField="LastPreview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ResultLookup" ma:index="56" nillable="true" ma:displayName="Last Preview Attempt Result" ma:default="" ma:list="{9E343742-310B-4684-A24C-1D137CB4B230}" ma:internalName="LastPreviewResultLookup" ma:readOnly="true" ma:showField="LastPreview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AttemptDateLookup" ma:index="57" nillable="true" ma:displayName="Last Preview Attempted On" ma:default="" ma:list="{9E343742-310B-4684-A24C-1D137CB4B230}" ma:internalName="LastPreviewAttemptDateLookup" ma:readOnly="true" ma:showField="LastPreview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edByLookup" ma:index="58" nillable="true" ma:displayName="Last Previewed By" ma:default="" ma:list="{9E343742-310B-4684-A24C-1D137CB4B230}" ma:internalName="LastPreviewedByLookup" ma:readOnly="true" ma:showField="LastPreview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TimeLookup" ma:index="59" nillable="true" ma:displayName="Last Previewed Date" ma:default="" ma:list="{9E343742-310B-4684-A24C-1D137CB4B230}" ma:internalName="LastPreviewTimeLookup" ma:readOnly="true" ma:showField="LastPreview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VersionLookup" ma:index="60" nillable="true" ma:displayName="Last Previewed Version" ma:default="" ma:list="{9E343742-310B-4684-A24C-1D137CB4B230}" ma:internalName="LastPreviewVersionLookup" ma:readOnly="true" ma:showField="LastPreview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rrorLookup" ma:index="61" nillable="true" ma:displayName="Last Publish Attempt Error" ma:default="" ma:list="{9E343742-310B-4684-A24C-1D137CB4B230}" ma:internalName="LastPublishErrorLookup" ma:readOnly="true" ma:showField="LastPublish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ResultLookup" ma:index="62" nillable="true" ma:displayName="Last Publish Attempt Result" ma:default="" ma:list="{9E343742-310B-4684-A24C-1D137CB4B230}" ma:internalName="LastPublishResultLookup" ma:readOnly="true" ma:showField="LastPublish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AttemptDateLookup" ma:index="63" nillable="true" ma:displayName="Last Publish Attempted On" ma:default="" ma:list="{9E343742-310B-4684-A24C-1D137CB4B230}" ma:internalName="LastPublishAttemptDateLookup" ma:readOnly="true" ma:showField="LastPublish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dByLookup" ma:index="64" nillable="true" ma:displayName="Last Published By" ma:default="" ma:list="{9E343742-310B-4684-A24C-1D137CB4B230}" ma:internalName="LastPublishedByLookup" ma:readOnly="true" ma:showField="LastPublish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TimeLookup" ma:index="65" nillable="true" ma:displayName="Last Published Date" ma:default="" ma:list="{9E343742-310B-4684-A24C-1D137CB4B230}" ma:internalName="LastPublishTimeLookup" ma:readOnly="true" ma:showField="LastPublish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VersionLookup" ma:index="66" nillable="true" ma:displayName="Last Published Version" ma:default="" ma:list="{9E343742-310B-4684-A24C-1D137CB4B230}" ma:internalName="LastPublishVersionLookup" ma:readOnly="true" ma:showField="LastPublish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LaunchHelpLinkType" ma:index="67" nillable="true" ma:displayName="Launch Help Link Type" ma:default="Template" ma:internalName="TPLaunchHelpLinkType">
      <xsd:simpleType>
        <xsd:restriction base="dms:Choice">
          <xsd:enumeration value="Template"/>
          <xsd:enumeration value="Training"/>
          <xsd:enumeration value="URL"/>
          <xsd:enumeration value="None"/>
        </xsd:restriction>
      </xsd:simpleType>
    </xsd:element>
    <xsd:element name="LegacyData" ma:index="68" nillable="true" ma:displayName="Legacy Data" ma:default="" ma:internalName="LegacyData" ma:readOnly="false">
      <xsd:simpleType>
        <xsd:restriction base="dms:Note"/>
      </xsd:simpleType>
    </xsd:element>
    <xsd:element name="TPLaunchHelpLink" ma:index="69" nillable="true" ma:displayName="Link to Launch Help Topic" ma:default="" ma:internalName="TPLaunchHelpLink">
      <xsd:simpleType>
        <xsd:restriction base="dms:Text"/>
      </xsd:simpleType>
    </xsd:element>
    <xsd:element name="LocComments" ma:index="70" nillable="true" ma:displayName="Loc Approval Comments" ma:default="" ma:internalName="LocComments" ma:readOnly="false">
      <xsd:simpleType>
        <xsd:restriction base="dms:Note"/>
      </xsd:simpleType>
    </xsd:element>
    <xsd:element name="LocLastLocAttemptVersionLookup" ma:index="71" nillable="true" ma:displayName="Loc Last Loc Attempt Version" ma:default="" ma:list="{7DD1DCEC-E449-43D3-891F-7DC62F62AD21}" ma:internalName="LocLastLocAttemptVersionLookup" ma:readOnly="false" ma:showField="LastLocAttemptVersion" ma:web="4873beb7-5857-4685-be1f-d57550cc96cc">
      <xsd:simpleType>
        <xsd:restriction base="dms:Lookup"/>
      </xsd:simpleType>
    </xsd:element>
    <xsd:element name="LocLastLocAttemptVersionTypeLookup" ma:index="72" nillable="true" ma:displayName="Loc Last Loc Attempt Version Type" ma:default="" ma:list="{7DD1DCEC-E449-43D3-891F-7DC62F62AD21}" ma:internalName="LocLastLocAttemptVersionTypeLookup" ma:readOnly="true" ma:showField="LastLocAttemptVersionType" ma:web="4873beb7-5857-4685-be1f-d57550cc96cc">
      <xsd:simpleType>
        <xsd:restriction base="dms:Lookup"/>
      </xsd:simpleType>
    </xsd:element>
    <xsd:element name="LocManualTestRequired" ma:index="73" nillable="true" ma:displayName="Loc Manual Test Required" ma:default="" ma:internalName="LocManualTestRequired" ma:readOnly="false">
      <xsd:simpleType>
        <xsd:restriction base="dms:Boolean"/>
      </xsd:simpleType>
    </xsd:element>
    <xsd:element name="LocMarketGroupTiers2" ma:index="74" nillable="true" ma:displayName="Loc Market Group Tiers" ma:internalName="LocMarketGroupTiers2" ma:readOnly="false">
      <xsd:simpleType>
        <xsd:restriction base="dms:Unknown"/>
      </xsd:simpleType>
    </xsd:element>
    <xsd:element name="LocNewPublishedVersionLookup" ma:index="75" nillable="true" ma:displayName="Loc New Published Version Lookup" ma:default="" ma:list="{7DD1DCEC-E449-43D3-891F-7DC62F62AD21}" ma:internalName="LocNewPublishedVersionLookup" ma:readOnly="true" ma:showField="NewPublishedVersion" ma:web="4873beb7-5857-4685-be1f-d57550cc96cc">
      <xsd:simpleType>
        <xsd:restriction base="dms:Lookup"/>
      </xsd:simpleType>
    </xsd:element>
    <xsd:element name="LocOverallHandbackStatusLookup" ma:index="76" nillable="true" ma:displayName="Loc Overall Handback Status" ma:default="" ma:list="{7DD1DCEC-E449-43D3-891F-7DC62F62AD21}" ma:internalName="LocOverallHandbackStatusLookup" ma:readOnly="true" ma:showField="OverallHandbackStatus" ma:web="4873beb7-5857-4685-be1f-d57550cc96cc">
      <xsd:simpleType>
        <xsd:restriction base="dms:Lookup"/>
      </xsd:simpleType>
    </xsd:element>
    <xsd:element name="LocOverallLocStatusLookup" ma:index="77" nillable="true" ma:displayName="Loc Overall Localize Status" ma:default="" ma:list="{7DD1DCEC-E449-43D3-891F-7DC62F62AD21}" ma:internalName="LocOverallLocStatusLookup" ma:readOnly="true" ma:showField="OverallLocStatus" ma:web="4873beb7-5857-4685-be1f-d57550cc96cc">
      <xsd:simpleType>
        <xsd:restriction base="dms:Lookup"/>
      </xsd:simpleType>
    </xsd:element>
    <xsd:element name="LocOverallPreviewStatusLookup" ma:index="78" nillable="true" ma:displayName="Loc Overall Preview Status" ma:default="" ma:list="{7DD1DCEC-E449-43D3-891F-7DC62F62AD21}" ma:internalName="LocOverallPreviewStatusLookup" ma:readOnly="true" ma:showField="OverallPreviewStatus" ma:web="4873beb7-5857-4685-be1f-d57550cc96cc">
      <xsd:simpleType>
        <xsd:restriction base="dms:Lookup"/>
      </xsd:simpleType>
    </xsd:element>
    <xsd:element name="LocOverallPublishStatusLookup" ma:index="79" nillable="true" ma:displayName="Loc Overall Publish Status" ma:default="" ma:list="{7DD1DCEC-E449-43D3-891F-7DC62F62AD21}" ma:internalName="LocOverallPublishStatusLookup" ma:readOnly="true" ma:showField="OverallPublishStatus" ma:web="4873beb7-5857-4685-be1f-d57550cc96cc">
      <xsd:simpleType>
        <xsd:restriction base="dms:Lookup"/>
      </xsd:simpleType>
    </xsd:element>
    <xsd:element name="IntlLocPriority" ma:index="80" nillable="true" ma:displayName="Loc Priority" ma:default="" ma:internalName="IntlLocPriority" ma:readOnly="false">
      <xsd:simpleType>
        <xsd:restriction base="dms:Unknown"/>
      </xsd:simpleType>
    </xsd:element>
    <xsd:element name="LocProcessedForHandoffsLookup" ma:index="81" nillable="true" ma:displayName="Loc Processed For Handoffs" ma:default="" ma:list="{7DD1DCEC-E449-43D3-891F-7DC62F62AD21}" ma:internalName="LocProcessedForHandoffsLookup" ma:readOnly="true" ma:showField="ProcessedForHandoffs" ma:web="4873beb7-5857-4685-be1f-d57550cc96cc">
      <xsd:simpleType>
        <xsd:restriction base="dms:Lookup"/>
      </xsd:simpleType>
    </xsd:element>
    <xsd:element name="LocProcessedForMarketsLookup" ma:index="82" nillable="true" ma:displayName="Loc Processed For Markets" ma:default="" ma:list="{7DD1DCEC-E449-43D3-891F-7DC62F62AD21}" ma:internalName="LocProcessedForMarketsLookup" ma:readOnly="true" ma:showField="ProcessedForMarkets" ma:web="4873beb7-5857-4685-be1f-d57550cc96cc">
      <xsd:simpleType>
        <xsd:restriction base="dms:Lookup"/>
      </xsd:simpleType>
    </xsd:element>
    <xsd:element name="LocPublishedDependentAssetsLookup" ma:index="83" nillable="true" ma:displayName="Loc Published Dependent Assets" ma:default="" ma:list="{7DD1DCEC-E449-43D3-891F-7DC62F62AD21}" ma:internalName="LocPublishedDependentAssetsLookup" ma:readOnly="true" ma:showField="PublishedDependentAssets" ma:web="4873beb7-5857-4685-be1f-d57550cc96cc">
      <xsd:simpleType>
        <xsd:restriction base="dms:Lookup"/>
      </xsd:simpleType>
    </xsd:element>
    <xsd:element name="LocPublishedLinkedAssetsLookup" ma:index="84" nillable="true" ma:displayName="Loc Published Linked Assets" ma:default="" ma:list="{7DD1DCEC-E449-43D3-891F-7DC62F62AD21}" ma:internalName="LocPublishedLinkedAssetsLookup" ma:readOnly="true" ma:showField="PublishedLinkedAssets" ma:web="4873beb7-5857-4685-be1f-d57550cc96cc">
      <xsd:simpleType>
        <xsd:restriction base="dms:Lookup"/>
      </xsd:simpleType>
    </xsd:element>
    <xsd:element name="LocRecommendedHandoff" ma:index="85" nillable="true" ma:displayName="Loc Recommended Handoff" ma:default="" ma:indexed="true" ma:internalName="LocRecommendedHandoff" ma:readOnly="false">
      <xsd:simpleType>
        <xsd:restriction base="dms:Text"/>
      </xsd:simpleType>
    </xsd:element>
    <xsd:element name="LocalizationTagsTaxHTField0" ma:index="87" nillable="true" ma:taxonomy="true" ma:internalName="LocalizationTagsTaxHTField0" ma:taxonomyFieldName="LocalizationTags" ma:displayName="Localization Tags" ma:readOnly="false" ma:default="" ma:fieldId="{00f02cb3-2c7c-424a-9c61-10e9b6878429}" ma:taxonomyMulti="true" ma:sspId="8f79753a-75d3-41f5-8ca3-40b843941b4f" ma:termSetId="5b7703a5-8e8b-4b58-8b31-1cea35331d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achineTranslated" ma:index="88" nillable="true" ma:displayName="Machine Translated" ma:default="" ma:internalName="MachineTranslated" ma:readOnly="false">
      <xsd:simpleType>
        <xsd:restriction base="dms:Boolean"/>
      </xsd:simpleType>
    </xsd:element>
    <xsd:element name="Manager" ma:index="89" nillable="true" ma:displayName="Manager" ma:hidden="true" ma:internalName="Manager" ma:readOnly="false">
      <xsd:simpleType>
        <xsd:restriction base="dms:Text"/>
      </xsd:simpleType>
    </xsd:element>
    <xsd:element name="Markets" ma:index="90" nillable="true" ma:displayName="Markets" ma:default="" ma:description="Leave blank to show in all markets" ma:list="{2FBD1B11-2ACE-4FDC-B5A3-635D4ADF6F1B}" ma:internalName="Markets" ma:readOnly="false" ma:showField="MarketNa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ilestone" ma:index="91" nillable="true" ma:displayName="Milestone" ma:default="" ma:internalName="Milestone" ma:readOnly="false">
      <xsd:simpleType>
        <xsd:restriction base="dms:Unknown"/>
      </xsd:simpleType>
    </xsd:element>
    <xsd:element name="TPNamespace" ma:index="94" nillable="true" ma:displayName="Namespace" ma:default="" ma:internalName="TPNamespace">
      <xsd:simpleType>
        <xsd:restriction base="dms:Text"/>
      </xsd:simpleType>
    </xsd:element>
    <xsd:element name="NumericId" ma:index="95" nillable="true" ma:displayName="Numeric ID" ma:default="" ma:indexed="true" ma:internalName="NumericId" ma:readOnly="false">
      <xsd:simpleType>
        <xsd:restriction base="dms:Number"/>
      </xsd:simpleType>
    </xsd:element>
    <xsd:element name="NumOfRatingsLookup" ma:index="96" nillable="true" ma:displayName="NumOfRatings" ma:default="" ma:list="{9E343742-310B-4684-A24C-1D137CB4B230}" ma:internalName="NumOfRatingsLookup" ma:readOnly="true" ma:showField="NumOfRating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OCacheId" ma:index="97" nillable="true" ma:displayName="OOCacheId" ma:internalName="OOCacheId" ma:readOnly="false">
      <xsd:simpleType>
        <xsd:restriction base="dms:Text"/>
      </xsd:simpleType>
    </xsd:element>
    <xsd:element name="OpenTemplate" ma:index="98" nillable="true" ma:displayName="Open Template" ma:default="true" ma:internalName="OpenTemplate">
      <xsd:simpleType>
        <xsd:restriction base="dms:Boolean"/>
      </xsd:simpleType>
    </xsd:element>
    <xsd:element name="OriginAsset" ma:index="99" nillable="true" ma:displayName="Origin Asset" ma:default="" ma:internalName="OriginAsset" ma:readOnly="false">
      <xsd:simpleType>
        <xsd:restriction base="dms:Text"/>
      </xsd:simpleType>
    </xsd:element>
    <xsd:element name="OriginalRelease" ma:index="100" nillable="true" ma:displayName="Original Release" ma:default="15" ma:internalName="OriginalRelease" ma:readOnly="false">
      <xsd:simpleType>
        <xsd:restriction base="dms:Choice">
          <xsd:enumeration value="14"/>
          <xsd:enumeration value="15"/>
          <xsd:enumeration value="16"/>
        </xsd:restriction>
      </xsd:simpleType>
    </xsd:element>
    <xsd:element name="OriginalSourceMarket" ma:index="101" nillable="true" ma:displayName="Original Source Market Group" ma:default="" ma:internalName="OriginalSourceMarket" ma:readOnly="false">
      <xsd:simpleType>
        <xsd:restriction base="dms:Text"/>
      </xsd:simpleType>
    </xsd:element>
    <xsd:element name="OutputCachingOn" ma:index="102" nillable="true" ma:displayName="Output Caching" ma:default="true" ma:hidden="true" ma:internalName="OutputCachingOn" ma:readOnly="false">
      <xsd:simpleType>
        <xsd:restriction base="dms:Boolean"/>
      </xsd:simpleType>
    </xsd:element>
    <xsd:element name="ParentAssetId" ma:index="103" nillable="true" ma:displayName="Parent Asset Id" ma:default="" ma:internalName="ParentAssetId" ma:readOnly="false">
      <xsd:simpleType>
        <xsd:restriction base="dms:Text"/>
      </xsd:simpleType>
    </xsd:element>
    <xsd:element name="PlannedPubDate" ma:index="104" nillable="true" ma:displayName="Planned Publish Date" ma:default="" ma:indexed="true" ma:internalName="PlannedPubDate" ma:readOnly="false">
      <xsd:simpleType>
        <xsd:restriction base="dms:DateTime"/>
      </xsd:simpleType>
    </xsd:element>
    <xsd:element name="PolicheckWords" ma:index="105" nillable="true" ma:displayName="Policheck Words" ma:default="" ma:internalName="PolicheckWords" ma:readOnly="false">
      <xsd:simpleType>
        <xsd:restriction base="dms:Text"/>
      </xsd:simpleType>
    </xsd:element>
    <xsd:element name="BusinessGroup" ma:index="106" nillable="true" ma:displayName="Product Division Owner" ma:default="" ma:internalName="BusinessGroup" ma:readOnly="false">
      <xsd:simpleType>
        <xsd:restriction base="dms:Unknown"/>
      </xsd:simpleType>
    </xsd:element>
    <xsd:element name="UAProjectedTotalWords" ma:index="107" nillable="true" ma:displayName="Projected Word Count" ma:default="" ma:internalName="UAProjectedTotalWords" ma:readOnly="false">
      <xsd:simpleType>
        <xsd:restriction base="dms:Unknown"/>
      </xsd:simpleType>
    </xsd:element>
    <xsd:element name="Provider" ma:index="108" nillable="true" ma:displayName="Provider" ma:default="" ma:internalName="Provider" ma:readOnly="false">
      <xsd:simpleType>
        <xsd:restriction base="dms:Unknown"/>
      </xsd:simpleType>
    </xsd:element>
    <xsd:element name="Providers" ma:index="109" nillable="true" ma:displayName="Providers" ma:default="" ma:internalName="Providers">
      <xsd:simpleType>
        <xsd:restriction base="dms:Unknown"/>
      </xsd:simpleType>
    </xsd:element>
    <xsd:element name="PublishStatusLookup" ma:index="110" nillable="true" ma:displayName="Publish Status" ma:default="" ma:list="{9E343742-310B-4684-A24C-1D137CB4B230}" ma:internalName="PublishStatusLookup" ma:readOnly="false" ma:showField="PublishStatu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ublishTargets" ma:index="111" nillable="true" ma:displayName="Publish Target" ma:default="OfficeOnlineVNext" ma:internalName="PublishTargets" ma:readOnly="false">
      <xsd:simpleType>
        <xsd:restriction base="dms:Unknown"/>
      </xsd:simpleType>
    </xsd:element>
    <xsd:element name="RecommendationsModifier" ma:index="112" nillable="true" ma:displayName="Recommendations Modifier" ma:default="" ma:internalName="RecommendationsModifier" ma:readOnly="false">
      <xsd:simpleType>
        <xsd:restriction base="dms:Number"/>
      </xsd:simpleType>
    </xsd:element>
    <xsd:element name="ArtSampleDocs" ma:index="113" nillable="true" ma:displayName="Sample Docs" ma:default="" ma:hidden="true" ma:internalName="ArtSampleDocs" ma:readOnly="false">
      <xsd:simpleType>
        <xsd:restriction base="dms:Text"/>
      </xsd:simpleType>
    </xsd:element>
    <xsd:element name="ScenarioTagsTaxHTField0" ma:index="115" nillable="true" ma:taxonomy="true" ma:internalName="ScenarioTagsTaxHTField0" ma:taxonomyFieldName="ScenarioTags" ma:displayName="Scenarios" ma:readOnly="false" ma:default="" ma:fieldId="{93aef74d-6c78-4815-8310-51477dceeccc}" ma:taxonomyMulti="true" ma:sspId="8f79753a-75d3-41f5-8ca3-40b843941b4f" ma:termSetId="4b7d5f16-e2f2-4fc0-bab3-6e8b931e57d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owIn" ma:index="117" nillable="true" ma:displayName="Show In" ma:default="Show everywhere" ma:internalName="ShowIn" ma:readOnly="false">
      <xsd:simpleType>
        <xsd:restriction base="dms:Choice">
          <xsd:enumeration value="Hide on web"/>
          <xsd:enumeration value="On Web no search"/>
          <xsd:enumeration value="Show everywhere"/>
          <xsd:enumeration value="Special use only"/>
        </xsd:restriction>
      </xsd:simpleType>
    </xsd:element>
    <xsd:element name="SourceTitle" ma:index="118" nillable="true" ma:displayName="Source Title" ma:default="" ma:indexed="true" ma:internalName="SourceTitle" ma:readOnly="false">
      <xsd:simpleType>
        <xsd:restriction base="dms:Text"/>
      </xsd:simpleType>
    </xsd:element>
    <xsd:element name="CSXSubmissionDate" ma:index="119" nillable="true" ma:displayName="Submission Date" ma:default="" ma:internalName="CSXSubmissionDate" ma:readOnly="false">
      <xsd:simpleType>
        <xsd:restriction base="dms:DateTime"/>
      </xsd:simpleType>
    </xsd:element>
    <xsd:element name="SubmitterId" ma:index="120" nillable="true" ma:displayName="Submitter ID" ma:default="" ma:internalName="SubmitterId" ma:readOnly="false">
      <xsd:simpleType>
        <xsd:restriction base="dms:Text"/>
      </xsd:simpleType>
    </xsd:element>
    <xsd:element name="TaxCatchAll" ma:index="121" nillable="true" ma:displayName="Taxonomy Catch All Column" ma:hidden="true" ma:list="{530f955b-6704-4601-bd83-f81d87f1e440}" ma:internalName="TaxCatchAll" ma:showField="CatchAllData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2" nillable="true" ma:displayName="Taxonomy Catch All Column1" ma:hidden="true" ma:list="{530f955b-6704-4601-bd83-f81d87f1e440}" ma:internalName="TaxCatchAllLabel" ma:readOnly="true" ma:showField="CatchAllDataLabel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emplateStatus" ma:index="123" nillable="true" ma:displayName="Template Status" ma:default="" ma:internalName="TemplateStatus">
      <xsd:simpleType>
        <xsd:restriction base="dms:Unknown"/>
      </xsd:simpleType>
    </xsd:element>
    <xsd:element name="TemplateTemplateType" ma:index="124" nillable="true" ma:displayName="Template Type" ma:default="" ma:internalName="TemplateTemplateType">
      <xsd:simpleType>
        <xsd:restriction base="dms:Unknown"/>
      </xsd:simpleType>
    </xsd:element>
    <xsd:element name="ThumbnailAssetId" ma:index="125" nillable="true" ma:displayName="Thumbnail Image Asset" ma:default="" ma:internalName="ThumbnailAssetId" ma:readOnly="false">
      <xsd:simpleType>
        <xsd:restriction base="dms:Text"/>
      </xsd:simpleType>
    </xsd:element>
    <xsd:element name="TimesCloned" ma:index="126" nillable="true" ma:displayName="Times Cloned" ma:default="" ma:internalName="TimesCloned" ma:readOnly="false">
      <xsd:simpleType>
        <xsd:restriction base="dms:Number"/>
      </xsd:simpleType>
    </xsd:element>
    <xsd:element name="TrustLevel" ma:index="128" nillable="true" ma:displayName="Trust Level" ma:default="1 Microsoft Managed Content" ma:internalName="TrustLevel" ma:readOnly="false">
      <xsd:simpleType>
        <xsd:restriction base="dms:Unknown"/>
      </xsd:simpleType>
    </xsd:element>
    <xsd:element name="UALocComments" ma:index="129" nillable="true" ma:displayName="UA Loc Comments" ma:default="" ma:internalName="UALocComments" ma:readOnly="false">
      <xsd:simpleType>
        <xsd:restriction base="dms:Note"/>
      </xsd:simpleType>
    </xsd:element>
    <xsd:element name="UALocRecommendation" ma:index="130" nillable="true" ma:displayName="UA Loc Recommendation" ma:default="Localize" ma:internalName="UALocRecommendation" ma:readOnly="false">
      <xsd:simpleType>
        <xsd:restriction base="dms:Choice">
          <xsd:enumeration value="Localize"/>
          <xsd:enumeration value="Never Localize"/>
          <xsd:enumeration value="Priority Localize"/>
        </xsd:restriction>
      </xsd:simpleType>
    </xsd:element>
    <xsd:element name="UANotes" ma:index="131" nillable="true" ma:displayName="UA Notes" ma:default="" ma:internalName="UANotes" ma:readOnly="false">
      <xsd:simpleType>
        <xsd:restriction base="dms:Note"/>
      </xsd:simpleType>
    </xsd:element>
    <xsd:element name="TPAppVersion" ma:index="132" nillable="true" ma:displayName="Version" ma:default="" ma:internalName="TPAppVersion">
      <xsd:simpleType>
        <xsd:restriction base="dms:Text"/>
      </xsd:simpleType>
    </xsd:element>
    <xsd:element name="VoteCount" ma:index="133" nillable="true" ma:displayName="Vote Count" ma:default="" ma:internalName="VoteCount" ma:readOnly="fals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2" ma:displayName="Content Type"/>
        <xsd:element ref="dc:title" minOccurs="0" maxOccurs="1" ma:index="12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PDescription xmlns="4873beb7-5857-4685-be1f-d57550cc96cc" xsi:nil="true"/>
    <AssetExpire xmlns="4873beb7-5857-4685-be1f-d57550cc96cc">2029-01-01T08:00:00+00:00</AssetExpire>
    <CampaignTagsTaxHTField0 xmlns="4873beb7-5857-4685-be1f-d57550cc96cc">
      <Terms xmlns="http://schemas.microsoft.com/office/infopath/2007/PartnerControls"/>
    </CampaignTagsTaxHTField0>
    <IntlLangReviewDate xmlns="4873beb7-5857-4685-be1f-d57550cc96cc" xsi:nil="true"/>
    <TPFriendlyName xmlns="4873beb7-5857-4685-be1f-d57550cc96cc" xsi:nil="true"/>
    <IntlLangReview xmlns="4873beb7-5857-4685-be1f-d57550cc96cc">false</IntlLangReview>
    <LocLastLocAttemptVersionLookup xmlns="4873beb7-5857-4685-be1f-d57550cc96cc">855024</LocLastLocAttemptVersionLookup>
    <PolicheckWords xmlns="4873beb7-5857-4685-be1f-d57550cc96cc" xsi:nil="true"/>
    <SubmitterId xmlns="4873beb7-5857-4685-be1f-d57550cc96cc" xsi:nil="true"/>
    <AcquiredFrom xmlns="4873beb7-5857-4685-be1f-d57550cc96cc">Internal MS</AcquiredFrom>
    <EditorialStatus xmlns="4873beb7-5857-4685-be1f-d57550cc96cc">Complete</EditorialStatus>
    <Markets xmlns="4873beb7-5857-4685-be1f-d57550cc96cc"/>
    <OriginAsset xmlns="4873beb7-5857-4685-be1f-d57550cc96cc" xsi:nil="true"/>
    <AssetStart xmlns="4873beb7-5857-4685-be1f-d57550cc96cc">2012-08-31T08:50:00+00:00</AssetStart>
    <FriendlyTitle xmlns="4873beb7-5857-4685-be1f-d57550cc96cc" xsi:nil="true"/>
    <MarketSpecific xmlns="4873beb7-5857-4685-be1f-d57550cc96cc">false</MarketSpecific>
    <TPNamespace xmlns="4873beb7-5857-4685-be1f-d57550cc96cc" xsi:nil="true"/>
    <PublishStatusLookup xmlns="4873beb7-5857-4685-be1f-d57550cc96cc">
      <Value>1616423</Value>
    </PublishStatusLookup>
    <APAuthor xmlns="4873beb7-5857-4685-be1f-d57550cc96cc">
      <UserInfo>
        <DisplayName>REDMOND\kristaa</DisplayName>
        <AccountId>136</AccountId>
        <AccountType/>
      </UserInfo>
    </APAuthor>
    <TPCommandLine xmlns="4873beb7-5857-4685-be1f-d57550cc96cc" xsi:nil="true"/>
    <IntlLangReviewer xmlns="4873beb7-5857-4685-be1f-d57550cc96cc" xsi:nil="true"/>
    <OpenTemplate xmlns="4873beb7-5857-4685-be1f-d57550cc96cc">true</OpenTemplate>
    <CSXSubmissionDate xmlns="4873beb7-5857-4685-be1f-d57550cc96cc" xsi:nil="true"/>
    <TaxCatchAll xmlns="4873beb7-5857-4685-be1f-d57550cc96cc"/>
    <Manager xmlns="4873beb7-5857-4685-be1f-d57550cc96cc" xsi:nil="true"/>
    <NumericId xmlns="4873beb7-5857-4685-be1f-d57550cc96cc" xsi:nil="true"/>
    <ParentAssetId xmlns="4873beb7-5857-4685-be1f-d57550cc96cc" xsi:nil="true"/>
    <OriginalSourceMarket xmlns="4873beb7-5857-4685-be1f-d57550cc96cc" xsi:nil="true"/>
    <ApprovalStatus xmlns="4873beb7-5857-4685-be1f-d57550cc96cc">InProgress</ApprovalStatus>
    <TPComponent xmlns="4873beb7-5857-4685-be1f-d57550cc96cc" xsi:nil="true"/>
    <EditorialTags xmlns="4873beb7-5857-4685-be1f-d57550cc96cc" xsi:nil="true"/>
    <TPExecutable xmlns="4873beb7-5857-4685-be1f-d57550cc96cc" xsi:nil="true"/>
    <TPLaunchHelpLink xmlns="4873beb7-5857-4685-be1f-d57550cc96cc" xsi:nil="true"/>
    <LocComments xmlns="4873beb7-5857-4685-be1f-d57550cc96cc" xsi:nil="true"/>
    <LocRecommendedHandoff xmlns="4873beb7-5857-4685-be1f-d57550cc96cc" xsi:nil="true"/>
    <SourceTitle xmlns="4873beb7-5857-4685-be1f-d57550cc96cc" xsi:nil="true"/>
    <CSXUpdate xmlns="4873beb7-5857-4685-be1f-d57550cc96cc">false</CSXUpdate>
    <IntlLocPriority xmlns="4873beb7-5857-4685-be1f-d57550cc96cc" xsi:nil="true"/>
    <UAProjectedTotalWords xmlns="4873beb7-5857-4685-be1f-d57550cc96cc" xsi:nil="true"/>
    <AssetType xmlns="4873beb7-5857-4685-be1f-d57550cc96cc">TP</AssetType>
    <MachineTranslated xmlns="4873beb7-5857-4685-be1f-d57550cc96cc">false</MachineTranslated>
    <OutputCachingOn xmlns="4873beb7-5857-4685-be1f-d57550cc96cc">false</OutputCachingOn>
    <TemplateStatus xmlns="4873beb7-5857-4685-be1f-d57550cc96cc">Complete</TemplateStatus>
    <IsSearchable xmlns="4873beb7-5857-4685-be1f-d57550cc96cc">true</IsSearchable>
    <ContentItem xmlns="4873beb7-5857-4685-be1f-d57550cc96cc" xsi:nil="true"/>
    <HandoffToMSDN xmlns="4873beb7-5857-4685-be1f-d57550cc96cc" xsi:nil="true"/>
    <ShowIn xmlns="4873beb7-5857-4685-be1f-d57550cc96cc">Show everywhere</ShowIn>
    <ThumbnailAssetId xmlns="4873beb7-5857-4685-be1f-d57550cc96cc" xsi:nil="true"/>
    <UALocComments xmlns="4873beb7-5857-4685-be1f-d57550cc96cc" xsi:nil="true"/>
    <UALocRecommendation xmlns="4873beb7-5857-4685-be1f-d57550cc96cc">Localize</UALocRecommendation>
    <LastModifiedDateTime xmlns="4873beb7-5857-4685-be1f-d57550cc96cc" xsi:nil="true"/>
    <LegacyData xmlns="4873beb7-5857-4685-be1f-d57550cc96cc" xsi:nil="true"/>
    <LocManualTestRequired xmlns="4873beb7-5857-4685-be1f-d57550cc96cc">false</LocManualTestRequired>
    <LocMarketGroupTiers2 xmlns="4873beb7-5857-4685-be1f-d57550cc96cc" xsi:nil="true"/>
    <ClipArtFilename xmlns="4873beb7-5857-4685-be1f-d57550cc96cc" xsi:nil="true"/>
    <TPApplication xmlns="4873beb7-5857-4685-be1f-d57550cc96cc" xsi:nil="true"/>
    <CSXHash xmlns="4873beb7-5857-4685-be1f-d57550cc96cc" xsi:nil="true"/>
    <DirectSourceMarket xmlns="4873beb7-5857-4685-be1f-d57550cc96cc" xsi:nil="true"/>
    <PrimaryImageGen xmlns="4873beb7-5857-4685-be1f-d57550cc96cc">true</PrimaryImageGen>
    <PlannedPubDate xmlns="4873beb7-5857-4685-be1f-d57550cc96cc" xsi:nil="true"/>
    <CSXSubmissionMarket xmlns="4873beb7-5857-4685-be1f-d57550cc96cc" xsi:nil="true"/>
    <Downloads xmlns="4873beb7-5857-4685-be1f-d57550cc96cc">0</Downloads>
    <ArtSampleDocs xmlns="4873beb7-5857-4685-be1f-d57550cc96cc" xsi:nil="true"/>
    <TrustLevel xmlns="4873beb7-5857-4685-be1f-d57550cc96cc">1 Microsoft Managed Content</TrustLevel>
    <BlockPublish xmlns="4873beb7-5857-4685-be1f-d57550cc96cc">false</BlockPublish>
    <TPLaunchHelpLinkType xmlns="4873beb7-5857-4685-be1f-d57550cc96cc">Template</TPLaunchHelpLinkType>
    <LocalizationTagsTaxHTField0 xmlns="4873beb7-5857-4685-be1f-d57550cc96cc">
      <Terms xmlns="http://schemas.microsoft.com/office/infopath/2007/PartnerControls"/>
    </LocalizationTagsTaxHTField0>
    <BusinessGroup xmlns="4873beb7-5857-4685-be1f-d57550cc96cc" xsi:nil="true"/>
    <Providers xmlns="4873beb7-5857-4685-be1f-d57550cc96cc" xsi:nil="true"/>
    <TemplateTemplateType xmlns="4873beb7-5857-4685-be1f-d57550cc96cc">PowerPoint Presentation Template</TemplateTemplateType>
    <TimesCloned xmlns="4873beb7-5857-4685-be1f-d57550cc96cc" xsi:nil="true"/>
    <TPAppVersion xmlns="4873beb7-5857-4685-be1f-d57550cc96cc" xsi:nil="true"/>
    <VoteCount xmlns="4873beb7-5857-4685-be1f-d57550cc96cc" xsi:nil="true"/>
    <AverageRating xmlns="4873beb7-5857-4685-be1f-d57550cc96cc" xsi:nil="true"/>
    <FeatureTagsTaxHTField0 xmlns="4873beb7-5857-4685-be1f-d57550cc96cc">
      <Terms xmlns="http://schemas.microsoft.com/office/infopath/2007/PartnerControls"/>
    </FeatureTagsTaxHTField0>
    <Provider xmlns="4873beb7-5857-4685-be1f-d57550cc96cc" xsi:nil="true"/>
    <UACurrentWords xmlns="4873beb7-5857-4685-be1f-d57550cc96cc" xsi:nil="true"/>
    <AssetId xmlns="4873beb7-5857-4685-be1f-d57550cc96cc">TP103431361</AssetId>
    <TPClientViewer xmlns="4873beb7-5857-4685-be1f-d57550cc96cc" xsi:nil="true"/>
    <DSATActionTaken xmlns="4873beb7-5857-4685-be1f-d57550cc96cc" xsi:nil="true"/>
    <APEditor xmlns="4873beb7-5857-4685-be1f-d57550cc96cc">
      <UserInfo>
        <DisplayName/>
        <AccountId xsi:nil="true"/>
        <AccountType/>
      </UserInfo>
    </APEditor>
    <TPInstallLocation xmlns="4873beb7-5857-4685-be1f-d57550cc96cc" xsi:nil="true"/>
    <OOCacheId xmlns="4873beb7-5857-4685-be1f-d57550cc96cc" xsi:nil="true"/>
    <IsDeleted xmlns="4873beb7-5857-4685-be1f-d57550cc96cc">false</IsDeleted>
    <PublishTargets xmlns="4873beb7-5857-4685-be1f-d57550cc96cc">OfficeOnlineVNext</PublishTargets>
    <ApprovalLog xmlns="4873beb7-5857-4685-be1f-d57550cc96cc" xsi:nil="true"/>
    <BugNumber xmlns="4873beb7-5857-4685-be1f-d57550cc96cc" xsi:nil="true"/>
    <CrawlForDependencies xmlns="4873beb7-5857-4685-be1f-d57550cc96cc">false</CrawlForDependencies>
    <InternalTagsTaxHTField0 xmlns="4873beb7-5857-4685-be1f-d57550cc96cc">
      <Terms xmlns="http://schemas.microsoft.com/office/infopath/2007/PartnerControls"/>
    </InternalTagsTaxHTField0>
    <LastHandOff xmlns="4873beb7-5857-4685-be1f-d57550cc96cc" xsi:nil="true"/>
    <Milestone xmlns="4873beb7-5857-4685-be1f-d57550cc96cc" xsi:nil="true"/>
    <OriginalRelease xmlns="4873beb7-5857-4685-be1f-d57550cc96cc">15</OriginalRelease>
    <RecommendationsModifier xmlns="4873beb7-5857-4685-be1f-d57550cc96cc" xsi:nil="true"/>
    <ScenarioTagsTaxHTField0 xmlns="4873beb7-5857-4685-be1f-d57550cc96cc">
      <Terms xmlns="http://schemas.microsoft.com/office/infopath/2007/PartnerControls"/>
    </ScenarioTagsTaxHTField0>
    <UANotes xmlns="4873beb7-5857-4685-be1f-d57550cc96cc" xsi:nil="true"/>
  </documentManagement>
</p:properties>
</file>

<file path=customXml/itemProps1.xml><?xml version="1.0" encoding="utf-8"?>
<ds:datastoreItem xmlns:ds="http://schemas.openxmlformats.org/officeDocument/2006/customXml" ds:itemID="{28C8B9CA-0273-4370-889A-FC05DA5C2FA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873beb7-5857-4685-be1f-d57550cc96c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61E720F-F05D-4536-9C34-0CFCED65D3B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CDDBB83-77C1-4099-A0AA-289882E745E2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office/2006/documentManagement/types"/>
    <ds:schemaRef ds:uri="4873beb7-5857-4685-be1f-d57550cc96cc"/>
    <ds:schemaRef ds:uri="http://schemas.openxmlformats.org/package/2006/metadata/core-properties"/>
    <ds:schemaRef ds:uri="http://purl.org/dc/dcmitype/"/>
    <ds:schemaRef ds:uri="http://www.w3.org/XML/1998/namespace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Учебная презентация, макет с лентами и полосками (широкоэкранный формат)</Template>
  <TotalTime>0</TotalTime>
  <Words>718</Words>
  <Application>Microsoft Office PowerPoint</Application>
  <PresentationFormat>Широкий екран</PresentationFormat>
  <Paragraphs>80</Paragraphs>
  <Slides>14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14</vt:i4>
      </vt:variant>
    </vt:vector>
  </HeadingPairs>
  <TitlesOfParts>
    <vt:vector size="19" baseType="lpstr">
      <vt:lpstr>Arial</vt:lpstr>
      <vt:lpstr>Euphemia</vt:lpstr>
      <vt:lpstr>Plantagenet Cherokee</vt:lpstr>
      <vt:lpstr>Wingdings</vt:lpstr>
      <vt:lpstr>Научная литература 16 х 9</vt:lpstr>
      <vt:lpstr> </vt:lpstr>
      <vt:lpstr>Мета вивчення курсу</vt:lpstr>
      <vt:lpstr>Вступ до курсу «Безпека від кримінальних загроз»</vt:lpstr>
      <vt:lpstr>Кримінал, бізнес і держава в пострадянській Україні</vt:lpstr>
      <vt:lpstr>Теоретичні уявлення про соціогенез і криміногенез</vt:lpstr>
      <vt:lpstr>Мораль як засіб протидії кримінальним загрозам</vt:lpstr>
      <vt:lpstr>Право як засіб протидії кримінальним загрозам</vt:lpstr>
      <vt:lpstr>Державна влада як засіб протидії кримінальним загрозам </vt:lpstr>
      <vt:lpstr>Освіта та виховання у протидії криміналізації соціуму</vt:lpstr>
      <vt:lpstr>Кримінальні загрози в економічній сфері </vt:lpstr>
      <vt:lpstr>Кримінальні загрози в політичній сфері </vt:lpstr>
      <vt:lpstr>Кримінальні загрози особі людини і засоби протистояння їм </vt:lpstr>
      <vt:lpstr>Вимірювання кримінальних загроз – передумова забезпечення безпеки міста </vt:lpstr>
      <vt:lpstr>Презентація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2019-12-03T07:10:44Z</dcterms:created>
  <dcterms:modified xsi:type="dcterms:W3CDTF">2025-03-01T11:24:55Z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0x0101006EDDDB5EE6D98C44930B742096920B300400F5B6D36B3EF94B4E9A635CDF2A18F5B8</vt:lpwstr>
  </property>
  <property fmtid="{D5CDD505-2E9C-101B-9397-08002B2CF9AE}" pid="3" name="InternalTags">
    <vt:lpwstr/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