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2" r:id="rId6"/>
    <p:sldId id="264" r:id="rId7"/>
    <p:sldId id="278" r:id="rId8"/>
    <p:sldId id="279" r:id="rId9"/>
    <p:sldId id="265" r:id="rId10"/>
    <p:sldId id="269" r:id="rId11"/>
    <p:sldId id="272" r:id="rId12"/>
    <p:sldId id="283" r:id="rId13"/>
    <p:sldId id="284" r:id="rId14"/>
    <p:sldId id="285" r:id="rId15"/>
    <p:sldId id="286" r:id="rId16"/>
    <p:sldId id="287" r:id="rId17"/>
    <p:sldId id="282" r:id="rId1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1CCB59-0EF2-461B-BB3F-D8666998DDFF}" v="8" dt="2025-02-28T15:57:18.8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24" autoAdjust="0"/>
  </p:normalViewPr>
  <p:slideViewPr>
    <p:cSldViewPr snapToGrid="0" showGuides="1">
      <p:cViewPr varScale="1">
        <p:scale>
          <a:sx n="74" d="100"/>
          <a:sy n="74" d="100"/>
        </p:scale>
        <p:origin x="1042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097377B-7A80-4695-9311-7480A96BA5C2}" type="datetime1">
              <a:rPr lang="ru-RU" smtClean="0"/>
              <a:pPr algn="r" rtl="0"/>
              <a:t>01.03.2025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ru-RU" smtClean="0"/>
              <a:pPr algn="r"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FAA1E4E1-DF6A-45D0-AB14-6A9A0B144578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4" name="Образ слайда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0A3C37BE-C303-496D-B5CD-85F2937540FC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C522B8D-815E-429C-9EC2-505CEC215084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  <p:pic>
        <p:nvPicPr>
          <p:cNvPr id="11" name="Рисунок 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80E4BC3-C763-48AA-8280-ACE59646066A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D72474-459C-42C4-A0ED-A9AD89867D22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dirty="0"/>
              <a:t>09.10.2016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 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08D2BC5-0E5D-4645-A815-DFCA1A04B5A6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Группа 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Прямоугольник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/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ru-RU"/>
              <a:t>Образец подзаголовка</a:t>
            </a:r>
            <a:endParaRPr lang="ru-RU" dirty="0"/>
          </a:p>
        </p:txBody>
      </p:sp>
      <p:pic>
        <p:nvPicPr>
          <p:cNvPr id="10" name="Рисунок 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Рисунок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9" name="Пояснительный текст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ru-RU" sz="1100" b="1" i="1" dirty="0">
                <a:latin typeface="Arial" pitchFamily="34" charset="0"/>
                <a:cs typeface="Arial" pitchFamily="34" charset="0"/>
              </a:rPr>
              <a:t>ПРИМЕЧАНИЕ</a:t>
            </a:r>
            <a:endParaRPr lang="ru-RU" sz="1200" b="1" i="1" dirty="0">
              <a:latin typeface="Arial" pitchFamily="34" charset="0"/>
              <a:cs typeface="Arial" pitchFamily="34" charset="0"/>
            </a:endParaRPr>
          </a:p>
          <a:p>
            <a:pPr rtl="0"/>
            <a:r>
              <a:rPr lang="ru-RU" sz="1200" i="1" dirty="0">
                <a:latin typeface="Arial" pitchFamily="34" charset="0"/>
                <a:cs typeface="Arial" pitchFamily="34" charset="0"/>
              </a:rPr>
              <a:t>Чтобы изменить изображение на этом слайде, выберите рисунок и удалите его. Затем нажмите значок "Рисунки" в заполнителе, чтобы вставить изображение.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 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Группа 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рямоугольник 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dirty="0"/>
            </a:p>
          </p:txBody>
        </p:sp>
        <p:grpSp>
          <p:nvGrpSpPr>
            <p:cNvPr id="11" name="Группа 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F3049B1-F681-4AF5-B948-A3B940E9215A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  <p:pic>
        <p:nvPicPr>
          <p:cNvPr id="7" name="Рисунок 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9071334-89C1-48F8-8089-E3D6AA3BB79C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FDCDF3F-3D72-4F56-93A1-9DDD55AB6452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5C11A32-C44A-4E32-8FFB-D057369B4F61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5ECC2E-6DAB-4717-9C53-38589639C202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DC0002A-E6EF-4378-B5A3-22E20EA855B1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заголовка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-RU" dirty="0"/>
              <a:t>Образец текста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  <a:p>
            <a:pPr lvl="5" rtl="0"/>
            <a:r>
              <a:rPr lang="ru-RU" dirty="0"/>
              <a:t>Шестой уровень</a:t>
            </a:r>
          </a:p>
          <a:p>
            <a:pPr lvl="6" rtl="0"/>
            <a:r>
              <a:rPr lang="ru-RU" dirty="0"/>
              <a:t>Седьмой уровень</a:t>
            </a:r>
          </a:p>
          <a:p>
            <a:pPr lvl="7" rtl="0"/>
            <a:r>
              <a:rPr lang="ru-RU" dirty="0"/>
              <a:t>Восьмой уровень</a:t>
            </a:r>
          </a:p>
          <a:p>
            <a:pPr lvl="8" rtl="0"/>
            <a:r>
              <a:rPr lang="ru-RU" dirty="0"/>
              <a:t>Девятый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A42E0B6C-3F58-4527-A133-F91FB65EBC2F}" type="datetime1">
              <a:rPr lang="ru-RU" smtClean="0"/>
              <a:pPr/>
              <a:t>01.03.2025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 lang="ru-RU" smtClean="0"/>
              <a:pPr/>
              <a:t>‹№›</a:t>
            </a:fld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18754" y="2078182"/>
            <a:ext cx="5427705" cy="2239640"/>
          </a:xfrm>
        </p:spPr>
        <p:txBody>
          <a:bodyPr rtlCol="0" anchor="ctr"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953490" y="3958935"/>
            <a:ext cx="4899313" cy="1499489"/>
          </a:xfrm>
        </p:spPr>
        <p:txBody>
          <a:bodyPr rtlCol="0"/>
          <a:lstStyle/>
          <a:p>
            <a:r>
              <a:rPr lang="uk-UA" sz="2400" b="1" dirty="0">
                <a:solidFill>
                  <a:schemeClr val="tx2"/>
                </a:solidFill>
              </a:rPr>
              <a:t>Викладач</a:t>
            </a:r>
          </a:p>
          <a:p>
            <a:r>
              <a:rPr lang="uk-UA" sz="2400" b="1" dirty="0">
                <a:solidFill>
                  <a:schemeClr val="tx2"/>
                </a:solidFill>
              </a:rPr>
              <a:t>Скворець Володимир Олексійович, доктор філософських наук, доцент, професор кафедри соціології </a:t>
            </a:r>
            <a:endParaRPr lang="ru-RU" sz="2400" dirty="0">
              <a:solidFill>
                <a:schemeClr val="tx2"/>
              </a:solidFill>
            </a:endParaRPr>
          </a:p>
          <a:p>
            <a:pPr rtl="0"/>
            <a:endParaRPr lang="ru-RU" dirty="0"/>
          </a:p>
        </p:txBody>
      </p:sp>
      <p:pic>
        <p:nvPicPr>
          <p:cNvPr id="4" name="Місце для зображення 3" descr="Открытая книга на столе, размытые полки с книгами на заднем плане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>
          <a:xfrm>
            <a:off x="6764481" y="1324698"/>
            <a:ext cx="4689764" cy="4208604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3C6BA24-E48A-D33D-1843-47A91DDAEF7F}"/>
              </a:ext>
            </a:extLst>
          </p:cNvPr>
          <p:cNvSpPr txBox="1"/>
          <p:nvPr/>
        </p:nvSpPr>
        <p:spPr>
          <a:xfrm>
            <a:off x="398648" y="1601128"/>
            <a:ext cx="98116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/>
              <a:t>Презентація дисципліни</a:t>
            </a:r>
          </a:p>
          <a:p>
            <a:r>
              <a:rPr lang="uk-UA" sz="3600" b="1" dirty="0"/>
              <a:t>БЕЗПЕКА ВІД КРИМІНАЛЬНИХ ЗАГРОЗ </a:t>
            </a:r>
          </a:p>
        </p:txBody>
      </p:sp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63524-C54A-6258-6C2C-1BC0BE0C8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err="1"/>
              <a:t>Кримінальні</a:t>
            </a:r>
            <a:r>
              <a:rPr lang="ru-RU" sz="4000" b="1" dirty="0"/>
              <a:t> </a:t>
            </a:r>
            <a:r>
              <a:rPr lang="ru-RU" sz="4000" b="1" dirty="0" err="1"/>
              <a:t>загрози</a:t>
            </a:r>
            <a:r>
              <a:rPr lang="ru-RU" sz="4000" b="1" dirty="0"/>
              <a:t> в </a:t>
            </a:r>
            <a:r>
              <a:rPr lang="ru-RU" sz="4000" b="1" dirty="0" err="1"/>
              <a:t>економічній</a:t>
            </a:r>
            <a:r>
              <a:rPr lang="ru-RU" sz="4000" b="1" dirty="0"/>
              <a:t> </a:t>
            </a:r>
            <a:r>
              <a:rPr lang="ru-RU" sz="4000" b="1" dirty="0" err="1"/>
              <a:t>сфері</a:t>
            </a:r>
            <a:r>
              <a:rPr lang="ru-RU" sz="4000" b="1" dirty="0"/>
              <a:t> 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6B9650-7226-5420-01BC-62D845400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3900" dirty="0"/>
              <a:t>Поняття «економіка», економічні процеси та економічні відносини. </a:t>
            </a:r>
          </a:p>
          <a:p>
            <a:pPr marL="0" indent="0">
              <a:buNone/>
            </a:pPr>
            <a:r>
              <a:rPr lang="uk-UA" sz="3900" dirty="0"/>
              <a:t>Типи соціально-економічних систем (ринкова, одержавлена, змішана економіка). </a:t>
            </a:r>
          </a:p>
          <a:p>
            <a:pPr marL="0" indent="0">
              <a:buNone/>
            </a:pPr>
            <a:r>
              <a:rPr lang="uk-UA" sz="3900" dirty="0"/>
              <a:t>Шляхи розвитку суспільства в сучасному світі. </a:t>
            </a:r>
          </a:p>
          <a:p>
            <a:pPr marL="0" indent="0">
              <a:buNone/>
            </a:pPr>
            <a:r>
              <a:rPr lang="uk-UA" sz="3900" dirty="0"/>
              <a:t>Основні види кримінальних загроз в економічній сфері. </a:t>
            </a:r>
          </a:p>
          <a:p>
            <a:pPr marL="0" indent="0">
              <a:buNone/>
            </a:pPr>
            <a:r>
              <a:rPr lang="uk-UA" sz="3900" dirty="0"/>
              <a:t>Зв’язки бізнесу і криміналу (рекет, рейдерство, тіньова економіка.</a:t>
            </a:r>
          </a:p>
          <a:p>
            <a:pPr marL="0" indent="0">
              <a:buNone/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87935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52ED7D-CC9B-D973-878D-7BB712E1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Кримінальні</a:t>
            </a:r>
            <a:r>
              <a:rPr lang="ru-RU" sz="3600" b="1" dirty="0"/>
              <a:t> </a:t>
            </a:r>
            <a:r>
              <a:rPr lang="ru-RU" sz="3600" b="1" dirty="0" err="1"/>
              <a:t>загрози</a:t>
            </a:r>
            <a:r>
              <a:rPr lang="ru-RU" sz="3600" b="1" dirty="0"/>
              <a:t> в </a:t>
            </a:r>
            <a:r>
              <a:rPr lang="ru-RU" sz="3600" b="1" dirty="0" err="1"/>
              <a:t>політичній</a:t>
            </a:r>
            <a:r>
              <a:rPr lang="ru-RU" sz="3600" b="1" dirty="0"/>
              <a:t> </a:t>
            </a:r>
            <a:r>
              <a:rPr lang="ru-RU" sz="3600" b="1" dirty="0" err="1"/>
              <a:t>сфері</a:t>
            </a:r>
            <a:r>
              <a:rPr lang="ru-RU" sz="3600" b="1" dirty="0"/>
              <a:t> 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64F1C2-2A98-B1BD-B022-B80764DD6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282" y="1392382"/>
            <a:ext cx="11232573" cy="47798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/>
              <a:t>Зміст поняття «політика» (політична діяльність, політичні явища, процеси та відносини. </a:t>
            </a:r>
          </a:p>
          <a:p>
            <a:pPr marL="0" indent="0">
              <a:buNone/>
            </a:pPr>
            <a:r>
              <a:rPr lang="uk-UA" sz="3200" dirty="0"/>
              <a:t>Роль державної влади у функціонуванні соціального порядку. </a:t>
            </a:r>
          </a:p>
          <a:p>
            <a:pPr marL="0" indent="0">
              <a:buNone/>
            </a:pPr>
            <a:r>
              <a:rPr lang="uk-UA" sz="3200" dirty="0"/>
              <a:t>Вплив влади на кримінал і криміналу на владу (корупція, лобізм). </a:t>
            </a:r>
          </a:p>
          <a:p>
            <a:pPr marL="0" indent="0">
              <a:buNone/>
            </a:pPr>
            <a:r>
              <a:rPr lang="uk-UA" sz="3200" dirty="0"/>
              <a:t>Криміналізації органів державної влади та правоохоронних органів. </a:t>
            </a:r>
          </a:p>
          <a:p>
            <a:pPr marL="0" indent="0">
              <a:buNone/>
            </a:pPr>
            <a:r>
              <a:rPr lang="uk-UA" sz="3200" dirty="0"/>
              <a:t>Загрози суспільній, національній та державній безпеці.</a:t>
            </a:r>
          </a:p>
        </p:txBody>
      </p:sp>
    </p:spTree>
    <p:extLst>
      <p:ext uri="{BB962C8B-B14F-4D97-AF65-F5344CB8AC3E}">
        <p14:creationId xmlns:p14="http://schemas.microsoft.com/office/powerpoint/2010/main" val="209212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919A8-B0C4-569C-CBC1-844A67A8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Кримінальні</a:t>
            </a:r>
            <a:r>
              <a:rPr lang="ru-RU" sz="3600" b="1" dirty="0"/>
              <a:t> </a:t>
            </a:r>
            <a:r>
              <a:rPr lang="ru-RU" sz="3600" b="1" dirty="0" err="1"/>
              <a:t>загрози</a:t>
            </a:r>
            <a:r>
              <a:rPr lang="ru-RU" sz="3600" b="1" dirty="0"/>
              <a:t> </a:t>
            </a:r>
            <a:r>
              <a:rPr lang="ru-RU" sz="3600" b="1" dirty="0" err="1"/>
              <a:t>особі</a:t>
            </a:r>
            <a:r>
              <a:rPr lang="ru-RU" sz="3600" b="1" dirty="0"/>
              <a:t> </a:t>
            </a:r>
            <a:r>
              <a:rPr lang="ru-RU" sz="3600" b="1" dirty="0" err="1"/>
              <a:t>людини</a:t>
            </a:r>
            <a:r>
              <a:rPr lang="ru-RU" sz="3600" b="1" dirty="0"/>
              <a:t> і </a:t>
            </a:r>
            <a:r>
              <a:rPr lang="ru-RU" sz="3600" b="1" dirty="0" err="1"/>
              <a:t>засоби</a:t>
            </a:r>
            <a:r>
              <a:rPr lang="ru-RU" sz="3600" b="1" dirty="0"/>
              <a:t> </a:t>
            </a:r>
            <a:r>
              <a:rPr lang="ru-RU" sz="3600" b="1" dirty="0" err="1"/>
              <a:t>протистояння</a:t>
            </a:r>
            <a:r>
              <a:rPr lang="ru-RU" sz="3600" b="1" dirty="0"/>
              <a:t> </a:t>
            </a:r>
            <a:r>
              <a:rPr lang="ru-RU" sz="3600" b="1" dirty="0" err="1"/>
              <a:t>їм</a:t>
            </a:r>
            <a:r>
              <a:rPr lang="ru-RU" sz="3600" b="1" dirty="0"/>
              <a:t> 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48667C9-EA3F-F87A-A8A9-010A272D8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1600200"/>
            <a:ext cx="11045536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/>
              <a:t>Права людини як об’єкт кримінальних посягань. </a:t>
            </a:r>
          </a:p>
          <a:p>
            <a:pPr marL="0" indent="0">
              <a:buNone/>
            </a:pPr>
            <a:r>
              <a:rPr lang="uk-UA" sz="3200" dirty="0"/>
              <a:t>Механізми забезпечення прав людини. </a:t>
            </a:r>
          </a:p>
          <a:p>
            <a:pPr marL="0" indent="0">
              <a:buNone/>
            </a:pPr>
            <a:r>
              <a:rPr lang="uk-UA" sz="3200" dirty="0"/>
              <a:t>Кримінальний кодекс України. Кримінально-процесуальний кодекс України. </a:t>
            </a:r>
          </a:p>
          <a:p>
            <a:pPr marL="0" indent="0">
              <a:buNone/>
            </a:pPr>
            <a:r>
              <a:rPr lang="uk-UA" sz="3200" dirty="0"/>
              <a:t>Цивільний кодекс України. Цивільний процесуальний кодекс України. </a:t>
            </a:r>
          </a:p>
          <a:p>
            <a:pPr marL="0" indent="0">
              <a:buNone/>
            </a:pPr>
            <a:r>
              <a:rPr lang="uk-UA" sz="3200" dirty="0"/>
              <a:t>Господарський кодекс України. Господарський процесуальний кодекс України. </a:t>
            </a:r>
          </a:p>
          <a:p>
            <a:pPr marL="0" indent="0">
              <a:buNone/>
            </a:pPr>
            <a:r>
              <a:rPr lang="uk-UA" sz="3200" dirty="0"/>
              <a:t>Кодекс України про адміністративні правопорушення.</a:t>
            </a:r>
          </a:p>
        </p:txBody>
      </p:sp>
    </p:spTree>
    <p:extLst>
      <p:ext uri="{BB962C8B-B14F-4D97-AF65-F5344CB8AC3E}">
        <p14:creationId xmlns:p14="http://schemas.microsoft.com/office/powerpoint/2010/main" val="180163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16A04-F708-9D5A-20D0-EDD883350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Вимірювання</a:t>
            </a:r>
            <a:r>
              <a:rPr lang="ru-RU" sz="3600" b="1" dirty="0"/>
              <a:t> </a:t>
            </a:r>
            <a:r>
              <a:rPr lang="ru-RU" sz="3600" b="1" dirty="0" err="1"/>
              <a:t>кримінальних</a:t>
            </a:r>
            <a:r>
              <a:rPr lang="ru-RU" sz="3600" b="1" dirty="0"/>
              <a:t> </a:t>
            </a:r>
            <a:r>
              <a:rPr lang="ru-RU" sz="3600" b="1" dirty="0" err="1"/>
              <a:t>загроз</a:t>
            </a:r>
            <a:r>
              <a:rPr lang="ru-RU" sz="3600" b="1" dirty="0"/>
              <a:t> – </a:t>
            </a:r>
            <a:r>
              <a:rPr lang="ru-RU" sz="3600" b="1" dirty="0" err="1"/>
              <a:t>передумова</a:t>
            </a:r>
            <a:r>
              <a:rPr lang="ru-RU" sz="3600" b="1" dirty="0"/>
              <a:t> </a:t>
            </a:r>
            <a:r>
              <a:rPr lang="ru-RU" sz="3600" b="1" dirty="0" err="1"/>
              <a:t>забезпечення</a:t>
            </a:r>
            <a:r>
              <a:rPr lang="ru-RU" sz="3600" b="1" dirty="0"/>
              <a:t> </a:t>
            </a:r>
            <a:r>
              <a:rPr lang="ru-RU" sz="3600" b="1" dirty="0" err="1"/>
              <a:t>безпеки</a:t>
            </a:r>
            <a:r>
              <a:rPr lang="ru-RU" sz="3600" b="1" dirty="0"/>
              <a:t> </a:t>
            </a:r>
            <a:r>
              <a:rPr lang="ru-RU" sz="3600" b="1" dirty="0" err="1"/>
              <a:t>міста</a:t>
            </a:r>
            <a:r>
              <a:rPr lang="ru-RU" sz="3600" b="1" dirty="0"/>
              <a:t> 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D9B729-13FA-0CE1-F7A3-F32F7D5E9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/>
              <a:t>Управління безпекою міського середовища. </a:t>
            </a:r>
          </a:p>
          <a:p>
            <a:pPr marL="0" indent="0">
              <a:buNone/>
            </a:pPr>
            <a:r>
              <a:rPr lang="uk-UA" sz="3200" dirty="0"/>
              <a:t>Фактори ризику та здатність протистояти їм. </a:t>
            </a:r>
          </a:p>
          <a:p>
            <a:pPr marL="0" indent="0">
              <a:buNone/>
            </a:pPr>
            <a:r>
              <a:rPr lang="uk-UA" sz="3200" dirty="0"/>
              <a:t>Процес оцінки та планування управління безпекою. </a:t>
            </a:r>
          </a:p>
          <a:p>
            <a:pPr marL="0" indent="0">
              <a:buNone/>
            </a:pPr>
            <a:r>
              <a:rPr lang="uk-UA" sz="3200" dirty="0"/>
              <a:t>Методи збору даних з управління безпекою. </a:t>
            </a:r>
          </a:p>
          <a:p>
            <a:pPr marL="0" indent="0">
              <a:buNone/>
            </a:pPr>
            <a:r>
              <a:rPr lang="uk-UA" sz="3200" dirty="0"/>
              <a:t>Вироблення рекомендацій щодо управління безпекою. </a:t>
            </a:r>
          </a:p>
          <a:p>
            <a:pPr marL="0" indent="0">
              <a:buNone/>
            </a:pPr>
            <a:r>
              <a:rPr lang="uk-UA" sz="3200" dirty="0"/>
              <a:t>Стратегія та політика управління безпекою.</a:t>
            </a:r>
          </a:p>
        </p:txBody>
      </p:sp>
    </p:spTree>
    <p:extLst>
      <p:ext uri="{BB962C8B-B14F-4D97-AF65-F5344CB8AC3E}">
        <p14:creationId xmlns:p14="http://schemas.microsoft.com/office/powerpoint/2010/main" val="112312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A183A36-258D-BBA4-3103-A5ADCB5B8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sz="4000" b="1" dirty="0"/>
          </a:p>
          <a:p>
            <a:pPr marL="0" indent="0" algn="ctr">
              <a:buNone/>
            </a:pPr>
            <a:endParaRPr lang="uk-UA" sz="4000" b="1" dirty="0"/>
          </a:p>
          <a:p>
            <a:pPr marL="0" indent="0" algn="ctr">
              <a:buNone/>
            </a:pPr>
            <a:r>
              <a:rPr lang="uk-UA" sz="4000" b="1" dirty="0"/>
              <a:t>Бажаю успіху у вивченні курсу!</a:t>
            </a:r>
          </a:p>
        </p:txBody>
      </p:sp>
    </p:spTree>
    <p:extLst>
      <p:ext uri="{BB962C8B-B14F-4D97-AF65-F5344CB8AC3E}">
        <p14:creationId xmlns:p14="http://schemas.microsoft.com/office/powerpoint/2010/main" val="36375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chemeClr val="tx2"/>
                </a:solidFill>
              </a:rPr>
              <a:t>Мета </a:t>
            </a:r>
            <a:r>
              <a:rPr lang="ru-RU" sz="4800" b="1" dirty="0" err="1">
                <a:solidFill>
                  <a:schemeClr val="tx2"/>
                </a:solidFill>
              </a:rPr>
              <a:t>вивчення</a:t>
            </a:r>
            <a:r>
              <a:rPr lang="ru-RU" sz="4800" b="1" dirty="0">
                <a:solidFill>
                  <a:schemeClr val="tx2"/>
                </a:solidFill>
              </a:rPr>
              <a:t> курсу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7756" y="1468582"/>
            <a:ext cx="11080172" cy="5167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/>
              <a:t>Метою вивчення навчальної дисципліни «Безпека від кримінальних загроз» є ознайомлення студентів зі змістом науки про безпеку від кримінальних загроз, формування вмінь досліджувати кримінальні загрози та розробляти заходи управління безпекою. </a:t>
            </a:r>
          </a:p>
          <a:p>
            <a:pPr marL="0" indent="0">
              <a:buNone/>
            </a:pP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err="1"/>
              <a:t>Вступ</a:t>
            </a:r>
            <a:r>
              <a:rPr lang="ru-RU" sz="4000" b="1" dirty="0"/>
              <a:t> до курсу «</a:t>
            </a:r>
            <a:r>
              <a:rPr lang="ru-RU" sz="4000" b="1" dirty="0" err="1"/>
              <a:t>Безпека</a:t>
            </a:r>
            <a:r>
              <a:rPr lang="ru-RU" sz="4000" b="1" dirty="0"/>
              <a:t> </a:t>
            </a:r>
            <a:r>
              <a:rPr lang="ru-RU" sz="4000" b="1" dirty="0" err="1"/>
              <a:t>від</a:t>
            </a:r>
            <a:r>
              <a:rPr lang="ru-RU" sz="4000" b="1" dirty="0"/>
              <a:t> </a:t>
            </a:r>
            <a:r>
              <a:rPr lang="ru-RU" sz="4000" b="1" dirty="0" err="1"/>
              <a:t>кримінальних</a:t>
            </a:r>
            <a:r>
              <a:rPr lang="ru-RU" sz="4000" b="1" dirty="0"/>
              <a:t> </a:t>
            </a:r>
            <a:r>
              <a:rPr lang="ru-RU" sz="4000" b="1" dirty="0" err="1"/>
              <a:t>загроз</a:t>
            </a:r>
            <a:r>
              <a:rPr lang="ru-RU" sz="4000" b="1" dirty="0"/>
              <a:t>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9382" y="1173162"/>
            <a:ext cx="11336481" cy="52266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2"/>
                </a:solidFill>
              </a:rPr>
              <a:t>1) </a:t>
            </a:r>
            <a:r>
              <a:rPr lang="ru-RU" sz="3200" dirty="0" err="1">
                <a:solidFill>
                  <a:schemeClr val="tx2"/>
                </a:solidFill>
              </a:rPr>
              <a:t>Актуальність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соціально-кримінологічних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досліджень</a:t>
            </a:r>
            <a:r>
              <a:rPr lang="ru-RU" sz="3200" dirty="0">
                <a:solidFill>
                  <a:schemeClr val="tx2"/>
                </a:solidFill>
              </a:rPr>
              <a:t>: </a:t>
            </a:r>
            <a:r>
              <a:rPr lang="ru-RU" sz="3200" dirty="0" err="1">
                <a:solidFill>
                  <a:schemeClr val="tx2"/>
                </a:solidFill>
              </a:rPr>
              <a:t>кризовий</a:t>
            </a:r>
            <a:r>
              <a:rPr lang="ru-RU" sz="3200" dirty="0">
                <a:solidFill>
                  <a:schemeClr val="tx2"/>
                </a:solidFill>
              </a:rPr>
              <a:t> стан </a:t>
            </a:r>
            <a:r>
              <a:rPr lang="ru-RU" sz="3200" dirty="0" err="1">
                <a:solidFill>
                  <a:schemeClr val="tx2"/>
                </a:solidFill>
              </a:rPr>
              <a:t>суспільства</a:t>
            </a:r>
            <a:r>
              <a:rPr lang="ru-RU" sz="3200" dirty="0">
                <a:solidFill>
                  <a:schemeClr val="tx2"/>
                </a:solidFill>
              </a:rPr>
              <a:t> та </a:t>
            </a:r>
            <a:r>
              <a:rPr lang="ru-RU" sz="3200" dirty="0" err="1">
                <a:solidFill>
                  <a:schemeClr val="tx2"/>
                </a:solidFill>
              </a:rPr>
              <a:t>його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соціальні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хвороби</a:t>
            </a:r>
            <a:r>
              <a:rPr lang="ru-RU" sz="32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2"/>
                </a:solidFill>
              </a:rPr>
              <a:t>2) </a:t>
            </a:r>
            <a:r>
              <a:rPr lang="ru-RU" sz="3200" dirty="0" err="1">
                <a:solidFill>
                  <a:schemeClr val="tx2"/>
                </a:solidFill>
              </a:rPr>
              <a:t>Процес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криміналізації</a:t>
            </a:r>
            <a:r>
              <a:rPr lang="ru-RU" sz="3200" dirty="0">
                <a:solidFill>
                  <a:schemeClr val="tx2"/>
                </a:solidFill>
              </a:rPr>
              <a:t>: </a:t>
            </a:r>
            <a:r>
              <a:rPr lang="ru-RU" sz="3200" dirty="0" err="1">
                <a:solidFill>
                  <a:schemeClr val="tx2"/>
                </a:solidFill>
              </a:rPr>
              <a:t>суспільство</a:t>
            </a:r>
            <a:r>
              <a:rPr lang="ru-RU" sz="3200" dirty="0">
                <a:solidFill>
                  <a:schemeClr val="tx2"/>
                </a:solidFill>
              </a:rPr>
              <a:t> і </a:t>
            </a:r>
            <a:r>
              <a:rPr lang="ru-RU" sz="3200" dirty="0" err="1">
                <a:solidFill>
                  <a:schemeClr val="tx2"/>
                </a:solidFill>
              </a:rPr>
              <a:t>кримінальні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структури</a:t>
            </a:r>
            <a:r>
              <a:rPr lang="ru-RU" sz="3200" dirty="0">
                <a:solidFill>
                  <a:schemeClr val="tx2"/>
                </a:solidFill>
              </a:rPr>
              <a:t> в </a:t>
            </a:r>
            <a:r>
              <a:rPr lang="ru-RU" sz="3200" dirty="0" err="1">
                <a:solidFill>
                  <a:schemeClr val="tx2"/>
                </a:solidFill>
              </a:rPr>
              <a:t>контексті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суспільного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відтворення</a:t>
            </a:r>
            <a:r>
              <a:rPr lang="ru-RU" sz="32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2"/>
                </a:solidFill>
              </a:rPr>
              <a:t>3) Особа і </a:t>
            </a:r>
            <a:r>
              <a:rPr lang="ru-RU" sz="3200" dirty="0" err="1">
                <a:solidFill>
                  <a:schemeClr val="tx2"/>
                </a:solidFill>
              </a:rPr>
              <a:t>кримінальні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групи</a:t>
            </a:r>
            <a:r>
              <a:rPr lang="ru-RU" sz="3200" dirty="0">
                <a:solidFill>
                  <a:schemeClr val="tx2"/>
                </a:solidFill>
              </a:rPr>
              <a:t>: </a:t>
            </a:r>
            <a:r>
              <a:rPr lang="ru-RU" sz="3200" dirty="0" err="1">
                <a:solidFill>
                  <a:schemeClr val="tx2"/>
                </a:solidFill>
              </a:rPr>
              <a:t>кримінальна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поведінка</a:t>
            </a:r>
            <a:r>
              <a:rPr lang="ru-RU" sz="3200" dirty="0">
                <a:solidFill>
                  <a:schemeClr val="tx2"/>
                </a:solidFill>
              </a:rPr>
              <a:t> та </a:t>
            </a:r>
            <a:r>
              <a:rPr lang="ru-RU" sz="3200" dirty="0" err="1">
                <a:solidFill>
                  <a:schemeClr val="tx2"/>
                </a:solidFill>
              </a:rPr>
              <a:t>кримінальні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відносини</a:t>
            </a:r>
            <a:r>
              <a:rPr lang="ru-RU" sz="32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2"/>
                </a:solidFill>
              </a:rPr>
              <a:t>4) </a:t>
            </a:r>
            <a:r>
              <a:rPr lang="ru-RU" sz="3200" dirty="0" err="1">
                <a:solidFill>
                  <a:schemeClr val="tx2"/>
                </a:solidFill>
              </a:rPr>
              <a:t>Об’єкт</a:t>
            </a:r>
            <a:r>
              <a:rPr lang="ru-RU" sz="3200" dirty="0">
                <a:solidFill>
                  <a:schemeClr val="tx2"/>
                </a:solidFill>
              </a:rPr>
              <a:t> і предмет </a:t>
            </a:r>
            <a:r>
              <a:rPr lang="ru-RU" sz="3200" dirty="0" err="1">
                <a:solidFill>
                  <a:schemeClr val="tx2"/>
                </a:solidFill>
              </a:rPr>
              <a:t>соціально-кримінальних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досліджень</a:t>
            </a:r>
            <a:r>
              <a:rPr lang="ru-RU" sz="32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2"/>
                </a:solidFill>
              </a:rPr>
              <a:t>5) </a:t>
            </a:r>
            <a:r>
              <a:rPr lang="ru-RU" sz="3200" dirty="0" err="1">
                <a:solidFill>
                  <a:schemeClr val="tx2"/>
                </a:solidFill>
              </a:rPr>
              <a:t>Комплексний</a:t>
            </a:r>
            <a:r>
              <a:rPr lang="ru-RU" sz="3200" dirty="0">
                <a:solidFill>
                  <a:schemeClr val="tx2"/>
                </a:solidFill>
              </a:rPr>
              <a:t> характер </a:t>
            </a:r>
            <a:r>
              <a:rPr lang="ru-RU" sz="3200" dirty="0" err="1">
                <a:solidFill>
                  <a:schemeClr val="tx2"/>
                </a:solidFill>
              </a:rPr>
              <a:t>методологічного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інструментарію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дослідження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кримінального</a:t>
            </a:r>
            <a:r>
              <a:rPr lang="ru-RU" sz="3200" dirty="0">
                <a:solidFill>
                  <a:schemeClr val="tx2"/>
                </a:solidFill>
              </a:rPr>
              <a:t> </a:t>
            </a:r>
            <a:r>
              <a:rPr lang="ru-RU" sz="3200" dirty="0" err="1">
                <a:solidFill>
                  <a:schemeClr val="tx2"/>
                </a:solidFill>
              </a:rPr>
              <a:t>світу</a:t>
            </a:r>
            <a:r>
              <a:rPr lang="ru-RU" sz="32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6FF9B3-0520-AAFE-39E4-6E5B1FB6B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418" y="-121228"/>
            <a:ext cx="9980682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err="1"/>
              <a:t>Кримінал</a:t>
            </a:r>
            <a:r>
              <a:rPr lang="ru-RU" sz="4000" b="1" dirty="0"/>
              <a:t>, </a:t>
            </a:r>
            <a:r>
              <a:rPr lang="ru-RU" sz="4000" b="1" dirty="0" err="1"/>
              <a:t>бізнес</a:t>
            </a:r>
            <a:r>
              <a:rPr lang="ru-RU" sz="4000" b="1" dirty="0"/>
              <a:t> і держава в </a:t>
            </a:r>
            <a:r>
              <a:rPr lang="ru-RU" sz="4000" b="1" dirty="0" err="1"/>
              <a:t>пострадянській</a:t>
            </a:r>
            <a:r>
              <a:rPr lang="ru-RU" sz="4000" b="1" dirty="0"/>
              <a:t> </a:t>
            </a:r>
            <a:r>
              <a:rPr lang="ru-RU" sz="4000" b="1" dirty="0" err="1"/>
              <a:t>Україні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3C2D8C-0A89-17CD-741C-1F24F0AD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573" y="1600200"/>
            <a:ext cx="10266218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sz="3600" dirty="0"/>
              <a:t>1) Трансформація українського суспільства і соціальні зміни в пострадянській Україні. </a:t>
            </a:r>
          </a:p>
          <a:p>
            <a:pPr marL="0" indent="0">
              <a:buNone/>
            </a:pPr>
            <a:r>
              <a:rPr lang="uk-UA" sz="3600" dirty="0"/>
              <a:t>2) Роль бізнесу в процесах трансформації: суб’єкти первинного накопичення капіталу і вплив корупції на життя суспільства. </a:t>
            </a:r>
          </a:p>
          <a:p>
            <a:pPr marL="0" indent="0">
              <a:buNone/>
            </a:pPr>
            <a:r>
              <a:rPr lang="uk-UA" sz="3600" dirty="0"/>
              <a:t>3) Роль криміналу в трансформації суспільства і формування «тіньової економіки». </a:t>
            </a:r>
          </a:p>
          <a:p>
            <a:pPr marL="0" indent="0">
              <a:buNone/>
            </a:pPr>
            <a:r>
              <a:rPr lang="uk-UA" sz="3600" dirty="0"/>
              <a:t>4) Дослідження кримінального світу в пострадянській Україні. </a:t>
            </a:r>
          </a:p>
          <a:p>
            <a:pPr marL="0" indent="0">
              <a:buNone/>
            </a:pPr>
            <a:r>
              <a:rPr lang="uk-UA" sz="3600" dirty="0"/>
              <a:t>5) Кардинальна зміна співвідношення впливу держави, бізнесу і криміналу на соціальне управління в пострадянській Україні.</a:t>
            </a:r>
          </a:p>
        </p:txBody>
      </p:sp>
    </p:spTree>
    <p:extLst>
      <p:ext uri="{BB962C8B-B14F-4D97-AF65-F5344CB8AC3E}">
        <p14:creationId xmlns:p14="http://schemas.microsoft.com/office/powerpoint/2010/main" val="110338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79EAF1-29EA-31FF-27EC-707983E5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err="1"/>
              <a:t>Теоретичні</a:t>
            </a:r>
            <a:r>
              <a:rPr lang="ru-RU" sz="4000" b="1" dirty="0"/>
              <a:t> </a:t>
            </a:r>
            <a:r>
              <a:rPr lang="ru-RU" sz="4000" b="1" dirty="0" err="1"/>
              <a:t>уявлення</a:t>
            </a:r>
            <a:r>
              <a:rPr lang="ru-RU" sz="4000" b="1" dirty="0"/>
              <a:t> про </a:t>
            </a:r>
            <a:r>
              <a:rPr lang="ru-RU" sz="4000" b="1" dirty="0" err="1"/>
              <a:t>соціогенез</a:t>
            </a:r>
            <a:r>
              <a:rPr lang="ru-RU" sz="4000" b="1" dirty="0"/>
              <a:t> і </a:t>
            </a:r>
            <a:r>
              <a:rPr lang="ru-RU" sz="4000" b="1" dirty="0" err="1"/>
              <a:t>криміногенез</a:t>
            </a:r>
            <a:endParaRPr lang="uk-UA" sz="40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AF2785-AEDD-B96C-0996-E6CF47F98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3" y="1298864"/>
            <a:ext cx="11242963" cy="48733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/>
              <a:t>Біблійна версія </a:t>
            </a:r>
            <a:r>
              <a:rPr lang="uk-UA" sz="3200" dirty="0" err="1"/>
              <a:t>соціогенезу</a:t>
            </a:r>
            <a:r>
              <a:rPr lang="uk-UA" sz="3200" dirty="0"/>
              <a:t> і </a:t>
            </a:r>
            <a:r>
              <a:rPr lang="uk-UA" sz="3200" dirty="0" err="1"/>
              <a:t>криміногенезу</a:t>
            </a:r>
            <a:r>
              <a:rPr lang="uk-UA" sz="3200" dirty="0"/>
              <a:t>. </a:t>
            </a:r>
          </a:p>
          <a:p>
            <a:pPr marL="0" indent="0">
              <a:buNone/>
            </a:pPr>
            <a:r>
              <a:rPr lang="uk-UA" sz="3200" dirty="0"/>
              <a:t>Еволюційна теорія </a:t>
            </a:r>
            <a:r>
              <a:rPr lang="uk-UA" sz="3200" dirty="0" err="1"/>
              <a:t>соціогенезу</a:t>
            </a:r>
            <a:r>
              <a:rPr lang="uk-UA" sz="3200" dirty="0"/>
              <a:t> і </a:t>
            </a:r>
            <a:r>
              <a:rPr lang="uk-UA" sz="3200" dirty="0" err="1"/>
              <a:t>криміногенезу</a:t>
            </a:r>
            <a:r>
              <a:rPr lang="uk-UA" sz="3200" dirty="0"/>
              <a:t>.</a:t>
            </a:r>
          </a:p>
          <a:p>
            <a:pPr marL="0" indent="0">
              <a:buNone/>
            </a:pPr>
            <a:r>
              <a:rPr lang="uk-UA" sz="3200" dirty="0"/>
              <a:t>Концепція природженого злочинця (Ч. </a:t>
            </a:r>
            <a:r>
              <a:rPr lang="uk-UA" sz="3200" dirty="0" err="1"/>
              <a:t>Ломброзо</a:t>
            </a:r>
            <a:r>
              <a:rPr lang="uk-UA" sz="3200" dirty="0"/>
              <a:t>). </a:t>
            </a:r>
          </a:p>
          <a:p>
            <a:pPr marL="0" indent="0">
              <a:buNone/>
            </a:pPr>
            <a:r>
              <a:rPr lang="uk-UA" sz="3200" dirty="0"/>
              <a:t>Матеріалістична версія прабатьківського гріха (З. </a:t>
            </a:r>
            <a:r>
              <a:rPr lang="uk-UA" sz="3200" dirty="0" err="1"/>
              <a:t>Фройд</a:t>
            </a:r>
            <a:r>
              <a:rPr lang="uk-UA" sz="3200" dirty="0"/>
              <a:t>). </a:t>
            </a:r>
          </a:p>
          <a:p>
            <a:pPr marL="0" indent="0">
              <a:buNone/>
            </a:pPr>
            <a:r>
              <a:rPr lang="uk-UA" sz="3200" dirty="0"/>
              <a:t>Метафізичні версії злочинця (Ф. Ніцше). Анти-теорія людини (Маркіз де Сад). </a:t>
            </a:r>
          </a:p>
          <a:p>
            <a:pPr marL="0" indent="0">
              <a:buNone/>
            </a:pPr>
            <a:r>
              <a:rPr lang="uk-UA" sz="3200" dirty="0"/>
              <a:t>Марксистське трактування </a:t>
            </a:r>
            <a:r>
              <a:rPr lang="uk-UA" sz="3200" dirty="0" err="1"/>
              <a:t>криміногенезу</a:t>
            </a:r>
            <a:r>
              <a:rPr lang="uk-UA" sz="3200" dirty="0"/>
              <a:t>. </a:t>
            </a:r>
          </a:p>
          <a:p>
            <a:pPr marL="0" indent="0">
              <a:buNone/>
            </a:pPr>
            <a:r>
              <a:rPr lang="uk-UA" sz="3200" dirty="0"/>
              <a:t>Соціологічні версії </a:t>
            </a:r>
            <a:r>
              <a:rPr lang="uk-UA" sz="3200" dirty="0" err="1"/>
              <a:t>соціогенезу</a:t>
            </a:r>
            <a:r>
              <a:rPr lang="uk-UA" sz="3200" dirty="0"/>
              <a:t> та </a:t>
            </a:r>
            <a:r>
              <a:rPr lang="uk-UA" sz="3200" dirty="0" err="1"/>
              <a:t>криміногенезу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42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1" y="76200"/>
            <a:ext cx="10463644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/>
              <a:t>Мораль як </a:t>
            </a:r>
            <a:r>
              <a:rPr lang="ru-RU" sz="4400" b="1" dirty="0" err="1"/>
              <a:t>засіб</a:t>
            </a:r>
            <a:r>
              <a:rPr lang="ru-RU" sz="4400" b="1" dirty="0"/>
              <a:t> </a:t>
            </a:r>
            <a:r>
              <a:rPr lang="ru-RU" sz="4400" b="1" dirty="0" err="1"/>
              <a:t>протидії</a:t>
            </a:r>
            <a:r>
              <a:rPr lang="ru-RU" sz="4400" b="1" dirty="0"/>
              <a:t> </a:t>
            </a:r>
            <a:r>
              <a:rPr lang="ru-RU" sz="4400" b="1" dirty="0" err="1"/>
              <a:t>кримінальним</a:t>
            </a:r>
            <a:r>
              <a:rPr lang="ru-RU" sz="4400" b="1" dirty="0"/>
              <a:t> </a:t>
            </a:r>
            <a:r>
              <a:rPr lang="ru-RU" sz="4400" b="1" dirty="0" err="1"/>
              <a:t>загрозам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6027" y="1406237"/>
            <a:ext cx="11222182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Зміст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поняття</a:t>
            </a:r>
            <a:r>
              <a:rPr lang="ru-RU" sz="3600" dirty="0">
                <a:solidFill>
                  <a:schemeClr val="tx2"/>
                </a:solidFill>
              </a:rPr>
              <a:t> «мораль». </a:t>
            </a:r>
            <a:r>
              <a:rPr lang="ru-RU" sz="3600" dirty="0" err="1">
                <a:solidFill>
                  <a:schemeClr val="tx2"/>
                </a:solidFill>
              </a:rPr>
              <a:t>Етика</a:t>
            </a:r>
            <a:r>
              <a:rPr lang="ru-RU" sz="3600" dirty="0">
                <a:solidFill>
                  <a:schemeClr val="tx2"/>
                </a:solidFill>
              </a:rPr>
              <a:t> – </a:t>
            </a:r>
            <a:r>
              <a:rPr lang="ru-RU" sz="3600" dirty="0" err="1">
                <a:solidFill>
                  <a:schemeClr val="tx2"/>
                </a:solidFill>
              </a:rPr>
              <a:t>теорія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моралі</a:t>
            </a:r>
            <a:r>
              <a:rPr lang="ru-RU" sz="3600" dirty="0">
                <a:solidFill>
                  <a:schemeClr val="tx2"/>
                </a:solidFill>
              </a:rPr>
              <a:t> та </a:t>
            </a:r>
            <a:r>
              <a:rPr lang="ru-RU" sz="3600" dirty="0" err="1">
                <a:solidFill>
                  <a:schemeClr val="tx2"/>
                </a:solidFill>
              </a:rPr>
              <a:t>зміст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її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основних</a:t>
            </a:r>
            <a:r>
              <a:rPr lang="ru-RU" sz="3600" dirty="0">
                <a:solidFill>
                  <a:schemeClr val="tx2"/>
                </a:solidFill>
              </a:rPr>
              <a:t> понять.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2"/>
                </a:solidFill>
              </a:rPr>
              <a:t>Мораль – регулятор </a:t>
            </a:r>
            <a:r>
              <a:rPr lang="ru-RU" sz="3600" dirty="0" err="1">
                <a:solidFill>
                  <a:schemeClr val="tx2"/>
                </a:solidFill>
              </a:rPr>
              <a:t>суспільних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відносин</a:t>
            </a:r>
            <a:r>
              <a:rPr lang="ru-RU" sz="3600" dirty="0">
                <a:solidFill>
                  <a:schemeClr val="tx2"/>
                </a:solidFill>
              </a:rPr>
              <a:t> (</a:t>
            </a:r>
            <a:r>
              <a:rPr lang="ru-RU" sz="3600" dirty="0" err="1">
                <a:solidFill>
                  <a:schemeClr val="tx2"/>
                </a:solidFill>
              </a:rPr>
              <a:t>традиції</a:t>
            </a:r>
            <a:r>
              <a:rPr lang="ru-RU" sz="3600" dirty="0">
                <a:solidFill>
                  <a:schemeClr val="tx2"/>
                </a:solidFill>
              </a:rPr>
              <a:t>, </a:t>
            </a:r>
            <a:r>
              <a:rPr lang="ru-RU" sz="3600" dirty="0" err="1">
                <a:solidFill>
                  <a:schemeClr val="tx2"/>
                </a:solidFill>
              </a:rPr>
              <a:t>звичаї</a:t>
            </a:r>
            <a:r>
              <a:rPr lang="ru-RU" sz="3600" dirty="0">
                <a:solidFill>
                  <a:schemeClr val="tx2"/>
                </a:solidFill>
              </a:rPr>
              <a:t> і обряди; </a:t>
            </a:r>
            <a:r>
              <a:rPr lang="ru-RU" sz="3600" dirty="0" err="1">
                <a:solidFill>
                  <a:schemeClr val="tx2"/>
                </a:solidFill>
              </a:rPr>
              <a:t>громадська</a:t>
            </a:r>
            <a:r>
              <a:rPr lang="ru-RU" sz="3600" dirty="0">
                <a:solidFill>
                  <a:schemeClr val="tx2"/>
                </a:solidFill>
              </a:rPr>
              <a:t> думка; </a:t>
            </a:r>
            <a:r>
              <a:rPr lang="ru-RU" sz="3600" dirty="0" err="1">
                <a:solidFill>
                  <a:schemeClr val="tx2"/>
                </a:solidFill>
              </a:rPr>
              <a:t>свідомість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особистості</a:t>
            </a:r>
            <a:r>
              <a:rPr lang="ru-RU" sz="3600" dirty="0">
                <a:solidFill>
                  <a:schemeClr val="tx2"/>
                </a:solidFill>
              </a:rPr>
              <a:t>).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2"/>
                </a:solidFill>
              </a:rPr>
              <a:t>Моральна </a:t>
            </a:r>
            <a:r>
              <a:rPr lang="ru-RU" sz="3600" dirty="0" err="1">
                <a:solidFill>
                  <a:schemeClr val="tx2"/>
                </a:solidFill>
              </a:rPr>
              <a:t>свідомість</a:t>
            </a:r>
            <a:r>
              <a:rPr lang="ru-RU" sz="3600" dirty="0">
                <a:solidFill>
                  <a:schemeClr val="tx2"/>
                </a:solidFill>
              </a:rPr>
              <a:t>, моральна норма та </a:t>
            </a:r>
            <a:r>
              <a:rPr lang="ru-RU" sz="3600" dirty="0" err="1">
                <a:solidFill>
                  <a:schemeClr val="tx2"/>
                </a:solidFill>
              </a:rPr>
              <a:t>оцінка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Основні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функції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моралі</a:t>
            </a:r>
            <a:r>
              <a:rPr lang="ru-RU" sz="3600" dirty="0">
                <a:solidFill>
                  <a:schemeClr val="tx2"/>
                </a:solidFill>
              </a:rPr>
              <a:t>: </a:t>
            </a:r>
            <a:r>
              <a:rPr lang="ru-RU" sz="3600" dirty="0" err="1">
                <a:solidFill>
                  <a:schemeClr val="tx2"/>
                </a:solidFill>
              </a:rPr>
              <a:t>гуманізуюча</a:t>
            </a:r>
            <a:r>
              <a:rPr lang="ru-RU" sz="3600" dirty="0">
                <a:solidFill>
                  <a:schemeClr val="tx2"/>
                </a:solidFill>
              </a:rPr>
              <a:t>, </a:t>
            </a:r>
            <a:r>
              <a:rPr lang="ru-RU" sz="3600" dirty="0" err="1">
                <a:solidFill>
                  <a:schemeClr val="tx2"/>
                </a:solidFill>
              </a:rPr>
              <a:t>регулятивна</a:t>
            </a:r>
            <a:r>
              <a:rPr lang="ru-RU" sz="3600" dirty="0">
                <a:solidFill>
                  <a:schemeClr val="tx2"/>
                </a:solidFill>
              </a:rPr>
              <a:t>, </a:t>
            </a:r>
            <a:r>
              <a:rPr lang="ru-RU" sz="3600" dirty="0" err="1">
                <a:solidFill>
                  <a:schemeClr val="tx2"/>
                </a:solidFill>
              </a:rPr>
              <a:t>виховна</a:t>
            </a:r>
            <a:r>
              <a:rPr lang="ru-RU" sz="3600" dirty="0">
                <a:solidFill>
                  <a:schemeClr val="tx2"/>
                </a:solidFill>
              </a:rPr>
              <a:t>, </a:t>
            </a:r>
            <a:r>
              <a:rPr lang="ru-RU" sz="3600" dirty="0" err="1">
                <a:solidFill>
                  <a:schemeClr val="tx2"/>
                </a:solidFill>
              </a:rPr>
              <a:t>пізнавальна</a:t>
            </a:r>
            <a:r>
              <a:rPr lang="ru-RU" sz="3600" dirty="0">
                <a:solidFill>
                  <a:schemeClr val="tx2"/>
                </a:solidFill>
              </a:rPr>
              <a:t>, </a:t>
            </a:r>
            <a:r>
              <a:rPr lang="ru-RU" sz="3600" dirty="0" err="1">
                <a:solidFill>
                  <a:schemeClr val="tx2"/>
                </a:solidFill>
              </a:rPr>
              <a:t>комунікативна</a:t>
            </a:r>
            <a:r>
              <a:rPr lang="ru-RU" sz="36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</a:rPr>
              <a:t>Право як </a:t>
            </a:r>
            <a:r>
              <a:rPr lang="ru-RU" sz="4000" b="1" dirty="0" err="1">
                <a:solidFill>
                  <a:schemeClr val="tx2"/>
                </a:solidFill>
              </a:rPr>
              <a:t>засіб</a:t>
            </a: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4000" b="1" dirty="0" err="1">
                <a:solidFill>
                  <a:schemeClr val="tx2"/>
                </a:solidFill>
              </a:rPr>
              <a:t>протидії</a:t>
            </a: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4000" b="1" dirty="0" err="1">
                <a:solidFill>
                  <a:schemeClr val="tx2"/>
                </a:solidFill>
              </a:rPr>
              <a:t>кримінальним</a:t>
            </a:r>
            <a:r>
              <a:rPr lang="ru-RU" sz="4000" b="1" dirty="0">
                <a:solidFill>
                  <a:schemeClr val="tx2"/>
                </a:solidFill>
              </a:rPr>
              <a:t> </a:t>
            </a:r>
            <a:r>
              <a:rPr lang="ru-RU" sz="4000" b="1" dirty="0" err="1">
                <a:solidFill>
                  <a:schemeClr val="tx2"/>
                </a:solidFill>
              </a:rPr>
              <a:t>загрозам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9155" y="1600200"/>
            <a:ext cx="10910454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Зміст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поняття</a:t>
            </a:r>
            <a:r>
              <a:rPr lang="ru-RU" sz="3600" dirty="0">
                <a:solidFill>
                  <a:schemeClr val="tx2"/>
                </a:solidFill>
              </a:rPr>
              <a:t> «право» та </a:t>
            </a:r>
            <a:r>
              <a:rPr lang="ru-RU" sz="3600" dirty="0" err="1">
                <a:solidFill>
                  <a:schemeClr val="tx2"/>
                </a:solidFill>
              </a:rPr>
              <a:t>його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ознаки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Основні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функції</a:t>
            </a:r>
            <a:r>
              <a:rPr lang="ru-RU" sz="3600" dirty="0">
                <a:solidFill>
                  <a:schemeClr val="tx2"/>
                </a:solidFill>
              </a:rPr>
              <a:t> права та </a:t>
            </a:r>
            <a:r>
              <a:rPr lang="ru-RU" sz="3600" dirty="0" err="1">
                <a:solidFill>
                  <a:schemeClr val="tx2"/>
                </a:solidFill>
              </a:rPr>
              <a:t>її</a:t>
            </a:r>
            <a:r>
              <a:rPr lang="ru-RU" sz="3600" dirty="0">
                <a:solidFill>
                  <a:schemeClr val="tx2"/>
                </a:solidFill>
              </a:rPr>
              <a:t> роль у </a:t>
            </a:r>
            <a:r>
              <a:rPr lang="ru-RU" sz="3600" dirty="0" err="1">
                <a:solidFill>
                  <a:schemeClr val="tx2"/>
                </a:solidFill>
              </a:rPr>
              <a:t>житті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суспільства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Відмінності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моралі</a:t>
            </a:r>
            <a:r>
              <a:rPr lang="ru-RU" sz="3600" dirty="0">
                <a:solidFill>
                  <a:schemeClr val="tx2"/>
                </a:solidFill>
              </a:rPr>
              <a:t> та права.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2"/>
                </a:solidFill>
              </a:rPr>
              <a:t>Роль права у </a:t>
            </a:r>
            <a:r>
              <a:rPr lang="ru-RU" sz="3600" dirty="0" err="1">
                <a:solidFill>
                  <a:schemeClr val="tx2"/>
                </a:solidFill>
              </a:rPr>
              <a:t>функціонуванні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соціального</a:t>
            </a:r>
            <a:r>
              <a:rPr lang="ru-RU" sz="3600" dirty="0">
                <a:solidFill>
                  <a:schemeClr val="tx2"/>
                </a:solidFill>
              </a:rPr>
              <a:t> порядку. </a:t>
            </a:r>
          </a:p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Кримінальне</a:t>
            </a:r>
            <a:r>
              <a:rPr lang="ru-RU" sz="3600" dirty="0">
                <a:solidFill>
                  <a:schemeClr val="tx2"/>
                </a:solidFill>
              </a:rPr>
              <a:t> право. </a:t>
            </a:r>
            <a:r>
              <a:rPr lang="ru-RU" sz="3600" dirty="0" err="1">
                <a:solidFill>
                  <a:schemeClr val="tx2"/>
                </a:solidFill>
              </a:rPr>
              <a:t>Кримінальний</a:t>
            </a:r>
            <a:r>
              <a:rPr lang="ru-RU" sz="3600" dirty="0">
                <a:solidFill>
                  <a:schemeClr val="tx2"/>
                </a:solidFill>
              </a:rPr>
              <a:t> кодекс </a:t>
            </a:r>
            <a:r>
              <a:rPr lang="ru-RU" sz="3600" dirty="0" err="1">
                <a:solidFill>
                  <a:schemeClr val="tx2"/>
                </a:solidFill>
              </a:rPr>
              <a:t>України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ru-RU" sz="3600" dirty="0" err="1">
                <a:solidFill>
                  <a:schemeClr val="tx2"/>
                </a:solidFill>
              </a:rPr>
              <a:t>Злочин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  <a:r>
              <a:rPr lang="ru-RU" sz="3600" dirty="0" err="1">
                <a:solidFill>
                  <a:schemeClr val="tx2"/>
                </a:solidFill>
              </a:rPr>
              <a:t>Кримінальні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правопорушення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  <a:r>
              <a:rPr lang="ru-RU" sz="3600" dirty="0" err="1">
                <a:solidFill>
                  <a:schemeClr val="tx2"/>
                </a:solidFill>
              </a:rPr>
              <a:t>Кримінальний</a:t>
            </a:r>
            <a:r>
              <a:rPr lang="ru-RU" sz="3600" dirty="0">
                <a:solidFill>
                  <a:schemeClr val="tx2"/>
                </a:solidFill>
              </a:rPr>
              <a:t> проступок. </a:t>
            </a:r>
            <a:r>
              <a:rPr lang="ru-RU" sz="3600" dirty="0" err="1">
                <a:solidFill>
                  <a:schemeClr val="tx2"/>
                </a:solidFill>
              </a:rPr>
              <a:t>Види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кримінальних</a:t>
            </a:r>
            <a:r>
              <a:rPr lang="ru-RU" sz="3600" dirty="0">
                <a:solidFill>
                  <a:schemeClr val="tx2"/>
                </a:solidFill>
              </a:rPr>
              <a:t> </a:t>
            </a:r>
            <a:r>
              <a:rPr lang="ru-RU" sz="3600" dirty="0" err="1">
                <a:solidFill>
                  <a:schemeClr val="tx2"/>
                </a:solidFill>
              </a:rPr>
              <a:t>покарань</a:t>
            </a:r>
            <a:r>
              <a:rPr lang="ru-RU" sz="3600" dirty="0">
                <a:solidFill>
                  <a:schemeClr val="tx2"/>
                </a:solidFill>
              </a:rP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>
                <a:solidFill>
                  <a:schemeClr val="tx2"/>
                </a:solidFill>
              </a:rPr>
              <a:t>Державна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  <a:r>
              <a:rPr lang="ru-RU" sz="3600" b="1" dirty="0" err="1">
                <a:solidFill>
                  <a:schemeClr val="tx2"/>
                </a:solidFill>
              </a:rPr>
              <a:t>влада</a:t>
            </a:r>
            <a:r>
              <a:rPr lang="ru-RU" sz="3600" b="1" dirty="0">
                <a:solidFill>
                  <a:schemeClr val="tx2"/>
                </a:solidFill>
              </a:rPr>
              <a:t> як </a:t>
            </a:r>
            <a:r>
              <a:rPr lang="ru-RU" sz="3600" b="1" dirty="0" err="1">
                <a:solidFill>
                  <a:schemeClr val="tx2"/>
                </a:solidFill>
              </a:rPr>
              <a:t>засіб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  <a:r>
              <a:rPr lang="ru-RU" sz="3600" b="1" dirty="0" err="1">
                <a:solidFill>
                  <a:schemeClr val="tx2"/>
                </a:solidFill>
              </a:rPr>
              <a:t>протидії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  <a:r>
              <a:rPr lang="ru-RU" sz="3600" b="1" dirty="0" err="1">
                <a:solidFill>
                  <a:schemeClr val="tx2"/>
                </a:solidFill>
              </a:rPr>
              <a:t>кримінальним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  <a:r>
              <a:rPr lang="ru-RU" sz="3600" b="1" dirty="0" err="1">
                <a:solidFill>
                  <a:schemeClr val="tx2"/>
                </a:solidFill>
              </a:rPr>
              <a:t>загрозам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C1F07F3-AB79-E45C-32F4-7431A5A36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3" y="1600200"/>
            <a:ext cx="11107881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/>
              <a:t>Зміст поняття «держава» та її основні ознаки. </a:t>
            </a:r>
          </a:p>
          <a:p>
            <a:pPr marL="0" indent="0">
              <a:buNone/>
            </a:pPr>
            <a:r>
              <a:rPr lang="uk-UA" sz="3200" dirty="0"/>
              <a:t>Основні функції держави та її роль у впорядкуванні життя суспільства. </a:t>
            </a:r>
          </a:p>
          <a:p>
            <a:pPr marL="0" indent="0">
              <a:buNone/>
            </a:pPr>
            <a:r>
              <a:rPr lang="uk-UA" sz="3200" dirty="0"/>
              <a:t>Основні теорії походження держави (теократична, космологічна, патріархальна, завойовницька, соціально-економічна, психологічна, харизматична). </a:t>
            </a:r>
          </a:p>
          <a:p>
            <a:pPr marL="0" indent="0">
              <a:buNone/>
            </a:pPr>
            <a:r>
              <a:rPr lang="uk-UA" sz="3200" dirty="0"/>
              <a:t>Державна влада і кримінал: взаємозв'язок і взаємовплив. </a:t>
            </a:r>
          </a:p>
          <a:p>
            <a:pPr marL="0" indent="0">
              <a:buNone/>
            </a:pPr>
            <a:r>
              <a:rPr lang="uk-UA" sz="3200" dirty="0"/>
              <a:t>Шляхи і засоби протидії державної влади процесу криміналізації суспільства.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3A1C4B-9117-0224-AEAE-7D27069A1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Освіта</a:t>
            </a:r>
            <a:r>
              <a:rPr lang="ru-RU" sz="3600" b="1" dirty="0"/>
              <a:t> та </a:t>
            </a:r>
            <a:r>
              <a:rPr lang="ru-RU" sz="3600" b="1" dirty="0" err="1"/>
              <a:t>виховання</a:t>
            </a:r>
            <a:r>
              <a:rPr lang="ru-RU" sz="3600" b="1" dirty="0"/>
              <a:t> у </a:t>
            </a:r>
            <a:r>
              <a:rPr lang="ru-RU" sz="3600" b="1" dirty="0" err="1"/>
              <a:t>протидії</a:t>
            </a:r>
            <a:r>
              <a:rPr lang="ru-RU" sz="3600" b="1" dirty="0"/>
              <a:t> </a:t>
            </a:r>
            <a:r>
              <a:rPr lang="ru-RU" sz="3600" b="1" dirty="0" err="1"/>
              <a:t>криміналізації</a:t>
            </a:r>
            <a:r>
              <a:rPr lang="ru-RU" sz="3600" b="1" dirty="0"/>
              <a:t> </a:t>
            </a:r>
            <a:r>
              <a:rPr lang="ru-RU" sz="3600" b="1" dirty="0" err="1"/>
              <a:t>соціуму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BDD68D6-8B2E-D3EA-9D00-565A98A98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5" y="1600200"/>
            <a:ext cx="10952019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dirty="0"/>
              <a:t>Кримінально-правовий підхід у дослідженні криміналізації. </a:t>
            </a:r>
          </a:p>
          <a:p>
            <a:pPr marL="0" indent="0">
              <a:buNone/>
            </a:pPr>
            <a:r>
              <a:rPr lang="uk-UA" sz="3200" dirty="0"/>
              <a:t>Соціолого-правовий підхід у вивченні криміналізації. </a:t>
            </a:r>
          </a:p>
          <a:p>
            <a:pPr marL="0" indent="0">
              <a:buNone/>
            </a:pPr>
            <a:r>
              <a:rPr lang="uk-UA" sz="3200" dirty="0"/>
              <a:t>Соціологічний підхід у дослідженні криміналізації соціуму. </a:t>
            </a:r>
          </a:p>
          <a:p>
            <a:pPr marL="0" indent="0">
              <a:buNone/>
            </a:pPr>
            <a:r>
              <a:rPr lang="uk-UA" sz="3200" dirty="0"/>
              <a:t>Освіта як чинник протидії криміналізації суспільства (освіта як соціальний інститут, основні функції освіти та її вплив на соціалізацію людини. </a:t>
            </a:r>
          </a:p>
          <a:p>
            <a:pPr marL="0" indent="0">
              <a:buNone/>
            </a:pPr>
            <a:r>
              <a:rPr lang="uk-UA" sz="3200" dirty="0"/>
              <a:t>Виховання як фактор соціалізації і протидії криміналізації. </a:t>
            </a:r>
          </a:p>
        </p:txBody>
      </p:sp>
    </p:spTree>
    <p:extLst>
      <p:ext uri="{BB962C8B-B14F-4D97-AF65-F5344CB8AC3E}">
        <p14:creationId xmlns:p14="http://schemas.microsoft.com/office/powerpoint/2010/main" val="352582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Научная литература 16 х 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62_TF03431380" id="{C5372053-071F-4A30-B713-CAC0FBBF8602}" vid="{47BF81C2-3D26-44B6-92D3-BB3940A76306}"/>
    </a:ext>
  </a:extLst>
</a:theme>
</file>

<file path=ppt/theme/theme2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4873beb7-5857-4685-be1f-d57550cc96cc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Учебная презентация, макет с лентами и полосками (широкоэкранный формат)</Template>
  <TotalTime>0</TotalTime>
  <Words>718</Words>
  <Application>Microsoft Office PowerPoint</Application>
  <PresentationFormat>Широкий екран</PresentationFormat>
  <Paragraphs>80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Euphemia</vt:lpstr>
      <vt:lpstr>Plantagenet Cherokee</vt:lpstr>
      <vt:lpstr>Wingdings</vt:lpstr>
      <vt:lpstr>Научная литература 16 х 9</vt:lpstr>
      <vt:lpstr> </vt:lpstr>
      <vt:lpstr>Мета вивчення курсу</vt:lpstr>
      <vt:lpstr>Вступ до курсу «Безпека від кримінальних загроз»</vt:lpstr>
      <vt:lpstr>Кримінал, бізнес і держава в пострадянській Україні</vt:lpstr>
      <vt:lpstr>Теоретичні уявлення про соціогенез і криміногенез</vt:lpstr>
      <vt:lpstr>Мораль як засіб протидії кримінальним загрозам</vt:lpstr>
      <vt:lpstr>Право як засіб протидії кримінальним загрозам</vt:lpstr>
      <vt:lpstr>Державна влада як засіб протидії кримінальним загрозам </vt:lpstr>
      <vt:lpstr>Освіта та виховання у протидії криміналізації соціуму</vt:lpstr>
      <vt:lpstr>Кримінальні загрози в економічній сфері </vt:lpstr>
      <vt:lpstr>Кримінальні загрози в політичній сфері </vt:lpstr>
      <vt:lpstr>Кримінальні загрози особі людини і засоби протистояння їм </vt:lpstr>
      <vt:lpstr>Вимірювання кримінальних загроз – передумова забезпечення безпеки міста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2019-12-03T07:10:44Z</dcterms:created>
  <dcterms:modified xsi:type="dcterms:W3CDTF">2025-03-01T11:24:55Z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