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2.xml" ContentType="application/vnd.openxmlformats-officedocument.presentationml.comments+xml"/>
  <Override PartName="/ppt/notesSlides/notesSlide10.xml" ContentType="application/vnd.openxmlformats-officedocument.presentationml.notesSlide+xml"/>
  <Override PartName="/ppt/comments/comment3.xml" ContentType="application/vnd.openxmlformats-officedocument.presentationml.comments+xml"/>
  <Override PartName="/ppt/notesSlides/notesSlide1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comment4.xml" ContentType="application/vnd.openxmlformats-officedocument.presentationml.comments+xml"/>
  <Override PartName="/ppt/notesSlides/notesSlide27.xml" ContentType="application/vnd.openxmlformats-officedocument.presentationml.notesSlide+xml"/>
  <Override PartName="/ppt/comments/comment5.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29"/>
  </p:notesMasterIdLst>
  <p:handoutMasterIdLst>
    <p:handoutMasterId r:id="rId30"/>
  </p:handoutMasterIdLst>
  <p:sldIdLst>
    <p:sldId id="327" r:id="rId2"/>
    <p:sldId id="348" r:id="rId3"/>
    <p:sldId id="333" r:id="rId4"/>
    <p:sldId id="367" r:id="rId5"/>
    <p:sldId id="368" r:id="rId6"/>
    <p:sldId id="334" r:id="rId7"/>
    <p:sldId id="349" r:id="rId8"/>
    <p:sldId id="361" r:id="rId9"/>
    <p:sldId id="360" r:id="rId10"/>
    <p:sldId id="362" r:id="rId11"/>
    <p:sldId id="363" r:id="rId12"/>
    <p:sldId id="364" r:id="rId13"/>
    <p:sldId id="351" r:id="rId14"/>
    <p:sldId id="352" r:id="rId15"/>
    <p:sldId id="353" r:id="rId16"/>
    <p:sldId id="354" r:id="rId17"/>
    <p:sldId id="355" r:id="rId18"/>
    <p:sldId id="356" r:id="rId19"/>
    <p:sldId id="357" r:id="rId20"/>
    <p:sldId id="358" r:id="rId21"/>
    <p:sldId id="359" r:id="rId22"/>
    <p:sldId id="366" r:id="rId23"/>
    <p:sldId id="365" r:id="rId24"/>
    <p:sldId id="331" r:id="rId25"/>
    <p:sldId id="346" r:id="rId26"/>
    <p:sldId id="347" r:id="rId27"/>
    <p:sldId id="328" r:id="rId28"/>
  </p:sldIdLst>
  <p:sldSz cx="12192000" cy="6858000"/>
  <p:notesSz cx="7104063" cy="10234613"/>
  <p:defaultTextStyle>
    <a:defPPr>
      <a:defRPr lang="lv-LV"/>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 initials="A" lastIdx="5" clrIdx="0"/>
  <p:cmAuthor id="1" name="1" initials="1" lastIdx="4"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2F2F2"/>
    <a:srgbClr val="D2DA7A"/>
    <a:srgbClr val="ECF1F5"/>
    <a:srgbClr val="FFFFFF"/>
    <a:srgbClr val="FCEDEA"/>
    <a:srgbClr val="F8D5CC"/>
    <a:srgbClr val="E5DEDB"/>
    <a:srgbClr val="F9E9E9"/>
    <a:srgbClr val="9AB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47" autoAdjust="0"/>
    <p:restoredTop sz="69272" autoAdjust="0"/>
  </p:normalViewPr>
  <p:slideViewPr>
    <p:cSldViewPr>
      <p:cViewPr varScale="1">
        <p:scale>
          <a:sx n="44" d="100"/>
          <a:sy n="44" d="100"/>
        </p:scale>
        <p:origin x="1516" y="28"/>
      </p:cViewPr>
      <p:guideLst>
        <p:guide orient="horz" pos="2160"/>
        <p:guide pos="3840"/>
      </p:guideLst>
    </p:cSldViewPr>
  </p:slideViewPr>
  <p:outlineViewPr>
    <p:cViewPr>
      <p:scale>
        <a:sx n="33" d="100"/>
        <a:sy n="33" d="100"/>
      </p:scale>
      <p:origin x="0" y="102"/>
    </p:cViewPr>
  </p:outlineViewPr>
  <p:notesTextViewPr>
    <p:cViewPr>
      <p:scale>
        <a:sx n="100" d="100"/>
        <a:sy n="100" d="100"/>
      </p:scale>
      <p:origin x="0" y="0"/>
    </p:cViewPr>
  </p:notesTextViewPr>
  <p:notesViewPr>
    <p:cSldViewPr>
      <p:cViewPr>
        <p:scale>
          <a:sx n="150" d="100"/>
          <a:sy n="150" d="100"/>
        </p:scale>
        <p:origin x="3336" y="-33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_____Microsoft_Excel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ekobox.ekodoma.local\DFSData\A_Esosie_projekti\Starptautiskie_projekti\2018_GIZ-Ukraine-EA-Training\TrainingModules\1-MODULE-EnergyAuditBasics\1.2-general_information\1.2.GraphChart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ekobox.ekodoma.local\DFSData\A_Esosie_projekti\Starptautiskie_projekti\2018_GIZ-Ukraine-EA-Training\TrainingModules\1-MODULE-EnergyAuditBasics\1.2-general_information\1.2.GraphChart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ekobox.ekodoma.local\DFSData\A_Esosie_projekti\Starptautiskie_projekti\2018_GIZ-Ukraine-EA-Training\TrainingModules\1-MODULE-EnergyAuditBasics\1.2-general_information\1.2.GraphCharts.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47442273855876E-2"/>
          <c:y val="0.22421667494681366"/>
          <c:w val="0.88831893355518665"/>
          <c:h val="0.45213455321028539"/>
        </c:manualLayout>
      </c:layout>
      <c:barChart>
        <c:barDir val="col"/>
        <c:grouping val="stacked"/>
        <c:varyColors val="0"/>
        <c:ser>
          <c:idx val="0"/>
          <c:order val="0"/>
          <c:tx>
            <c:strRef>
              <c:f>Sheet1!$B$1</c:f>
              <c:strCache>
                <c:ptCount val="1"/>
                <c:pt idx="0">
                  <c:v>Hot water</c:v>
                </c:pt>
              </c:strCache>
            </c:strRef>
          </c:tx>
          <c:spPr>
            <a:solidFill>
              <a:srgbClr val="C00000"/>
            </a:solidFill>
            <a:ln>
              <a:noFill/>
            </a:ln>
            <a:effectLst/>
          </c:spPr>
          <c:invertIfNegative val="0"/>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Sheet1!$B$2:$B$13</c:f>
              <c:numCache>
                <c:formatCode>General</c:formatCode>
                <c:ptCount val="12"/>
                <c:pt idx="0">
                  <c:v>1</c:v>
                </c:pt>
                <c:pt idx="1">
                  <c:v>1</c:v>
                </c:pt>
                <c:pt idx="2">
                  <c:v>1</c:v>
                </c:pt>
                <c:pt idx="3">
                  <c:v>1</c:v>
                </c:pt>
                <c:pt idx="4">
                  <c:v>1</c:v>
                </c:pt>
                <c:pt idx="5">
                  <c:v>1</c:v>
                </c:pt>
                <c:pt idx="6">
                  <c:v>1</c:v>
                </c:pt>
                <c:pt idx="7">
                  <c:v>1</c:v>
                </c:pt>
                <c:pt idx="8">
                  <c:v>1</c:v>
                </c:pt>
                <c:pt idx="9">
                  <c:v>1</c:v>
                </c:pt>
                <c:pt idx="10">
                  <c:v>1</c:v>
                </c:pt>
                <c:pt idx="11">
                  <c:v>1</c:v>
                </c:pt>
              </c:numCache>
            </c:numRef>
          </c:val>
          <c:extLst>
            <c:ext xmlns:c16="http://schemas.microsoft.com/office/drawing/2014/chart" uri="{C3380CC4-5D6E-409C-BE32-E72D297353CC}">
              <c16:uniqueId val="{00000000-FCB9-4A83-B47F-C8F5677ABB2C}"/>
            </c:ext>
          </c:extLst>
        </c:ser>
        <c:ser>
          <c:idx val="1"/>
          <c:order val="1"/>
          <c:tx>
            <c:strRef>
              <c:f>Sheet1!$C$1</c:f>
              <c:strCache>
                <c:ptCount val="1"/>
                <c:pt idx="0">
                  <c:v>Space heating</c:v>
                </c:pt>
              </c:strCache>
            </c:strRef>
          </c:tx>
          <c:spPr>
            <a:solidFill>
              <a:srgbClr val="FFC000"/>
            </a:solidFill>
            <a:ln>
              <a:noFill/>
            </a:ln>
            <a:effectLst/>
          </c:spPr>
          <c:invertIfNegative val="0"/>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Sheet1!$C$2:$C$13</c:f>
              <c:numCache>
                <c:formatCode>General</c:formatCode>
                <c:ptCount val="12"/>
                <c:pt idx="0">
                  <c:v>10</c:v>
                </c:pt>
                <c:pt idx="1">
                  <c:v>9</c:v>
                </c:pt>
                <c:pt idx="2">
                  <c:v>6</c:v>
                </c:pt>
                <c:pt idx="3">
                  <c:v>3.5</c:v>
                </c:pt>
                <c:pt idx="4">
                  <c:v>0</c:v>
                </c:pt>
                <c:pt idx="5">
                  <c:v>0</c:v>
                </c:pt>
                <c:pt idx="6">
                  <c:v>0</c:v>
                </c:pt>
                <c:pt idx="7">
                  <c:v>0</c:v>
                </c:pt>
                <c:pt idx="8">
                  <c:v>0</c:v>
                </c:pt>
                <c:pt idx="9">
                  <c:v>4</c:v>
                </c:pt>
                <c:pt idx="10">
                  <c:v>6</c:v>
                </c:pt>
                <c:pt idx="11">
                  <c:v>8</c:v>
                </c:pt>
              </c:numCache>
            </c:numRef>
          </c:val>
          <c:extLst>
            <c:ext xmlns:c16="http://schemas.microsoft.com/office/drawing/2014/chart" uri="{C3380CC4-5D6E-409C-BE32-E72D297353CC}">
              <c16:uniqueId val="{00000001-FCB9-4A83-B47F-C8F5677ABB2C}"/>
            </c:ext>
          </c:extLst>
        </c:ser>
        <c:dLbls>
          <c:showLegendKey val="0"/>
          <c:showVal val="0"/>
          <c:showCatName val="0"/>
          <c:showSerName val="0"/>
          <c:showPercent val="0"/>
          <c:showBubbleSize val="0"/>
        </c:dLbls>
        <c:gapWidth val="150"/>
        <c:overlap val="100"/>
        <c:axId val="33052544"/>
        <c:axId val="33054080"/>
      </c:barChart>
      <c:catAx>
        <c:axId val="33052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100" b="0" i="0" u="none" strike="noStrike" kern="1200" baseline="0">
                <a:solidFill>
                  <a:schemeClr val="dk1"/>
                </a:solidFill>
                <a:latin typeface="+mn-lt"/>
                <a:ea typeface="+mn-ea"/>
                <a:cs typeface="+mn-cs"/>
              </a:defRPr>
            </a:pPr>
            <a:endParaRPr lang="uk-UA"/>
          </a:p>
        </c:txPr>
        <c:crossAx val="33054080"/>
        <c:crosses val="autoZero"/>
        <c:auto val="1"/>
        <c:lblAlgn val="ctr"/>
        <c:lblOffset val="100"/>
        <c:noMultiLvlLbl val="0"/>
      </c:catAx>
      <c:valAx>
        <c:axId val="3305408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3052544"/>
        <c:crosses val="autoZero"/>
        <c:crossBetween val="between"/>
      </c:valAx>
      <c:spPr>
        <a:noFill/>
        <a:ln>
          <a:noFill/>
        </a:ln>
        <a:effectLst/>
      </c:spPr>
    </c:plotArea>
    <c:legend>
      <c:legendPos val="r"/>
      <c:layout>
        <c:manualLayout>
          <c:xMode val="edge"/>
          <c:yMode val="edge"/>
          <c:x val="0.35634122048454575"/>
          <c:y val="0.25166301041058614"/>
          <c:w val="0.45498465286802758"/>
          <c:h val="0.16333586740177053"/>
        </c:manualLayout>
      </c:layout>
      <c:overlay val="0"/>
      <c:spPr>
        <a:noFill/>
        <a:ln>
          <a:noFill/>
        </a:ln>
        <a:effectLst/>
      </c:spPr>
      <c:txPr>
        <a:bodyPr rot="0" spcFirstLastPara="1" vertOverflow="ellipsis" vert="horz" wrap="square" anchor="ctr" anchorCtr="1"/>
        <a:lstStyle/>
        <a:p>
          <a:pPr>
            <a:defRPr lang="en-US" sz="1050" b="0" i="0" u="none" strike="noStrike" kern="1200" baseline="0">
              <a:solidFill>
                <a:schemeClr val="dk1"/>
              </a:solidFill>
              <a:latin typeface="+mn-lt"/>
              <a:ea typeface="+mn-ea"/>
              <a:cs typeface="+mn-cs"/>
            </a:defRPr>
          </a:pPr>
          <a:endParaRPr lang="uk-UA"/>
        </a:p>
      </c:txPr>
    </c:legend>
    <c:plotVisOnly val="1"/>
    <c:dispBlanksAs val="gap"/>
    <c:showDLblsOverMax val="0"/>
  </c:chart>
  <c:spPr>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c:spPr>
  <c:txPr>
    <a:bodyPr/>
    <a:lstStyle/>
    <a:p>
      <a:pPr>
        <a:defRPr>
          <a:solidFill>
            <a:schemeClr val="dk1"/>
          </a:solidFill>
          <a:latin typeface="+mn-lt"/>
          <a:ea typeface="+mn-ea"/>
          <a:cs typeface="+mn-cs"/>
        </a:defRPr>
      </a:pPr>
      <a:endParaRPr lang="uk-UA"/>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744703084053314E-2"/>
          <c:y val="0.23559534406362745"/>
          <c:w val="0.93907982035353965"/>
          <c:h val="0.45213455321028539"/>
        </c:manualLayout>
      </c:layout>
      <c:barChart>
        <c:barDir val="col"/>
        <c:grouping val="stacked"/>
        <c:varyColors val="0"/>
        <c:ser>
          <c:idx val="0"/>
          <c:order val="0"/>
          <c:tx>
            <c:strRef>
              <c:f>Sheet1!$B$1</c:f>
              <c:strCache>
                <c:ptCount val="1"/>
                <c:pt idx="0">
                  <c:v>Hot water</c:v>
                </c:pt>
              </c:strCache>
            </c:strRef>
          </c:tx>
          <c:spPr>
            <a:solidFill>
              <a:srgbClr val="C00000"/>
            </a:solidFill>
            <a:ln>
              <a:solidFill>
                <a:srgbClr val="C00000"/>
              </a:solidFill>
            </a:ln>
            <a:effectLst/>
          </c:spPr>
          <c:invertIfNegative val="0"/>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Sheet1!$B$2:$B$13</c:f>
              <c:numCache>
                <c:formatCode>General</c:formatCode>
                <c:ptCount val="12"/>
                <c:pt idx="0">
                  <c:v>1</c:v>
                </c:pt>
                <c:pt idx="1">
                  <c:v>1</c:v>
                </c:pt>
                <c:pt idx="2">
                  <c:v>1</c:v>
                </c:pt>
                <c:pt idx="3">
                  <c:v>1</c:v>
                </c:pt>
                <c:pt idx="4">
                  <c:v>0.6000000000000002</c:v>
                </c:pt>
                <c:pt idx="5">
                  <c:v>0.6000000000000002</c:v>
                </c:pt>
                <c:pt idx="6">
                  <c:v>0.6000000000000002</c:v>
                </c:pt>
                <c:pt idx="7">
                  <c:v>0.6000000000000002</c:v>
                </c:pt>
                <c:pt idx="8">
                  <c:v>0.6000000000000002</c:v>
                </c:pt>
                <c:pt idx="9">
                  <c:v>1</c:v>
                </c:pt>
                <c:pt idx="10">
                  <c:v>1</c:v>
                </c:pt>
                <c:pt idx="11">
                  <c:v>1</c:v>
                </c:pt>
              </c:numCache>
            </c:numRef>
          </c:val>
          <c:extLst>
            <c:ext xmlns:c16="http://schemas.microsoft.com/office/drawing/2014/chart" uri="{C3380CC4-5D6E-409C-BE32-E72D297353CC}">
              <c16:uniqueId val="{00000000-15FE-402E-B536-4F5F1F431CEB}"/>
            </c:ext>
          </c:extLst>
        </c:ser>
        <c:ser>
          <c:idx val="1"/>
          <c:order val="1"/>
          <c:tx>
            <c:strRef>
              <c:f>Sheet1!$C$1</c:f>
              <c:strCache>
                <c:ptCount val="1"/>
                <c:pt idx="0">
                  <c:v>Space heating</c:v>
                </c:pt>
              </c:strCache>
            </c:strRef>
          </c:tx>
          <c:spPr>
            <a:solidFill>
              <a:srgbClr val="FFC000"/>
            </a:solidFill>
            <a:ln>
              <a:solidFill>
                <a:srgbClr val="FFC000"/>
              </a:solidFill>
            </a:ln>
            <a:effectLst/>
          </c:spPr>
          <c:invertIfNegative val="0"/>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Sheet1!$C$2:$C$13</c:f>
              <c:numCache>
                <c:formatCode>General</c:formatCode>
                <c:ptCount val="12"/>
                <c:pt idx="0">
                  <c:v>5</c:v>
                </c:pt>
                <c:pt idx="1">
                  <c:v>4.5</c:v>
                </c:pt>
                <c:pt idx="2">
                  <c:v>3</c:v>
                </c:pt>
                <c:pt idx="3">
                  <c:v>1.75</c:v>
                </c:pt>
                <c:pt idx="4">
                  <c:v>0</c:v>
                </c:pt>
                <c:pt idx="5">
                  <c:v>0</c:v>
                </c:pt>
                <c:pt idx="6">
                  <c:v>0</c:v>
                </c:pt>
                <c:pt idx="7">
                  <c:v>0</c:v>
                </c:pt>
                <c:pt idx="8">
                  <c:v>0</c:v>
                </c:pt>
                <c:pt idx="9">
                  <c:v>2</c:v>
                </c:pt>
                <c:pt idx="10">
                  <c:v>3</c:v>
                </c:pt>
                <c:pt idx="11">
                  <c:v>4</c:v>
                </c:pt>
              </c:numCache>
            </c:numRef>
          </c:val>
          <c:extLst>
            <c:ext xmlns:c16="http://schemas.microsoft.com/office/drawing/2014/chart" uri="{C3380CC4-5D6E-409C-BE32-E72D297353CC}">
              <c16:uniqueId val="{00000001-15FE-402E-B536-4F5F1F431CEB}"/>
            </c:ext>
          </c:extLst>
        </c:ser>
        <c:ser>
          <c:idx val="2"/>
          <c:order val="2"/>
          <c:tx>
            <c:strRef>
              <c:f>Sheet1!$D$1</c:f>
              <c:strCache>
                <c:ptCount val="1"/>
                <c:pt idx="0">
                  <c:v>Energy savings</c:v>
                </c:pt>
              </c:strCache>
            </c:strRef>
          </c:tx>
          <c:spPr>
            <a:solidFill>
              <a:schemeClr val="accent3">
                <a:lumMod val="20000"/>
                <a:lumOff val="80000"/>
                <a:alpha val="71000"/>
              </a:schemeClr>
            </a:solidFill>
            <a:ln>
              <a:solidFill>
                <a:schemeClr val="accent3">
                  <a:lumMod val="20000"/>
                  <a:lumOff val="80000"/>
                </a:schemeClr>
              </a:solidFill>
            </a:ln>
            <a:effectLst/>
          </c:spPr>
          <c:invertIfNegative val="0"/>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Sheet1!$D$2:$D$13</c:f>
              <c:numCache>
                <c:formatCode>General</c:formatCode>
                <c:ptCount val="12"/>
                <c:pt idx="0">
                  <c:v>5</c:v>
                </c:pt>
                <c:pt idx="1">
                  <c:v>4.5</c:v>
                </c:pt>
                <c:pt idx="2">
                  <c:v>3</c:v>
                </c:pt>
                <c:pt idx="3">
                  <c:v>1.75</c:v>
                </c:pt>
                <c:pt idx="4">
                  <c:v>0.4</c:v>
                </c:pt>
                <c:pt idx="5">
                  <c:v>0.4</c:v>
                </c:pt>
                <c:pt idx="6">
                  <c:v>0.4</c:v>
                </c:pt>
                <c:pt idx="7">
                  <c:v>0.4</c:v>
                </c:pt>
                <c:pt idx="8">
                  <c:v>0.4</c:v>
                </c:pt>
                <c:pt idx="9">
                  <c:v>2</c:v>
                </c:pt>
                <c:pt idx="10">
                  <c:v>3</c:v>
                </c:pt>
                <c:pt idx="11">
                  <c:v>4</c:v>
                </c:pt>
              </c:numCache>
            </c:numRef>
          </c:val>
          <c:extLst>
            <c:ext xmlns:c16="http://schemas.microsoft.com/office/drawing/2014/chart" uri="{C3380CC4-5D6E-409C-BE32-E72D297353CC}">
              <c16:uniqueId val="{00000002-15FE-402E-B536-4F5F1F431CEB}"/>
            </c:ext>
          </c:extLst>
        </c:ser>
        <c:dLbls>
          <c:showLegendKey val="0"/>
          <c:showVal val="0"/>
          <c:showCatName val="0"/>
          <c:showSerName val="0"/>
          <c:showPercent val="0"/>
          <c:showBubbleSize val="0"/>
        </c:dLbls>
        <c:gapWidth val="150"/>
        <c:overlap val="100"/>
        <c:axId val="32350592"/>
        <c:axId val="32352128"/>
      </c:barChart>
      <c:catAx>
        <c:axId val="32350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100" b="0" i="0" u="none" strike="noStrike" kern="1200" baseline="0">
                <a:solidFill>
                  <a:schemeClr val="dk1"/>
                </a:solidFill>
                <a:latin typeface="+mn-lt"/>
                <a:ea typeface="+mn-ea"/>
                <a:cs typeface="+mn-cs"/>
              </a:defRPr>
            </a:pPr>
            <a:endParaRPr lang="uk-UA"/>
          </a:p>
        </c:txPr>
        <c:crossAx val="32352128"/>
        <c:crosses val="autoZero"/>
        <c:auto val="1"/>
        <c:lblAlgn val="ctr"/>
        <c:lblOffset val="100"/>
        <c:noMultiLvlLbl val="0"/>
      </c:catAx>
      <c:valAx>
        <c:axId val="32352128"/>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2350592"/>
        <c:crosses val="autoZero"/>
        <c:crossBetween val="between"/>
      </c:valAx>
      <c:spPr>
        <a:noFill/>
        <a:ln>
          <a:noFill/>
        </a:ln>
        <a:effectLst/>
      </c:spPr>
    </c:plotArea>
    <c:legend>
      <c:legendPos val="r"/>
      <c:layout>
        <c:manualLayout>
          <c:xMode val="edge"/>
          <c:yMode val="edge"/>
          <c:x val="0.41428929959571581"/>
          <c:y val="0.21183766850173841"/>
          <c:w val="0.43846108694659724"/>
          <c:h val="0.32832656959556927"/>
        </c:manualLayout>
      </c:layout>
      <c:overlay val="0"/>
      <c:spPr>
        <a:noFill/>
        <a:ln>
          <a:noFill/>
        </a:ln>
        <a:effectLst/>
      </c:spPr>
      <c:txPr>
        <a:bodyPr rot="0" spcFirstLastPara="1" vertOverflow="ellipsis" vert="horz" wrap="square" anchor="ctr" anchorCtr="1"/>
        <a:lstStyle/>
        <a:p>
          <a:pPr>
            <a:defRPr lang="en-US" sz="1050" b="0" i="0" u="none" strike="noStrike" kern="1200" baseline="0">
              <a:solidFill>
                <a:schemeClr val="dk1"/>
              </a:solidFill>
              <a:latin typeface="+mn-lt"/>
              <a:ea typeface="+mn-ea"/>
              <a:cs typeface="+mn-cs"/>
            </a:defRPr>
          </a:pPr>
          <a:endParaRPr lang="uk-UA"/>
        </a:p>
      </c:txPr>
    </c:legend>
    <c:plotVisOnly val="1"/>
    <c:dispBlanksAs val="gap"/>
    <c:showDLblsOverMax val="0"/>
  </c:chart>
  <c:spPr>
    <a:no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c:spPr>
  <c:txPr>
    <a:bodyPr/>
    <a:lstStyle/>
    <a:p>
      <a:pPr>
        <a:defRPr>
          <a:solidFill>
            <a:schemeClr val="dk1"/>
          </a:solidFill>
          <a:latin typeface="+mn-lt"/>
          <a:ea typeface="+mn-ea"/>
          <a:cs typeface="+mn-cs"/>
        </a:defRPr>
      </a:pPr>
      <a:endParaRPr lang="uk-UA"/>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47442273855876E-2"/>
          <c:y val="8.2721131456238453E-2"/>
          <c:w val="0.88831893355518665"/>
          <c:h val="0.54745676476221294"/>
        </c:manualLayout>
      </c:layout>
      <c:barChart>
        <c:barDir val="col"/>
        <c:grouping val="stacked"/>
        <c:varyColors val="0"/>
        <c:ser>
          <c:idx val="0"/>
          <c:order val="0"/>
          <c:tx>
            <c:strRef>
              <c:f>Sheet1!$B$1</c:f>
              <c:strCache>
                <c:ptCount val="1"/>
                <c:pt idx="0">
                  <c:v>Hot water</c:v>
                </c:pt>
              </c:strCache>
            </c:strRef>
          </c:tx>
          <c:spPr>
            <a:solidFill>
              <a:srgbClr val="C00000"/>
            </a:solidFill>
            <a:ln>
              <a:noFill/>
            </a:ln>
            <a:effectLst/>
          </c:spPr>
          <c:invertIfNegative val="0"/>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Sheet1!$B$2:$B$13</c:f>
              <c:numCache>
                <c:formatCode>General</c:formatCode>
                <c:ptCount val="12"/>
                <c:pt idx="0">
                  <c:v>1</c:v>
                </c:pt>
                <c:pt idx="1">
                  <c:v>1</c:v>
                </c:pt>
                <c:pt idx="2">
                  <c:v>1</c:v>
                </c:pt>
                <c:pt idx="3">
                  <c:v>1</c:v>
                </c:pt>
                <c:pt idx="4">
                  <c:v>1</c:v>
                </c:pt>
                <c:pt idx="5">
                  <c:v>1</c:v>
                </c:pt>
                <c:pt idx="6">
                  <c:v>1</c:v>
                </c:pt>
                <c:pt idx="7">
                  <c:v>1</c:v>
                </c:pt>
                <c:pt idx="8">
                  <c:v>1</c:v>
                </c:pt>
                <c:pt idx="9">
                  <c:v>1</c:v>
                </c:pt>
                <c:pt idx="10">
                  <c:v>1</c:v>
                </c:pt>
                <c:pt idx="11">
                  <c:v>1</c:v>
                </c:pt>
              </c:numCache>
            </c:numRef>
          </c:val>
          <c:extLst>
            <c:ext xmlns:c16="http://schemas.microsoft.com/office/drawing/2014/chart" uri="{C3380CC4-5D6E-409C-BE32-E72D297353CC}">
              <c16:uniqueId val="{00000000-FCC3-427A-91B6-702706C38EF0}"/>
            </c:ext>
          </c:extLst>
        </c:ser>
        <c:ser>
          <c:idx val="1"/>
          <c:order val="1"/>
          <c:tx>
            <c:strRef>
              <c:f>Sheet1!$C$1</c:f>
              <c:strCache>
                <c:ptCount val="1"/>
                <c:pt idx="0">
                  <c:v>Space heating</c:v>
                </c:pt>
              </c:strCache>
            </c:strRef>
          </c:tx>
          <c:spPr>
            <a:solidFill>
              <a:srgbClr val="FFC000"/>
            </a:solidFill>
            <a:ln>
              <a:noFill/>
            </a:ln>
            <a:effectLst/>
          </c:spPr>
          <c:invertIfNegative val="0"/>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Sheet1!$C$2:$C$13</c:f>
              <c:numCache>
                <c:formatCode>General</c:formatCode>
                <c:ptCount val="12"/>
                <c:pt idx="0">
                  <c:v>10</c:v>
                </c:pt>
                <c:pt idx="1">
                  <c:v>9</c:v>
                </c:pt>
                <c:pt idx="2">
                  <c:v>6</c:v>
                </c:pt>
                <c:pt idx="3">
                  <c:v>3.5</c:v>
                </c:pt>
                <c:pt idx="4">
                  <c:v>0</c:v>
                </c:pt>
                <c:pt idx="5">
                  <c:v>0</c:v>
                </c:pt>
                <c:pt idx="6">
                  <c:v>0</c:v>
                </c:pt>
                <c:pt idx="7">
                  <c:v>0</c:v>
                </c:pt>
                <c:pt idx="8">
                  <c:v>0</c:v>
                </c:pt>
                <c:pt idx="9">
                  <c:v>4</c:v>
                </c:pt>
                <c:pt idx="10">
                  <c:v>6</c:v>
                </c:pt>
                <c:pt idx="11">
                  <c:v>8</c:v>
                </c:pt>
              </c:numCache>
            </c:numRef>
          </c:val>
          <c:extLst>
            <c:ext xmlns:c16="http://schemas.microsoft.com/office/drawing/2014/chart" uri="{C3380CC4-5D6E-409C-BE32-E72D297353CC}">
              <c16:uniqueId val="{00000001-FCC3-427A-91B6-702706C38EF0}"/>
            </c:ext>
          </c:extLst>
        </c:ser>
        <c:dLbls>
          <c:showLegendKey val="0"/>
          <c:showVal val="0"/>
          <c:showCatName val="0"/>
          <c:showSerName val="0"/>
          <c:showPercent val="0"/>
          <c:showBubbleSize val="0"/>
        </c:dLbls>
        <c:gapWidth val="150"/>
        <c:overlap val="100"/>
        <c:axId val="32506240"/>
        <c:axId val="32507776"/>
      </c:barChart>
      <c:catAx>
        <c:axId val="32506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100" b="0" i="0" u="none" strike="noStrike" kern="1200" baseline="0">
                <a:solidFill>
                  <a:schemeClr val="dk1"/>
                </a:solidFill>
                <a:latin typeface="+mn-lt"/>
                <a:ea typeface="+mn-ea"/>
                <a:cs typeface="+mn-cs"/>
              </a:defRPr>
            </a:pPr>
            <a:endParaRPr lang="uk-UA"/>
          </a:p>
        </c:txPr>
        <c:crossAx val="32507776"/>
        <c:crosses val="autoZero"/>
        <c:auto val="1"/>
        <c:lblAlgn val="ctr"/>
        <c:lblOffset val="100"/>
        <c:noMultiLvlLbl val="0"/>
      </c:catAx>
      <c:valAx>
        <c:axId val="3250777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2506240"/>
        <c:crosses val="autoZero"/>
        <c:crossBetween val="between"/>
      </c:valAx>
      <c:spPr>
        <a:noFill/>
        <a:ln>
          <a:noFill/>
        </a:ln>
        <a:effectLst/>
      </c:spPr>
    </c:plotArea>
    <c:legend>
      <c:legendPos val="r"/>
      <c:layout>
        <c:manualLayout>
          <c:xMode val="edge"/>
          <c:yMode val="edge"/>
          <c:x val="0.37458625286845537"/>
          <c:y val="0.12364293850534495"/>
          <c:w val="0.45498465286802758"/>
          <c:h val="0.16333586740177053"/>
        </c:manualLayout>
      </c:layout>
      <c:overlay val="0"/>
      <c:spPr>
        <a:noFill/>
        <a:ln>
          <a:noFill/>
        </a:ln>
        <a:effectLst/>
      </c:spPr>
      <c:txPr>
        <a:bodyPr rot="0" spcFirstLastPara="1" vertOverflow="ellipsis" vert="horz" wrap="square" anchor="ctr" anchorCtr="1"/>
        <a:lstStyle/>
        <a:p>
          <a:pPr>
            <a:defRPr lang="en-US" sz="1050" b="0" i="0" u="none" strike="noStrike" kern="1200" baseline="0">
              <a:solidFill>
                <a:schemeClr val="dk1"/>
              </a:solidFill>
              <a:latin typeface="+mn-lt"/>
              <a:ea typeface="+mn-ea"/>
              <a:cs typeface="+mn-cs"/>
            </a:defRPr>
          </a:pPr>
          <a:endParaRPr lang="uk-UA"/>
        </a:p>
      </c:txPr>
    </c:legend>
    <c:plotVisOnly val="1"/>
    <c:dispBlanksAs val="gap"/>
    <c:showDLblsOverMax val="0"/>
  </c:chart>
  <c:spPr>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c:spPr>
  <c:txPr>
    <a:bodyPr/>
    <a:lstStyle/>
    <a:p>
      <a:pPr>
        <a:defRPr>
          <a:solidFill>
            <a:schemeClr val="dk1"/>
          </a:solidFill>
          <a:latin typeface="+mn-lt"/>
          <a:ea typeface="+mn-ea"/>
          <a:cs typeface="+mn-cs"/>
        </a:defRPr>
      </a:pPr>
      <a:endParaRPr lang="uk-UA"/>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91390782686518"/>
          <c:y val="0.14839338749741651"/>
          <c:w val="0.86384061488954056"/>
          <c:h val="0.72207743547468073"/>
        </c:manualLayout>
      </c:layout>
      <c:lineChart>
        <c:grouping val="standard"/>
        <c:varyColors val="0"/>
        <c:ser>
          <c:idx val="0"/>
          <c:order val="0"/>
          <c:tx>
            <c:strRef>
              <c:f>Sheet1!$C$42</c:f>
              <c:strCache>
                <c:ptCount val="1"/>
                <c:pt idx="0">
                  <c:v>2016</c:v>
                </c:pt>
              </c:strCache>
            </c:strRef>
          </c:tx>
          <c:spPr>
            <a:ln w="12700" cap="rnd">
              <a:solidFill>
                <a:schemeClr val="accent6"/>
              </a:solidFill>
              <a:round/>
            </a:ln>
            <a:effectLst/>
          </c:spPr>
          <c:marker>
            <c:symbol val="circle"/>
            <c:size val="7"/>
            <c:spPr>
              <a:solidFill>
                <a:schemeClr val="accent5"/>
              </a:solidFill>
              <a:ln w="9525">
                <a:solidFill>
                  <a:schemeClr val="accent6"/>
                </a:solidFill>
              </a:ln>
              <a:effectLst/>
            </c:spPr>
          </c:marker>
          <c:cat>
            <c:numRef>
              <c:f>Sheet1!$B$43:$B$54</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cat>
          <c:val>
            <c:numRef>
              <c:f>Sheet1!$C$43:$C$54</c:f>
              <c:numCache>
                <c:formatCode>0</c:formatCode>
                <c:ptCount val="12"/>
                <c:pt idx="0">
                  <c:v>77.60901208333334</c:v>
                </c:pt>
                <c:pt idx="1">
                  <c:v>73.690409861111121</c:v>
                </c:pt>
                <c:pt idx="2">
                  <c:v>49.135759305555567</c:v>
                </c:pt>
                <c:pt idx="3">
                  <c:v>22.062506527777764</c:v>
                </c:pt>
                <c:pt idx="4">
                  <c:v>0</c:v>
                </c:pt>
                <c:pt idx="5">
                  <c:v>0</c:v>
                </c:pt>
                <c:pt idx="6">
                  <c:v>0</c:v>
                </c:pt>
                <c:pt idx="7">
                  <c:v>0</c:v>
                </c:pt>
                <c:pt idx="8">
                  <c:v>0</c:v>
                </c:pt>
                <c:pt idx="9">
                  <c:v>24.282553888888881</c:v>
                </c:pt>
                <c:pt idx="10">
                  <c:v>45.491855000000001</c:v>
                </c:pt>
                <c:pt idx="11">
                  <c:v>64.09301111111111</c:v>
                </c:pt>
              </c:numCache>
            </c:numRef>
          </c:val>
          <c:smooth val="0"/>
          <c:extLst>
            <c:ext xmlns:c16="http://schemas.microsoft.com/office/drawing/2014/chart" uri="{C3380CC4-5D6E-409C-BE32-E72D297353CC}">
              <c16:uniqueId val="{00000000-BDE0-412D-BE01-A9E2795022CD}"/>
            </c:ext>
          </c:extLst>
        </c:ser>
        <c:ser>
          <c:idx val="1"/>
          <c:order val="1"/>
          <c:tx>
            <c:strRef>
              <c:f>Sheet1!$D$42</c:f>
              <c:strCache>
                <c:ptCount val="1"/>
                <c:pt idx="0">
                  <c:v>2017</c:v>
                </c:pt>
              </c:strCache>
            </c:strRef>
          </c:tx>
          <c:spPr>
            <a:ln w="12700" cap="rnd">
              <a:solidFill>
                <a:schemeClr val="accent1"/>
              </a:solidFill>
              <a:round/>
            </a:ln>
            <a:effectLst/>
          </c:spPr>
          <c:marker>
            <c:symbol val="diamond"/>
            <c:size val="7"/>
            <c:spPr>
              <a:solidFill>
                <a:schemeClr val="accent2"/>
              </a:solidFill>
              <a:ln w="9525">
                <a:solidFill>
                  <a:schemeClr val="accent1"/>
                </a:solidFill>
              </a:ln>
              <a:effectLst/>
            </c:spPr>
          </c:marker>
          <c:cat>
            <c:numRef>
              <c:f>Sheet1!$B$43:$B$54</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cat>
          <c:val>
            <c:numRef>
              <c:f>Sheet1!$D$43:$D$54</c:f>
              <c:numCache>
                <c:formatCode>0</c:formatCode>
                <c:ptCount val="12"/>
                <c:pt idx="0">
                  <c:v>65.742446111111093</c:v>
                </c:pt>
                <c:pt idx="1">
                  <c:v>63.078494444444445</c:v>
                </c:pt>
                <c:pt idx="2">
                  <c:v>46.70755388888891</c:v>
                </c:pt>
                <c:pt idx="3">
                  <c:v>22.597096666666665</c:v>
                </c:pt>
                <c:pt idx="4">
                  <c:v>0</c:v>
                </c:pt>
                <c:pt idx="5">
                  <c:v>0</c:v>
                </c:pt>
                <c:pt idx="6">
                  <c:v>0</c:v>
                </c:pt>
                <c:pt idx="7">
                  <c:v>0</c:v>
                </c:pt>
                <c:pt idx="8">
                  <c:v>0</c:v>
                </c:pt>
                <c:pt idx="9">
                  <c:v>25.118602222222219</c:v>
                </c:pt>
                <c:pt idx="10">
                  <c:v>41.162795555555562</c:v>
                </c:pt>
                <c:pt idx="11">
                  <c:v>54.046505555555555</c:v>
                </c:pt>
              </c:numCache>
            </c:numRef>
          </c:val>
          <c:smooth val="0"/>
          <c:extLst>
            <c:ext xmlns:c16="http://schemas.microsoft.com/office/drawing/2014/chart" uri="{C3380CC4-5D6E-409C-BE32-E72D297353CC}">
              <c16:uniqueId val="{00000001-BDE0-412D-BE01-A9E2795022CD}"/>
            </c:ext>
          </c:extLst>
        </c:ser>
        <c:ser>
          <c:idx val="2"/>
          <c:order val="2"/>
          <c:tx>
            <c:strRef>
              <c:f>Sheet1!$E$42</c:f>
              <c:strCache>
                <c:ptCount val="1"/>
                <c:pt idx="0">
                  <c:v>2018</c:v>
                </c:pt>
              </c:strCache>
            </c:strRef>
          </c:tx>
          <c:spPr>
            <a:ln w="12700" cap="rnd">
              <a:solidFill>
                <a:schemeClr val="accent3"/>
              </a:solidFill>
              <a:round/>
            </a:ln>
            <a:effectLst/>
          </c:spPr>
          <c:marker>
            <c:symbol val="triangle"/>
            <c:size val="7"/>
            <c:spPr>
              <a:solidFill>
                <a:schemeClr val="accent3">
                  <a:lumMod val="50000"/>
                </a:schemeClr>
              </a:solidFill>
              <a:ln w="9525">
                <a:solidFill>
                  <a:schemeClr val="accent3"/>
                </a:solidFill>
              </a:ln>
              <a:effectLst/>
            </c:spPr>
          </c:marker>
          <c:cat>
            <c:numRef>
              <c:f>Sheet1!$B$43:$B$54</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cat>
          <c:val>
            <c:numRef>
              <c:f>Sheet1!$E$43:$E$54</c:f>
              <c:numCache>
                <c:formatCode>0</c:formatCode>
                <c:ptCount val="12"/>
                <c:pt idx="0">
                  <c:v>75.808723055555532</c:v>
                </c:pt>
                <c:pt idx="1">
                  <c:v>59.1273252777778</c:v>
                </c:pt>
                <c:pt idx="2">
                  <c:v>43.545927500000005</c:v>
                </c:pt>
                <c:pt idx="3">
                  <c:v>19.009879166666675</c:v>
                </c:pt>
                <c:pt idx="4">
                  <c:v>0</c:v>
                </c:pt>
                <c:pt idx="5">
                  <c:v>0</c:v>
                </c:pt>
                <c:pt idx="6">
                  <c:v>0</c:v>
                </c:pt>
                <c:pt idx="7">
                  <c:v>0</c:v>
                </c:pt>
                <c:pt idx="8">
                  <c:v>0</c:v>
                </c:pt>
                <c:pt idx="9">
                  <c:v>10.498843888888885</c:v>
                </c:pt>
                <c:pt idx="10">
                  <c:v>41.498843888888899</c:v>
                </c:pt>
                <c:pt idx="11">
                  <c:v>48.937204444444419</c:v>
                </c:pt>
              </c:numCache>
            </c:numRef>
          </c:val>
          <c:smooth val="0"/>
          <c:extLst>
            <c:ext xmlns:c16="http://schemas.microsoft.com/office/drawing/2014/chart" uri="{C3380CC4-5D6E-409C-BE32-E72D297353CC}">
              <c16:uniqueId val="{00000002-BDE0-412D-BE01-A9E2795022CD}"/>
            </c:ext>
          </c:extLst>
        </c:ser>
        <c:dLbls>
          <c:showLegendKey val="0"/>
          <c:showVal val="0"/>
          <c:showCatName val="0"/>
          <c:showSerName val="0"/>
          <c:showPercent val="0"/>
          <c:showBubbleSize val="0"/>
        </c:dLbls>
        <c:marker val="1"/>
        <c:smooth val="0"/>
        <c:axId val="97937664"/>
        <c:axId val="99905920"/>
      </c:lineChart>
      <c:catAx>
        <c:axId val="97937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200" b="0" i="0" u="none" strike="noStrike" kern="1200" baseline="0">
                <a:solidFill>
                  <a:schemeClr val="dk1"/>
                </a:solidFill>
                <a:latin typeface="+mn-lt"/>
                <a:ea typeface="+mn-ea"/>
                <a:cs typeface="+mn-cs"/>
              </a:defRPr>
            </a:pPr>
            <a:endParaRPr lang="uk-UA"/>
          </a:p>
        </c:txPr>
        <c:crossAx val="99905920"/>
        <c:crosses val="autoZero"/>
        <c:auto val="1"/>
        <c:lblAlgn val="ctr"/>
        <c:lblOffset val="100"/>
        <c:noMultiLvlLbl val="0"/>
      </c:catAx>
      <c:valAx>
        <c:axId val="99905920"/>
        <c:scaling>
          <c:orientation val="minMax"/>
          <c:max val="90"/>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en-US" sz="1200" b="0" i="0" u="none" strike="noStrike" kern="1200" baseline="0">
                <a:solidFill>
                  <a:schemeClr val="dk1"/>
                </a:solidFill>
                <a:latin typeface="+mn-lt"/>
                <a:ea typeface="+mn-ea"/>
                <a:cs typeface="+mn-cs"/>
              </a:defRPr>
            </a:pPr>
            <a:endParaRPr lang="uk-UA"/>
          </a:p>
        </c:txPr>
        <c:crossAx val="97937664"/>
        <c:crosses val="autoZero"/>
        <c:crossBetween val="between"/>
        <c:majorUnit val="20"/>
      </c:valAx>
      <c:spPr>
        <a:noFill/>
        <a:ln>
          <a:solidFill>
            <a:schemeClr val="bg1">
              <a:lumMod val="65000"/>
            </a:schemeClr>
          </a:solidFill>
        </a:ln>
        <a:effectLst/>
      </c:spPr>
    </c:plotArea>
    <c:legend>
      <c:legendPos val="b"/>
      <c:layout>
        <c:manualLayout>
          <c:xMode val="edge"/>
          <c:yMode val="edge"/>
          <c:x val="0.43389756555063308"/>
          <c:y val="0.26310430485569308"/>
          <c:w val="0.43660196085426883"/>
          <c:h val="7.8011956838728538E-2"/>
        </c:manualLayout>
      </c:layout>
      <c:overlay val="0"/>
      <c:spPr>
        <a:noFill/>
        <a:ln>
          <a:noFill/>
        </a:ln>
        <a:effectLst/>
      </c:spPr>
      <c:txPr>
        <a:bodyPr rot="0" spcFirstLastPara="1" vertOverflow="ellipsis" vert="horz" wrap="square" anchor="ctr" anchorCtr="1"/>
        <a:lstStyle/>
        <a:p>
          <a:pPr>
            <a:defRPr lang="en-US" sz="1200" b="0" i="0" u="none" strike="noStrike" kern="1200" baseline="0">
              <a:solidFill>
                <a:schemeClr val="dk1"/>
              </a:solidFill>
              <a:latin typeface="+mn-lt"/>
              <a:ea typeface="+mn-ea"/>
              <a:cs typeface="+mn-cs"/>
            </a:defRPr>
          </a:pPr>
          <a:endParaRPr lang="uk-UA"/>
        </a:p>
      </c:txPr>
    </c:legend>
    <c:plotVisOnly val="1"/>
    <c:dispBlanksAs val="gap"/>
    <c:showDLblsOverMax val="0"/>
  </c:chart>
  <c:spPr>
    <a:solidFill>
      <a:schemeClr val="lt1"/>
    </a:solidFill>
    <a:ln w="25400" cap="flat" cmpd="sng" algn="ctr">
      <a:solidFill>
        <a:schemeClr val="accent6"/>
      </a:solidFill>
      <a:prstDash val="solid"/>
    </a:ln>
    <a:effectLst/>
  </c:spPr>
  <c:txPr>
    <a:bodyPr/>
    <a:lstStyle/>
    <a:p>
      <a:pPr>
        <a:defRPr sz="1200">
          <a:solidFill>
            <a:schemeClr val="dk1"/>
          </a:solidFill>
          <a:latin typeface="+mn-lt"/>
          <a:ea typeface="+mn-ea"/>
          <a:cs typeface="+mn-cs"/>
        </a:defRPr>
      </a:pPr>
      <a:endParaRPr lang="uk-UA"/>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6545964310074755E-2"/>
          <c:y val="0.15535516609250885"/>
          <c:w val="0.91523632518069709"/>
          <c:h val="0.77520390722553345"/>
        </c:manualLayout>
      </c:layout>
      <c:scatterChart>
        <c:scatterStyle val="lineMarker"/>
        <c:varyColors val="0"/>
        <c:ser>
          <c:idx val="0"/>
          <c:order val="0"/>
          <c:spPr>
            <a:ln w="28575" cap="rnd">
              <a:noFill/>
              <a:round/>
            </a:ln>
            <a:effectLst/>
          </c:spPr>
          <c:marker>
            <c:symbol val="diamond"/>
            <c:size val="9"/>
            <c:spPr>
              <a:solidFill>
                <a:schemeClr val="accent4"/>
              </a:solidFill>
              <a:ln w="9525">
                <a:solidFill>
                  <a:schemeClr val="accent1">
                    <a:lumMod val="75000"/>
                  </a:schemeClr>
                </a:solidFill>
              </a:ln>
              <a:effectLst/>
            </c:spPr>
          </c:marker>
          <c:trendline>
            <c:spPr>
              <a:ln w="38100" cap="rnd">
                <a:solidFill>
                  <a:schemeClr val="accent1"/>
                </a:solidFill>
                <a:prstDash val="dash"/>
              </a:ln>
              <a:effectLst/>
            </c:spPr>
            <c:trendlineType val="linear"/>
            <c:dispRSqr val="0"/>
            <c:dispEq val="0"/>
          </c:trendline>
          <c:xVal>
            <c:numRef>
              <c:f>Sheet1!$L$3:$L$23</c:f>
              <c:numCache>
                <c:formatCode>0</c:formatCode>
                <c:ptCount val="21"/>
                <c:pt idx="0">
                  <c:v>-5.1099999999999985</c:v>
                </c:pt>
                <c:pt idx="1">
                  <c:v>1.1100000000000001</c:v>
                </c:pt>
                <c:pt idx="2">
                  <c:v>4.6599999999999984</c:v>
                </c:pt>
                <c:pt idx="3">
                  <c:v>7.9</c:v>
                </c:pt>
                <c:pt idx="4">
                  <c:v>5.7</c:v>
                </c:pt>
                <c:pt idx="5">
                  <c:v>3.9</c:v>
                </c:pt>
                <c:pt idx="6">
                  <c:v>-0.22</c:v>
                </c:pt>
                <c:pt idx="7">
                  <c:v>-9.0000000000000024E-2</c:v>
                </c:pt>
                <c:pt idx="8">
                  <c:v>0.75000000000000022</c:v>
                </c:pt>
                <c:pt idx="9">
                  <c:v>3.17</c:v>
                </c:pt>
                <c:pt idx="10">
                  <c:v>6.89</c:v>
                </c:pt>
                <c:pt idx="11">
                  <c:v>6.9</c:v>
                </c:pt>
                <c:pt idx="12">
                  <c:v>5.2</c:v>
                </c:pt>
                <c:pt idx="13">
                  <c:v>3.7</c:v>
                </c:pt>
                <c:pt idx="14">
                  <c:v>-5.8</c:v>
                </c:pt>
                <c:pt idx="15">
                  <c:v>1.7</c:v>
                </c:pt>
                <c:pt idx="16">
                  <c:v>3.4</c:v>
                </c:pt>
                <c:pt idx="17">
                  <c:v>7.5</c:v>
                </c:pt>
                <c:pt idx="18">
                  <c:v>5.7</c:v>
                </c:pt>
                <c:pt idx="19">
                  <c:v>2.4</c:v>
                </c:pt>
                <c:pt idx="20">
                  <c:v>2</c:v>
                </c:pt>
              </c:numCache>
            </c:numRef>
          </c:xVal>
          <c:yVal>
            <c:numRef>
              <c:f>Sheet1!$M$3:$M$23</c:f>
              <c:numCache>
                <c:formatCode>0</c:formatCode>
                <c:ptCount val="21"/>
                <c:pt idx="0">
                  <c:v>77.60901208333334</c:v>
                </c:pt>
                <c:pt idx="1">
                  <c:v>73.690409861111121</c:v>
                </c:pt>
                <c:pt idx="2">
                  <c:v>49.135759305555567</c:v>
                </c:pt>
                <c:pt idx="3">
                  <c:v>22.062506527777764</c:v>
                </c:pt>
                <c:pt idx="4">
                  <c:v>24.282553888888881</c:v>
                </c:pt>
                <c:pt idx="5">
                  <c:v>45.491855000000001</c:v>
                </c:pt>
                <c:pt idx="6">
                  <c:v>64.09301111111111</c:v>
                </c:pt>
                <c:pt idx="7">
                  <c:v>65.742446111111093</c:v>
                </c:pt>
                <c:pt idx="8">
                  <c:v>63.078494444444445</c:v>
                </c:pt>
                <c:pt idx="9">
                  <c:v>46.70755388888891</c:v>
                </c:pt>
                <c:pt idx="10">
                  <c:v>22.597096666666665</c:v>
                </c:pt>
                <c:pt idx="11">
                  <c:v>25.118602222222219</c:v>
                </c:pt>
                <c:pt idx="12">
                  <c:v>41.162795555555562</c:v>
                </c:pt>
                <c:pt idx="13">
                  <c:v>54.046505555555555</c:v>
                </c:pt>
                <c:pt idx="14">
                  <c:v>75.808723055555532</c:v>
                </c:pt>
                <c:pt idx="15">
                  <c:v>59.1273252777778</c:v>
                </c:pt>
                <c:pt idx="16">
                  <c:v>43.545927500000005</c:v>
                </c:pt>
                <c:pt idx="17">
                  <c:v>19.009879166666675</c:v>
                </c:pt>
                <c:pt idx="18">
                  <c:v>10.498843888888885</c:v>
                </c:pt>
                <c:pt idx="19">
                  <c:v>41.498843888888899</c:v>
                </c:pt>
                <c:pt idx="20">
                  <c:v>48.937204444444419</c:v>
                </c:pt>
              </c:numCache>
            </c:numRef>
          </c:yVal>
          <c:smooth val="0"/>
          <c:extLst>
            <c:ext xmlns:c16="http://schemas.microsoft.com/office/drawing/2014/chart" uri="{C3380CC4-5D6E-409C-BE32-E72D297353CC}">
              <c16:uniqueId val="{00000000-E58D-4B6F-A569-553D7C80589A}"/>
            </c:ext>
          </c:extLst>
        </c:ser>
        <c:dLbls>
          <c:showLegendKey val="0"/>
          <c:showVal val="0"/>
          <c:showCatName val="0"/>
          <c:showSerName val="0"/>
          <c:showPercent val="0"/>
          <c:showBubbleSize val="0"/>
        </c:dLbls>
        <c:axId val="99936128"/>
        <c:axId val="96925952"/>
      </c:scatterChart>
      <c:valAx>
        <c:axId val="99936128"/>
        <c:scaling>
          <c:orientation val="minMax"/>
          <c:min val="-8"/>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en-US" sz="900" b="0" i="0" u="none" strike="noStrike" kern="1200" baseline="0">
                <a:solidFill>
                  <a:schemeClr val="dk1"/>
                </a:solidFill>
                <a:latin typeface="+mn-lt"/>
                <a:ea typeface="+mn-ea"/>
                <a:cs typeface="+mn-cs"/>
              </a:defRPr>
            </a:pPr>
            <a:endParaRPr lang="uk-UA"/>
          </a:p>
        </c:txPr>
        <c:crossAx val="96925952"/>
        <c:crosses val="autoZero"/>
        <c:crossBetween val="midCat"/>
      </c:valAx>
      <c:valAx>
        <c:axId val="96925952"/>
        <c:scaling>
          <c:orientation val="minMax"/>
          <c:max val="90"/>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en-US" sz="900" b="0" i="0" u="none" strike="noStrike" kern="1200" baseline="0">
                <a:solidFill>
                  <a:schemeClr val="dk1"/>
                </a:solidFill>
                <a:latin typeface="+mn-lt"/>
                <a:ea typeface="+mn-ea"/>
                <a:cs typeface="+mn-cs"/>
              </a:defRPr>
            </a:pPr>
            <a:endParaRPr lang="uk-UA"/>
          </a:p>
        </c:txPr>
        <c:crossAx val="99936128"/>
        <c:crossesAt val="-8"/>
        <c:crossBetween val="midCat"/>
        <c:majorUnit val="20"/>
      </c:valAx>
      <c:spPr>
        <a:noFill/>
        <a:ln>
          <a:solidFill>
            <a:schemeClr val="bg1">
              <a:lumMod val="65000"/>
            </a:schemeClr>
          </a:solidFill>
        </a:ln>
        <a:effectLst/>
      </c:spPr>
    </c:plotArea>
    <c:plotVisOnly val="1"/>
    <c:dispBlanksAs val="gap"/>
    <c:showDLblsOverMax val="0"/>
  </c:chart>
  <c:spPr>
    <a:solidFill>
      <a:schemeClr val="lt1"/>
    </a:solidFill>
    <a:ln w="25400" cap="flat" cmpd="sng" algn="ctr">
      <a:solidFill>
        <a:schemeClr val="accent5"/>
      </a:solidFill>
      <a:prstDash val="solid"/>
    </a:ln>
    <a:effectLst/>
  </c:spPr>
  <c:txPr>
    <a:bodyPr/>
    <a:lstStyle/>
    <a:p>
      <a:pPr>
        <a:defRPr>
          <a:solidFill>
            <a:schemeClr val="dk1"/>
          </a:solidFill>
          <a:latin typeface="+mn-lt"/>
          <a:ea typeface="+mn-ea"/>
          <a:cs typeface="+mn-cs"/>
        </a:defRPr>
      </a:pPr>
      <a:endParaRPr lang="uk-UA"/>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400" b="0" i="0" u="none" strike="noStrike" kern="1200" spc="0" baseline="0">
                <a:solidFill>
                  <a:schemeClr val="dk1"/>
                </a:solidFill>
                <a:latin typeface="+mn-lt"/>
                <a:ea typeface="+mn-ea"/>
                <a:cs typeface="+mn-cs"/>
              </a:defRPr>
            </a:pPr>
            <a:r>
              <a:rPr lang="uk-UA" dirty="0" smtClean="0"/>
              <a:t>кВт*год</a:t>
            </a:r>
            <a:r>
              <a:rPr lang="uk-UA" dirty="0">
                <a:solidFill>
                  <a:srgbClr val="FF0000"/>
                </a:solidFill>
              </a:rPr>
              <a:t>.</a:t>
            </a:r>
            <a:r>
              <a:rPr lang="uk-UA" dirty="0"/>
              <a:t>/м2 на </a:t>
            </a:r>
            <a:r>
              <a:rPr lang="uk-UA" dirty="0" smtClean="0"/>
              <a:t>рік</a:t>
            </a:r>
            <a:endParaRPr lang="uk-UA" dirty="0"/>
          </a:p>
        </c:rich>
      </c:tx>
      <c:layout>
        <c:manualLayout>
          <c:xMode val="edge"/>
          <c:yMode val="edge"/>
          <c:x val="3.8813227045534145E-2"/>
          <c:y val="6.3145789328689986E-2"/>
        </c:manualLayout>
      </c:layout>
      <c:overlay val="0"/>
      <c:spPr>
        <a:noFill/>
        <a:ln>
          <a:noFill/>
        </a:ln>
        <a:effectLst/>
      </c:spPr>
      <c:txPr>
        <a:bodyPr rot="0" spcFirstLastPara="1" vertOverflow="ellipsis" vert="horz" wrap="square" anchor="ctr" anchorCtr="1"/>
        <a:lstStyle/>
        <a:p>
          <a:pPr>
            <a:defRPr lang="en-US" sz="1400" b="0" i="0" u="none" strike="noStrike" kern="1200" spc="0" baseline="0">
              <a:solidFill>
                <a:schemeClr val="dk1"/>
              </a:solidFill>
              <a:latin typeface="+mn-lt"/>
              <a:ea typeface="+mn-ea"/>
              <a:cs typeface="+mn-cs"/>
            </a:defRPr>
          </a:pPr>
          <a:endParaRPr lang="uk-UA"/>
        </a:p>
      </c:txPr>
    </c:title>
    <c:autoTitleDeleted val="0"/>
    <c:plotArea>
      <c:layout>
        <c:manualLayout>
          <c:layoutTarget val="inner"/>
          <c:xMode val="edge"/>
          <c:yMode val="edge"/>
          <c:x val="0.13949171923609519"/>
          <c:y val="0.12960587835090689"/>
          <c:w val="0.78141650217892966"/>
          <c:h val="0.72329982327312614"/>
        </c:manualLayout>
      </c:layout>
      <c:barChart>
        <c:barDir val="col"/>
        <c:grouping val="clustered"/>
        <c:varyColors val="0"/>
        <c:ser>
          <c:idx val="0"/>
          <c:order val="0"/>
          <c:tx>
            <c:strRef>
              <c:f>Sheet1!$S$38</c:f>
              <c:strCache>
                <c:ptCount val="1"/>
                <c:pt idx="0">
                  <c:v>kWh/m²</c:v>
                </c:pt>
              </c:strCache>
            </c:strRef>
          </c:tx>
          <c:spPr>
            <a:solidFill>
              <a:schemeClr val="accent1"/>
            </a:solidFill>
            <a:ln>
              <a:noFill/>
            </a:ln>
            <a:effectLst/>
          </c:spPr>
          <c:invertIfNegative val="0"/>
          <c:dPt>
            <c:idx val="0"/>
            <c:invertIfNegative val="0"/>
            <c:bubble3D val="0"/>
            <c:spPr>
              <a:solidFill>
                <a:schemeClr val="accent3"/>
              </a:solidFill>
              <a:ln>
                <a:noFill/>
              </a:ln>
              <a:effectLst/>
            </c:spPr>
            <c:extLst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p="http://schemas.openxmlformats.org/presentationml/2006/main" xmlns:a14="http://schemas.microsoft.com/office/drawing/2010/main" xmlns:mc="http://schemas.openxmlformats.org/markup-compatibility/2006">
              <c:ext xmlns:c16="http://schemas.microsoft.com/office/drawing/2014/chart" uri="{C3380CC4-5D6E-409C-BE32-E72D297353CC}">
                <c16:uniqueId val="{00000001-3C77-4836-93E6-666D2FC5EB8F}"/>
              </c:ext>
            </c:extLst>
          </c:dPt>
          <c:dPt>
            <c:idx val="1"/>
            <c:invertIfNegative val="0"/>
            <c:bubble3D val="0"/>
            <c:spPr>
              <a:solidFill>
                <a:schemeClr val="accent4"/>
              </a:solidFill>
              <a:ln>
                <a:noFill/>
              </a:ln>
              <a:effectLst/>
            </c:spPr>
            <c:extLst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p="http://schemas.openxmlformats.org/presentationml/2006/main" xmlns:a14="http://schemas.microsoft.com/office/drawing/2010/main" xmlns:mc="http://schemas.openxmlformats.org/markup-compatibility/2006">
              <c:ext xmlns:c16="http://schemas.microsoft.com/office/drawing/2014/chart" uri="{C3380CC4-5D6E-409C-BE32-E72D297353CC}">
                <c16:uniqueId val="{00000003-3C77-4836-93E6-666D2FC5EB8F}"/>
              </c:ext>
            </c:extLst>
          </c:dPt>
          <c:dPt>
            <c:idx val="2"/>
            <c:invertIfNegative val="0"/>
            <c:bubble3D val="0"/>
            <c:spPr>
              <a:solidFill>
                <a:schemeClr val="accent6"/>
              </a:solidFill>
              <a:ln>
                <a:noFill/>
              </a:ln>
              <a:effectLst/>
            </c:spPr>
            <c:extLst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p="http://schemas.openxmlformats.org/presentationml/2006/main" xmlns:a14="http://schemas.microsoft.com/office/drawing/2010/main" xmlns:mc="http://schemas.openxmlformats.org/markup-compatibility/2006">
              <c:ext xmlns:c16="http://schemas.microsoft.com/office/drawing/2014/chart" uri="{C3380CC4-5D6E-409C-BE32-E72D297353CC}">
                <c16:uniqueId val="{00000005-3C77-4836-93E6-666D2FC5EB8F}"/>
              </c:ext>
            </c:extLst>
          </c:dPt>
          <c:cat>
            <c:strRef>
              <c:f>Sheet1!$R$39:$R$41</c:f>
              <c:strCache>
                <c:ptCount val="3"/>
                <c:pt idx="0">
                  <c:v>Nearly zero energy buildings</c:v>
                </c:pt>
                <c:pt idx="1">
                  <c:v>Current building code standard</c:v>
                </c:pt>
                <c:pt idx="2">
                  <c:v>Existing building</c:v>
                </c:pt>
              </c:strCache>
            </c:strRef>
          </c:cat>
          <c:val>
            <c:numRef>
              <c:f>Sheet1!$S$39:$S$41</c:f>
              <c:numCache>
                <c:formatCode>General</c:formatCode>
                <c:ptCount val="3"/>
                <c:pt idx="0">
                  <c:v>50</c:v>
                </c:pt>
                <c:pt idx="1">
                  <c:v>75</c:v>
                </c:pt>
                <c:pt idx="2" formatCode="0.00">
                  <c:v>132.09084547291599</c:v>
                </c:pt>
              </c:numCache>
            </c:numRef>
          </c:val>
          <c:extLst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p="http://schemas.openxmlformats.org/presentationml/2006/main" xmlns:a14="http://schemas.microsoft.com/office/drawing/2010/main" xmlns:mc="http://schemas.openxmlformats.org/markup-compatibility/2006">
            <c:ext xmlns:c16="http://schemas.microsoft.com/office/drawing/2014/chart" uri="{C3380CC4-5D6E-409C-BE32-E72D297353CC}">
              <c16:uniqueId val="{00000006-3C77-4836-93E6-666D2FC5EB8F}"/>
            </c:ext>
          </c:extLst>
        </c:ser>
        <c:dLbls>
          <c:showLegendKey val="0"/>
          <c:showVal val="0"/>
          <c:showCatName val="0"/>
          <c:showSerName val="0"/>
          <c:showPercent val="0"/>
          <c:showBubbleSize val="0"/>
        </c:dLbls>
        <c:gapWidth val="219"/>
        <c:overlap val="-27"/>
        <c:axId val="102652160"/>
        <c:axId val="102674432"/>
      </c:barChart>
      <c:catAx>
        <c:axId val="102652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900" b="0" i="0" u="none" strike="noStrike" kern="1200" baseline="0">
                <a:solidFill>
                  <a:schemeClr val="dk1"/>
                </a:solidFill>
                <a:latin typeface="+mn-lt"/>
                <a:ea typeface="+mn-ea"/>
                <a:cs typeface="+mn-cs"/>
              </a:defRPr>
            </a:pPr>
            <a:endParaRPr lang="uk-UA"/>
          </a:p>
        </c:txPr>
        <c:crossAx val="102674432"/>
        <c:crosses val="autoZero"/>
        <c:auto val="1"/>
        <c:lblAlgn val="ctr"/>
        <c:lblOffset val="100"/>
        <c:noMultiLvlLbl val="0"/>
      </c:catAx>
      <c:valAx>
        <c:axId val="102674432"/>
        <c:scaling>
          <c:orientation val="minMax"/>
          <c:max val="15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900" b="0" i="0" u="none" strike="noStrike" kern="1200" baseline="0">
                <a:solidFill>
                  <a:schemeClr val="dk1"/>
                </a:solidFill>
                <a:latin typeface="+mn-lt"/>
                <a:ea typeface="+mn-ea"/>
                <a:cs typeface="+mn-cs"/>
              </a:defRPr>
            </a:pPr>
            <a:endParaRPr lang="uk-UA"/>
          </a:p>
        </c:txPr>
        <c:crossAx val="102652160"/>
        <c:crosses val="autoZero"/>
        <c:crossBetween val="between"/>
      </c:valAx>
      <c:spPr>
        <a:noFill/>
        <a:ln>
          <a:solidFill>
            <a:schemeClr val="bg1">
              <a:lumMod val="65000"/>
            </a:schemeClr>
          </a:solidFill>
        </a:ln>
        <a:effectLst/>
      </c:spPr>
    </c:plotArea>
    <c:plotVisOnly val="1"/>
    <c:dispBlanksAs val="gap"/>
    <c:showDLblsOverMax val="0"/>
  </c:chart>
  <c:spPr>
    <a:solidFill>
      <a:schemeClr val="lt1"/>
    </a:solidFill>
    <a:ln w="25400" cap="flat" cmpd="sng" algn="ctr">
      <a:solidFill>
        <a:schemeClr val="accent6"/>
      </a:solidFill>
      <a:prstDash val="solid"/>
    </a:ln>
    <a:effectLst/>
  </c:spPr>
  <c:txPr>
    <a:bodyPr/>
    <a:lstStyle/>
    <a:p>
      <a:pPr>
        <a:defRPr>
          <a:solidFill>
            <a:schemeClr val="dk1"/>
          </a:solidFill>
          <a:latin typeface="+mn-lt"/>
          <a:ea typeface="+mn-ea"/>
          <a:cs typeface="+mn-cs"/>
        </a:defRPr>
      </a:pPr>
      <a:endParaRPr lang="uk-UA"/>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0" dt="2019-04-24T23:22:00.532" idx="5">
    <p:pos x="10" y="10"/>
    <p:text>включ</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9-04-24T23:12:40.123" idx="4">
    <p:pos x="10" y="10"/>
    <p:text>яке спостеріг</p:text>
  </p:cm>
  <p:cm authorId="1" dt="2019-05-02T18:19:20.450" idx="1">
    <p:pos x="2738" y="2036"/>
    <p:text>Що це? не можу збагнути куди це застосувати</p:text>
    <p:extLst>
      <p:ext uri="{C676402C-5697-4E1C-873F-D02D1690AC5C}">
        <p15:threadingInfo xmlns:p15="http://schemas.microsoft.com/office/powerpoint/2012/main" timeZoneBias="-180"/>
      </p:ext>
    </p:extLst>
  </p:cm>
  <p:cm authorId="1" dt="2019-05-02T18:21:09.949" idx="2">
    <p:pos x="3030" y="3282"/>
    <p:text/>
    <p:extLst>
      <p:ext uri="{C676402C-5697-4E1C-873F-D02D1690AC5C}">
        <p15:threadingInfo xmlns:p15="http://schemas.microsoft.com/office/powerpoint/2012/main" timeZoneBias="-180"/>
      </p:ext>
    </p:extLst>
  </p:cm>
  <p:cm authorId="1" dt="2019-05-02T18:23:05.237" idx="3">
    <p:pos x="146" y="146"/>
    <p:text>Написано "та системи, які неналежно розраховано." - Можливо має бути неналежно враховані? Нажаль немає під рукою оригіналу для перевірки</p:text>
    <p:extLst>
      <p:ext uri="{C676402C-5697-4E1C-873F-D02D1690AC5C}">
        <p15:threadingInfo xmlns:p15="http://schemas.microsoft.com/office/powerpoint/2012/main" timeZoneBias="-18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0" dt="2019-04-24T23:08:28.086" idx="2">
    <p:pos x="10" y="10"/>
    <p:text>редаг</p:text>
  </p:cm>
  <p:cm authorId="0" dt="2019-04-24T23:09:14.192" idx="3">
    <p:pos x="146" y="146"/>
    <p:text>підставі</p:text>
  </p:cm>
</p:cmLst>
</file>

<file path=ppt/comments/comment4.xml><?xml version="1.0" encoding="utf-8"?>
<p:cmLst xmlns:a="http://schemas.openxmlformats.org/drawingml/2006/main" xmlns:r="http://schemas.openxmlformats.org/officeDocument/2006/relationships" xmlns:p="http://schemas.openxmlformats.org/presentationml/2006/main">
  <p:cm authorId="1" dt="2019-05-02T18:38:18.624" idx="4">
    <p:pos x="10" y="10"/>
    <p:text>Вказати джерело цієї карти (ДБН)</p:text>
    <p:extLst>
      <p:ext uri="{C676402C-5697-4E1C-873F-D02D1690AC5C}">
        <p15:threadingInfo xmlns:p15="http://schemas.microsoft.com/office/powerpoint/2012/main" timeZoneBias="-18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0" dt="2019-04-24T22:23:53.390" idx="1">
    <p:pos x="2544" y="3552"/>
    <p:text>Велика ВасилькіВСЬКа - правильно</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F5B2ED-B7CD-44DC-A2ED-0328D3EDE906}" type="doc">
      <dgm:prSet loTypeId="urn:microsoft.com/office/officeart/2005/8/layout/pyramid1" loCatId="pyramid" qsTypeId="urn:microsoft.com/office/officeart/2005/8/quickstyle/simple1" qsCatId="simple" csTypeId="urn:microsoft.com/office/officeart/2005/8/colors/accent1_2" csCatId="accent1" phldr="1"/>
      <dgm:spPr/>
    </dgm:pt>
    <dgm:pt modelId="{573C3B44-74D0-4147-9A6C-66E21426D6A1}">
      <dgm:prSet phldrT="[Text]" custT="1">
        <dgm:style>
          <a:lnRef idx="2">
            <a:schemeClr val="accent4">
              <a:shade val="50000"/>
            </a:schemeClr>
          </a:lnRef>
          <a:fillRef idx="1">
            <a:schemeClr val="accent4"/>
          </a:fillRef>
          <a:effectRef idx="0">
            <a:schemeClr val="accent4"/>
          </a:effectRef>
          <a:fontRef idx="minor">
            <a:schemeClr val="lt1"/>
          </a:fontRef>
        </dgm:style>
      </dgm:prSet>
      <dgm:spPr/>
      <dgm:t>
        <a:bodyPr/>
        <a:lstStyle/>
        <a:p>
          <a:r>
            <a:rPr lang="lv-LV" sz="3400" dirty="0" smtClean="0"/>
            <a:t>Матеріали та системи</a:t>
          </a:r>
          <a:endParaRPr lang="uk-UA" sz="3400" dirty="0"/>
        </a:p>
      </dgm:t>
    </dgm:pt>
    <dgm:pt modelId="{EBBE5195-B7B5-4CBC-953E-A780BBAFD9CA}" type="parTrans" cxnId="{24624689-D10A-442A-B038-6354D3ADE09B}">
      <dgm:prSet/>
      <dgm:spPr/>
      <dgm:t>
        <a:bodyPr/>
        <a:lstStyle/>
        <a:p>
          <a:endParaRPr lang="en-GB"/>
        </a:p>
      </dgm:t>
    </dgm:pt>
    <dgm:pt modelId="{01EDC759-4676-4E41-8712-E16E29309BA0}" type="sibTrans" cxnId="{24624689-D10A-442A-B038-6354D3ADE09B}">
      <dgm:prSet/>
      <dgm:spPr/>
      <dgm:t>
        <a:bodyPr/>
        <a:lstStyle/>
        <a:p>
          <a:endParaRPr lang="en-GB"/>
        </a:p>
      </dgm:t>
    </dgm:pt>
    <dgm:pt modelId="{C7C76BBF-5923-4FF9-9684-01D0650787A7}">
      <dgm:prSet phldrT="[Text]" custT="1">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lv-LV" sz="3600" dirty="0" smtClean="0"/>
            <a:t>Геометрія </a:t>
          </a:r>
          <a:endParaRPr lang="uk-UA" sz="3600" dirty="0"/>
        </a:p>
      </dgm:t>
    </dgm:pt>
    <dgm:pt modelId="{2C0BAEC7-00FE-49BE-A119-577F08CED64B}" type="parTrans" cxnId="{90921F35-7814-4624-B488-CF44DA20525E}">
      <dgm:prSet/>
      <dgm:spPr/>
      <dgm:t>
        <a:bodyPr/>
        <a:lstStyle/>
        <a:p>
          <a:endParaRPr lang="en-GB"/>
        </a:p>
      </dgm:t>
    </dgm:pt>
    <dgm:pt modelId="{15E9B19F-4A72-4EAB-9873-1950BC95C5E1}" type="sibTrans" cxnId="{90921F35-7814-4624-B488-CF44DA20525E}">
      <dgm:prSet/>
      <dgm:spPr/>
      <dgm:t>
        <a:bodyPr/>
        <a:lstStyle/>
        <a:p>
          <a:endParaRPr lang="en-GB"/>
        </a:p>
      </dgm:t>
    </dgm:pt>
    <dgm:pt modelId="{78780000-349F-4731-89EF-E01B1907A637}">
      <dgm:prSet phldrT="[Text]" custT="1">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lv-LV" sz="3800" dirty="0" smtClean="0"/>
            <a:t>Фотодокумент</a:t>
          </a:r>
          <a:r>
            <a:rPr lang="uk-UA" sz="3800" dirty="0" err="1" smtClean="0"/>
            <a:t>ація</a:t>
          </a:r>
          <a:endParaRPr lang="uk-UA" sz="3800" dirty="0"/>
        </a:p>
      </dgm:t>
    </dgm:pt>
    <dgm:pt modelId="{14C46F97-63B3-4483-B341-B373CBBDA1D5}" type="parTrans" cxnId="{624174B5-4364-4206-A8DA-F9E1724CA062}">
      <dgm:prSet/>
      <dgm:spPr/>
      <dgm:t>
        <a:bodyPr/>
        <a:lstStyle/>
        <a:p>
          <a:endParaRPr lang="en-GB"/>
        </a:p>
      </dgm:t>
    </dgm:pt>
    <dgm:pt modelId="{63E910E7-C460-4E51-8C1E-946DE1CC76B2}" type="sibTrans" cxnId="{624174B5-4364-4206-A8DA-F9E1724CA062}">
      <dgm:prSet/>
      <dgm:spPr/>
      <dgm:t>
        <a:bodyPr/>
        <a:lstStyle/>
        <a:p>
          <a:endParaRPr lang="en-GB"/>
        </a:p>
      </dgm:t>
    </dgm:pt>
    <dgm:pt modelId="{A7F6AE39-5F41-448D-AFD9-4E17A9DAA68E}">
      <dgm:prSet phldrT="[Text]" custT="1">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lv-LV" sz="3200" dirty="0" smtClean="0"/>
            <a:t>Опитування </a:t>
          </a:r>
          <a:endParaRPr lang="uk-UA" sz="1800" dirty="0"/>
        </a:p>
      </dgm:t>
    </dgm:pt>
    <dgm:pt modelId="{1919BF00-F693-41A2-8B1F-452C52822F7A}" type="parTrans" cxnId="{002A4F09-8E79-4DDF-8C69-332C58FEAC2A}">
      <dgm:prSet/>
      <dgm:spPr/>
      <dgm:t>
        <a:bodyPr/>
        <a:lstStyle/>
        <a:p>
          <a:endParaRPr lang="en-GB"/>
        </a:p>
      </dgm:t>
    </dgm:pt>
    <dgm:pt modelId="{769F2A43-24B7-42FA-94BB-2B4073E8CF33}" type="sibTrans" cxnId="{002A4F09-8E79-4DDF-8C69-332C58FEAC2A}">
      <dgm:prSet/>
      <dgm:spPr/>
      <dgm:t>
        <a:bodyPr/>
        <a:lstStyle/>
        <a:p>
          <a:endParaRPr lang="en-GB"/>
        </a:p>
      </dgm:t>
    </dgm:pt>
    <dgm:pt modelId="{6B04F5DD-9B2D-4A59-AE83-768AE3B1FB2D}">
      <dgm:prSet phldrT="[Text]">
        <dgm:style>
          <a:lnRef idx="2">
            <a:schemeClr val="accent2">
              <a:shade val="50000"/>
            </a:schemeClr>
          </a:lnRef>
          <a:fillRef idx="1">
            <a:schemeClr val="accent2"/>
          </a:fillRef>
          <a:effectRef idx="0">
            <a:schemeClr val="accent2"/>
          </a:effectRef>
          <a:fontRef idx="minor">
            <a:schemeClr val="lt1"/>
          </a:fontRef>
        </dgm:style>
      </dgm:prSet>
      <dgm:spPr/>
      <dgm:t>
        <a:bodyPr/>
        <a:lstStyle/>
        <a:p>
          <a:endParaRPr lang="en-GB" dirty="0"/>
        </a:p>
      </dgm:t>
    </dgm:pt>
    <dgm:pt modelId="{82718FEE-99D5-499D-B862-3EFCFC92AB0B}" type="parTrans" cxnId="{56382594-4742-41C5-ACCB-D3D17F973662}">
      <dgm:prSet/>
      <dgm:spPr/>
      <dgm:t>
        <a:bodyPr/>
        <a:lstStyle/>
        <a:p>
          <a:endParaRPr lang="en-GB"/>
        </a:p>
      </dgm:t>
    </dgm:pt>
    <dgm:pt modelId="{260655F8-B6AE-463C-A1F2-24E0F6750AC3}" type="sibTrans" cxnId="{56382594-4742-41C5-ACCB-D3D17F973662}">
      <dgm:prSet/>
      <dgm:spPr/>
      <dgm:t>
        <a:bodyPr/>
        <a:lstStyle/>
        <a:p>
          <a:endParaRPr lang="en-GB"/>
        </a:p>
      </dgm:t>
    </dgm:pt>
    <dgm:pt modelId="{2B714E01-8044-4A10-B246-42CDD1761BAC}" type="pres">
      <dgm:prSet presAssocID="{ABF5B2ED-B7CD-44DC-A2ED-0328D3EDE906}" presName="Name0" presStyleCnt="0">
        <dgm:presLayoutVars>
          <dgm:dir/>
          <dgm:animLvl val="lvl"/>
          <dgm:resizeHandles val="exact"/>
        </dgm:presLayoutVars>
      </dgm:prSet>
      <dgm:spPr/>
    </dgm:pt>
    <dgm:pt modelId="{18D0514D-7CAC-42AE-B3F1-1B455FA38213}" type="pres">
      <dgm:prSet presAssocID="{6B04F5DD-9B2D-4A59-AE83-768AE3B1FB2D}" presName="Name8" presStyleCnt="0"/>
      <dgm:spPr/>
    </dgm:pt>
    <dgm:pt modelId="{0B97E182-F122-4366-AE24-5F82F4523F1A}" type="pres">
      <dgm:prSet presAssocID="{6B04F5DD-9B2D-4A59-AE83-768AE3B1FB2D}" presName="level" presStyleLbl="node1" presStyleIdx="0" presStyleCnt="5">
        <dgm:presLayoutVars>
          <dgm:chMax val="1"/>
          <dgm:bulletEnabled val="1"/>
        </dgm:presLayoutVars>
      </dgm:prSet>
      <dgm:spPr/>
      <dgm:t>
        <a:bodyPr/>
        <a:lstStyle/>
        <a:p>
          <a:endParaRPr lang="en-GB"/>
        </a:p>
      </dgm:t>
    </dgm:pt>
    <dgm:pt modelId="{83ACEFFE-A988-4829-9FAF-E2FA52359A1B}" type="pres">
      <dgm:prSet presAssocID="{6B04F5DD-9B2D-4A59-AE83-768AE3B1FB2D}" presName="levelTx" presStyleLbl="revTx" presStyleIdx="0" presStyleCnt="0">
        <dgm:presLayoutVars>
          <dgm:chMax val="1"/>
          <dgm:bulletEnabled val="1"/>
        </dgm:presLayoutVars>
      </dgm:prSet>
      <dgm:spPr/>
      <dgm:t>
        <a:bodyPr/>
        <a:lstStyle/>
        <a:p>
          <a:endParaRPr lang="en-GB"/>
        </a:p>
      </dgm:t>
    </dgm:pt>
    <dgm:pt modelId="{3AA5704F-3CBD-43FF-954F-DFF3951A534C}" type="pres">
      <dgm:prSet presAssocID="{A7F6AE39-5F41-448D-AFD9-4E17A9DAA68E}" presName="Name8" presStyleCnt="0"/>
      <dgm:spPr/>
    </dgm:pt>
    <dgm:pt modelId="{12B65E98-325A-4E35-AF0D-C3326F574750}" type="pres">
      <dgm:prSet presAssocID="{A7F6AE39-5F41-448D-AFD9-4E17A9DAA68E}" presName="level" presStyleLbl="node1" presStyleIdx="1" presStyleCnt="5">
        <dgm:presLayoutVars>
          <dgm:chMax val="1"/>
          <dgm:bulletEnabled val="1"/>
        </dgm:presLayoutVars>
      </dgm:prSet>
      <dgm:spPr/>
      <dgm:t>
        <a:bodyPr/>
        <a:lstStyle/>
        <a:p>
          <a:endParaRPr lang="en-GB"/>
        </a:p>
      </dgm:t>
    </dgm:pt>
    <dgm:pt modelId="{534DF71D-A323-4E53-8E07-D85F84114FEC}" type="pres">
      <dgm:prSet presAssocID="{A7F6AE39-5F41-448D-AFD9-4E17A9DAA68E}" presName="levelTx" presStyleLbl="revTx" presStyleIdx="0" presStyleCnt="0">
        <dgm:presLayoutVars>
          <dgm:chMax val="1"/>
          <dgm:bulletEnabled val="1"/>
        </dgm:presLayoutVars>
      </dgm:prSet>
      <dgm:spPr/>
      <dgm:t>
        <a:bodyPr/>
        <a:lstStyle/>
        <a:p>
          <a:endParaRPr lang="en-GB"/>
        </a:p>
      </dgm:t>
    </dgm:pt>
    <dgm:pt modelId="{D701790A-F4A0-4953-8EB5-544A8B8B674F}" type="pres">
      <dgm:prSet presAssocID="{573C3B44-74D0-4147-9A6C-66E21426D6A1}" presName="Name8" presStyleCnt="0"/>
      <dgm:spPr/>
    </dgm:pt>
    <dgm:pt modelId="{E6A3DC19-3FDA-4418-BA98-C1CFC7367343}" type="pres">
      <dgm:prSet presAssocID="{573C3B44-74D0-4147-9A6C-66E21426D6A1}" presName="level" presStyleLbl="node1" presStyleIdx="2" presStyleCnt="5">
        <dgm:presLayoutVars>
          <dgm:chMax val="1"/>
          <dgm:bulletEnabled val="1"/>
        </dgm:presLayoutVars>
      </dgm:prSet>
      <dgm:spPr/>
      <dgm:t>
        <a:bodyPr/>
        <a:lstStyle/>
        <a:p>
          <a:endParaRPr lang="en-GB"/>
        </a:p>
      </dgm:t>
    </dgm:pt>
    <dgm:pt modelId="{9A4D5E51-4D3B-4A90-91CC-77335DDABE4B}" type="pres">
      <dgm:prSet presAssocID="{573C3B44-74D0-4147-9A6C-66E21426D6A1}" presName="levelTx" presStyleLbl="revTx" presStyleIdx="0" presStyleCnt="0">
        <dgm:presLayoutVars>
          <dgm:chMax val="1"/>
          <dgm:bulletEnabled val="1"/>
        </dgm:presLayoutVars>
      </dgm:prSet>
      <dgm:spPr/>
      <dgm:t>
        <a:bodyPr/>
        <a:lstStyle/>
        <a:p>
          <a:endParaRPr lang="en-GB"/>
        </a:p>
      </dgm:t>
    </dgm:pt>
    <dgm:pt modelId="{C2453208-DEB6-4097-A902-28E26CD84E4B}" type="pres">
      <dgm:prSet presAssocID="{C7C76BBF-5923-4FF9-9684-01D0650787A7}" presName="Name8" presStyleCnt="0"/>
      <dgm:spPr/>
    </dgm:pt>
    <dgm:pt modelId="{2D921DE4-C19D-4E15-843F-02C61410DF5F}" type="pres">
      <dgm:prSet presAssocID="{C7C76BBF-5923-4FF9-9684-01D0650787A7}" presName="level" presStyleLbl="node1" presStyleIdx="3" presStyleCnt="5">
        <dgm:presLayoutVars>
          <dgm:chMax val="1"/>
          <dgm:bulletEnabled val="1"/>
        </dgm:presLayoutVars>
      </dgm:prSet>
      <dgm:spPr/>
      <dgm:t>
        <a:bodyPr/>
        <a:lstStyle/>
        <a:p>
          <a:endParaRPr lang="en-GB"/>
        </a:p>
      </dgm:t>
    </dgm:pt>
    <dgm:pt modelId="{A2F8048B-F754-474C-A63C-8C20DD066081}" type="pres">
      <dgm:prSet presAssocID="{C7C76BBF-5923-4FF9-9684-01D0650787A7}" presName="levelTx" presStyleLbl="revTx" presStyleIdx="0" presStyleCnt="0">
        <dgm:presLayoutVars>
          <dgm:chMax val="1"/>
          <dgm:bulletEnabled val="1"/>
        </dgm:presLayoutVars>
      </dgm:prSet>
      <dgm:spPr/>
      <dgm:t>
        <a:bodyPr/>
        <a:lstStyle/>
        <a:p>
          <a:endParaRPr lang="en-GB"/>
        </a:p>
      </dgm:t>
    </dgm:pt>
    <dgm:pt modelId="{6DD2CCAE-8551-4CB3-8FBD-B866ECC5814E}" type="pres">
      <dgm:prSet presAssocID="{78780000-349F-4731-89EF-E01B1907A637}" presName="Name8" presStyleCnt="0"/>
      <dgm:spPr/>
    </dgm:pt>
    <dgm:pt modelId="{12E3AD5F-D9F4-4424-B0D8-D04D6C44E2A6}" type="pres">
      <dgm:prSet presAssocID="{78780000-349F-4731-89EF-E01B1907A637}" presName="level" presStyleLbl="node1" presStyleIdx="4" presStyleCnt="5" custLinFactNeighborX="498" custLinFactNeighborY="2539">
        <dgm:presLayoutVars>
          <dgm:chMax val="1"/>
          <dgm:bulletEnabled val="1"/>
        </dgm:presLayoutVars>
      </dgm:prSet>
      <dgm:spPr/>
      <dgm:t>
        <a:bodyPr/>
        <a:lstStyle/>
        <a:p>
          <a:endParaRPr lang="en-GB"/>
        </a:p>
      </dgm:t>
    </dgm:pt>
    <dgm:pt modelId="{A0F19F6A-B7EB-4E71-9EDA-3D6B33F2F7A6}" type="pres">
      <dgm:prSet presAssocID="{78780000-349F-4731-89EF-E01B1907A637}" presName="levelTx" presStyleLbl="revTx" presStyleIdx="0" presStyleCnt="0">
        <dgm:presLayoutVars>
          <dgm:chMax val="1"/>
          <dgm:bulletEnabled val="1"/>
        </dgm:presLayoutVars>
      </dgm:prSet>
      <dgm:spPr/>
      <dgm:t>
        <a:bodyPr/>
        <a:lstStyle/>
        <a:p>
          <a:endParaRPr lang="en-GB"/>
        </a:p>
      </dgm:t>
    </dgm:pt>
  </dgm:ptLst>
  <dgm:cxnLst>
    <dgm:cxn modelId="{B3CBC46D-3F0A-4456-B360-93BD1AE42325}" type="presOf" srcId="{573C3B44-74D0-4147-9A6C-66E21426D6A1}" destId="{9A4D5E51-4D3B-4A90-91CC-77335DDABE4B}" srcOrd="1" destOrd="0" presId="urn:microsoft.com/office/officeart/2005/8/layout/pyramid1"/>
    <dgm:cxn modelId="{AB19B832-4848-4518-B6E4-A7F38E5C3EB7}" type="presOf" srcId="{6B04F5DD-9B2D-4A59-AE83-768AE3B1FB2D}" destId="{0B97E182-F122-4366-AE24-5F82F4523F1A}" srcOrd="0" destOrd="0" presId="urn:microsoft.com/office/officeart/2005/8/layout/pyramid1"/>
    <dgm:cxn modelId="{D447C862-305A-44AF-BA40-000BC6255FC4}" type="presOf" srcId="{C7C76BBF-5923-4FF9-9684-01D0650787A7}" destId="{A2F8048B-F754-474C-A63C-8C20DD066081}" srcOrd="1" destOrd="0" presId="urn:microsoft.com/office/officeart/2005/8/layout/pyramid1"/>
    <dgm:cxn modelId="{B1B42487-3B28-491E-83DB-17C772CD4814}" type="presOf" srcId="{ABF5B2ED-B7CD-44DC-A2ED-0328D3EDE906}" destId="{2B714E01-8044-4A10-B246-42CDD1761BAC}" srcOrd="0" destOrd="0" presId="urn:microsoft.com/office/officeart/2005/8/layout/pyramid1"/>
    <dgm:cxn modelId="{24624689-D10A-442A-B038-6354D3ADE09B}" srcId="{ABF5B2ED-B7CD-44DC-A2ED-0328D3EDE906}" destId="{573C3B44-74D0-4147-9A6C-66E21426D6A1}" srcOrd="2" destOrd="0" parTransId="{EBBE5195-B7B5-4CBC-953E-A780BBAFD9CA}" sibTransId="{01EDC759-4676-4E41-8712-E16E29309BA0}"/>
    <dgm:cxn modelId="{002A4F09-8E79-4DDF-8C69-332C58FEAC2A}" srcId="{ABF5B2ED-B7CD-44DC-A2ED-0328D3EDE906}" destId="{A7F6AE39-5F41-448D-AFD9-4E17A9DAA68E}" srcOrd="1" destOrd="0" parTransId="{1919BF00-F693-41A2-8B1F-452C52822F7A}" sibTransId="{769F2A43-24B7-42FA-94BB-2B4073E8CF33}"/>
    <dgm:cxn modelId="{E2FDAC2A-83D4-4913-9D29-0EE590EB3100}" type="presOf" srcId="{6B04F5DD-9B2D-4A59-AE83-768AE3B1FB2D}" destId="{83ACEFFE-A988-4829-9FAF-E2FA52359A1B}" srcOrd="1" destOrd="0" presId="urn:microsoft.com/office/officeart/2005/8/layout/pyramid1"/>
    <dgm:cxn modelId="{90921F35-7814-4624-B488-CF44DA20525E}" srcId="{ABF5B2ED-B7CD-44DC-A2ED-0328D3EDE906}" destId="{C7C76BBF-5923-4FF9-9684-01D0650787A7}" srcOrd="3" destOrd="0" parTransId="{2C0BAEC7-00FE-49BE-A119-577F08CED64B}" sibTransId="{15E9B19F-4A72-4EAB-9873-1950BC95C5E1}"/>
    <dgm:cxn modelId="{A7E1F1D5-641E-489F-9B77-F3BB09E337DA}" type="presOf" srcId="{78780000-349F-4731-89EF-E01B1907A637}" destId="{A0F19F6A-B7EB-4E71-9EDA-3D6B33F2F7A6}" srcOrd="1" destOrd="0" presId="urn:microsoft.com/office/officeart/2005/8/layout/pyramid1"/>
    <dgm:cxn modelId="{624174B5-4364-4206-A8DA-F9E1724CA062}" srcId="{ABF5B2ED-B7CD-44DC-A2ED-0328D3EDE906}" destId="{78780000-349F-4731-89EF-E01B1907A637}" srcOrd="4" destOrd="0" parTransId="{14C46F97-63B3-4483-B341-B373CBBDA1D5}" sibTransId="{63E910E7-C460-4E51-8C1E-946DE1CC76B2}"/>
    <dgm:cxn modelId="{D4451F33-594C-4891-828F-8EC62DCC2857}" type="presOf" srcId="{A7F6AE39-5F41-448D-AFD9-4E17A9DAA68E}" destId="{12B65E98-325A-4E35-AF0D-C3326F574750}" srcOrd="0" destOrd="0" presId="urn:microsoft.com/office/officeart/2005/8/layout/pyramid1"/>
    <dgm:cxn modelId="{98215CE0-36FC-4949-B206-A3D574C46310}" type="presOf" srcId="{A7F6AE39-5F41-448D-AFD9-4E17A9DAA68E}" destId="{534DF71D-A323-4E53-8E07-D85F84114FEC}" srcOrd="1" destOrd="0" presId="urn:microsoft.com/office/officeart/2005/8/layout/pyramid1"/>
    <dgm:cxn modelId="{28882995-E18D-46B2-8E17-1E9B100449B7}" type="presOf" srcId="{78780000-349F-4731-89EF-E01B1907A637}" destId="{12E3AD5F-D9F4-4424-B0D8-D04D6C44E2A6}" srcOrd="0" destOrd="0" presId="urn:microsoft.com/office/officeart/2005/8/layout/pyramid1"/>
    <dgm:cxn modelId="{92DD9EA2-EC71-49C4-8069-63EC31E3E199}" type="presOf" srcId="{C7C76BBF-5923-4FF9-9684-01D0650787A7}" destId="{2D921DE4-C19D-4E15-843F-02C61410DF5F}" srcOrd="0" destOrd="0" presId="urn:microsoft.com/office/officeart/2005/8/layout/pyramid1"/>
    <dgm:cxn modelId="{D99BB9BC-7C11-4864-B7D2-498867F73B3F}" type="presOf" srcId="{573C3B44-74D0-4147-9A6C-66E21426D6A1}" destId="{E6A3DC19-3FDA-4418-BA98-C1CFC7367343}" srcOrd="0" destOrd="0" presId="urn:microsoft.com/office/officeart/2005/8/layout/pyramid1"/>
    <dgm:cxn modelId="{56382594-4742-41C5-ACCB-D3D17F973662}" srcId="{ABF5B2ED-B7CD-44DC-A2ED-0328D3EDE906}" destId="{6B04F5DD-9B2D-4A59-AE83-768AE3B1FB2D}" srcOrd="0" destOrd="0" parTransId="{82718FEE-99D5-499D-B862-3EFCFC92AB0B}" sibTransId="{260655F8-B6AE-463C-A1F2-24E0F6750AC3}"/>
    <dgm:cxn modelId="{EAC8E154-59FC-45C0-AAAC-F8170648C69D}" type="presParOf" srcId="{2B714E01-8044-4A10-B246-42CDD1761BAC}" destId="{18D0514D-7CAC-42AE-B3F1-1B455FA38213}" srcOrd="0" destOrd="0" presId="urn:microsoft.com/office/officeart/2005/8/layout/pyramid1"/>
    <dgm:cxn modelId="{27A8D0DB-E121-48D8-8D8A-0BEB8ADEB7EF}" type="presParOf" srcId="{18D0514D-7CAC-42AE-B3F1-1B455FA38213}" destId="{0B97E182-F122-4366-AE24-5F82F4523F1A}" srcOrd="0" destOrd="0" presId="urn:microsoft.com/office/officeart/2005/8/layout/pyramid1"/>
    <dgm:cxn modelId="{1826FFC0-0955-4413-92DF-49A764E47F69}" type="presParOf" srcId="{18D0514D-7CAC-42AE-B3F1-1B455FA38213}" destId="{83ACEFFE-A988-4829-9FAF-E2FA52359A1B}" srcOrd="1" destOrd="0" presId="urn:microsoft.com/office/officeart/2005/8/layout/pyramid1"/>
    <dgm:cxn modelId="{268F4073-CB4C-4348-AED3-1A0D6E9FFB03}" type="presParOf" srcId="{2B714E01-8044-4A10-B246-42CDD1761BAC}" destId="{3AA5704F-3CBD-43FF-954F-DFF3951A534C}" srcOrd="1" destOrd="0" presId="urn:microsoft.com/office/officeart/2005/8/layout/pyramid1"/>
    <dgm:cxn modelId="{8BB92A3F-5495-4C96-91CC-1C4A0ADE3FCA}" type="presParOf" srcId="{3AA5704F-3CBD-43FF-954F-DFF3951A534C}" destId="{12B65E98-325A-4E35-AF0D-C3326F574750}" srcOrd="0" destOrd="0" presId="urn:microsoft.com/office/officeart/2005/8/layout/pyramid1"/>
    <dgm:cxn modelId="{88873290-FAF6-4C81-AF38-92901464F016}" type="presParOf" srcId="{3AA5704F-3CBD-43FF-954F-DFF3951A534C}" destId="{534DF71D-A323-4E53-8E07-D85F84114FEC}" srcOrd="1" destOrd="0" presId="urn:microsoft.com/office/officeart/2005/8/layout/pyramid1"/>
    <dgm:cxn modelId="{15EC8D37-2EF0-41D2-8182-7389A9614485}" type="presParOf" srcId="{2B714E01-8044-4A10-B246-42CDD1761BAC}" destId="{D701790A-F4A0-4953-8EB5-544A8B8B674F}" srcOrd="2" destOrd="0" presId="urn:microsoft.com/office/officeart/2005/8/layout/pyramid1"/>
    <dgm:cxn modelId="{8A8DBE54-4071-47B3-90D3-DFC0A59AE95C}" type="presParOf" srcId="{D701790A-F4A0-4953-8EB5-544A8B8B674F}" destId="{E6A3DC19-3FDA-4418-BA98-C1CFC7367343}" srcOrd="0" destOrd="0" presId="urn:microsoft.com/office/officeart/2005/8/layout/pyramid1"/>
    <dgm:cxn modelId="{40EB0F7C-15AD-420F-8913-0FD1F78924E7}" type="presParOf" srcId="{D701790A-F4A0-4953-8EB5-544A8B8B674F}" destId="{9A4D5E51-4D3B-4A90-91CC-77335DDABE4B}" srcOrd="1" destOrd="0" presId="urn:microsoft.com/office/officeart/2005/8/layout/pyramid1"/>
    <dgm:cxn modelId="{DAAB082D-12D9-4EA3-89A0-FF98389E75C2}" type="presParOf" srcId="{2B714E01-8044-4A10-B246-42CDD1761BAC}" destId="{C2453208-DEB6-4097-A902-28E26CD84E4B}" srcOrd="3" destOrd="0" presId="urn:microsoft.com/office/officeart/2005/8/layout/pyramid1"/>
    <dgm:cxn modelId="{98A254FD-42C5-4010-8CB2-7820097ED48F}" type="presParOf" srcId="{C2453208-DEB6-4097-A902-28E26CD84E4B}" destId="{2D921DE4-C19D-4E15-843F-02C61410DF5F}" srcOrd="0" destOrd="0" presId="urn:microsoft.com/office/officeart/2005/8/layout/pyramid1"/>
    <dgm:cxn modelId="{C8C321DF-3E6B-46BE-A98D-85C40D76B468}" type="presParOf" srcId="{C2453208-DEB6-4097-A902-28E26CD84E4B}" destId="{A2F8048B-F754-474C-A63C-8C20DD066081}" srcOrd="1" destOrd="0" presId="urn:microsoft.com/office/officeart/2005/8/layout/pyramid1"/>
    <dgm:cxn modelId="{DD3FB5AC-F8CA-4539-8859-3FF0AF559CEE}" type="presParOf" srcId="{2B714E01-8044-4A10-B246-42CDD1761BAC}" destId="{6DD2CCAE-8551-4CB3-8FBD-B866ECC5814E}" srcOrd="4" destOrd="0" presId="urn:microsoft.com/office/officeart/2005/8/layout/pyramid1"/>
    <dgm:cxn modelId="{8502EDDD-A65D-4126-A65B-F13846E2A863}" type="presParOf" srcId="{6DD2CCAE-8551-4CB3-8FBD-B866ECC5814E}" destId="{12E3AD5F-D9F4-4424-B0D8-D04D6C44E2A6}" srcOrd="0" destOrd="0" presId="urn:microsoft.com/office/officeart/2005/8/layout/pyramid1"/>
    <dgm:cxn modelId="{B08C78CC-918B-4E6F-8183-113C77C71FDD}" type="presParOf" srcId="{6DD2CCAE-8551-4CB3-8FBD-B866ECC5814E}" destId="{A0F19F6A-B7EB-4E71-9EDA-3D6B33F2F7A6}"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97E182-F122-4366-AE24-5F82F4523F1A}">
      <dsp:nvSpPr>
        <dsp:cNvPr id="0" name=""/>
        <dsp:cNvSpPr/>
      </dsp:nvSpPr>
      <dsp:spPr>
        <a:xfrm>
          <a:off x="3251199" y="0"/>
          <a:ext cx="1625600" cy="991094"/>
        </a:xfrm>
        <a:prstGeom prst="trapezoid">
          <a:avLst>
            <a:gd name="adj" fmla="val 82010"/>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80010" tIns="80010" rIns="80010" bIns="80010" numCol="1" spcCol="1270" anchor="ctr" anchorCtr="0">
          <a:noAutofit/>
        </a:bodyPr>
        <a:lstStyle/>
        <a:p>
          <a:pPr lvl="0" algn="ctr" defTabSz="2800350">
            <a:lnSpc>
              <a:spcPct val="90000"/>
            </a:lnSpc>
            <a:spcBef>
              <a:spcPct val="0"/>
            </a:spcBef>
            <a:spcAft>
              <a:spcPct val="35000"/>
            </a:spcAft>
          </a:pPr>
          <a:endParaRPr lang="en-GB" sz="6300" kern="1200" dirty="0"/>
        </a:p>
      </dsp:txBody>
      <dsp:txXfrm>
        <a:off x="3251199" y="0"/>
        <a:ext cx="1625600" cy="991094"/>
      </dsp:txXfrm>
    </dsp:sp>
    <dsp:sp modelId="{12B65E98-325A-4E35-AF0D-C3326F574750}">
      <dsp:nvSpPr>
        <dsp:cNvPr id="0" name=""/>
        <dsp:cNvSpPr/>
      </dsp:nvSpPr>
      <dsp:spPr>
        <a:xfrm>
          <a:off x="2438399" y="991094"/>
          <a:ext cx="3251200" cy="991094"/>
        </a:xfrm>
        <a:prstGeom prst="trapezoid">
          <a:avLst>
            <a:gd name="adj" fmla="val 82010"/>
          </a:avLst>
        </a:prstGeom>
        <a:solidFill>
          <a:schemeClr val="accent3"/>
        </a:solidFill>
        <a:ln w="25400"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lv-LV" sz="3200" kern="1200" dirty="0" smtClean="0"/>
            <a:t>Опитування </a:t>
          </a:r>
          <a:endParaRPr lang="uk-UA" sz="1800" kern="1200" dirty="0"/>
        </a:p>
      </dsp:txBody>
      <dsp:txXfrm>
        <a:off x="3007359" y="991094"/>
        <a:ext cx="2113280" cy="991094"/>
      </dsp:txXfrm>
    </dsp:sp>
    <dsp:sp modelId="{E6A3DC19-3FDA-4418-BA98-C1CFC7367343}">
      <dsp:nvSpPr>
        <dsp:cNvPr id="0" name=""/>
        <dsp:cNvSpPr/>
      </dsp:nvSpPr>
      <dsp:spPr>
        <a:xfrm>
          <a:off x="1625599" y="1982188"/>
          <a:ext cx="4876800" cy="991094"/>
        </a:xfrm>
        <a:prstGeom prst="trapezoid">
          <a:avLst>
            <a:gd name="adj" fmla="val 82010"/>
          </a:avLst>
        </a:prstGeom>
        <a:solidFill>
          <a:schemeClr val="accent4"/>
        </a:solidFill>
        <a:ln w="25400" cap="flat" cmpd="sng" algn="ctr">
          <a:solidFill>
            <a:schemeClr val="accent4">
              <a:shade val="50000"/>
            </a:schemeClr>
          </a:solidFill>
          <a:prstDash val="solid"/>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43180" tIns="43180" rIns="43180" bIns="43180" numCol="1" spcCol="1270" anchor="ctr" anchorCtr="0">
          <a:noAutofit/>
        </a:bodyPr>
        <a:lstStyle/>
        <a:p>
          <a:pPr lvl="0" algn="ctr" defTabSz="1511300">
            <a:lnSpc>
              <a:spcPct val="90000"/>
            </a:lnSpc>
            <a:spcBef>
              <a:spcPct val="0"/>
            </a:spcBef>
            <a:spcAft>
              <a:spcPct val="35000"/>
            </a:spcAft>
          </a:pPr>
          <a:r>
            <a:rPr lang="lv-LV" sz="3400" kern="1200" dirty="0" smtClean="0"/>
            <a:t>Матеріали та системи</a:t>
          </a:r>
          <a:endParaRPr lang="uk-UA" sz="3400" kern="1200" dirty="0"/>
        </a:p>
      </dsp:txBody>
      <dsp:txXfrm>
        <a:off x="2479039" y="1982188"/>
        <a:ext cx="3169920" cy="991094"/>
      </dsp:txXfrm>
    </dsp:sp>
    <dsp:sp modelId="{2D921DE4-C19D-4E15-843F-02C61410DF5F}">
      <dsp:nvSpPr>
        <dsp:cNvPr id="0" name=""/>
        <dsp:cNvSpPr/>
      </dsp:nvSpPr>
      <dsp:spPr>
        <a:xfrm>
          <a:off x="812799" y="2973282"/>
          <a:ext cx="6502400" cy="991094"/>
        </a:xfrm>
        <a:prstGeom prst="trapezoid">
          <a:avLst>
            <a:gd name="adj" fmla="val 82010"/>
          </a:avLst>
        </a:prstGeom>
        <a:solidFill>
          <a:schemeClr val="accent5"/>
        </a:solidFill>
        <a:ln w="25400" cap="flat" cmpd="sng" algn="ctr">
          <a:solidFill>
            <a:schemeClr val="accent5">
              <a:shade val="50000"/>
            </a:schemeClr>
          </a:solidFill>
          <a:prstDash val="solid"/>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lv-LV" sz="3600" kern="1200" dirty="0" smtClean="0"/>
            <a:t>Геометрія </a:t>
          </a:r>
          <a:endParaRPr lang="uk-UA" sz="3600" kern="1200" dirty="0"/>
        </a:p>
      </dsp:txBody>
      <dsp:txXfrm>
        <a:off x="1950719" y="2973282"/>
        <a:ext cx="4226560" cy="991094"/>
      </dsp:txXfrm>
    </dsp:sp>
    <dsp:sp modelId="{12E3AD5F-D9F4-4424-B0D8-D04D6C44E2A6}">
      <dsp:nvSpPr>
        <dsp:cNvPr id="0" name=""/>
        <dsp:cNvSpPr/>
      </dsp:nvSpPr>
      <dsp:spPr>
        <a:xfrm>
          <a:off x="0" y="3964376"/>
          <a:ext cx="8128000" cy="991094"/>
        </a:xfrm>
        <a:prstGeom prst="trapezoid">
          <a:avLst>
            <a:gd name="adj" fmla="val 8201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48260" tIns="48260" rIns="48260" bIns="48260" numCol="1" spcCol="1270" anchor="ctr" anchorCtr="0">
          <a:noAutofit/>
        </a:bodyPr>
        <a:lstStyle/>
        <a:p>
          <a:pPr lvl="0" algn="ctr" defTabSz="1689100">
            <a:lnSpc>
              <a:spcPct val="90000"/>
            </a:lnSpc>
            <a:spcBef>
              <a:spcPct val="0"/>
            </a:spcBef>
            <a:spcAft>
              <a:spcPct val="35000"/>
            </a:spcAft>
          </a:pPr>
          <a:r>
            <a:rPr lang="lv-LV" sz="3800" kern="1200" dirty="0" smtClean="0"/>
            <a:t>Фотодокумент</a:t>
          </a:r>
          <a:r>
            <a:rPr lang="uk-UA" sz="3800" kern="1200" dirty="0" err="1" smtClean="0"/>
            <a:t>ація</a:t>
          </a:r>
          <a:endParaRPr lang="uk-UA" sz="3800" kern="1200" dirty="0"/>
        </a:p>
      </dsp:txBody>
      <dsp:txXfrm>
        <a:off x="1422399" y="3964376"/>
        <a:ext cx="5283200" cy="991094"/>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3078427" cy="513508"/>
          </a:xfrm>
          <a:prstGeom prst="rect">
            <a:avLst/>
          </a:prstGeom>
        </p:spPr>
        <p:txBody>
          <a:bodyPr vert="horz" lIns="98498" tIns="49250" rIns="98498" bIns="49250" rtlCol="0"/>
          <a:lstStyle>
            <a:lvl1pPr algn="l">
              <a:defRPr sz="1300"/>
            </a:lvl1pPr>
          </a:lstStyle>
          <a:p>
            <a:r>
              <a:rPr lang="uk-UA" smtClean="0"/>
              <a:t>МОДУЛЬ 1.2 - Загальна інформація</a:t>
            </a:r>
            <a:endParaRPr lang="uk-UA" dirty="0"/>
          </a:p>
        </p:txBody>
      </p:sp>
      <p:sp>
        <p:nvSpPr>
          <p:cNvPr id="4" name="Footer Placeholder 3"/>
          <p:cNvSpPr>
            <a:spLocks noGrp="1"/>
          </p:cNvSpPr>
          <p:nvPr>
            <p:ph type="ftr" sz="quarter" idx="2"/>
          </p:nvPr>
        </p:nvSpPr>
        <p:spPr>
          <a:xfrm>
            <a:off x="3" y="9721110"/>
            <a:ext cx="3078427" cy="513507"/>
          </a:xfrm>
          <a:prstGeom prst="rect">
            <a:avLst/>
          </a:prstGeom>
        </p:spPr>
        <p:txBody>
          <a:bodyPr vert="horz" lIns="98498" tIns="49250" rIns="98498" bIns="49250" rtlCol="0" anchor="b"/>
          <a:lstStyle>
            <a:lvl1pPr algn="l">
              <a:defRPr sz="1300"/>
            </a:lvl1pPr>
          </a:lstStyle>
          <a:p>
            <a:endParaRPr lang="lv-LV"/>
          </a:p>
        </p:txBody>
      </p:sp>
      <p:sp>
        <p:nvSpPr>
          <p:cNvPr id="5" name="Slide Number Placeholder 4"/>
          <p:cNvSpPr>
            <a:spLocks noGrp="1"/>
          </p:cNvSpPr>
          <p:nvPr>
            <p:ph type="sldNum" sz="quarter" idx="3"/>
          </p:nvPr>
        </p:nvSpPr>
        <p:spPr>
          <a:xfrm>
            <a:off x="4023995" y="9721110"/>
            <a:ext cx="3078427" cy="513507"/>
          </a:xfrm>
          <a:prstGeom prst="rect">
            <a:avLst/>
          </a:prstGeom>
        </p:spPr>
        <p:txBody>
          <a:bodyPr vert="horz" lIns="98498" tIns="49250" rIns="98498" bIns="49250" rtlCol="0" anchor="b"/>
          <a:lstStyle>
            <a:lvl1pPr algn="r">
              <a:defRPr sz="1300"/>
            </a:lvl1pPr>
          </a:lstStyle>
          <a:p>
            <a:fld id="{C8FB0C7C-2395-475B-83A6-90349B78B24F}" type="slidenum">
              <a:rPr lang="lv-LV" smtClean="0"/>
              <a:pPr/>
              <a:t>‹#›</a:t>
            </a:fld>
            <a:endParaRPr lang="uk-UA"/>
          </a:p>
        </p:txBody>
      </p:sp>
    </p:spTree>
    <p:extLst>
      <p:ext uri="{BB962C8B-B14F-4D97-AF65-F5344CB8AC3E}">
        <p14:creationId xmlns:p14="http://schemas.microsoft.com/office/powerpoint/2010/main" val="4254821387"/>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3" y="2"/>
            <a:ext cx="4128092" cy="511730"/>
          </a:xfrm>
          <a:prstGeom prst="rect">
            <a:avLst/>
          </a:prstGeom>
          <a:noFill/>
          <a:ln w="9525">
            <a:noFill/>
            <a:miter lim="800000"/>
            <a:headEnd/>
            <a:tailEnd/>
          </a:ln>
          <a:effectLst/>
        </p:spPr>
        <p:txBody>
          <a:bodyPr vert="horz" wrap="square" lIns="98498" tIns="49250" rIns="98498" bIns="49250" numCol="1" anchor="t" anchorCtr="0" compatLnSpc="1">
            <a:prstTxWarp prst="textNoShape">
              <a:avLst/>
            </a:prstTxWarp>
          </a:bodyPr>
          <a:lstStyle>
            <a:lvl1pPr>
              <a:defRPr sz="1300" smtClean="0"/>
            </a:lvl1pPr>
          </a:lstStyle>
          <a:p>
            <a:pPr>
              <a:defRPr/>
            </a:pPr>
            <a:r>
              <a:rPr lang="uk-UA" smtClean="0"/>
              <a:t>МОДУЛЬ 1.2 - Загальна інформація</a:t>
            </a:r>
            <a:endParaRPr lang="uk-UA"/>
          </a:p>
        </p:txBody>
      </p:sp>
      <p:sp>
        <p:nvSpPr>
          <p:cNvPr id="5124" name="Rectangle 4"/>
          <p:cNvSpPr>
            <a:spLocks noGrp="1" noRot="1" noChangeAspect="1" noChangeArrowheads="1" noTextEdit="1"/>
          </p:cNvSpPr>
          <p:nvPr>
            <p:ph type="sldImg" idx="2"/>
          </p:nvPr>
        </p:nvSpPr>
        <p:spPr bwMode="auto">
          <a:xfrm>
            <a:off x="139700" y="766763"/>
            <a:ext cx="6824663" cy="38401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1" name="Rectangle 5"/>
          <p:cNvSpPr>
            <a:spLocks noGrp="1" noChangeArrowheads="1"/>
          </p:cNvSpPr>
          <p:nvPr>
            <p:ph type="body" sz="quarter" idx="3"/>
          </p:nvPr>
        </p:nvSpPr>
        <p:spPr bwMode="auto">
          <a:xfrm>
            <a:off x="710407" y="4861444"/>
            <a:ext cx="5683250" cy="4605575"/>
          </a:xfrm>
          <a:prstGeom prst="rect">
            <a:avLst/>
          </a:prstGeom>
          <a:noFill/>
          <a:ln w="9525">
            <a:noFill/>
            <a:miter lim="800000"/>
            <a:headEnd/>
            <a:tailEnd/>
          </a:ln>
          <a:effectLst/>
        </p:spPr>
        <p:txBody>
          <a:bodyPr vert="horz" wrap="square" lIns="98498" tIns="49250" rIns="98498" bIns="49250" numCol="1" anchor="t" anchorCtr="0" compatLnSpc="1">
            <a:prstTxWarp prst="textNoShape">
              <a:avLst/>
            </a:prstTxWarp>
          </a:bodyPr>
          <a:lstStyle/>
          <a:p>
            <a:pPr lvl="0"/>
            <a:r>
              <a:rPr lang="lv-LV" noProof="0" smtClean="0"/>
              <a:t>Click to edit Master text styles</a:t>
            </a:r>
          </a:p>
          <a:p>
            <a:pPr lvl="1"/>
            <a:r>
              <a:rPr lang="lv-LV" noProof="0" smtClean="0"/>
              <a:t>Second level</a:t>
            </a:r>
          </a:p>
          <a:p>
            <a:pPr lvl="2"/>
            <a:r>
              <a:rPr lang="lv-LV" noProof="0" smtClean="0"/>
              <a:t>Third level</a:t>
            </a:r>
          </a:p>
          <a:p>
            <a:pPr lvl="3"/>
            <a:r>
              <a:rPr lang="lv-LV" noProof="0" smtClean="0"/>
              <a:t>Fourth level</a:t>
            </a:r>
          </a:p>
          <a:p>
            <a:pPr lvl="4"/>
            <a:r>
              <a:rPr lang="lv-LV" noProof="0" smtClean="0"/>
              <a:t>Fifth level</a:t>
            </a:r>
          </a:p>
        </p:txBody>
      </p:sp>
      <p:sp>
        <p:nvSpPr>
          <p:cNvPr id="9222" name="Rectangle 6"/>
          <p:cNvSpPr>
            <a:spLocks noGrp="1" noChangeArrowheads="1"/>
          </p:cNvSpPr>
          <p:nvPr>
            <p:ph type="ftr" sz="quarter" idx="4"/>
          </p:nvPr>
        </p:nvSpPr>
        <p:spPr bwMode="auto">
          <a:xfrm>
            <a:off x="3" y="9721109"/>
            <a:ext cx="3078427" cy="511730"/>
          </a:xfrm>
          <a:prstGeom prst="rect">
            <a:avLst/>
          </a:prstGeom>
          <a:noFill/>
          <a:ln w="9525">
            <a:noFill/>
            <a:miter lim="800000"/>
            <a:headEnd/>
            <a:tailEnd/>
          </a:ln>
          <a:effectLst/>
        </p:spPr>
        <p:txBody>
          <a:bodyPr vert="horz" wrap="square" lIns="98498" tIns="49250" rIns="98498" bIns="49250" numCol="1" anchor="b" anchorCtr="0" compatLnSpc="1">
            <a:prstTxWarp prst="textNoShape">
              <a:avLst/>
            </a:prstTxWarp>
          </a:bodyPr>
          <a:lstStyle>
            <a:lvl1pPr>
              <a:defRPr sz="1300" smtClean="0"/>
            </a:lvl1pPr>
          </a:lstStyle>
          <a:p>
            <a:pPr>
              <a:defRPr/>
            </a:pPr>
            <a:endParaRPr lang="lv-LV"/>
          </a:p>
        </p:txBody>
      </p:sp>
      <p:sp>
        <p:nvSpPr>
          <p:cNvPr id="9223" name="Rectangle 7"/>
          <p:cNvSpPr>
            <a:spLocks noGrp="1" noChangeArrowheads="1"/>
          </p:cNvSpPr>
          <p:nvPr>
            <p:ph type="sldNum" sz="quarter" idx="5"/>
          </p:nvPr>
        </p:nvSpPr>
        <p:spPr bwMode="auto">
          <a:xfrm>
            <a:off x="4023995" y="9721109"/>
            <a:ext cx="3078427" cy="511730"/>
          </a:xfrm>
          <a:prstGeom prst="rect">
            <a:avLst/>
          </a:prstGeom>
          <a:noFill/>
          <a:ln w="9525">
            <a:noFill/>
            <a:miter lim="800000"/>
            <a:headEnd/>
            <a:tailEnd/>
          </a:ln>
          <a:effectLst/>
        </p:spPr>
        <p:txBody>
          <a:bodyPr vert="horz" wrap="square" lIns="98498" tIns="49250" rIns="98498" bIns="49250" numCol="1" anchor="b" anchorCtr="0" compatLnSpc="1">
            <a:prstTxWarp prst="textNoShape">
              <a:avLst/>
            </a:prstTxWarp>
          </a:bodyPr>
          <a:lstStyle>
            <a:lvl1pPr algn="r">
              <a:defRPr sz="1300" smtClean="0"/>
            </a:lvl1pPr>
          </a:lstStyle>
          <a:p>
            <a:pPr>
              <a:defRPr/>
            </a:pPr>
            <a:fld id="{D2B85848-249A-4A1F-BD97-096076EA879A}" type="slidenum">
              <a:rPr lang="lv-LV"/>
              <a:pPr>
                <a:defRPr/>
              </a:pPr>
              <a:t>‹#›</a:t>
            </a:fld>
            <a:endParaRPr lang="uk-UA"/>
          </a:p>
        </p:txBody>
      </p:sp>
    </p:spTree>
    <p:extLst>
      <p:ext uri="{BB962C8B-B14F-4D97-AF65-F5344CB8AC3E}">
        <p14:creationId xmlns:p14="http://schemas.microsoft.com/office/powerpoint/2010/main" val="1733845394"/>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6763"/>
            <a:ext cx="6824663" cy="3840162"/>
          </a:xfrm>
        </p:spPr>
      </p:sp>
      <p:sp>
        <p:nvSpPr>
          <p:cNvPr id="3" name="Notizenplatzhalter 2"/>
          <p:cNvSpPr>
            <a:spLocks noGrp="1"/>
          </p:cNvSpPr>
          <p:nvPr>
            <p:ph type="body" idx="1"/>
          </p:nvPr>
        </p:nvSpPr>
        <p:spPr/>
        <p:txBody>
          <a:bodyPr/>
          <a:lstStyle/>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endParaRPr lang="uk-UA" dirty="0"/>
          </a:p>
        </p:txBody>
      </p:sp>
      <p:sp>
        <p:nvSpPr>
          <p:cNvPr id="4" name="Foliennummernplatzhalter 3"/>
          <p:cNvSpPr>
            <a:spLocks noGrp="1"/>
          </p:cNvSpPr>
          <p:nvPr>
            <p:ph type="sldNum" sz="quarter" idx="10"/>
          </p:nvPr>
        </p:nvSpPr>
        <p:spPr/>
        <p:txBody>
          <a:bodyPr/>
          <a:lstStyle/>
          <a:p>
            <a:pPr defTabSz="989521" eaLnBrk="0" hangingPunct="0">
              <a:defRPr/>
            </a:pPr>
            <a:fld id="{276F4F92-661F-4424-ADED-7D3829A4203F}" type="slidenum">
              <a:rPr lang="de-DE">
                <a:solidFill>
                  <a:srgbClr val="000000"/>
                </a:solidFill>
                <a:latin typeface="Arial Narrow" pitchFamily="34" charset="0"/>
              </a:rPr>
              <a:pPr defTabSz="989521" eaLnBrk="0" hangingPunct="0">
                <a:defRPr/>
              </a:pPr>
              <a:t>1</a:t>
            </a:fld>
            <a:endParaRPr lang="uk-UA">
              <a:solidFill>
                <a:srgbClr val="000000"/>
              </a:solidFill>
              <a:latin typeface="Arial Narrow" pitchFamily="34" charset="0"/>
            </a:endParaRPr>
          </a:p>
        </p:txBody>
      </p:sp>
      <p:sp>
        <p:nvSpPr>
          <p:cNvPr id="5" name="Header Placeholder 4"/>
          <p:cNvSpPr>
            <a:spLocks noGrp="1"/>
          </p:cNvSpPr>
          <p:nvPr>
            <p:ph type="hdr" sz="quarter" idx="11"/>
          </p:nvPr>
        </p:nvSpPr>
        <p:spPr/>
        <p:txBody>
          <a:bodyPr/>
          <a:lstStyle/>
          <a:p>
            <a:pPr>
              <a:defRPr/>
            </a:pPr>
            <a:r>
              <a:rPr lang="uk-UA" smtClean="0"/>
              <a:t>МОДУЛЬ 1.2 - Загальна інформація</a:t>
            </a:r>
            <a:endParaRPr lang="uk-UA"/>
          </a:p>
        </p:txBody>
      </p:sp>
    </p:spTree>
    <p:extLst>
      <p:ext uri="{BB962C8B-B14F-4D97-AF65-F5344CB8AC3E}">
        <p14:creationId xmlns:p14="http://schemas.microsoft.com/office/powerpoint/2010/main" val="17796747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dirty="0" smtClean="0"/>
              <a:t>Дані можна отримати з реєстраційних журналів, рахунків, документів, електронних листів та факсу. Першим завданням є зібрати їх у форматі таблиці в програмах, що дають змогу подальшого аналізу, наприклад, Excel.</a:t>
            </a:r>
          </a:p>
          <a:p>
            <a:r>
              <a:rPr lang="uk-UA" dirty="0" smtClean="0"/>
              <a:t>Цей приклад таблиці, підготовленої на підставі даних за три роки, яку енергоаудитор створив щодо даних, які стосуються загального енергоспоживання (</a:t>
            </a:r>
            <a:r>
              <a:rPr lang="uk-UA" dirty="0" err="1" smtClean="0"/>
              <a:t>МВт</a:t>
            </a:r>
            <a:r>
              <a:rPr lang="uk-UA" dirty="0" smtClean="0"/>
              <a:t>*год/міс.) та побутового споживання гарячої води (м3/міс.) для житлових будівель. </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endParaRPr lang="uk-UA" sz="1200" b="0" i="0" kern="1200" baseline="0" dirty="0" smtClean="0">
              <a:solidFill>
                <a:schemeClr val="tx1"/>
              </a:solidFill>
              <a:effectLst/>
              <a:latin typeface="Arial" charset="0"/>
              <a:ea typeface="+mn-ea"/>
              <a:cs typeface="+mn-cs"/>
            </a:endParaRPr>
          </a:p>
          <a:p>
            <a:endParaRPr lang="uk-UA" baseline="0" dirty="0" smtClean="0"/>
          </a:p>
          <a:p>
            <a:endParaRPr lang="uk-UA" dirty="0"/>
          </a:p>
        </p:txBody>
      </p:sp>
      <p:sp>
        <p:nvSpPr>
          <p:cNvPr id="4" name="Header Placeholder 3"/>
          <p:cNvSpPr>
            <a:spLocks noGrp="1"/>
          </p:cNvSpPr>
          <p:nvPr>
            <p:ph type="hdr" sz="quarter" idx="10"/>
          </p:nvPr>
        </p:nvSpPr>
        <p:spPr/>
        <p:txBody>
          <a:bodyPr/>
          <a:lstStyle/>
          <a:p>
            <a:pPr>
              <a:defRPr/>
            </a:pPr>
            <a:r>
              <a:rPr lang="uk-UA" smtClean="0"/>
              <a:t>МОДУЛЬ 1.2 - Загальна інформація</a:t>
            </a:r>
            <a:endParaRPr lang="uk-UA"/>
          </a:p>
        </p:txBody>
      </p:sp>
      <p:sp>
        <p:nvSpPr>
          <p:cNvPr id="5" name="Slide Number Placeholder 4"/>
          <p:cNvSpPr>
            <a:spLocks noGrp="1"/>
          </p:cNvSpPr>
          <p:nvPr>
            <p:ph type="sldNum" sz="quarter" idx="11"/>
          </p:nvPr>
        </p:nvSpPr>
        <p:spPr/>
        <p:txBody>
          <a:bodyPr/>
          <a:lstStyle/>
          <a:p>
            <a:pPr>
              <a:defRPr/>
            </a:pPr>
            <a:fld id="{D2B85848-249A-4A1F-BD97-096076EA879A}" type="slidenum">
              <a:rPr lang="lv-LV" smtClean="0"/>
              <a:pPr>
                <a:defRPr/>
              </a:pPr>
              <a:t>10</a:t>
            </a:fld>
            <a:endParaRPr lang="uk-UA"/>
          </a:p>
        </p:txBody>
      </p:sp>
    </p:spTree>
    <p:extLst>
      <p:ext uri="{BB962C8B-B14F-4D97-AF65-F5344CB8AC3E}">
        <p14:creationId xmlns:p14="http://schemas.microsoft.com/office/powerpoint/2010/main" val="3958193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dirty="0" smtClean="0"/>
              <a:t>Зліва: проста діаграма кривої, де споживання теплової енергії графічно нанесено за місяцями за три роки зібраних даних. Ця схема допомагає підсумувати інформацію послідовно, але не дає чіткого аналізу. Загальна діаграма показує зменшення споживання теплової енергії з 2016 до 2018. </a:t>
            </a:r>
          </a:p>
          <a:p>
            <a:r>
              <a:rPr lang="uk-UA" dirty="0" smtClean="0"/>
              <a:t>Справа: ця схема є дуже важливим джерелом інформації. Дані про щомісячне споживання енергії зображують графічно відповідно до середньої щомісячної зовнішньої температури. Діаграма показує зростання споживання зі зниженням зовнішньої температури. У цьому прикладі є щонайменше дві точки, що відображають аномальне явище:</a:t>
            </a:r>
          </a:p>
          <a:p>
            <a:pPr marL="171450" indent="-171450">
              <a:buFont typeface="Arial" panose="020B0604020202020204" pitchFamily="34" charset="0"/>
              <a:buChar char="•"/>
            </a:pPr>
            <a:r>
              <a:rPr lang="uk-UA" dirty="0" smtClean="0"/>
              <a:t>Лютий 2016  –  за середньої зовнішньої температури +1,1°C споживання 73,7 </a:t>
            </a:r>
            <a:r>
              <a:rPr lang="uk-UA" dirty="0" err="1" smtClean="0"/>
              <a:t>МВт</a:t>
            </a:r>
            <a:r>
              <a:rPr lang="uk-UA" dirty="0" smtClean="0"/>
              <a:t>*год. Та ж будівля в січні 2016  за температури -5.1°C  спожила 77,6 </a:t>
            </a:r>
            <a:r>
              <a:rPr lang="uk-UA" dirty="0" err="1" smtClean="0"/>
              <a:t>МВт</a:t>
            </a:r>
            <a:r>
              <a:rPr lang="uk-UA" dirty="0" smtClean="0"/>
              <a:t>*год, а в січні 2018 за -6.0°C - спожила 73,0МВт*год. Яка ж проблема сталася </a:t>
            </a:r>
            <a:r>
              <a:rPr lang="uk-UA" dirty="0" smtClean="0">
                <a:solidFill>
                  <a:srgbClr val="FF0000"/>
                </a:solidFill>
              </a:rPr>
              <a:t>цього разу – </a:t>
            </a:r>
            <a:r>
              <a:rPr lang="uk-UA" dirty="0" smtClean="0"/>
              <a:t>потрібно з'ясувати. </a:t>
            </a:r>
          </a:p>
          <a:p>
            <a:pPr marL="171450" indent="-171450">
              <a:buFont typeface="Arial" panose="020B0604020202020204" pitchFamily="34" charset="0"/>
              <a:buChar char="•"/>
            </a:pPr>
            <a:r>
              <a:rPr lang="uk-UA" dirty="0" smtClean="0"/>
              <a:t>Жовтень 2018  –  за середньої зовнішньої температури +5,7°C споживання 10,5 </a:t>
            </a:r>
            <a:r>
              <a:rPr lang="uk-UA" dirty="0" err="1" smtClean="0"/>
              <a:t>МВт</a:t>
            </a:r>
            <a:r>
              <a:rPr lang="uk-UA" dirty="0" smtClean="0"/>
              <a:t>*год. Та ж будівля в листопаді 2017 за температури 5,2°C спожила 41,2 </a:t>
            </a:r>
            <a:r>
              <a:rPr lang="uk-UA" dirty="0" err="1" smtClean="0"/>
              <a:t>МВт</a:t>
            </a:r>
            <a:r>
              <a:rPr lang="uk-UA" dirty="0" smtClean="0"/>
              <a:t>*год. У цьому разі система опалення не працювала декілька днів через позаплановий ремонт. </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endParaRPr lang="uk-UA" sz="1200" b="0" i="0" kern="1200" baseline="0" dirty="0" smtClean="0">
              <a:solidFill>
                <a:schemeClr val="tx1"/>
              </a:solidFill>
              <a:effectLst/>
              <a:latin typeface="Arial" charset="0"/>
              <a:ea typeface="+mn-ea"/>
              <a:cs typeface="+mn-cs"/>
            </a:endParaRPr>
          </a:p>
          <a:p>
            <a:endParaRPr lang="uk-UA" dirty="0"/>
          </a:p>
        </p:txBody>
      </p:sp>
      <p:sp>
        <p:nvSpPr>
          <p:cNvPr id="4" name="Header Placeholder 3"/>
          <p:cNvSpPr>
            <a:spLocks noGrp="1"/>
          </p:cNvSpPr>
          <p:nvPr>
            <p:ph type="hdr" sz="quarter" idx="10"/>
          </p:nvPr>
        </p:nvSpPr>
        <p:spPr/>
        <p:txBody>
          <a:bodyPr/>
          <a:lstStyle/>
          <a:p>
            <a:pPr>
              <a:defRPr/>
            </a:pPr>
            <a:r>
              <a:rPr lang="uk-UA" smtClean="0"/>
              <a:t>МОДУЛЬ 1.2 - Загальна інформація</a:t>
            </a:r>
            <a:endParaRPr lang="uk-UA"/>
          </a:p>
        </p:txBody>
      </p:sp>
      <p:sp>
        <p:nvSpPr>
          <p:cNvPr id="5" name="Slide Number Placeholder 4"/>
          <p:cNvSpPr>
            <a:spLocks noGrp="1"/>
          </p:cNvSpPr>
          <p:nvPr>
            <p:ph type="sldNum" sz="quarter" idx="11"/>
          </p:nvPr>
        </p:nvSpPr>
        <p:spPr/>
        <p:txBody>
          <a:bodyPr/>
          <a:lstStyle/>
          <a:p>
            <a:pPr>
              <a:defRPr/>
            </a:pPr>
            <a:fld id="{D2B85848-249A-4A1F-BD97-096076EA879A}" type="slidenum">
              <a:rPr lang="lv-LV" smtClean="0"/>
              <a:pPr>
                <a:defRPr/>
              </a:pPr>
              <a:t>11</a:t>
            </a:fld>
            <a:endParaRPr lang="uk-UA"/>
          </a:p>
        </p:txBody>
      </p:sp>
    </p:spTree>
    <p:extLst>
      <p:ext uri="{BB962C8B-B14F-4D97-AF65-F5344CB8AC3E}">
        <p14:creationId xmlns:p14="http://schemas.microsoft.com/office/powerpoint/2010/main" val="8347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uk-UA" sz="1200" kern="1200" dirty="0" smtClean="0">
                <a:solidFill>
                  <a:schemeClr val="tx1"/>
                </a:solidFill>
                <a:effectLst/>
                <a:latin typeface="Arial" charset="0"/>
              </a:rPr>
              <a:t>Енергоспоживання будівлі часто вимірюють порівнянням її споживання зі споживанням інших будівель такого ж типу та використання зазвичай через застосування еталонного порівняння. Еталонне порівняння здебільшого робить форму інтенсивності енергоспоживання вираженою, наприклад, у формі конкретного енергоспоживання, наприклад, кВт*год на кв. м чи подібне.  Використання спеціальних одиниць робить еталонне порівняння легшим для розуміння та дає змогу порівняти конкретну будівлю з іншими.</a:t>
            </a:r>
            <a:endParaRPr lang="uk-UA" sz="1200" kern="1200" dirty="0" smtClean="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uk-UA" sz="1200" kern="1200" dirty="0" smtClean="0">
                <a:solidFill>
                  <a:schemeClr val="tx1"/>
                </a:solidFill>
                <a:effectLst/>
                <a:latin typeface="Arial" charset="0"/>
              </a:rPr>
              <a:t>Це також допомагає зрозуміти потенціал енергоефективності.</a:t>
            </a:r>
            <a:endParaRPr lang="uk-UA" sz="1200" kern="1200" dirty="0" smtClean="0">
              <a:solidFill>
                <a:schemeClr val="tx1"/>
              </a:solidFill>
              <a:effectLst/>
              <a:latin typeface="Arial" charset="0"/>
              <a:ea typeface="+mn-ea"/>
              <a:cs typeface="+mn-cs"/>
            </a:endParaRP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endParaRPr lang="uk-UA" sz="1200" b="0" i="0" kern="1200" baseline="0" dirty="0" smtClean="0">
              <a:solidFill>
                <a:schemeClr val="tx1"/>
              </a:solidFill>
              <a:effectLst/>
              <a:latin typeface="Arial" charset="0"/>
              <a:ea typeface="+mn-ea"/>
              <a:cs typeface="+mn-cs"/>
            </a:endParaRPr>
          </a:p>
          <a:p>
            <a:endParaRPr lang="uk-UA" dirty="0"/>
          </a:p>
        </p:txBody>
      </p:sp>
      <p:sp>
        <p:nvSpPr>
          <p:cNvPr id="4" name="Header Placeholder 3"/>
          <p:cNvSpPr>
            <a:spLocks noGrp="1"/>
          </p:cNvSpPr>
          <p:nvPr>
            <p:ph type="hdr" sz="quarter" idx="10"/>
          </p:nvPr>
        </p:nvSpPr>
        <p:spPr/>
        <p:txBody>
          <a:bodyPr/>
          <a:lstStyle/>
          <a:p>
            <a:pPr>
              <a:defRPr/>
            </a:pPr>
            <a:r>
              <a:rPr lang="uk-UA" smtClean="0"/>
              <a:t>МОДУЛЬ 1.2 - Загальна інформація</a:t>
            </a:r>
            <a:endParaRPr lang="uk-UA"/>
          </a:p>
        </p:txBody>
      </p:sp>
      <p:sp>
        <p:nvSpPr>
          <p:cNvPr id="5" name="Slide Number Placeholder 4"/>
          <p:cNvSpPr>
            <a:spLocks noGrp="1"/>
          </p:cNvSpPr>
          <p:nvPr>
            <p:ph type="sldNum" sz="quarter" idx="11"/>
          </p:nvPr>
        </p:nvSpPr>
        <p:spPr/>
        <p:txBody>
          <a:bodyPr/>
          <a:lstStyle/>
          <a:p>
            <a:pPr>
              <a:defRPr/>
            </a:pPr>
            <a:fld id="{D2B85848-249A-4A1F-BD97-096076EA879A}" type="slidenum">
              <a:rPr lang="lv-LV" smtClean="0"/>
              <a:pPr>
                <a:defRPr/>
              </a:pPr>
              <a:t>12</a:t>
            </a:fld>
            <a:endParaRPr lang="uk-UA"/>
          </a:p>
        </p:txBody>
      </p:sp>
    </p:spTree>
    <p:extLst>
      <p:ext uri="{BB962C8B-B14F-4D97-AF65-F5344CB8AC3E}">
        <p14:creationId xmlns:p14="http://schemas.microsoft.com/office/powerpoint/2010/main" val="1796363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noProof="0" dirty="0" smtClean="0"/>
              <a:t>Загалом, </a:t>
            </a:r>
            <a:r>
              <a:rPr lang="uk-UA" noProof="0" dirty="0" smtClean="0">
                <a:solidFill>
                  <a:srgbClr val="FF0000"/>
                </a:solidFill>
              </a:rPr>
              <a:t>протягом </a:t>
            </a:r>
            <a:r>
              <a:rPr lang="uk-UA" noProof="0" dirty="0" smtClean="0"/>
              <a:t>перевірки будівлі Енергоаудитор повинен:</a:t>
            </a:r>
          </a:p>
          <a:p>
            <a:pPr marL="171450" indent="-171450">
              <a:buFont typeface="Arial" panose="020B0604020202020204" pitchFamily="34" charset="0"/>
              <a:buChar char="•"/>
            </a:pPr>
            <a:r>
              <a:rPr lang="uk-UA" noProof="0" dirty="0" smtClean="0"/>
              <a:t>Відзняти відповідні фото всіх елементів будівлі та інженерних систем – досвідчений енергоаудитор, залежно від розміру та стану будівлі, робить до 300 фото.</a:t>
            </a:r>
          </a:p>
          <a:p>
            <a:pPr marL="171450" indent="-171450">
              <a:buFont typeface="Arial" panose="020B0604020202020204" pitchFamily="34" charset="0"/>
              <a:buChar char="•"/>
            </a:pPr>
            <a:r>
              <a:rPr lang="uk-UA" noProof="0" dirty="0" smtClean="0"/>
              <a:t>Зробити важливі вимірювання для підготовки звіту щодо енергоаудиту, зокрема розмірів вікон та дверей та товщини елементу оздоблення.</a:t>
            </a:r>
          </a:p>
          <a:p>
            <a:pPr marL="171450" indent="-171450">
              <a:buFont typeface="Arial" panose="020B0604020202020204" pitchFamily="34" charset="0"/>
              <a:buChar char="•"/>
            </a:pPr>
            <a:r>
              <a:rPr lang="uk-UA" noProof="0" dirty="0" smtClean="0"/>
              <a:t>Визначити матеріали оздоблення (стін, даху, горища, стелі тощо), типи вікон (старі дерев'яні вікна, нові з подвійним склом, нові з потрійним склом, пластикові, алюмінієві, чи дерев'яні рами тощо) та дверей.</a:t>
            </a:r>
          </a:p>
          <a:p>
            <a:pPr marL="171450" indent="-171450">
              <a:buFont typeface="Arial" panose="020B0604020202020204" pitchFamily="34" charset="0"/>
              <a:buChar char="•"/>
            </a:pPr>
            <a:r>
              <a:rPr lang="uk-UA" baseline="0" noProof="0" dirty="0" smtClean="0"/>
              <a:t>Перевірити умови та робочі параметри інженерних систем будівлі (споживання теплоенергії, побутове споживання гарячої води, вентиляції),</a:t>
            </a:r>
            <a:endParaRPr lang="uk-UA" noProof="0" dirty="0" smtClean="0"/>
          </a:p>
          <a:p>
            <a:pPr marL="171450" indent="-171450">
              <a:buFont typeface="Arial" panose="020B0604020202020204" pitchFamily="34" charset="0"/>
              <a:buChar char="•"/>
            </a:pPr>
            <a:r>
              <a:rPr lang="uk-UA" noProof="0" dirty="0" smtClean="0"/>
              <a:t>Опитування мешканців, перевірки скарг щодо теплового комфорту, намагаючись отримати інформацію щодо внутрішньої температури протягом опалювального періоду чи інших проблем, які стосуються будівлі (постачання води, погана вентиляція, сирість, протікання тощо). </a:t>
            </a:r>
          </a:p>
          <a:p>
            <a:pPr marL="171450" indent="-171450">
              <a:buFont typeface="Arial" panose="020B0604020202020204" pitchFamily="34" charset="0"/>
              <a:buChar char="•"/>
            </a:pPr>
            <a:r>
              <a:rPr lang="uk-UA" noProof="0" dirty="0" smtClean="0"/>
              <a:t>Виміряти внутрішню температуру повітря, поверхонь оздоблення будівель і систем теплопостачання та гарячої води.</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endParaRPr lang="uk-UA" dirty="0"/>
          </a:p>
        </p:txBody>
      </p:sp>
      <p:sp>
        <p:nvSpPr>
          <p:cNvPr id="4" name="Header Placeholder 3"/>
          <p:cNvSpPr>
            <a:spLocks noGrp="1"/>
          </p:cNvSpPr>
          <p:nvPr>
            <p:ph type="hdr" sz="quarter" idx="10"/>
          </p:nvPr>
        </p:nvSpPr>
        <p:spPr/>
        <p:txBody>
          <a:bodyPr/>
          <a:lstStyle/>
          <a:p>
            <a:pPr>
              <a:defRPr/>
            </a:pPr>
            <a:r>
              <a:rPr lang="uk-UA" smtClean="0"/>
              <a:t>МОДУЛЬ 1.2 - Загальна інформація</a:t>
            </a:r>
            <a:endParaRPr lang="uk-UA"/>
          </a:p>
        </p:txBody>
      </p:sp>
      <p:sp>
        <p:nvSpPr>
          <p:cNvPr id="5" name="Slide Number Placeholder 4"/>
          <p:cNvSpPr>
            <a:spLocks noGrp="1"/>
          </p:cNvSpPr>
          <p:nvPr>
            <p:ph type="sldNum" sz="quarter" idx="11"/>
          </p:nvPr>
        </p:nvSpPr>
        <p:spPr/>
        <p:txBody>
          <a:bodyPr/>
          <a:lstStyle/>
          <a:p>
            <a:pPr>
              <a:defRPr/>
            </a:pPr>
            <a:fld id="{D2B85848-249A-4A1F-BD97-096076EA879A}" type="slidenum">
              <a:rPr lang="lv-LV" smtClean="0"/>
              <a:pPr>
                <a:defRPr/>
              </a:pPr>
              <a:t>13</a:t>
            </a:fld>
            <a:endParaRPr lang="uk-UA"/>
          </a:p>
        </p:txBody>
      </p:sp>
    </p:spTree>
    <p:extLst>
      <p:ext uri="{BB962C8B-B14F-4D97-AF65-F5344CB8AC3E}">
        <p14:creationId xmlns:p14="http://schemas.microsoft.com/office/powerpoint/2010/main" val="2774685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827284">
              <a:defRPr/>
            </a:pPr>
            <a:r>
              <a:rPr lang="uk-UA" noProof="0" dirty="0" smtClean="0"/>
              <a:t>Протягом перевірки енергоаудитор повинен перевірити всі елементи будівлі:</a:t>
            </a:r>
          </a:p>
          <a:p>
            <a:pPr marL="514350" indent="-514350">
              <a:buFont typeface="+mj-lt"/>
              <a:buAutoNum type="arabicPeriod"/>
            </a:pPr>
            <a:r>
              <a:rPr lang="uk-UA" sz="1200" noProof="0" dirty="0" smtClean="0"/>
              <a:t>Фасад будівлі</a:t>
            </a:r>
          </a:p>
          <a:p>
            <a:pPr marL="514350" indent="-514350">
              <a:buFont typeface="+mj-lt"/>
              <a:buAutoNum type="arabicPeriod"/>
            </a:pPr>
            <a:r>
              <a:rPr lang="uk-UA" sz="1200" noProof="0" dirty="0" smtClean="0"/>
              <a:t>Теплопункт </a:t>
            </a:r>
          </a:p>
          <a:p>
            <a:pPr marL="514350" indent="-514350">
              <a:buFont typeface="+mj-lt"/>
              <a:buAutoNum type="arabicPeriod"/>
            </a:pPr>
            <a:r>
              <a:rPr lang="uk-UA" sz="1200" noProof="0" dirty="0" smtClean="0"/>
              <a:t>Підвал</a:t>
            </a:r>
          </a:p>
          <a:p>
            <a:pPr marL="514350" indent="-514350">
              <a:buFont typeface="+mj-lt"/>
              <a:buAutoNum type="arabicPeriod"/>
            </a:pPr>
            <a:r>
              <a:rPr lang="uk-UA" sz="1200" noProof="0" dirty="0" smtClean="0"/>
              <a:t>Горище</a:t>
            </a:r>
          </a:p>
          <a:p>
            <a:pPr marL="514350" indent="-514350">
              <a:buFont typeface="+mj-lt"/>
              <a:buAutoNum type="arabicPeriod"/>
            </a:pPr>
            <a:r>
              <a:rPr lang="uk-UA" sz="1200" noProof="0" dirty="0" smtClean="0"/>
              <a:t>Дах</a:t>
            </a:r>
          </a:p>
          <a:p>
            <a:pPr marL="514350" indent="-514350">
              <a:buFont typeface="+mj-lt"/>
              <a:buAutoNum type="arabicPeriod"/>
            </a:pPr>
            <a:r>
              <a:rPr lang="uk-UA" sz="1200" noProof="0" dirty="0" smtClean="0"/>
              <a:t>Сходи</a:t>
            </a:r>
          </a:p>
          <a:p>
            <a:pPr marL="514350" indent="-514350">
              <a:buFont typeface="+mj-lt"/>
              <a:buAutoNum type="arabicPeriod"/>
            </a:pPr>
            <a:r>
              <a:rPr lang="uk-UA" sz="1200" noProof="0" dirty="0" smtClean="0"/>
              <a:t>Квартири</a:t>
            </a:r>
            <a:endParaRPr lang="uk-UA" noProof="0" dirty="0" smtClean="0"/>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endParaRPr lang="uk-UA" dirty="0"/>
          </a:p>
        </p:txBody>
      </p:sp>
      <p:sp>
        <p:nvSpPr>
          <p:cNvPr id="4" name="Header Placeholder 3"/>
          <p:cNvSpPr>
            <a:spLocks noGrp="1"/>
          </p:cNvSpPr>
          <p:nvPr>
            <p:ph type="hdr" sz="quarter" idx="10"/>
          </p:nvPr>
        </p:nvSpPr>
        <p:spPr/>
        <p:txBody>
          <a:bodyPr/>
          <a:lstStyle/>
          <a:p>
            <a:pPr>
              <a:defRPr/>
            </a:pPr>
            <a:r>
              <a:rPr lang="uk-UA" smtClean="0"/>
              <a:t>МОДУЛЬ 1.2 - Загальна інформація</a:t>
            </a:r>
            <a:endParaRPr lang="uk-UA"/>
          </a:p>
        </p:txBody>
      </p:sp>
      <p:sp>
        <p:nvSpPr>
          <p:cNvPr id="5" name="Slide Number Placeholder 4"/>
          <p:cNvSpPr>
            <a:spLocks noGrp="1"/>
          </p:cNvSpPr>
          <p:nvPr>
            <p:ph type="sldNum" sz="quarter" idx="11"/>
          </p:nvPr>
        </p:nvSpPr>
        <p:spPr/>
        <p:txBody>
          <a:bodyPr/>
          <a:lstStyle/>
          <a:p>
            <a:pPr>
              <a:defRPr/>
            </a:pPr>
            <a:fld id="{D2B85848-249A-4A1F-BD97-096076EA879A}" type="slidenum">
              <a:rPr lang="lv-LV" smtClean="0"/>
              <a:pPr>
                <a:defRPr/>
              </a:pPr>
              <a:t>14</a:t>
            </a:fld>
            <a:endParaRPr lang="uk-UA"/>
          </a:p>
        </p:txBody>
      </p:sp>
    </p:spTree>
    <p:extLst>
      <p:ext uri="{BB962C8B-B14F-4D97-AF65-F5344CB8AC3E}">
        <p14:creationId xmlns:p14="http://schemas.microsoft.com/office/powerpoint/2010/main" val="16972716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827284">
              <a:defRPr/>
            </a:pPr>
            <a:r>
              <a:rPr lang="uk-UA" dirty="0" smtClean="0"/>
              <a:t>Це перелік питань, які потрібно уважно вивчити під час перевірки фасаду будівлі. Енергоаудитор повинен записувати всі проблеми та інформацію, зробити фото всіх цих елементів. Для високих будівель (&gt;9 поверхів), рекомендовано використовувати фотоапарати з хорошим оптичним </a:t>
            </a:r>
            <a:r>
              <a:rPr lang="uk-UA" dirty="0" err="1" smtClean="0"/>
              <a:t>зумом</a:t>
            </a:r>
            <a:r>
              <a:rPr lang="uk-UA" dirty="0" smtClean="0"/>
              <a:t>. </a:t>
            </a:r>
          </a:p>
          <a:p>
            <a:pPr algn="just" defTabSz="827284">
              <a:defRPr/>
            </a:pPr>
            <a:r>
              <a:rPr lang="uk-UA" dirty="0" smtClean="0"/>
              <a:t>Протягом цієї частини перевірки енергоаудитор також оцінює стан цоколю, тротуару та насаджень (дерев і кущів) довкола будівлі. Ця інформація допомагає зрозуміти, які технічні рішення можуть бути необхідними для переоснащення цоколя та фундаменту та для розуміння того, чи можуть насадження бути проблемою для встановлення риштування під час будівельних робіт. </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endParaRPr lang="uk-UA" dirty="0"/>
          </a:p>
        </p:txBody>
      </p:sp>
      <p:sp>
        <p:nvSpPr>
          <p:cNvPr id="4" name="Header Placeholder 3"/>
          <p:cNvSpPr>
            <a:spLocks noGrp="1"/>
          </p:cNvSpPr>
          <p:nvPr>
            <p:ph type="hdr" sz="quarter" idx="10"/>
          </p:nvPr>
        </p:nvSpPr>
        <p:spPr/>
        <p:txBody>
          <a:bodyPr/>
          <a:lstStyle/>
          <a:p>
            <a:pPr>
              <a:defRPr/>
            </a:pPr>
            <a:r>
              <a:rPr lang="uk-UA" smtClean="0"/>
              <a:t>МОДУЛЬ 1.2 - Загальна інформація</a:t>
            </a:r>
            <a:endParaRPr lang="uk-UA"/>
          </a:p>
        </p:txBody>
      </p:sp>
      <p:sp>
        <p:nvSpPr>
          <p:cNvPr id="5" name="Slide Number Placeholder 4"/>
          <p:cNvSpPr>
            <a:spLocks noGrp="1"/>
          </p:cNvSpPr>
          <p:nvPr>
            <p:ph type="sldNum" sz="quarter" idx="11"/>
          </p:nvPr>
        </p:nvSpPr>
        <p:spPr/>
        <p:txBody>
          <a:bodyPr/>
          <a:lstStyle/>
          <a:p>
            <a:pPr>
              <a:defRPr/>
            </a:pPr>
            <a:fld id="{D2B85848-249A-4A1F-BD97-096076EA879A}" type="slidenum">
              <a:rPr lang="lv-LV" smtClean="0"/>
              <a:pPr>
                <a:defRPr/>
              </a:pPr>
              <a:t>15</a:t>
            </a:fld>
            <a:endParaRPr lang="uk-UA"/>
          </a:p>
        </p:txBody>
      </p:sp>
    </p:spTree>
    <p:extLst>
      <p:ext uri="{BB962C8B-B14F-4D97-AF65-F5344CB8AC3E}">
        <p14:creationId xmlns:p14="http://schemas.microsoft.com/office/powerpoint/2010/main" val="32262531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827284">
              <a:defRPr/>
            </a:pPr>
            <a:r>
              <a:rPr lang="uk-UA" dirty="0" smtClean="0"/>
              <a:t>Це перелік питань, які потрібно уважно вивчити під час перевірки інженерних систем. Енергоаудитор повинен записувати всі проблеми та інформацію й зробити фото всіх цих систем. Розуміння роботи й стану ремонту цих систем є лише частиною роботи.</a:t>
            </a:r>
          </a:p>
          <a:p>
            <a:pPr algn="just" defTabSz="827284">
              <a:defRPr/>
            </a:pPr>
            <a:r>
              <a:rPr lang="uk-UA" dirty="0" smtClean="0"/>
              <a:t>Інженерні мережі й компоненти після цього перевіряють в іншій частині будівлі.</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endParaRPr lang="uk-UA" dirty="0" smtClean="0"/>
          </a:p>
          <a:p>
            <a:endParaRPr lang="uk-UA" dirty="0"/>
          </a:p>
        </p:txBody>
      </p:sp>
      <p:sp>
        <p:nvSpPr>
          <p:cNvPr id="4" name="Header Placeholder 3"/>
          <p:cNvSpPr>
            <a:spLocks noGrp="1"/>
          </p:cNvSpPr>
          <p:nvPr>
            <p:ph type="hdr" sz="quarter" idx="10"/>
          </p:nvPr>
        </p:nvSpPr>
        <p:spPr/>
        <p:txBody>
          <a:bodyPr/>
          <a:lstStyle/>
          <a:p>
            <a:pPr>
              <a:defRPr/>
            </a:pPr>
            <a:r>
              <a:rPr lang="uk-UA" smtClean="0"/>
              <a:t>МОДУЛЬ 1.2 - Загальна інформація</a:t>
            </a:r>
            <a:endParaRPr lang="uk-UA"/>
          </a:p>
        </p:txBody>
      </p:sp>
      <p:sp>
        <p:nvSpPr>
          <p:cNvPr id="5" name="Slide Number Placeholder 4"/>
          <p:cNvSpPr>
            <a:spLocks noGrp="1"/>
          </p:cNvSpPr>
          <p:nvPr>
            <p:ph type="sldNum" sz="quarter" idx="11"/>
          </p:nvPr>
        </p:nvSpPr>
        <p:spPr/>
        <p:txBody>
          <a:bodyPr/>
          <a:lstStyle/>
          <a:p>
            <a:pPr>
              <a:defRPr/>
            </a:pPr>
            <a:fld id="{D2B85848-249A-4A1F-BD97-096076EA879A}" type="slidenum">
              <a:rPr lang="lv-LV" smtClean="0"/>
              <a:pPr>
                <a:defRPr/>
              </a:pPr>
              <a:t>16</a:t>
            </a:fld>
            <a:endParaRPr lang="uk-UA"/>
          </a:p>
        </p:txBody>
      </p:sp>
    </p:spTree>
    <p:extLst>
      <p:ext uri="{BB962C8B-B14F-4D97-AF65-F5344CB8AC3E}">
        <p14:creationId xmlns:p14="http://schemas.microsoft.com/office/powerpoint/2010/main" val="991526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endParaRPr lang="uk-UA" dirty="0"/>
          </a:p>
        </p:txBody>
      </p:sp>
      <p:sp>
        <p:nvSpPr>
          <p:cNvPr id="4" name="Header Placeholder 3"/>
          <p:cNvSpPr>
            <a:spLocks noGrp="1"/>
          </p:cNvSpPr>
          <p:nvPr>
            <p:ph type="hdr" sz="quarter" idx="10"/>
          </p:nvPr>
        </p:nvSpPr>
        <p:spPr/>
        <p:txBody>
          <a:bodyPr/>
          <a:lstStyle/>
          <a:p>
            <a:pPr>
              <a:defRPr/>
            </a:pPr>
            <a:r>
              <a:rPr lang="uk-UA" smtClean="0"/>
              <a:t>МОДУЛЬ 1.2 - Загальна інформація</a:t>
            </a:r>
            <a:endParaRPr lang="uk-UA"/>
          </a:p>
        </p:txBody>
      </p:sp>
      <p:sp>
        <p:nvSpPr>
          <p:cNvPr id="5" name="Slide Number Placeholder 4"/>
          <p:cNvSpPr>
            <a:spLocks noGrp="1"/>
          </p:cNvSpPr>
          <p:nvPr>
            <p:ph type="sldNum" sz="quarter" idx="11"/>
          </p:nvPr>
        </p:nvSpPr>
        <p:spPr/>
        <p:txBody>
          <a:bodyPr/>
          <a:lstStyle/>
          <a:p>
            <a:pPr>
              <a:defRPr/>
            </a:pPr>
            <a:fld id="{D2B85848-249A-4A1F-BD97-096076EA879A}" type="slidenum">
              <a:rPr lang="lv-LV" smtClean="0"/>
              <a:pPr>
                <a:defRPr/>
              </a:pPr>
              <a:t>17</a:t>
            </a:fld>
            <a:endParaRPr lang="uk-UA"/>
          </a:p>
        </p:txBody>
      </p:sp>
    </p:spTree>
    <p:extLst>
      <p:ext uri="{BB962C8B-B14F-4D97-AF65-F5344CB8AC3E}">
        <p14:creationId xmlns:p14="http://schemas.microsoft.com/office/powerpoint/2010/main" val="3707230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827284">
              <a:defRPr/>
            </a:pPr>
            <a:r>
              <a:rPr lang="uk-UA" dirty="0" smtClean="0"/>
              <a:t>Це перелік питань, які потрібно уважно вивчити протягом перевірки горища будівлі. Енергоаудитор повинен записувати всі проблеми </a:t>
            </a:r>
            <a:r>
              <a:rPr lang="uk-UA" dirty="0" smtClean="0">
                <a:solidFill>
                  <a:srgbClr val="FF0000"/>
                </a:solidFill>
              </a:rPr>
              <a:t>та</a:t>
            </a:r>
            <a:r>
              <a:rPr lang="uk-UA" dirty="0" smtClean="0"/>
              <a:t> інформацію </a:t>
            </a:r>
            <a:r>
              <a:rPr lang="uk-UA" dirty="0" smtClean="0">
                <a:solidFill>
                  <a:srgbClr val="FF0000"/>
                </a:solidFill>
              </a:rPr>
              <a:t>й зробити </a:t>
            </a:r>
            <a:r>
              <a:rPr lang="uk-UA" dirty="0" smtClean="0"/>
              <a:t>фото. </a:t>
            </a:r>
          </a:p>
          <a:p>
            <a:pPr algn="just" defTabSz="827284">
              <a:defRPr/>
            </a:pPr>
            <a:r>
              <a:rPr lang="uk-UA" dirty="0" smtClean="0"/>
              <a:t>_________________________________________________________________</a:t>
            </a:r>
          </a:p>
          <a:p>
            <a:pPr algn="just" defTabSz="827284">
              <a:defRPr/>
            </a:pPr>
            <a:endParaRPr lang="uk-UA" dirty="0" smtClean="0"/>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endParaRPr lang="uk-UA" dirty="0"/>
          </a:p>
        </p:txBody>
      </p:sp>
      <p:sp>
        <p:nvSpPr>
          <p:cNvPr id="4" name="Header Placeholder 3"/>
          <p:cNvSpPr>
            <a:spLocks noGrp="1"/>
          </p:cNvSpPr>
          <p:nvPr>
            <p:ph type="hdr" sz="quarter" idx="10"/>
          </p:nvPr>
        </p:nvSpPr>
        <p:spPr/>
        <p:txBody>
          <a:bodyPr/>
          <a:lstStyle/>
          <a:p>
            <a:pPr>
              <a:defRPr/>
            </a:pPr>
            <a:r>
              <a:rPr lang="uk-UA" smtClean="0"/>
              <a:t>МОДУЛЬ 1.2 - Загальна інформація</a:t>
            </a:r>
            <a:endParaRPr lang="uk-UA"/>
          </a:p>
        </p:txBody>
      </p:sp>
      <p:sp>
        <p:nvSpPr>
          <p:cNvPr id="5" name="Slide Number Placeholder 4"/>
          <p:cNvSpPr>
            <a:spLocks noGrp="1"/>
          </p:cNvSpPr>
          <p:nvPr>
            <p:ph type="sldNum" sz="quarter" idx="11"/>
          </p:nvPr>
        </p:nvSpPr>
        <p:spPr/>
        <p:txBody>
          <a:bodyPr/>
          <a:lstStyle/>
          <a:p>
            <a:pPr>
              <a:defRPr/>
            </a:pPr>
            <a:fld id="{D2B85848-249A-4A1F-BD97-096076EA879A}" type="slidenum">
              <a:rPr lang="lv-LV" smtClean="0"/>
              <a:pPr>
                <a:defRPr/>
              </a:pPr>
              <a:t>18</a:t>
            </a:fld>
            <a:endParaRPr lang="uk-UA"/>
          </a:p>
        </p:txBody>
      </p:sp>
    </p:spTree>
    <p:extLst>
      <p:ext uri="{BB962C8B-B14F-4D97-AF65-F5344CB8AC3E}">
        <p14:creationId xmlns:p14="http://schemas.microsoft.com/office/powerpoint/2010/main" val="14699090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endParaRPr lang="uk-UA" dirty="0"/>
          </a:p>
        </p:txBody>
      </p:sp>
      <p:sp>
        <p:nvSpPr>
          <p:cNvPr id="4" name="Header Placeholder 3"/>
          <p:cNvSpPr>
            <a:spLocks noGrp="1"/>
          </p:cNvSpPr>
          <p:nvPr>
            <p:ph type="hdr" sz="quarter" idx="10"/>
          </p:nvPr>
        </p:nvSpPr>
        <p:spPr/>
        <p:txBody>
          <a:bodyPr/>
          <a:lstStyle/>
          <a:p>
            <a:pPr>
              <a:defRPr/>
            </a:pPr>
            <a:r>
              <a:rPr lang="uk-UA" smtClean="0"/>
              <a:t>МОДУЛЬ 1.2 - Загальна інформація</a:t>
            </a:r>
            <a:endParaRPr lang="uk-UA"/>
          </a:p>
        </p:txBody>
      </p:sp>
      <p:sp>
        <p:nvSpPr>
          <p:cNvPr id="5" name="Slide Number Placeholder 4"/>
          <p:cNvSpPr>
            <a:spLocks noGrp="1"/>
          </p:cNvSpPr>
          <p:nvPr>
            <p:ph type="sldNum" sz="quarter" idx="11"/>
          </p:nvPr>
        </p:nvSpPr>
        <p:spPr/>
        <p:txBody>
          <a:bodyPr/>
          <a:lstStyle/>
          <a:p>
            <a:pPr>
              <a:defRPr/>
            </a:pPr>
            <a:fld id="{D2B85848-249A-4A1F-BD97-096076EA879A}" type="slidenum">
              <a:rPr lang="lv-LV" smtClean="0"/>
              <a:pPr>
                <a:defRPr/>
              </a:pPr>
              <a:t>19</a:t>
            </a:fld>
            <a:endParaRPr lang="uk-UA"/>
          </a:p>
        </p:txBody>
      </p:sp>
    </p:spTree>
    <p:extLst>
      <p:ext uri="{BB962C8B-B14F-4D97-AF65-F5344CB8AC3E}">
        <p14:creationId xmlns:p14="http://schemas.microsoft.com/office/powerpoint/2010/main" val="3107793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Header Placeholder 3"/>
          <p:cNvSpPr>
            <a:spLocks noGrp="1"/>
          </p:cNvSpPr>
          <p:nvPr>
            <p:ph type="hdr" sz="quarter" idx="10"/>
          </p:nvPr>
        </p:nvSpPr>
        <p:spPr/>
        <p:txBody>
          <a:bodyPr/>
          <a:lstStyle/>
          <a:p>
            <a:pPr>
              <a:defRPr/>
            </a:pPr>
            <a:r>
              <a:rPr lang="uk-UA" smtClean="0"/>
              <a:t>МОДУЛЬ 1.2 - Загальна інформація</a:t>
            </a:r>
            <a:endParaRPr lang="uk-UA"/>
          </a:p>
        </p:txBody>
      </p:sp>
      <p:sp>
        <p:nvSpPr>
          <p:cNvPr id="5" name="Slide Number Placeholder 4"/>
          <p:cNvSpPr>
            <a:spLocks noGrp="1"/>
          </p:cNvSpPr>
          <p:nvPr>
            <p:ph type="sldNum" sz="quarter" idx="11"/>
          </p:nvPr>
        </p:nvSpPr>
        <p:spPr/>
        <p:txBody>
          <a:bodyPr/>
          <a:lstStyle/>
          <a:p>
            <a:pPr>
              <a:defRPr/>
            </a:pPr>
            <a:fld id="{D2B85848-249A-4A1F-BD97-096076EA879A}" type="slidenum">
              <a:rPr lang="lv-LV" smtClean="0"/>
              <a:pPr>
                <a:defRPr/>
              </a:pPr>
              <a:t>2</a:t>
            </a:fld>
            <a:endParaRPr lang="uk-UA"/>
          </a:p>
        </p:txBody>
      </p:sp>
    </p:spTree>
    <p:extLst>
      <p:ext uri="{BB962C8B-B14F-4D97-AF65-F5344CB8AC3E}">
        <p14:creationId xmlns:p14="http://schemas.microsoft.com/office/powerpoint/2010/main" val="22397468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827284" rtl="0" eaLnBrk="0" fontAlgn="base" latinLnBrk="0" hangingPunct="0">
              <a:lnSpc>
                <a:spcPct val="100000"/>
              </a:lnSpc>
              <a:spcBef>
                <a:spcPct val="30000"/>
              </a:spcBef>
              <a:spcAft>
                <a:spcPct val="0"/>
              </a:spcAft>
              <a:buClrTx/>
              <a:buSzTx/>
              <a:buFontTx/>
              <a:buNone/>
              <a:tabLst/>
              <a:defRPr/>
            </a:pPr>
            <a:r>
              <a:rPr lang="uk-UA" dirty="0" smtClean="0"/>
              <a:t>Це перелік питань, які потрібно уважно вивчити під</a:t>
            </a:r>
            <a:r>
              <a:rPr lang="uk-UA" baseline="0" dirty="0" smtClean="0"/>
              <a:t> час </a:t>
            </a:r>
            <a:r>
              <a:rPr lang="uk-UA" dirty="0" smtClean="0"/>
              <a:t>перевірки сходової клітки. Енергоаудитор повинен записувати всі проблеми й інформацію та зробити фото. </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endParaRPr lang="uk-UA" dirty="0"/>
          </a:p>
        </p:txBody>
      </p:sp>
      <p:sp>
        <p:nvSpPr>
          <p:cNvPr id="4" name="Header Placeholder 3"/>
          <p:cNvSpPr>
            <a:spLocks noGrp="1"/>
          </p:cNvSpPr>
          <p:nvPr>
            <p:ph type="hdr" sz="quarter" idx="10"/>
          </p:nvPr>
        </p:nvSpPr>
        <p:spPr/>
        <p:txBody>
          <a:bodyPr/>
          <a:lstStyle/>
          <a:p>
            <a:pPr>
              <a:defRPr/>
            </a:pPr>
            <a:r>
              <a:rPr lang="uk-UA" smtClean="0"/>
              <a:t>МОДУЛЬ 1.2 - Загальна інформація</a:t>
            </a:r>
            <a:endParaRPr lang="uk-UA"/>
          </a:p>
        </p:txBody>
      </p:sp>
      <p:sp>
        <p:nvSpPr>
          <p:cNvPr id="5" name="Slide Number Placeholder 4"/>
          <p:cNvSpPr>
            <a:spLocks noGrp="1"/>
          </p:cNvSpPr>
          <p:nvPr>
            <p:ph type="sldNum" sz="quarter" idx="11"/>
          </p:nvPr>
        </p:nvSpPr>
        <p:spPr/>
        <p:txBody>
          <a:bodyPr/>
          <a:lstStyle/>
          <a:p>
            <a:pPr>
              <a:defRPr/>
            </a:pPr>
            <a:fld id="{D2B85848-249A-4A1F-BD97-096076EA879A}" type="slidenum">
              <a:rPr lang="lv-LV" smtClean="0"/>
              <a:pPr>
                <a:defRPr/>
              </a:pPr>
              <a:t>20</a:t>
            </a:fld>
            <a:endParaRPr lang="uk-UA"/>
          </a:p>
        </p:txBody>
      </p:sp>
    </p:spTree>
    <p:extLst>
      <p:ext uri="{BB962C8B-B14F-4D97-AF65-F5344CB8AC3E}">
        <p14:creationId xmlns:p14="http://schemas.microsoft.com/office/powerpoint/2010/main" val="27886891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827284">
              <a:defRPr/>
            </a:pPr>
            <a:r>
              <a:rPr lang="uk-UA" dirty="0" smtClean="0"/>
              <a:t>Під час перевірки будівель енергоаудитор повинен запланувати візит до декількох квартир, а також мати змогу поспілкуватися й опитати кілька мешканців.</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endParaRPr lang="uk-UA" dirty="0"/>
          </a:p>
        </p:txBody>
      </p:sp>
      <p:sp>
        <p:nvSpPr>
          <p:cNvPr id="4" name="Header Placeholder 3"/>
          <p:cNvSpPr>
            <a:spLocks noGrp="1"/>
          </p:cNvSpPr>
          <p:nvPr>
            <p:ph type="hdr" sz="quarter" idx="10"/>
          </p:nvPr>
        </p:nvSpPr>
        <p:spPr/>
        <p:txBody>
          <a:bodyPr/>
          <a:lstStyle/>
          <a:p>
            <a:pPr>
              <a:defRPr/>
            </a:pPr>
            <a:r>
              <a:rPr lang="uk-UA" smtClean="0"/>
              <a:t>МОДУЛЬ 1.2 - Загальна інформація</a:t>
            </a:r>
            <a:endParaRPr lang="uk-UA"/>
          </a:p>
        </p:txBody>
      </p:sp>
      <p:sp>
        <p:nvSpPr>
          <p:cNvPr id="5" name="Slide Number Placeholder 4"/>
          <p:cNvSpPr>
            <a:spLocks noGrp="1"/>
          </p:cNvSpPr>
          <p:nvPr>
            <p:ph type="sldNum" sz="quarter" idx="11"/>
          </p:nvPr>
        </p:nvSpPr>
        <p:spPr/>
        <p:txBody>
          <a:bodyPr/>
          <a:lstStyle/>
          <a:p>
            <a:pPr>
              <a:defRPr/>
            </a:pPr>
            <a:fld id="{D2B85848-249A-4A1F-BD97-096076EA879A}" type="slidenum">
              <a:rPr lang="lv-LV" smtClean="0"/>
              <a:pPr>
                <a:defRPr/>
              </a:pPr>
              <a:t>21</a:t>
            </a:fld>
            <a:endParaRPr lang="uk-UA"/>
          </a:p>
        </p:txBody>
      </p:sp>
    </p:spTree>
    <p:extLst>
      <p:ext uri="{BB962C8B-B14F-4D97-AF65-F5344CB8AC3E}">
        <p14:creationId xmlns:p14="http://schemas.microsoft.com/office/powerpoint/2010/main" val="5489050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dirty="0" smtClean="0">
                <a:solidFill>
                  <a:srgbClr val="FF0000"/>
                </a:solidFill>
              </a:rPr>
              <a:t>Під час </a:t>
            </a:r>
            <a:r>
              <a:rPr lang="uk-UA" dirty="0" smtClean="0"/>
              <a:t>перевірки будівлі енергоаудитор повинен вжити заходів для збору </a:t>
            </a:r>
            <a:r>
              <a:rPr lang="uk-UA" dirty="0" smtClean="0">
                <a:solidFill>
                  <a:srgbClr val="FF0000"/>
                </a:solidFill>
              </a:rPr>
              <a:t>належної</a:t>
            </a:r>
            <a:r>
              <a:rPr lang="uk-UA" dirty="0" smtClean="0"/>
              <a:t> інформації.  Це може бути просте вимірювання розміру вікон, або ж вимірювання температури в кімнаті чи концентрації CO</a:t>
            </a:r>
            <a:r>
              <a:rPr lang="uk-UA" sz="800" dirty="0" smtClean="0"/>
              <a:t>2</a:t>
            </a:r>
            <a:r>
              <a:rPr lang="uk-UA" dirty="0" smtClean="0"/>
              <a:t>. Також можуть вимагатися більш комплексні вимірювання, наприклад, </a:t>
            </a:r>
            <a:r>
              <a:rPr lang="uk-UA" dirty="0" err="1" smtClean="0"/>
              <a:t>електронавантаження</a:t>
            </a:r>
            <a:r>
              <a:rPr lang="uk-UA" dirty="0" smtClean="0"/>
              <a:t> системи освітлення чи рівень потоку в трубі, а також аналіз рівня газу, який виділяється із водонагрівача, чи для визначення теплопровідності.  Модуль 2.3.1  дає детальну інформацію щодо вимірювального обладнання та приладів, також пояснює фізичні принципи та приклади.</a:t>
            </a:r>
          </a:p>
          <a:p>
            <a:r>
              <a:rPr lang="uk-UA" dirty="0" smtClean="0"/>
              <a:t>Цей слайд показує базовий комплект інструментів, який енергоаудитор буде використовувати під час перевірки будівель.</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endParaRPr lang="uk-UA" baseline="0" noProof="0" dirty="0" smtClean="0"/>
          </a:p>
          <a:p>
            <a:endParaRPr lang="uk-UA" dirty="0"/>
          </a:p>
        </p:txBody>
      </p:sp>
      <p:sp>
        <p:nvSpPr>
          <p:cNvPr id="4" name="Header Placeholder 3"/>
          <p:cNvSpPr>
            <a:spLocks noGrp="1"/>
          </p:cNvSpPr>
          <p:nvPr>
            <p:ph type="hdr" sz="quarter" idx="10"/>
          </p:nvPr>
        </p:nvSpPr>
        <p:spPr/>
        <p:txBody>
          <a:bodyPr/>
          <a:lstStyle/>
          <a:p>
            <a:pPr>
              <a:defRPr/>
            </a:pPr>
            <a:r>
              <a:rPr lang="uk-UA" smtClean="0"/>
              <a:t>МОДУЛЬ 1.2 - Загальна інформація</a:t>
            </a:r>
            <a:endParaRPr lang="uk-UA"/>
          </a:p>
        </p:txBody>
      </p:sp>
      <p:sp>
        <p:nvSpPr>
          <p:cNvPr id="5" name="Slide Number Placeholder 4"/>
          <p:cNvSpPr>
            <a:spLocks noGrp="1"/>
          </p:cNvSpPr>
          <p:nvPr>
            <p:ph type="sldNum" sz="quarter" idx="11"/>
          </p:nvPr>
        </p:nvSpPr>
        <p:spPr/>
        <p:txBody>
          <a:bodyPr/>
          <a:lstStyle/>
          <a:p>
            <a:pPr>
              <a:defRPr/>
            </a:pPr>
            <a:fld id="{D2B85848-249A-4A1F-BD97-096076EA879A}" type="slidenum">
              <a:rPr lang="lv-LV" smtClean="0"/>
              <a:pPr>
                <a:defRPr/>
              </a:pPr>
              <a:t>22</a:t>
            </a:fld>
            <a:endParaRPr lang="uk-UA"/>
          </a:p>
        </p:txBody>
      </p:sp>
    </p:spTree>
    <p:extLst>
      <p:ext uri="{BB962C8B-B14F-4D97-AF65-F5344CB8AC3E}">
        <p14:creationId xmlns:p14="http://schemas.microsoft.com/office/powerpoint/2010/main" val="33551851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noProof="0" dirty="0" smtClean="0"/>
              <a:t>Після перевірки будівель, енергоаудитор повинен розрахувати й запропонувати різні заходи підвищення енергоефективності. </a:t>
            </a:r>
          </a:p>
          <a:p>
            <a:r>
              <a:rPr lang="uk-UA" noProof="0" dirty="0" smtClean="0"/>
              <a:t>Технічні модулі цього навчального курсу </a:t>
            </a:r>
            <a:r>
              <a:rPr lang="uk-UA" noProof="0" dirty="0" smtClean="0">
                <a:solidFill>
                  <a:srgbClr val="FF0000"/>
                </a:solidFill>
              </a:rPr>
              <a:t>надають</a:t>
            </a:r>
            <a:r>
              <a:rPr lang="uk-UA" noProof="0" dirty="0" smtClean="0"/>
              <a:t> додаткову інформацію щодо методології та методів визначення ефективності заходів підвищення енергоефективності.  </a:t>
            </a:r>
            <a:endParaRPr lang="uk-UA" baseline="0" noProof="0" dirty="0" smtClean="0"/>
          </a:p>
          <a:p>
            <a:r>
              <a:rPr lang="uk-UA" noProof="0" dirty="0" smtClean="0"/>
              <a:t>Результати енергоаудиту потрібно структурувати й зафіксувати у звіті. </a:t>
            </a:r>
          </a:p>
          <a:p>
            <a:r>
              <a:rPr lang="uk-UA" baseline="0" noProof="0" dirty="0" smtClean="0"/>
              <a:t>Зміст звіту </a:t>
            </a:r>
            <a:r>
              <a:rPr lang="uk-UA" baseline="0" noProof="0" dirty="0" smtClean="0">
                <a:solidFill>
                  <a:srgbClr val="FF0000"/>
                </a:solidFill>
              </a:rPr>
              <a:t> з </a:t>
            </a:r>
            <a:r>
              <a:rPr lang="uk-UA" baseline="0" noProof="0" dirty="0" err="1" smtClean="0"/>
              <a:t>енергоаудиту</a:t>
            </a:r>
            <a:r>
              <a:rPr lang="uk-UA" baseline="0" noProof="0" dirty="0" smtClean="0"/>
              <a:t> повинен відповідати його меті; наприклад, якщо енергоаудит </a:t>
            </a:r>
            <a:r>
              <a:rPr lang="uk-UA" baseline="0" noProof="0" dirty="0" smtClean="0">
                <a:solidFill>
                  <a:srgbClr val="FF0000"/>
                </a:solidFill>
              </a:rPr>
              <a:t>призначений для використання  </a:t>
            </a:r>
            <a:r>
              <a:rPr lang="uk-UA" baseline="0" noProof="0" dirty="0" smtClean="0"/>
              <a:t>Фондом енергоефективності України, звіт повинен містити суттєву та якісну інформацію для того, щоб Спілка власників житла могла подати заяву у Фонд.</a:t>
            </a:r>
          </a:p>
          <a:p>
            <a:r>
              <a:rPr lang="uk-UA" baseline="0" noProof="0" dirty="0" smtClean="0"/>
              <a:t>Загалом, якісний звіт енергоаудиту повинен містити такі частини:</a:t>
            </a:r>
          </a:p>
          <a:p>
            <a:pPr>
              <a:tabLst>
                <a:tab pos="361950" algn="l"/>
              </a:tabLst>
            </a:pPr>
            <a:r>
              <a:rPr lang="uk-UA" dirty="0" smtClean="0"/>
              <a:t>1.</a:t>
            </a:r>
            <a:r>
              <a:rPr lang="en-US" dirty="0" smtClean="0"/>
              <a:t>	</a:t>
            </a:r>
            <a:r>
              <a:rPr lang="uk-UA" dirty="0" smtClean="0"/>
              <a:t>Вступ</a:t>
            </a:r>
            <a:endParaRPr lang="uk-UA" dirty="0"/>
          </a:p>
          <a:p>
            <a:pPr>
              <a:tabLst>
                <a:tab pos="361950" algn="l"/>
              </a:tabLst>
            </a:pPr>
            <a:r>
              <a:rPr lang="uk-UA" dirty="0" smtClean="0"/>
              <a:t>2.</a:t>
            </a:r>
            <a:r>
              <a:rPr lang="en-US" dirty="0" smtClean="0"/>
              <a:t>	</a:t>
            </a:r>
            <a:r>
              <a:rPr lang="uk-UA" dirty="0" smtClean="0"/>
              <a:t>Загальна інформація про будівлю</a:t>
            </a:r>
            <a:endParaRPr lang="uk-UA" dirty="0"/>
          </a:p>
          <a:p>
            <a:pPr>
              <a:tabLst>
                <a:tab pos="361950" algn="l"/>
              </a:tabLst>
            </a:pPr>
            <a:r>
              <a:rPr lang="uk-UA" dirty="0" smtClean="0"/>
              <a:t>3.</a:t>
            </a:r>
            <a:r>
              <a:rPr lang="en-US" dirty="0" smtClean="0"/>
              <a:t>	</a:t>
            </a:r>
            <a:r>
              <a:rPr lang="uk-UA" dirty="0" smtClean="0"/>
              <a:t>Таблиця короткого резюме</a:t>
            </a:r>
            <a:endParaRPr lang="uk-UA" dirty="0"/>
          </a:p>
          <a:p>
            <a:pPr>
              <a:tabLst>
                <a:tab pos="361950" algn="l"/>
              </a:tabLst>
            </a:pPr>
            <a:r>
              <a:rPr lang="uk-UA" dirty="0" smtClean="0"/>
              <a:t>4.</a:t>
            </a:r>
            <a:r>
              <a:rPr lang="en-US" dirty="0" smtClean="0"/>
              <a:t>	</a:t>
            </a:r>
            <a:r>
              <a:rPr lang="uk-UA" dirty="0" smtClean="0"/>
              <a:t>Юридичні та нормативні посилання</a:t>
            </a:r>
            <a:endParaRPr lang="uk-UA" dirty="0"/>
          </a:p>
          <a:p>
            <a:pPr>
              <a:tabLst>
                <a:tab pos="361950" algn="l"/>
              </a:tabLst>
            </a:pPr>
            <a:r>
              <a:rPr lang="uk-UA" dirty="0" smtClean="0"/>
              <a:t>5.</a:t>
            </a:r>
            <a:r>
              <a:rPr lang="en-US" dirty="0" smtClean="0"/>
              <a:t>	</a:t>
            </a:r>
            <a:r>
              <a:rPr lang="uk-UA" dirty="0" smtClean="0"/>
              <a:t>Огляд інформаційних ресурсів</a:t>
            </a:r>
            <a:endParaRPr lang="uk-UA" dirty="0"/>
          </a:p>
          <a:p>
            <a:pPr>
              <a:tabLst>
                <a:tab pos="361950" algn="l"/>
              </a:tabLst>
            </a:pPr>
            <a:r>
              <a:rPr lang="uk-UA" dirty="0" smtClean="0"/>
              <a:t>6.</a:t>
            </a:r>
            <a:r>
              <a:rPr lang="en-US" dirty="0" smtClean="0"/>
              <a:t>	</a:t>
            </a:r>
            <a:r>
              <a:rPr lang="uk-UA" dirty="0" smtClean="0"/>
              <a:t>Опис будівлі</a:t>
            </a:r>
            <a:endParaRPr lang="uk-UA" dirty="0"/>
          </a:p>
          <a:p>
            <a:pPr>
              <a:tabLst>
                <a:tab pos="361950" algn="l"/>
              </a:tabLst>
            </a:pPr>
            <a:r>
              <a:rPr lang="uk-UA" dirty="0" smtClean="0"/>
              <a:t>6.1.</a:t>
            </a:r>
            <a:r>
              <a:rPr lang="en-US" dirty="0" smtClean="0"/>
              <a:t>	</a:t>
            </a:r>
            <a:r>
              <a:rPr lang="uk-UA" dirty="0" smtClean="0"/>
              <a:t>Опис поточного стану структури будівлі</a:t>
            </a:r>
            <a:endParaRPr lang="uk-UA" dirty="0"/>
          </a:p>
          <a:p>
            <a:pPr>
              <a:tabLst>
                <a:tab pos="361950" algn="l"/>
              </a:tabLst>
            </a:pPr>
            <a:r>
              <a:rPr lang="uk-UA" dirty="0" smtClean="0"/>
              <a:t>6.2.</a:t>
            </a:r>
            <a:r>
              <a:rPr lang="en-US" dirty="0" smtClean="0"/>
              <a:t>	</a:t>
            </a:r>
            <a:r>
              <a:rPr lang="uk-UA" dirty="0" smtClean="0"/>
              <a:t>Опис поточного стану інженерних систем</a:t>
            </a:r>
            <a:endParaRPr lang="uk-UA" dirty="0"/>
          </a:p>
          <a:p>
            <a:pPr>
              <a:tabLst>
                <a:tab pos="361950" algn="l"/>
              </a:tabLst>
            </a:pPr>
            <a:r>
              <a:rPr lang="uk-UA" dirty="0" smtClean="0"/>
              <a:t>7.</a:t>
            </a:r>
            <a:r>
              <a:rPr lang="en-US" dirty="0" smtClean="0"/>
              <a:t>	</a:t>
            </a:r>
            <a:r>
              <a:rPr lang="uk-UA" dirty="0" smtClean="0"/>
              <a:t>Заходи підвищення </a:t>
            </a:r>
            <a:r>
              <a:rPr lang="uk-UA" dirty="0" err="1" smtClean="0"/>
              <a:t>енергоефективності</a:t>
            </a:r>
            <a:endParaRPr lang="uk-UA" dirty="0"/>
          </a:p>
          <a:p>
            <a:pPr>
              <a:tabLst>
                <a:tab pos="361950" algn="l"/>
              </a:tabLst>
            </a:pPr>
            <a:r>
              <a:rPr lang="uk-UA" dirty="0" smtClean="0"/>
              <a:t>7.1. Запропоновані заходи підвищення </a:t>
            </a:r>
            <a:r>
              <a:rPr lang="uk-UA" dirty="0" err="1" smtClean="0"/>
              <a:t>енергоефективності</a:t>
            </a:r>
            <a:endParaRPr lang="uk-UA" dirty="0"/>
          </a:p>
          <a:p>
            <a:pPr>
              <a:tabLst>
                <a:tab pos="361950" algn="l"/>
              </a:tabLst>
            </a:pPr>
            <a:r>
              <a:rPr lang="uk-UA" dirty="0" smtClean="0"/>
              <a:t>7.2. Економічний аналіз пакету ремонтних робіт</a:t>
            </a:r>
            <a:endParaRPr lang="uk-UA" dirty="0"/>
          </a:p>
          <a:p>
            <a:pPr>
              <a:tabLst>
                <a:tab pos="361950" algn="l"/>
              </a:tabLst>
            </a:pPr>
            <a:r>
              <a:rPr lang="uk-UA" dirty="0" smtClean="0"/>
              <a:t>7.3. Опис запропонованого пакету ремонтних робіт</a:t>
            </a:r>
            <a:endParaRPr lang="uk-UA" dirty="0"/>
          </a:p>
          <a:p>
            <a:pPr>
              <a:tabLst>
                <a:tab pos="361950" algn="l"/>
              </a:tabLst>
            </a:pPr>
            <a:r>
              <a:rPr lang="uk-UA" dirty="0" smtClean="0"/>
              <a:t>8.</a:t>
            </a:r>
            <a:r>
              <a:rPr lang="en-US" dirty="0" smtClean="0"/>
              <a:t>	</a:t>
            </a:r>
            <a:r>
              <a:rPr lang="uk-UA" dirty="0" smtClean="0"/>
              <a:t>Висновок та рекомендації</a:t>
            </a:r>
            <a:endParaRPr lang="uk-UA" dirty="0"/>
          </a:p>
          <a:p>
            <a:pPr>
              <a:tabLst>
                <a:tab pos="361950" algn="l"/>
              </a:tabLst>
            </a:pPr>
            <a:r>
              <a:rPr lang="uk-UA" dirty="0" smtClean="0"/>
              <a:t>У формі додатку до звіту щодо енергоаудиту потрібно також врахувати іншу важливу інформацію, наприклад: тарифи на енергію, таблиці розрахунків, дані енергоспоживання, </a:t>
            </a:r>
            <a:r>
              <a:rPr lang="uk-UA" dirty="0" err="1" smtClean="0"/>
              <a:t>фотодокументацію</a:t>
            </a:r>
            <a:r>
              <a:rPr lang="uk-UA" dirty="0" smtClean="0"/>
              <a:t> й схеми, а також очікувані сертифікати енергоефективності та фактичні сертифікати енергоефективності.</a:t>
            </a:r>
          </a:p>
          <a:p>
            <a:pPr>
              <a:tabLst>
                <a:tab pos="361950" algn="l"/>
              </a:tabLst>
            </a:pPr>
            <a:r>
              <a:rPr lang="uk-UA" dirty="0" smtClean="0"/>
              <a:t>Як частини цього навчального курсу надають попередньо заповнений зразок звіту енергоаудиту.</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endParaRPr lang="uk-UA" baseline="0" noProof="0" dirty="0" smtClean="0"/>
          </a:p>
        </p:txBody>
      </p:sp>
      <p:sp>
        <p:nvSpPr>
          <p:cNvPr id="4" name="Header Placeholder 3"/>
          <p:cNvSpPr>
            <a:spLocks noGrp="1"/>
          </p:cNvSpPr>
          <p:nvPr>
            <p:ph type="hdr" sz="quarter" idx="10"/>
          </p:nvPr>
        </p:nvSpPr>
        <p:spPr/>
        <p:txBody>
          <a:bodyPr/>
          <a:lstStyle/>
          <a:p>
            <a:pPr>
              <a:defRPr/>
            </a:pPr>
            <a:r>
              <a:rPr lang="uk-UA" smtClean="0"/>
              <a:t>МОДУЛЬ 1.2 - Загальна інформація</a:t>
            </a:r>
            <a:endParaRPr lang="uk-UA"/>
          </a:p>
        </p:txBody>
      </p:sp>
      <p:sp>
        <p:nvSpPr>
          <p:cNvPr id="5" name="Slide Number Placeholder 4"/>
          <p:cNvSpPr>
            <a:spLocks noGrp="1"/>
          </p:cNvSpPr>
          <p:nvPr>
            <p:ph type="sldNum" sz="quarter" idx="11"/>
          </p:nvPr>
        </p:nvSpPr>
        <p:spPr/>
        <p:txBody>
          <a:bodyPr/>
          <a:lstStyle/>
          <a:p>
            <a:pPr>
              <a:defRPr/>
            </a:pPr>
            <a:fld id="{D2B85848-249A-4A1F-BD97-096076EA879A}" type="slidenum">
              <a:rPr lang="lv-LV" smtClean="0"/>
              <a:pPr>
                <a:defRPr/>
              </a:pPr>
              <a:t>23</a:t>
            </a:fld>
            <a:endParaRPr lang="uk-UA" dirty="0"/>
          </a:p>
        </p:txBody>
      </p:sp>
    </p:spTree>
    <p:extLst>
      <p:ext uri="{BB962C8B-B14F-4D97-AF65-F5344CB8AC3E}">
        <p14:creationId xmlns:p14="http://schemas.microsoft.com/office/powerpoint/2010/main" val="17440552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827284">
              <a:defRPr/>
            </a:pPr>
            <a:r>
              <a:rPr lang="uk-UA" dirty="0" smtClean="0"/>
              <a:t>Найважливіші нормативні документи з енергоефективності в житлових будівлях:</a:t>
            </a:r>
          </a:p>
          <a:p>
            <a:pPr marL="171450" indent="-171450">
              <a:buFont typeface="Arial" panose="020B0604020202020204" pitchFamily="34" charset="0"/>
              <a:buChar char="•"/>
            </a:pPr>
            <a:r>
              <a:rPr lang="uk-UA" altLang="lv-LV" b="1" dirty="0" smtClean="0"/>
              <a:t>ДБН В.2.2-15</a:t>
            </a:r>
            <a:r>
              <a:rPr lang="uk-UA" dirty="0" smtClean="0"/>
              <a:t> </a:t>
            </a:r>
            <a:r>
              <a:rPr lang="uk-UA" kern="1200" dirty="0" smtClean="0">
                <a:latin typeface="Arial" charset="0"/>
              </a:rPr>
              <a:t>Житлові будівлі​</a:t>
            </a:r>
          </a:p>
          <a:p>
            <a:pPr marL="171450" indent="-171450">
              <a:buFont typeface="Arial" panose="020B0604020202020204" pitchFamily="34" charset="0"/>
              <a:buChar char="•"/>
            </a:pPr>
            <a:r>
              <a:rPr lang="uk-UA" kern="1200" dirty="0" smtClean="0">
                <a:latin typeface="Arial" charset="0"/>
              </a:rPr>
              <a:t>​</a:t>
            </a:r>
            <a:r>
              <a:rPr lang="uk-UA" altLang="lv-LV" b="1" dirty="0" smtClean="0"/>
              <a:t>ДБН В.2.6-31:2016</a:t>
            </a:r>
            <a:r>
              <a:rPr lang="uk-UA" dirty="0" smtClean="0"/>
              <a:t> Теплоізоляція будівель</a:t>
            </a:r>
            <a:r>
              <a:rPr lang="uk-UA" kern="1200" dirty="0" smtClean="0">
                <a:latin typeface="Arial" charset="0"/>
              </a:rPr>
              <a:t>​ </a:t>
            </a:r>
          </a:p>
          <a:p>
            <a:pPr marL="171450" indent="-171450">
              <a:buFont typeface="Arial" panose="020B0604020202020204" pitchFamily="34" charset="0"/>
              <a:buChar char="•"/>
            </a:pPr>
            <a:r>
              <a:rPr lang="uk-UA" kern="1200" dirty="0" smtClean="0">
                <a:latin typeface="Arial" charset="0"/>
              </a:rPr>
              <a:t>​</a:t>
            </a:r>
            <a:r>
              <a:rPr lang="uk-UA" altLang="lv-LV" b="1" dirty="0" smtClean="0"/>
              <a:t>ДБН В.2.5-67:2013</a:t>
            </a:r>
            <a:r>
              <a:rPr lang="uk-UA" dirty="0" smtClean="0"/>
              <a:t> Опалення, вентиляція та охолодження</a:t>
            </a:r>
            <a:endParaRPr lang="uk-UA" kern="1200" dirty="0" smtClean="0">
              <a:latin typeface="Arial" charset="0"/>
            </a:endParaRPr>
          </a:p>
          <a:p>
            <a:pPr marL="171450" indent="-171450">
              <a:buFont typeface="Arial" panose="020B0604020202020204" pitchFamily="34" charset="0"/>
              <a:buChar char="•"/>
            </a:pPr>
            <a:r>
              <a:rPr lang="uk-UA" kern="1200" dirty="0" smtClean="0">
                <a:latin typeface="Arial" charset="0"/>
              </a:rPr>
              <a:t>​</a:t>
            </a:r>
            <a:r>
              <a:rPr lang="uk-UA" altLang="lv-LV" b="1" dirty="0" smtClean="0"/>
              <a:t>ДБН В.2.5-28-2018</a:t>
            </a:r>
            <a:r>
              <a:rPr lang="uk-UA" dirty="0" smtClean="0"/>
              <a:t> </a:t>
            </a:r>
            <a:r>
              <a:rPr lang="uk-UA" kern="1200" dirty="0" smtClean="0">
                <a:latin typeface="Arial" charset="0"/>
              </a:rPr>
              <a:t>Природне </a:t>
            </a:r>
            <a:r>
              <a:rPr lang="uk-UA" dirty="0" smtClean="0"/>
              <a:t>та штучне освітлення</a:t>
            </a:r>
            <a:r>
              <a:rPr lang="uk-UA" kern="1200" dirty="0" smtClean="0">
                <a:latin typeface="Arial" charset="0"/>
              </a:rPr>
              <a:t> </a:t>
            </a:r>
          </a:p>
          <a:p>
            <a:pPr algn="just" defTabSz="827284">
              <a:defRPr/>
            </a:pPr>
            <a:endParaRPr lang="uk-UA" dirty="0" smtClean="0"/>
          </a:p>
          <a:p>
            <a:pPr marL="0" marR="0" lvl="0" indent="0" algn="just" defTabSz="827284" rtl="0" eaLnBrk="0" fontAlgn="base" latinLnBrk="0" hangingPunct="0">
              <a:lnSpc>
                <a:spcPct val="100000"/>
              </a:lnSpc>
              <a:spcBef>
                <a:spcPct val="30000"/>
              </a:spcBef>
              <a:spcAft>
                <a:spcPct val="0"/>
              </a:spcAft>
              <a:buClrTx/>
              <a:buSzTx/>
              <a:buFontTx/>
              <a:buNone/>
              <a:tabLst/>
              <a:defRPr/>
            </a:pPr>
            <a:r>
              <a:rPr lang="uk-UA" sz="1200" b="0" i="0" u="none" strike="noStrike" kern="1200" baseline="0" noProof="0" dirty="0" smtClean="0">
                <a:solidFill>
                  <a:schemeClr val="tx1"/>
                </a:solidFill>
                <a:effectLst/>
                <a:latin typeface="Arial" charset="0"/>
              </a:rPr>
              <a:t>Цей навчальний курс розроблено відповідно до цих норм. Кожен енергоаудитор повинен ознайомитися та добре знати ці норми.</a:t>
            </a:r>
            <a:endParaRPr lang="uk-UA" sz="1200" b="0" i="0" kern="1200" noProof="0" dirty="0" smtClean="0">
              <a:solidFill>
                <a:schemeClr val="tx1"/>
              </a:solidFill>
              <a:effectLst/>
              <a:latin typeface="Arial" charset="0"/>
              <a:ea typeface="+mn-ea"/>
              <a:cs typeface="+mn-cs"/>
            </a:endParaRPr>
          </a:p>
          <a:p>
            <a:pPr algn="just" defTabSz="827284">
              <a:defRPr/>
            </a:pPr>
            <a:endParaRPr lang="uk-UA" dirty="0" smtClean="0"/>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endParaRPr lang="uk-UA" dirty="0"/>
          </a:p>
        </p:txBody>
      </p:sp>
      <p:sp>
        <p:nvSpPr>
          <p:cNvPr id="4" name="Header Placeholder 3"/>
          <p:cNvSpPr>
            <a:spLocks noGrp="1"/>
          </p:cNvSpPr>
          <p:nvPr>
            <p:ph type="hdr" sz="quarter" idx="10"/>
          </p:nvPr>
        </p:nvSpPr>
        <p:spPr/>
        <p:txBody>
          <a:bodyPr/>
          <a:lstStyle/>
          <a:p>
            <a:pPr>
              <a:defRPr/>
            </a:pPr>
            <a:r>
              <a:rPr lang="uk-UA" smtClean="0"/>
              <a:t>МОДУЛЬ 1.2 - Загальна інформація</a:t>
            </a:r>
            <a:endParaRPr lang="uk-UA"/>
          </a:p>
        </p:txBody>
      </p:sp>
      <p:sp>
        <p:nvSpPr>
          <p:cNvPr id="5" name="Slide Number Placeholder 4"/>
          <p:cNvSpPr>
            <a:spLocks noGrp="1"/>
          </p:cNvSpPr>
          <p:nvPr>
            <p:ph type="sldNum" sz="quarter" idx="11"/>
          </p:nvPr>
        </p:nvSpPr>
        <p:spPr/>
        <p:txBody>
          <a:bodyPr/>
          <a:lstStyle/>
          <a:p>
            <a:pPr>
              <a:defRPr/>
            </a:pPr>
            <a:fld id="{D2B85848-249A-4A1F-BD97-096076EA879A}" type="slidenum">
              <a:rPr lang="lv-LV" smtClean="0"/>
              <a:pPr>
                <a:defRPr/>
              </a:pPr>
              <a:t>24</a:t>
            </a:fld>
            <a:endParaRPr lang="uk-UA"/>
          </a:p>
        </p:txBody>
      </p:sp>
    </p:spTree>
    <p:extLst>
      <p:ext uri="{BB962C8B-B14F-4D97-AF65-F5344CB8AC3E}">
        <p14:creationId xmlns:p14="http://schemas.microsoft.com/office/powerpoint/2010/main" val="39070709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endParaRPr lang="uk-UA" dirty="0"/>
          </a:p>
        </p:txBody>
      </p:sp>
      <p:sp>
        <p:nvSpPr>
          <p:cNvPr id="4" name="Header Placeholder 3"/>
          <p:cNvSpPr>
            <a:spLocks noGrp="1"/>
          </p:cNvSpPr>
          <p:nvPr>
            <p:ph type="hdr" sz="quarter" idx="10"/>
          </p:nvPr>
        </p:nvSpPr>
        <p:spPr/>
        <p:txBody>
          <a:bodyPr/>
          <a:lstStyle/>
          <a:p>
            <a:pPr>
              <a:defRPr/>
            </a:pPr>
            <a:r>
              <a:rPr lang="uk-UA" smtClean="0"/>
              <a:t>МОДУЛЬ 1.2 - Загальна інформація</a:t>
            </a:r>
            <a:endParaRPr lang="uk-UA"/>
          </a:p>
        </p:txBody>
      </p:sp>
      <p:sp>
        <p:nvSpPr>
          <p:cNvPr id="5" name="Slide Number Placeholder 4"/>
          <p:cNvSpPr>
            <a:spLocks noGrp="1"/>
          </p:cNvSpPr>
          <p:nvPr>
            <p:ph type="sldNum" sz="quarter" idx="11"/>
          </p:nvPr>
        </p:nvSpPr>
        <p:spPr/>
        <p:txBody>
          <a:bodyPr/>
          <a:lstStyle/>
          <a:p>
            <a:pPr>
              <a:defRPr/>
            </a:pPr>
            <a:fld id="{D2B85848-249A-4A1F-BD97-096076EA879A}" type="slidenum">
              <a:rPr lang="lv-LV" smtClean="0"/>
              <a:pPr>
                <a:defRPr/>
              </a:pPr>
              <a:t>25</a:t>
            </a:fld>
            <a:endParaRPr lang="uk-UA"/>
          </a:p>
        </p:txBody>
      </p:sp>
    </p:spTree>
    <p:extLst>
      <p:ext uri="{BB962C8B-B14F-4D97-AF65-F5344CB8AC3E}">
        <p14:creationId xmlns:p14="http://schemas.microsoft.com/office/powerpoint/2010/main" val="32036484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endParaRPr lang="uk-UA" dirty="0"/>
          </a:p>
        </p:txBody>
      </p:sp>
      <p:sp>
        <p:nvSpPr>
          <p:cNvPr id="4" name="Header Placeholder 3"/>
          <p:cNvSpPr>
            <a:spLocks noGrp="1"/>
          </p:cNvSpPr>
          <p:nvPr>
            <p:ph type="hdr" sz="quarter" idx="10"/>
          </p:nvPr>
        </p:nvSpPr>
        <p:spPr/>
        <p:txBody>
          <a:bodyPr/>
          <a:lstStyle/>
          <a:p>
            <a:pPr>
              <a:defRPr/>
            </a:pPr>
            <a:r>
              <a:rPr lang="uk-UA" smtClean="0"/>
              <a:t>МОДУЛЬ 1.2 - Загальна інформація</a:t>
            </a:r>
            <a:endParaRPr lang="uk-UA"/>
          </a:p>
        </p:txBody>
      </p:sp>
      <p:sp>
        <p:nvSpPr>
          <p:cNvPr id="5" name="Slide Number Placeholder 4"/>
          <p:cNvSpPr>
            <a:spLocks noGrp="1"/>
          </p:cNvSpPr>
          <p:nvPr>
            <p:ph type="sldNum" sz="quarter" idx="11"/>
          </p:nvPr>
        </p:nvSpPr>
        <p:spPr/>
        <p:txBody>
          <a:bodyPr/>
          <a:lstStyle/>
          <a:p>
            <a:pPr>
              <a:defRPr/>
            </a:pPr>
            <a:fld id="{D2B85848-249A-4A1F-BD97-096076EA879A}" type="slidenum">
              <a:rPr lang="lv-LV" smtClean="0"/>
              <a:pPr>
                <a:defRPr/>
              </a:pPr>
              <a:t>26</a:t>
            </a:fld>
            <a:endParaRPr lang="uk-UA"/>
          </a:p>
        </p:txBody>
      </p:sp>
    </p:spTree>
    <p:extLst>
      <p:ext uri="{BB962C8B-B14F-4D97-AF65-F5344CB8AC3E}">
        <p14:creationId xmlns:p14="http://schemas.microsoft.com/office/powerpoint/2010/main" val="9000978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2B85848-249A-4A1F-BD97-096076EA879A}" type="slidenum">
              <a:rPr lang="lv-LV" smtClean="0"/>
              <a:pPr>
                <a:defRPr/>
              </a:pPr>
              <a:t>27</a:t>
            </a:fld>
            <a:endParaRPr lang="uk-UA"/>
          </a:p>
        </p:txBody>
      </p:sp>
      <p:sp>
        <p:nvSpPr>
          <p:cNvPr id="5" name="Header Placeholder 4"/>
          <p:cNvSpPr>
            <a:spLocks noGrp="1"/>
          </p:cNvSpPr>
          <p:nvPr>
            <p:ph type="hdr" sz="quarter" idx="11"/>
          </p:nvPr>
        </p:nvSpPr>
        <p:spPr/>
        <p:txBody>
          <a:bodyPr/>
          <a:lstStyle/>
          <a:p>
            <a:pPr>
              <a:defRPr/>
            </a:pPr>
            <a:r>
              <a:rPr lang="uk-UA" smtClean="0"/>
              <a:t>МОДУЛЬ 1.2 - Загальна інформація</a:t>
            </a:r>
            <a:endParaRPr lang="uk-UA"/>
          </a:p>
        </p:txBody>
      </p:sp>
    </p:spTree>
    <p:extLst>
      <p:ext uri="{BB962C8B-B14F-4D97-AF65-F5344CB8AC3E}">
        <p14:creationId xmlns:p14="http://schemas.microsoft.com/office/powerpoint/2010/main" val="3399521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827284">
              <a:defRPr/>
            </a:pPr>
            <a:r>
              <a:rPr lang="uk-UA" sz="1200" noProof="0" dirty="0" smtClean="0"/>
              <a:t>Енергоаудит у Європі має таке визначення: </a:t>
            </a:r>
            <a:r>
              <a:rPr lang="uk-UA" sz="1200" b="0" i="0" kern="1200" noProof="0" dirty="0" smtClean="0">
                <a:solidFill>
                  <a:schemeClr val="tx1"/>
                </a:solidFill>
                <a:effectLst/>
                <a:latin typeface="Arial" charset="0"/>
              </a:rPr>
              <a:t>енергоаудит </a:t>
            </a:r>
            <a:r>
              <a:rPr lang="uk-UA" noProof="0" dirty="0" smtClean="0"/>
              <a:t>–</a:t>
            </a:r>
            <a:r>
              <a:rPr lang="uk-UA" sz="1200" b="0" i="0" kern="1200" noProof="0" dirty="0" smtClean="0">
                <a:solidFill>
                  <a:schemeClr val="tx1"/>
                </a:solidFill>
                <a:effectLst/>
                <a:latin typeface="Arial" charset="0"/>
              </a:rPr>
              <a:t> це систематична процедура для отримання належної інформації щодо профілю енергоспоживання в будівлі чи групі будівель, промислова чи комерційна операція або установка чи приватні або суспільні послуги, ідентифікаційні та кількісно вимірювані економічно доцільні енергоефективні можливості та звіт про результати (Директива ЄС щодо енергоефектинвості).</a:t>
            </a:r>
            <a:endParaRPr lang="uk-UA" sz="1200" b="0" i="0" kern="1200" noProof="0" dirty="0" smtClean="0">
              <a:solidFill>
                <a:schemeClr val="tx1"/>
              </a:solidFill>
              <a:effectLst/>
              <a:latin typeface="Arial" charset="0"/>
              <a:ea typeface="+mn-ea"/>
              <a:cs typeface="+mn-cs"/>
            </a:endParaRPr>
          </a:p>
          <a:p>
            <a:pPr algn="just" defTabSz="827284">
              <a:defRPr/>
            </a:pPr>
            <a:r>
              <a:rPr lang="uk-UA" sz="1200" b="0" i="0" kern="1200" noProof="0" dirty="0" smtClean="0">
                <a:solidFill>
                  <a:schemeClr val="tx1"/>
                </a:solidFill>
                <a:effectLst/>
                <a:latin typeface="Arial" charset="0"/>
              </a:rPr>
              <a:t>На підставі цього визначення, енергоаудит є:</a:t>
            </a:r>
          </a:p>
          <a:p>
            <a:pPr marL="228600" indent="-228600" algn="just" defTabSz="827284">
              <a:buFont typeface="+mj-lt"/>
              <a:buAutoNum type="arabicPeriod"/>
              <a:defRPr/>
            </a:pPr>
            <a:r>
              <a:rPr lang="uk-UA" sz="1200" b="0" i="0" kern="1200" noProof="0" dirty="0" smtClean="0">
                <a:solidFill>
                  <a:schemeClr val="tx1"/>
                </a:solidFill>
                <a:effectLst/>
                <a:latin typeface="Arial" charset="0"/>
              </a:rPr>
              <a:t> «Інструментом розробки», на підставі якого розробник може отримувати технічні характеристики про план реалізації проекту;</a:t>
            </a:r>
          </a:p>
          <a:p>
            <a:pPr marL="228600" indent="-228600" algn="just" defTabSz="827284">
              <a:buFont typeface="+mj-lt"/>
              <a:buAutoNum type="arabicPeriod"/>
              <a:defRPr/>
            </a:pPr>
            <a:r>
              <a:rPr lang="uk-UA" sz="1200" b="0" i="0" kern="1200" baseline="0" noProof="0" dirty="0" smtClean="0">
                <a:solidFill>
                  <a:schemeClr val="tx1"/>
                </a:solidFill>
                <a:effectLst/>
                <a:latin typeface="Arial" charset="0"/>
              </a:rPr>
              <a:t>Економічним «інструментом оцінки відповідності», на підставі якого власник проекту може приймати інформоване рішення щодо переваг запропонованих заходів.  </a:t>
            </a:r>
            <a:r>
              <a:rPr lang="uk-UA" dirty="0" smtClean="0"/>
              <a:t>  </a:t>
            </a:r>
            <a:endParaRPr lang="uk-UA" sz="1200" b="0" i="0" kern="1200" noProof="0" dirty="0" smtClean="0">
              <a:solidFill>
                <a:schemeClr val="tx1"/>
              </a:solidFill>
              <a:effectLst/>
              <a:latin typeface="Arial" charset="0"/>
              <a:ea typeface="+mn-ea"/>
              <a:cs typeface="+mn-cs"/>
            </a:endParaRPr>
          </a:p>
          <a:p>
            <a:pPr fontAlgn="base"/>
            <a:endParaRPr lang="uk-UA" sz="1200" b="0" i="0" kern="1200" noProof="0" dirty="0" smtClean="0">
              <a:solidFill>
                <a:schemeClr val="tx1"/>
              </a:solidFill>
              <a:effectLst/>
              <a:latin typeface="Arial" charset="0"/>
              <a:ea typeface="+mn-ea"/>
              <a:cs typeface="+mn-cs"/>
            </a:endParaRPr>
          </a:p>
          <a:p>
            <a:pPr fontAlgn="base"/>
            <a:r>
              <a:rPr lang="uk-UA" sz="1200" b="0" i="0" kern="1200" noProof="0" dirty="0" smtClean="0">
                <a:solidFill>
                  <a:schemeClr val="tx1"/>
                </a:solidFill>
                <a:effectLst/>
                <a:latin typeface="Arial" charset="0"/>
              </a:rPr>
              <a:t>Метою навчального курсу з енергоаудиту є підготовка спеціалістів до роботи з цими викликами. Проте потенційний енергоаудитор повинен мати достатнє підґрунтя знань та диплом в інженерно-технічній галузі, архітектурній галузі, бути дипломованим інженером чи дипломованим архітектором, а також набути</a:t>
            </a:r>
            <a:r>
              <a:rPr lang="uk-UA" sz="1200" b="0" i="0" kern="1200" baseline="0" noProof="0" dirty="0" smtClean="0">
                <a:solidFill>
                  <a:schemeClr val="tx1"/>
                </a:solidFill>
                <a:effectLst/>
                <a:latin typeface="Arial" charset="0"/>
              </a:rPr>
              <a:t> </a:t>
            </a:r>
            <a:r>
              <a:rPr lang="uk-UA" sz="1200" b="0" i="0" kern="1200" noProof="0" dirty="0" smtClean="0">
                <a:solidFill>
                  <a:schemeClr val="tx1"/>
                </a:solidFill>
                <a:effectLst/>
                <a:latin typeface="Arial" charset="0"/>
              </a:rPr>
              <a:t>знань у відповідній сфері. Наприклад, відповідно до Стандарту EN 16247-5, енергоаудитор повинен опанувати спеціальні знання й навички:</a:t>
            </a:r>
          </a:p>
          <a:p>
            <a:pPr marL="228600" indent="-228600" fontAlgn="base">
              <a:buAutoNum type="arabicPeriod"/>
            </a:pPr>
            <a:r>
              <a:rPr lang="uk-UA" sz="1200" b="0" i="0" kern="1200" noProof="0" dirty="0" smtClean="0">
                <a:solidFill>
                  <a:schemeClr val="tx1"/>
                </a:solidFill>
                <a:effectLst/>
                <a:latin typeface="Arial" charset="0"/>
              </a:rPr>
              <a:t>Належні знання про законодавчі та нормативні рамки;</a:t>
            </a:r>
          </a:p>
          <a:p>
            <a:pPr marL="228600" indent="-228600" fontAlgn="base">
              <a:buAutoNum type="arabicPeriod"/>
            </a:pPr>
            <a:r>
              <a:rPr lang="uk-UA" sz="1200" b="0" i="0" kern="1200" baseline="0" noProof="0" dirty="0" smtClean="0">
                <a:solidFill>
                  <a:schemeClr val="tx1"/>
                </a:solidFill>
                <a:effectLst/>
                <a:latin typeface="Arial" charset="0"/>
              </a:rPr>
              <a:t>Технічні </a:t>
            </a:r>
            <a:r>
              <a:rPr lang="uk-UA" sz="1200" b="0" i="0" kern="1200" noProof="0" dirty="0" smtClean="0">
                <a:solidFill>
                  <a:schemeClr val="tx1"/>
                </a:solidFill>
                <a:effectLst/>
                <a:latin typeface="Arial" charset="0"/>
              </a:rPr>
              <a:t>знання (починаючи від фізичних принципів, що стосуються енергії </a:t>
            </a:r>
            <a:r>
              <a:rPr lang="uk-UA" noProof="0" dirty="0" smtClean="0"/>
              <a:t>–</a:t>
            </a:r>
            <a:r>
              <a:rPr lang="uk-UA" sz="1200" b="0" i="0" kern="1200" noProof="0" dirty="0" smtClean="0">
                <a:solidFill>
                  <a:schemeClr val="tx1"/>
                </a:solidFill>
                <a:effectLst/>
                <a:latin typeface="Arial" charset="0"/>
              </a:rPr>
              <a:t> до вміння вимірювати й змоги</a:t>
            </a:r>
            <a:r>
              <a:rPr lang="uk-UA" sz="1200" b="0" i="0" kern="1200" baseline="0" noProof="0" dirty="0" smtClean="0">
                <a:solidFill>
                  <a:schemeClr val="tx1"/>
                </a:solidFill>
                <a:effectLst/>
                <a:latin typeface="Arial" charset="0"/>
              </a:rPr>
              <a:t> </a:t>
            </a:r>
            <a:r>
              <a:rPr lang="uk-UA" sz="1200" b="0" i="0" kern="1200" noProof="0" dirty="0" smtClean="0">
                <a:solidFill>
                  <a:schemeClr val="tx1"/>
                </a:solidFill>
                <a:effectLst/>
                <a:latin typeface="Arial" charset="0"/>
              </a:rPr>
              <a:t>змінювати та ратифікувати моделі);</a:t>
            </a:r>
          </a:p>
          <a:p>
            <a:pPr marL="228600" indent="-228600" fontAlgn="base">
              <a:buAutoNum type="arabicPeriod"/>
            </a:pPr>
            <a:r>
              <a:rPr lang="uk-UA" sz="1200" b="0" i="0" kern="1200" noProof="0" dirty="0" smtClean="0">
                <a:solidFill>
                  <a:schemeClr val="tx1"/>
                </a:solidFill>
                <a:effectLst/>
                <a:latin typeface="Arial" charset="0"/>
              </a:rPr>
              <a:t>Необхідні знання з енергоспоживання; </a:t>
            </a:r>
          </a:p>
          <a:p>
            <a:pPr marL="228600" indent="-228600" fontAlgn="base">
              <a:buAutoNum type="arabicPeriod"/>
            </a:pPr>
            <a:r>
              <a:rPr lang="uk-UA" sz="1200" b="0" i="0" kern="1200" noProof="0" dirty="0" smtClean="0">
                <a:solidFill>
                  <a:schemeClr val="tx1"/>
                </a:solidFill>
                <a:effectLst/>
                <a:latin typeface="Arial" charset="0"/>
              </a:rPr>
              <a:t>Необхідні знання з аналітичних методів;</a:t>
            </a:r>
          </a:p>
          <a:p>
            <a:pPr marL="228600" indent="-228600" fontAlgn="base">
              <a:buAutoNum type="arabicPeriod"/>
            </a:pPr>
            <a:r>
              <a:rPr lang="uk-UA" sz="1200" b="0" i="0" kern="1200" baseline="0" noProof="0" dirty="0" smtClean="0">
                <a:solidFill>
                  <a:schemeClr val="tx1"/>
                </a:solidFill>
                <a:effectLst/>
                <a:latin typeface="Arial" charset="0"/>
              </a:rPr>
              <a:t>Уміння визначати енергетичну ефективність заходів підвищення енергоефективності;</a:t>
            </a:r>
          </a:p>
          <a:p>
            <a:pPr marL="228600" indent="-228600" fontAlgn="base">
              <a:buAutoNum type="arabicPeriod"/>
            </a:pPr>
            <a:r>
              <a:rPr lang="uk-UA" sz="1200" b="0" i="0" kern="1200" baseline="0" noProof="0" dirty="0" smtClean="0">
                <a:solidFill>
                  <a:schemeClr val="tx1"/>
                </a:solidFill>
                <a:effectLst/>
                <a:latin typeface="Arial" charset="0"/>
              </a:rPr>
              <a:t>Уміння робити економічну оцінку.</a:t>
            </a:r>
            <a:endParaRPr lang="uk-UA" sz="1200" b="0" i="0" kern="1200" noProof="0" dirty="0" smtClean="0">
              <a:solidFill>
                <a:schemeClr val="tx1"/>
              </a:solidFill>
              <a:effectLst/>
              <a:latin typeface="Arial" charset="0"/>
              <a:ea typeface="+mn-ea"/>
              <a:cs typeface="+mn-cs"/>
            </a:endParaRPr>
          </a:p>
          <a:p>
            <a:pPr fontAlgn="base"/>
            <a:endParaRPr lang="uk-UA" sz="1200" b="0" i="0" kern="1200" noProof="0" dirty="0" smtClean="0">
              <a:solidFill>
                <a:schemeClr val="tx1"/>
              </a:solidFill>
              <a:effectLst/>
              <a:latin typeface="Arial" charset="0"/>
              <a:ea typeface="+mn-ea"/>
              <a:cs typeface="+mn-cs"/>
            </a:endParaRPr>
          </a:p>
          <a:p>
            <a:pPr fontAlgn="base"/>
            <a:r>
              <a:rPr lang="uk-UA" sz="1200" b="0" i="0" kern="1200" noProof="0" dirty="0" smtClean="0">
                <a:solidFill>
                  <a:schemeClr val="tx1"/>
                </a:solidFill>
                <a:effectLst/>
                <a:latin typeface="Arial" charset="0"/>
              </a:rPr>
              <a:t>Хорошим показником умінь</a:t>
            </a:r>
            <a:r>
              <a:rPr lang="uk-UA" dirty="0" smtClean="0"/>
              <a:t> </a:t>
            </a:r>
            <a:r>
              <a:rPr lang="uk-UA" sz="1200" b="0" i="0" kern="1200" noProof="0" dirty="0" smtClean="0">
                <a:solidFill>
                  <a:schemeClr val="tx1"/>
                </a:solidFill>
                <a:effectLst/>
                <a:latin typeface="Arial" charset="0"/>
              </a:rPr>
              <a:t>енергоаудитора є практичний досвід, набутий у цій галузі. </a:t>
            </a:r>
            <a:r>
              <a:rPr lang="uk-UA" sz="1200" b="0" i="0" kern="1200" noProof="0" dirty="0" err="1" smtClean="0">
                <a:solidFill>
                  <a:schemeClr val="tx1"/>
                </a:solidFill>
                <a:effectLst/>
                <a:latin typeface="Arial" charset="0"/>
              </a:rPr>
              <a:t>Енергоаудитора</a:t>
            </a:r>
            <a:r>
              <a:rPr lang="uk-UA" sz="1200" b="0" i="0" kern="1200" noProof="0" dirty="0" smtClean="0">
                <a:solidFill>
                  <a:schemeClr val="tx1"/>
                </a:solidFill>
                <a:effectLst/>
                <a:latin typeface="Arial" charset="0"/>
              </a:rPr>
              <a:t>, який провів 15 завершених </a:t>
            </a:r>
            <a:r>
              <a:rPr lang="uk-UA" sz="1200" b="0" i="0" kern="1200" noProof="0" dirty="0" err="1" smtClean="0">
                <a:solidFill>
                  <a:schemeClr val="tx1"/>
                </a:solidFill>
                <a:effectLst/>
                <a:latin typeface="Arial" charset="0"/>
              </a:rPr>
              <a:t>енергоаудитів</a:t>
            </a:r>
            <a:r>
              <a:rPr lang="uk-UA" sz="1200" b="0" i="0" kern="1200" noProof="0" dirty="0" smtClean="0">
                <a:solidFill>
                  <a:schemeClr val="tx1"/>
                </a:solidFill>
                <a:effectLst/>
                <a:latin typeface="Arial" charset="0"/>
              </a:rPr>
              <a:t>, можна вважати фахівцем із достатнім досвідом роботи (щодо конкретних будівель/сектору).</a:t>
            </a:r>
            <a:endParaRPr lang="uk-UA" sz="1200" b="0" i="0" kern="1200" noProof="0" dirty="0" smtClean="0">
              <a:solidFill>
                <a:schemeClr val="tx1"/>
              </a:solidFill>
              <a:effectLst/>
              <a:latin typeface="Arial" charset="0"/>
              <a:ea typeface="+mn-ea"/>
              <a:cs typeface="+mn-cs"/>
            </a:endParaRPr>
          </a:p>
          <a:p>
            <a:pPr algn="just" defTabSz="827284">
              <a:defRPr/>
            </a:pPr>
            <a:r>
              <a:rPr lang="uk-UA" sz="1200" noProof="0" dirty="0" smtClean="0"/>
              <a:t>_________________________________________________________________</a:t>
            </a:r>
          </a:p>
          <a:p>
            <a:pPr algn="just" defTabSz="827284">
              <a:defRPr/>
            </a:pPr>
            <a:r>
              <a:rPr lang="uk-UA" sz="1200" noProof="0" dirty="0" smtClean="0"/>
              <a:t>_________________________________________________________________</a:t>
            </a:r>
          </a:p>
          <a:p>
            <a:pPr algn="just" defTabSz="827284">
              <a:defRPr/>
            </a:pPr>
            <a:r>
              <a:rPr lang="uk-UA" sz="1200" noProof="0" dirty="0" smtClean="0"/>
              <a:t>_________________________________________________________________</a:t>
            </a:r>
          </a:p>
          <a:p>
            <a:pPr algn="just" defTabSz="827284">
              <a:defRPr/>
            </a:pPr>
            <a:r>
              <a:rPr lang="uk-UA" sz="1200" noProof="0" dirty="0" smtClean="0"/>
              <a:t>_________________________________________________________________</a:t>
            </a:r>
          </a:p>
          <a:p>
            <a:pPr algn="just" defTabSz="827284">
              <a:defRPr/>
            </a:pPr>
            <a:r>
              <a:rPr lang="uk-UA" sz="1200" noProof="0" dirty="0" smtClean="0"/>
              <a:t>_________________________________________________________________</a:t>
            </a:r>
          </a:p>
          <a:p>
            <a:pPr algn="just" defTabSz="827284">
              <a:defRPr/>
            </a:pPr>
            <a:r>
              <a:rPr lang="uk-UA" sz="1200" noProof="0" dirty="0" smtClean="0"/>
              <a:t>_________________________________________________________________</a:t>
            </a:r>
          </a:p>
          <a:p>
            <a:pPr algn="just" defTabSz="827284">
              <a:defRPr/>
            </a:pPr>
            <a:r>
              <a:rPr lang="uk-UA" sz="1200" noProof="0" dirty="0" smtClean="0"/>
              <a:t>_________________________________________________________________</a:t>
            </a:r>
          </a:p>
          <a:p>
            <a:pPr algn="just" defTabSz="827284">
              <a:defRPr/>
            </a:pPr>
            <a:r>
              <a:rPr lang="uk-UA" sz="1200" noProof="0" dirty="0" smtClean="0"/>
              <a:t>_________________________________________________________________</a:t>
            </a:r>
          </a:p>
          <a:p>
            <a:pPr algn="just" defTabSz="827284">
              <a:defRPr/>
            </a:pPr>
            <a:r>
              <a:rPr lang="uk-UA" sz="1200" noProof="0" dirty="0" smtClean="0"/>
              <a:t>_________________________________________________________________</a:t>
            </a:r>
          </a:p>
          <a:p>
            <a:pPr algn="just" defTabSz="827284">
              <a:defRPr/>
            </a:pPr>
            <a:r>
              <a:rPr lang="uk-UA" sz="1200" noProof="0" dirty="0" smtClean="0"/>
              <a:t>_________________________________________________________________</a:t>
            </a:r>
          </a:p>
          <a:p>
            <a:pPr algn="just" defTabSz="827284">
              <a:defRPr/>
            </a:pPr>
            <a:r>
              <a:rPr lang="uk-UA" sz="1200" noProof="0" dirty="0" smtClean="0"/>
              <a:t>_________________________________________________________________</a:t>
            </a:r>
          </a:p>
          <a:p>
            <a:endParaRPr lang="uk-UA" sz="1200" noProof="0" dirty="0"/>
          </a:p>
        </p:txBody>
      </p:sp>
      <p:sp>
        <p:nvSpPr>
          <p:cNvPr id="4" name="Header Placeholder 3"/>
          <p:cNvSpPr>
            <a:spLocks noGrp="1"/>
          </p:cNvSpPr>
          <p:nvPr>
            <p:ph type="hdr" sz="quarter" idx="10"/>
          </p:nvPr>
        </p:nvSpPr>
        <p:spPr/>
        <p:txBody>
          <a:bodyPr/>
          <a:lstStyle/>
          <a:p>
            <a:pPr>
              <a:defRPr/>
            </a:pPr>
            <a:r>
              <a:rPr lang="uk-UA" smtClean="0"/>
              <a:t>МОДУЛЬ 1.2 - Загальна інформація</a:t>
            </a:r>
            <a:endParaRPr lang="uk-UA"/>
          </a:p>
        </p:txBody>
      </p:sp>
      <p:sp>
        <p:nvSpPr>
          <p:cNvPr id="5" name="Slide Number Placeholder 4"/>
          <p:cNvSpPr>
            <a:spLocks noGrp="1"/>
          </p:cNvSpPr>
          <p:nvPr>
            <p:ph type="sldNum" sz="quarter" idx="11"/>
          </p:nvPr>
        </p:nvSpPr>
        <p:spPr/>
        <p:txBody>
          <a:bodyPr/>
          <a:lstStyle/>
          <a:p>
            <a:pPr>
              <a:defRPr/>
            </a:pPr>
            <a:fld id="{D2B85848-249A-4A1F-BD97-096076EA879A}" type="slidenum">
              <a:rPr lang="lv-LV" smtClean="0"/>
              <a:pPr>
                <a:defRPr/>
              </a:pPr>
              <a:t>3</a:t>
            </a:fld>
            <a:endParaRPr lang="uk-UA"/>
          </a:p>
        </p:txBody>
      </p:sp>
    </p:spTree>
    <p:extLst>
      <p:ext uri="{BB962C8B-B14F-4D97-AF65-F5344CB8AC3E}">
        <p14:creationId xmlns:p14="http://schemas.microsoft.com/office/powerpoint/2010/main" val="1473223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uk-UA" sz="1200" b="0" i="0" kern="1200" dirty="0" smtClean="0">
                <a:solidFill>
                  <a:schemeClr val="tx1"/>
                </a:solidFill>
                <a:effectLst/>
                <a:latin typeface="Arial" charset="0"/>
              </a:rPr>
              <a:t>Енергетичний сертифікат </a:t>
            </a:r>
            <a:r>
              <a:rPr lang="uk-UA" noProof="0" dirty="0" smtClean="0"/>
              <a:t>–</a:t>
            </a:r>
            <a:r>
              <a:rPr lang="uk-UA" sz="1200" b="0" i="0" kern="1200" dirty="0" smtClean="0">
                <a:solidFill>
                  <a:schemeClr val="tx1"/>
                </a:solidFill>
                <a:effectLst/>
                <a:latin typeface="Arial" charset="0"/>
              </a:rPr>
              <a:t> це схеми оцінки, що підсумовують рівень енергоефективності будівлі. В Європі їх було впроваджено Директивою Європейського Союзу 2002/91/EC про енергоефективність будівель (директива EPBD). В Україні регулює закон </a:t>
            </a:r>
            <a:r>
              <a:rPr lang="uk-UA" sz="1200" b="0" i="0" kern="1200" dirty="0" smtClean="0">
                <a:solidFill>
                  <a:srgbClr val="FF0000"/>
                </a:solidFill>
                <a:effectLst/>
                <a:latin typeface="Arial" charset="0"/>
              </a:rPr>
              <a:t>«Про енергетичну ефективність будівель»</a:t>
            </a:r>
            <a:r>
              <a:rPr lang="uk-UA" sz="1200" b="0" i="0" kern="1200" dirty="0" smtClean="0">
                <a:solidFill>
                  <a:schemeClr val="tx1"/>
                </a:solidFill>
                <a:effectLst/>
                <a:latin typeface="Arial" charset="0"/>
              </a:rPr>
              <a:t>.</a:t>
            </a:r>
            <a:endParaRPr lang="uk-UA" sz="1200" b="0" i="0" kern="1200" dirty="0" smtClean="0">
              <a:solidFill>
                <a:schemeClr val="tx1"/>
              </a:solidFill>
              <a:effectLst/>
              <a:latin typeface="Arial" charset="0"/>
              <a:ea typeface="+mn-ea"/>
              <a:cs typeface="+mn-cs"/>
            </a:endParaRPr>
          </a:p>
          <a:p>
            <a:r>
              <a:rPr lang="uk-UA" sz="1200" b="0" i="0" kern="1200" dirty="0" smtClean="0">
                <a:solidFill>
                  <a:schemeClr val="tx1"/>
                </a:solidFill>
                <a:effectLst/>
                <a:latin typeface="Arial" charset="0"/>
              </a:rPr>
              <a:t>Закон України </a:t>
            </a:r>
            <a:r>
              <a:rPr lang="uk-UA" sz="1200" b="0" i="0" kern="1200" dirty="0" smtClean="0">
                <a:solidFill>
                  <a:srgbClr val="FF0000"/>
                </a:solidFill>
                <a:effectLst/>
                <a:latin typeface="Arial" charset="0"/>
              </a:rPr>
              <a:t>«Про енергетичну ефективність будівель»</a:t>
            </a:r>
            <a:r>
              <a:rPr lang="uk-UA" sz="1200" b="0" i="0" kern="1200" dirty="0" smtClean="0">
                <a:solidFill>
                  <a:schemeClr val="tx1"/>
                </a:solidFill>
                <a:effectLst/>
                <a:latin typeface="Arial" charset="0"/>
              </a:rPr>
              <a:t> упроваджує обов'язок щодо сертифікації енергетичної ефективності будівлі,</a:t>
            </a:r>
            <a:r>
              <a:rPr lang="uk-UA" dirty="0" smtClean="0"/>
              <a:t> </a:t>
            </a:r>
            <a:r>
              <a:rPr lang="uk-UA" sz="1200" b="0" i="0" kern="1200" dirty="0" smtClean="0">
                <a:solidFill>
                  <a:schemeClr val="tx1"/>
                </a:solidFill>
                <a:effectLst/>
                <a:latin typeface="Arial" charset="0"/>
              </a:rPr>
              <a:t>починаючи з 1 липня 2019 року.</a:t>
            </a:r>
          </a:p>
          <a:p>
            <a:r>
              <a:rPr lang="uk-UA" sz="1200" b="0" i="0" kern="1200" dirty="0" smtClean="0">
                <a:solidFill>
                  <a:schemeClr val="tx1"/>
                </a:solidFill>
                <a:effectLst/>
                <a:latin typeface="Arial" charset="0"/>
              </a:rPr>
              <a:t>Енергетичний сертифікат буде обов'язковим для всіх будівель, що проходять процедуру термомодернізації з допомогою державних грантів та субсидій, які підвищуватимуть клас енергоефективності, як мінімум, до рівня встановлених вимог. </a:t>
            </a:r>
            <a:r>
              <a:rPr lang="uk-UA" dirty="0" smtClean="0"/>
              <a:t> </a:t>
            </a:r>
            <a:endParaRPr lang="uk-UA" sz="1200" b="0" i="0" kern="1200" dirty="0" smtClean="0">
              <a:solidFill>
                <a:schemeClr val="tx1"/>
              </a:solidFill>
              <a:effectLst/>
              <a:latin typeface="Arial" charset="0"/>
              <a:ea typeface="+mn-ea"/>
              <a:cs typeface="+mn-cs"/>
            </a:endParaRPr>
          </a:p>
          <a:p>
            <a:r>
              <a:rPr lang="uk-UA" sz="1200" b="0" i="0" kern="1200" dirty="0" smtClean="0">
                <a:solidFill>
                  <a:schemeClr val="tx1"/>
                </a:solidFill>
                <a:effectLst/>
                <a:latin typeface="Arial" charset="0"/>
              </a:rPr>
              <a:t>Енергетичний аудит, потрібний для отримання енергетичного сертифікату, проводять сертифіковані енергоаудитори, які перевіряють будівлі та їх енергосистеми.  В Україна енергетичні сертифікати для будівель, враховуючи визначення рівня енергоефективності й перевірку енергосистем, можуть виконувати лише сертифіковані енергоаудитори та фахівці</a:t>
            </a:r>
            <a:r>
              <a:rPr lang="uk-UA" dirty="0" smtClean="0"/>
              <a:t> </a:t>
            </a:r>
            <a:r>
              <a:rPr lang="uk-UA" sz="1200" b="0" i="0" kern="1200" dirty="0" smtClean="0">
                <a:solidFill>
                  <a:schemeClr val="tx1"/>
                </a:solidFill>
                <a:effectLst/>
                <a:latin typeface="Arial" charset="0"/>
              </a:rPr>
              <a:t>в галузі енергосистем. Державне агентство з енергоефективності та енергозбереження України є відповідальним урядовим органом у цій системі.</a:t>
            </a:r>
          </a:p>
          <a:p>
            <a:endParaRPr lang="uk-UA" sz="1200" b="0" i="0" kern="1200" dirty="0" smtClean="0">
              <a:solidFill>
                <a:schemeClr val="tx1"/>
              </a:solidFill>
              <a:effectLst/>
              <a:latin typeface="Arial" charset="0"/>
              <a:ea typeface="+mn-ea"/>
              <a:cs typeface="+mn-cs"/>
            </a:endParaRPr>
          </a:p>
          <a:p>
            <a:r>
              <a:rPr lang="uk-UA" sz="1200" b="0" i="0" kern="1200" dirty="0" smtClean="0">
                <a:solidFill>
                  <a:schemeClr val="tx1"/>
                </a:solidFill>
                <a:effectLst/>
                <a:latin typeface="Arial" charset="0"/>
              </a:rPr>
              <a:t>Енергетичний сертифікат та звіт з </a:t>
            </a:r>
            <a:r>
              <a:rPr lang="uk-UA" sz="1200" b="0" i="0" kern="1200" dirty="0" err="1" smtClean="0">
                <a:solidFill>
                  <a:schemeClr val="tx1"/>
                </a:solidFill>
                <a:effectLst/>
                <a:latin typeface="Arial" charset="0"/>
              </a:rPr>
              <a:t>енергоаудиту</a:t>
            </a:r>
            <a:r>
              <a:rPr lang="uk-UA" sz="1200" b="0" i="0" kern="1200" dirty="0" smtClean="0">
                <a:solidFill>
                  <a:schemeClr val="tx1"/>
                </a:solidFill>
                <a:effectLst/>
                <a:latin typeface="Arial" charset="0"/>
              </a:rPr>
              <a:t> будівлі </a:t>
            </a:r>
            <a:r>
              <a:rPr lang="uk-UA" noProof="0" dirty="0" smtClean="0"/>
              <a:t>–</a:t>
            </a:r>
            <a:r>
              <a:rPr lang="uk-UA" sz="1200" b="0" i="0" kern="1200" dirty="0" smtClean="0">
                <a:solidFill>
                  <a:schemeClr val="tx1"/>
                </a:solidFill>
                <a:effectLst/>
                <a:latin typeface="Arial" charset="0"/>
              </a:rPr>
              <a:t> це не одне й те саме, хоча декілька елементів справді збігаються. Енергетичний сертифікат – це юридична вимога, зокрема </a:t>
            </a:r>
            <a:r>
              <a:rPr lang="uk-UA" sz="1200" b="1" i="0" kern="1200" dirty="0" smtClean="0">
                <a:solidFill>
                  <a:schemeClr val="tx1"/>
                </a:solidFill>
                <a:effectLst/>
                <a:latin typeface="Arial" charset="0"/>
              </a:rPr>
              <a:t>інструмент оцінки відповідності, </a:t>
            </a:r>
            <a:r>
              <a:rPr lang="uk-UA" sz="1200" b="0" i="0" kern="1200" dirty="0" smtClean="0">
                <a:solidFill>
                  <a:schemeClr val="tx1"/>
                </a:solidFill>
                <a:effectLst/>
                <a:latin typeface="Arial" charset="0"/>
              </a:rPr>
              <a:t>а не </a:t>
            </a:r>
            <a:r>
              <a:rPr lang="uk-UA" sz="1200" b="1" i="0" kern="1200" dirty="0" smtClean="0">
                <a:solidFill>
                  <a:schemeClr val="tx1"/>
                </a:solidFill>
                <a:effectLst/>
                <a:latin typeface="Arial" charset="0"/>
              </a:rPr>
              <a:t>інструмент розробки</a:t>
            </a:r>
            <a:r>
              <a:rPr lang="uk-UA" sz="1200" b="0" i="0" kern="1200" dirty="0" smtClean="0">
                <a:solidFill>
                  <a:schemeClr val="tx1"/>
                </a:solidFill>
                <a:effectLst/>
                <a:latin typeface="Arial" charset="0"/>
              </a:rPr>
              <a:t>. Наприклад, у разі продажу чи здачі квартири в оренду. Енергетичні сертифікати не надають повної інформації, що наводиться у звіті з енергоаудиту будівлі, але вони радше зосереджуються на оцінці поточного стану будівлі, урешті, надаючи перелік рекомендованих заходів щодо підвищення енергоефективності.</a:t>
            </a:r>
            <a:r>
              <a:rPr lang="uk-UA" dirty="0" smtClean="0"/>
              <a:t> </a:t>
            </a:r>
            <a:endParaRPr lang="uk-UA" sz="1200" b="0" i="0" kern="1200" dirty="0" smtClean="0">
              <a:solidFill>
                <a:schemeClr val="tx1"/>
              </a:solidFill>
              <a:effectLst/>
              <a:latin typeface="Arial" charset="0"/>
              <a:ea typeface="+mn-ea"/>
              <a:cs typeface="+mn-cs"/>
            </a:endParaRPr>
          </a:p>
          <a:p>
            <a:pPr algn="just" defTabSz="827284">
              <a:defRPr/>
            </a:pPr>
            <a:r>
              <a:rPr lang="uk-UA" sz="1200" noProof="0" dirty="0" smtClean="0"/>
              <a:t>_________________________________________________________________</a:t>
            </a:r>
          </a:p>
          <a:p>
            <a:pPr algn="just" defTabSz="827284">
              <a:defRPr/>
            </a:pPr>
            <a:r>
              <a:rPr lang="uk-UA" sz="1200" noProof="0" dirty="0" smtClean="0"/>
              <a:t>_________________________________________________________________</a:t>
            </a:r>
          </a:p>
          <a:p>
            <a:pPr algn="just" defTabSz="827284">
              <a:defRPr/>
            </a:pPr>
            <a:r>
              <a:rPr lang="uk-UA" sz="1200" noProof="0" dirty="0" smtClean="0"/>
              <a:t>_________________________________________________________________</a:t>
            </a:r>
          </a:p>
          <a:p>
            <a:pPr algn="just" defTabSz="827284">
              <a:defRPr/>
            </a:pPr>
            <a:r>
              <a:rPr lang="uk-UA" sz="1200" noProof="0" dirty="0" smtClean="0"/>
              <a:t>_________________________________________________________________</a:t>
            </a:r>
          </a:p>
          <a:p>
            <a:pPr algn="just" defTabSz="827284">
              <a:defRPr/>
            </a:pPr>
            <a:r>
              <a:rPr lang="uk-UA" sz="1200" noProof="0" dirty="0" smtClean="0"/>
              <a:t>_________________________________________________________________</a:t>
            </a:r>
          </a:p>
          <a:p>
            <a:pPr algn="just" defTabSz="827284">
              <a:defRPr/>
            </a:pPr>
            <a:r>
              <a:rPr lang="uk-UA" sz="1200" noProof="0" dirty="0" smtClean="0"/>
              <a:t>_________________________________________________________________</a:t>
            </a:r>
          </a:p>
          <a:p>
            <a:pPr algn="just" defTabSz="827284">
              <a:defRPr/>
            </a:pPr>
            <a:r>
              <a:rPr lang="uk-UA" sz="1200" noProof="0" dirty="0" smtClean="0"/>
              <a:t>_________________________________________________________________</a:t>
            </a:r>
          </a:p>
          <a:p>
            <a:pPr algn="just" defTabSz="827284">
              <a:defRPr/>
            </a:pPr>
            <a:r>
              <a:rPr lang="uk-UA" sz="1200" noProof="0" dirty="0" smtClean="0"/>
              <a:t>_________________________________________________________________</a:t>
            </a:r>
          </a:p>
          <a:p>
            <a:pPr algn="just" defTabSz="827284">
              <a:defRPr/>
            </a:pPr>
            <a:r>
              <a:rPr lang="uk-UA" sz="1200" noProof="0" dirty="0" smtClean="0"/>
              <a:t>_________________________________________________________________</a:t>
            </a:r>
          </a:p>
          <a:p>
            <a:pPr algn="just" defTabSz="827284">
              <a:defRPr/>
            </a:pPr>
            <a:r>
              <a:rPr lang="uk-UA" sz="1200" noProof="0" dirty="0" smtClean="0"/>
              <a:t>_________________________________________________________________</a:t>
            </a:r>
          </a:p>
          <a:p>
            <a:pPr algn="just" defTabSz="827284">
              <a:defRPr/>
            </a:pPr>
            <a:r>
              <a:rPr lang="uk-UA" sz="1200" noProof="0" dirty="0" smtClean="0"/>
              <a:t>_________________________________________________________________</a:t>
            </a:r>
          </a:p>
          <a:p>
            <a:r>
              <a:rPr lang="uk-UA" sz="1200" b="0" i="0" kern="1200" dirty="0" smtClean="0">
                <a:solidFill>
                  <a:schemeClr val="tx1"/>
                </a:solidFill>
                <a:effectLst/>
                <a:latin typeface="Arial" charset="0"/>
              </a:rPr>
              <a:t> </a:t>
            </a:r>
            <a:endParaRPr lang="uk-UA" sz="1200" b="0" i="0" kern="1200" dirty="0" smtClean="0">
              <a:solidFill>
                <a:schemeClr val="tx1"/>
              </a:solidFill>
              <a:effectLst/>
              <a:latin typeface="Arial" charset="0"/>
              <a:ea typeface="+mn-ea"/>
              <a:cs typeface="+mn-cs"/>
            </a:endParaRPr>
          </a:p>
        </p:txBody>
      </p:sp>
      <p:sp>
        <p:nvSpPr>
          <p:cNvPr id="4" name="Header Placeholder 3"/>
          <p:cNvSpPr>
            <a:spLocks noGrp="1"/>
          </p:cNvSpPr>
          <p:nvPr>
            <p:ph type="hdr" sz="quarter" idx="10"/>
          </p:nvPr>
        </p:nvSpPr>
        <p:spPr/>
        <p:txBody>
          <a:bodyPr/>
          <a:lstStyle/>
          <a:p>
            <a:pPr>
              <a:defRPr/>
            </a:pPr>
            <a:r>
              <a:rPr lang="uk-UA" smtClean="0"/>
              <a:t>МОДУЛЬ 1.2 - Загальна інформація</a:t>
            </a:r>
            <a:endParaRPr lang="uk-UA"/>
          </a:p>
        </p:txBody>
      </p:sp>
      <p:sp>
        <p:nvSpPr>
          <p:cNvPr id="5" name="Slide Number Placeholder 4"/>
          <p:cNvSpPr>
            <a:spLocks noGrp="1"/>
          </p:cNvSpPr>
          <p:nvPr>
            <p:ph type="sldNum" sz="quarter" idx="11"/>
          </p:nvPr>
        </p:nvSpPr>
        <p:spPr/>
        <p:txBody>
          <a:bodyPr/>
          <a:lstStyle/>
          <a:p>
            <a:pPr>
              <a:defRPr/>
            </a:pPr>
            <a:fld id="{D2B85848-249A-4A1F-BD97-096076EA879A}" type="slidenum">
              <a:rPr lang="lv-LV" smtClean="0"/>
              <a:pPr>
                <a:defRPr/>
              </a:pPr>
              <a:t>4</a:t>
            </a:fld>
            <a:endParaRPr lang="uk-UA"/>
          </a:p>
        </p:txBody>
      </p:sp>
    </p:spTree>
    <p:extLst>
      <p:ext uri="{BB962C8B-B14F-4D97-AF65-F5344CB8AC3E}">
        <p14:creationId xmlns:p14="http://schemas.microsoft.com/office/powerpoint/2010/main" val="1828536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noProof="0" dirty="0" smtClean="0"/>
              <a:t>Порядок проведення енергетичного аудиту будівель описують у стандартах та нормах (національних та міжнародних). Найбільш суттєві з них:</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uk-UA" sz="1200" b="1" i="0" u="none" strike="noStrike" kern="1200" noProof="0" dirty="0" smtClean="0">
                <a:solidFill>
                  <a:schemeClr val="tx1"/>
                </a:solidFill>
                <a:effectLst/>
                <a:latin typeface="Arial" charset="0"/>
              </a:rPr>
              <a:t>ДСТУ ISO 50002:2016 </a:t>
            </a:r>
            <a:r>
              <a:rPr lang="ru-RU" sz="1200" b="0" i="0" u="none" strike="noStrike" kern="1200" dirty="0" err="1" smtClean="0">
                <a:solidFill>
                  <a:srgbClr val="FF0000"/>
                </a:solidFill>
                <a:effectLst/>
                <a:latin typeface="Arial" charset="0"/>
                <a:ea typeface="+mn-ea"/>
                <a:cs typeface="+mn-cs"/>
              </a:rPr>
              <a:t>Енергетичні</a:t>
            </a:r>
            <a:r>
              <a:rPr lang="ru-RU" sz="1200" b="0" i="0" u="none" strike="noStrike" kern="1200" dirty="0" smtClean="0">
                <a:solidFill>
                  <a:srgbClr val="FF0000"/>
                </a:solidFill>
                <a:effectLst/>
                <a:latin typeface="Arial" charset="0"/>
                <a:ea typeface="+mn-ea"/>
                <a:cs typeface="+mn-cs"/>
              </a:rPr>
              <a:t> </a:t>
            </a:r>
            <a:r>
              <a:rPr lang="ru-RU" sz="1200" b="0" i="0" u="none" strike="noStrike" kern="1200" dirty="0" err="1" smtClean="0">
                <a:solidFill>
                  <a:srgbClr val="FF0000"/>
                </a:solidFill>
                <a:effectLst/>
                <a:latin typeface="Arial" charset="0"/>
                <a:ea typeface="+mn-ea"/>
                <a:cs typeface="+mn-cs"/>
              </a:rPr>
              <a:t>аудити</a:t>
            </a:r>
            <a:r>
              <a:rPr lang="ru-RU" sz="1200" b="0" i="0" u="none" strike="noStrike" kern="1200" dirty="0" smtClean="0">
                <a:solidFill>
                  <a:srgbClr val="FF0000"/>
                </a:solidFill>
                <a:effectLst/>
                <a:latin typeface="Arial" charset="0"/>
                <a:ea typeface="+mn-ea"/>
                <a:cs typeface="+mn-cs"/>
              </a:rPr>
              <a:t>. </a:t>
            </a:r>
            <a:r>
              <a:rPr lang="ru-RU" sz="1200" b="0" i="0" u="none" strike="noStrike" kern="1200" dirty="0" err="1" smtClean="0">
                <a:solidFill>
                  <a:srgbClr val="FF0000"/>
                </a:solidFill>
                <a:effectLst/>
                <a:latin typeface="Arial" charset="0"/>
                <a:ea typeface="+mn-ea"/>
                <a:cs typeface="+mn-cs"/>
              </a:rPr>
              <a:t>Вимоги</a:t>
            </a:r>
            <a:r>
              <a:rPr lang="ru-RU" sz="1200" b="0" i="0" u="none" strike="noStrike" kern="1200" dirty="0" smtClean="0">
                <a:solidFill>
                  <a:srgbClr val="FF0000"/>
                </a:solidFill>
                <a:effectLst/>
                <a:latin typeface="Arial" charset="0"/>
                <a:ea typeface="+mn-ea"/>
                <a:cs typeface="+mn-cs"/>
              </a:rPr>
              <a:t> та </a:t>
            </a:r>
            <a:r>
              <a:rPr lang="ru-RU" sz="1200" b="0" i="0" u="none" strike="noStrike" kern="1200" dirty="0" err="1" smtClean="0">
                <a:solidFill>
                  <a:srgbClr val="FF0000"/>
                </a:solidFill>
                <a:effectLst/>
                <a:latin typeface="Arial" charset="0"/>
                <a:ea typeface="+mn-ea"/>
                <a:cs typeface="+mn-cs"/>
              </a:rPr>
              <a:t>настанова</a:t>
            </a:r>
            <a:r>
              <a:rPr lang="ru-RU" sz="1200" b="0" i="0" u="none" strike="noStrike" kern="1200" dirty="0" smtClean="0">
                <a:solidFill>
                  <a:srgbClr val="FF0000"/>
                </a:solidFill>
                <a:effectLst/>
                <a:latin typeface="Arial" charset="0"/>
                <a:ea typeface="+mn-ea"/>
                <a:cs typeface="+mn-cs"/>
              </a:rPr>
              <a:t> </a:t>
            </a:r>
            <a:r>
              <a:rPr lang="ru-RU" sz="1200" b="0" i="0" u="none" strike="noStrike" kern="1200" dirty="0" err="1" smtClean="0">
                <a:solidFill>
                  <a:srgbClr val="FF0000"/>
                </a:solidFill>
                <a:effectLst/>
                <a:latin typeface="Arial" charset="0"/>
                <a:ea typeface="+mn-ea"/>
                <a:cs typeface="+mn-cs"/>
              </a:rPr>
              <a:t>щодо</a:t>
            </a:r>
            <a:r>
              <a:rPr lang="ru-RU" sz="1200" b="0" i="0" u="none" strike="noStrike" kern="1200" dirty="0" smtClean="0">
                <a:solidFill>
                  <a:srgbClr val="FF0000"/>
                </a:solidFill>
                <a:effectLst/>
                <a:latin typeface="Arial" charset="0"/>
                <a:ea typeface="+mn-ea"/>
                <a:cs typeface="+mn-cs"/>
              </a:rPr>
              <a:t> </a:t>
            </a:r>
            <a:r>
              <a:rPr lang="ru-RU" sz="1200" b="0" i="0" u="none" strike="noStrike" kern="1200" dirty="0" err="1" smtClean="0">
                <a:solidFill>
                  <a:srgbClr val="FF0000"/>
                </a:solidFill>
                <a:effectLst/>
                <a:latin typeface="Arial" charset="0"/>
                <a:ea typeface="+mn-ea"/>
                <a:cs typeface="+mn-cs"/>
              </a:rPr>
              <a:t>їх</a:t>
            </a:r>
            <a:r>
              <a:rPr lang="ru-RU" sz="1200" b="0" i="0" u="none" strike="noStrike" kern="1200" dirty="0" smtClean="0">
                <a:solidFill>
                  <a:srgbClr val="FF0000"/>
                </a:solidFill>
                <a:effectLst/>
                <a:latin typeface="Arial" charset="0"/>
                <a:ea typeface="+mn-ea"/>
                <a:cs typeface="+mn-cs"/>
              </a:rPr>
              <a:t> </a:t>
            </a:r>
            <a:r>
              <a:rPr lang="ru-RU" sz="1200" b="0" i="0" u="none" strike="noStrike" kern="1200" dirty="0" err="1" smtClean="0">
                <a:solidFill>
                  <a:srgbClr val="FF0000"/>
                </a:solidFill>
                <a:effectLst/>
                <a:latin typeface="Arial" charset="0"/>
                <a:ea typeface="+mn-ea"/>
                <a:cs typeface="+mn-cs"/>
              </a:rPr>
              <a:t>проведення</a:t>
            </a:r>
            <a:r>
              <a:rPr lang="ru-RU" sz="1200" b="0" i="0" u="none" strike="noStrike" kern="1200" dirty="0" smtClean="0">
                <a:solidFill>
                  <a:srgbClr val="FF0000"/>
                </a:solidFill>
                <a:effectLst/>
                <a:latin typeface="Arial" charset="0"/>
                <a:ea typeface="+mn-ea"/>
                <a:cs typeface="+mn-cs"/>
              </a:rPr>
              <a:t> (ISO 50002:2014, IDT)</a:t>
            </a:r>
          </a:p>
          <a:p>
            <a:pPr marL="171450" indent="-171450" rtl="0" fontAlgn="base">
              <a:buFont typeface="Arial" panose="020B0604020202020204" pitchFamily="34" charset="0"/>
              <a:buChar char="•"/>
            </a:pPr>
            <a:r>
              <a:rPr lang="uk-UA" sz="1200" b="0" i="0" kern="1200" noProof="0" dirty="0" smtClean="0">
                <a:solidFill>
                  <a:schemeClr val="tx1"/>
                </a:solidFill>
                <a:effectLst/>
                <a:latin typeface="Arial" charset="0"/>
              </a:rPr>
              <a:t>​</a:t>
            </a:r>
            <a:r>
              <a:rPr lang="uk-UA" sz="1200" b="1" i="0" u="none" strike="noStrike" kern="1200" noProof="0" dirty="0" smtClean="0">
                <a:solidFill>
                  <a:schemeClr val="tx1"/>
                </a:solidFill>
                <a:effectLst/>
                <a:latin typeface="Arial" charset="0"/>
              </a:rPr>
              <a:t>ДСТУ ЕN 16247-2:2015 </a:t>
            </a:r>
            <a:r>
              <a:rPr lang="uk-UA" sz="1200" b="0" i="0" u="none" strike="noStrike" kern="1200" noProof="0" dirty="0" smtClean="0">
                <a:solidFill>
                  <a:schemeClr val="tx1"/>
                </a:solidFill>
                <a:effectLst/>
                <a:latin typeface="Arial" charset="0"/>
              </a:rPr>
              <a:t>Енергоаудит </a:t>
            </a:r>
            <a:r>
              <a:rPr lang="uk-UA" noProof="0" dirty="0" smtClean="0"/>
              <a:t>–</a:t>
            </a:r>
            <a:r>
              <a:rPr lang="uk-UA" sz="1200" b="0" i="0" u="none" strike="noStrike" kern="1200" noProof="0" dirty="0" smtClean="0">
                <a:solidFill>
                  <a:schemeClr val="tx1"/>
                </a:solidFill>
                <a:effectLst/>
                <a:latin typeface="Arial" charset="0"/>
              </a:rPr>
              <a:t> Частина 2: Будівлі</a:t>
            </a:r>
            <a:r>
              <a:rPr lang="uk-UA" sz="1200" b="0" i="0" kern="1200" noProof="0" dirty="0" smtClean="0">
                <a:solidFill>
                  <a:schemeClr val="tx1"/>
                </a:solidFill>
                <a:effectLst/>
                <a:latin typeface="Arial" charset="0"/>
              </a:rPr>
              <a:t>​</a:t>
            </a:r>
          </a:p>
          <a:p>
            <a:pPr marL="171450" indent="-171450" rtl="0" fontAlgn="base">
              <a:buFont typeface="Arial" panose="020B0604020202020204" pitchFamily="34" charset="0"/>
              <a:buChar char="•"/>
            </a:pPr>
            <a:r>
              <a:rPr lang="uk-UA" sz="1200" b="1" i="0" kern="1200" noProof="0" dirty="0" smtClean="0">
                <a:solidFill>
                  <a:schemeClr val="tx1"/>
                </a:solidFill>
                <a:effectLst/>
                <a:latin typeface="Arial" charset="0"/>
              </a:rPr>
              <a:t>​</a:t>
            </a:r>
            <a:r>
              <a:rPr lang="uk-UA" sz="1200" b="1" i="0" u="none" strike="noStrike" kern="1200" noProof="0" dirty="0" smtClean="0">
                <a:solidFill>
                  <a:schemeClr val="tx1"/>
                </a:solidFill>
                <a:effectLst/>
                <a:latin typeface="Arial" charset="0"/>
              </a:rPr>
              <a:t>ДСТУ Б В.2.2-39:2016</a:t>
            </a:r>
            <a:r>
              <a:rPr lang="uk-UA" sz="1200" b="0" i="0" u="none" strike="noStrike" kern="1200" noProof="0" dirty="0" smtClean="0">
                <a:solidFill>
                  <a:schemeClr val="tx1"/>
                </a:solidFill>
                <a:effectLst/>
                <a:latin typeface="Arial" charset="0"/>
              </a:rPr>
              <a:t> Методи й етапи проведення енергетичного аудиту будівель </a:t>
            </a:r>
            <a:endParaRPr lang="uk-UA" sz="1200" b="0" i="0" u="none" strike="noStrike" kern="1200" noProof="0" dirty="0" smtClean="0">
              <a:solidFill>
                <a:schemeClr val="tx1"/>
              </a:solidFill>
              <a:effectLst/>
              <a:latin typeface="Arial" charset="0"/>
              <a:ea typeface="+mn-ea"/>
              <a:cs typeface="+mn-cs"/>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uk-UA" b="1" dirty="0" smtClean="0"/>
              <a:t>ДСТУ Б А.2.2-12:2015 Енергетична ефективність будівел</a:t>
            </a:r>
            <a:r>
              <a:rPr lang="uk-UA" b="1" dirty="0" smtClean="0">
                <a:solidFill>
                  <a:srgbClr val="FF0000"/>
                </a:solidFill>
              </a:rPr>
              <a:t>ь.</a:t>
            </a:r>
            <a:r>
              <a:rPr lang="uk-UA" dirty="0" smtClean="0"/>
              <a:t> Метод підрахунку споживання енергії на опалення, охолодження, вентиляцію, освітлення та постачання гарячої води</a:t>
            </a:r>
          </a:p>
          <a:p>
            <a:pPr marL="0" indent="0" rtl="0" fontAlgn="base">
              <a:buFont typeface="Arial" panose="020B0604020202020204" pitchFamily="34" charset="0"/>
              <a:buNone/>
            </a:pPr>
            <a:endParaRPr lang="uk-UA" sz="1200" b="0" i="0" u="none" strike="noStrike" kern="1200" noProof="0" dirty="0" smtClean="0">
              <a:solidFill>
                <a:schemeClr val="tx1"/>
              </a:solidFill>
              <a:effectLst/>
              <a:latin typeface="Arial" charset="0"/>
              <a:ea typeface="+mn-ea"/>
              <a:cs typeface="+mn-cs"/>
            </a:endParaRPr>
          </a:p>
          <a:p>
            <a:pPr marL="0" indent="0" rtl="0" fontAlgn="base">
              <a:buFont typeface="Arial" panose="020B0604020202020204" pitchFamily="34" charset="0"/>
              <a:buNone/>
            </a:pPr>
            <a:r>
              <a:rPr lang="uk-UA" sz="1200" b="0" i="0" u="none" strike="noStrike" kern="1200" noProof="0" dirty="0" smtClean="0">
                <a:solidFill>
                  <a:schemeClr val="tx1"/>
                </a:solidFill>
                <a:effectLst/>
                <a:latin typeface="Arial" charset="0"/>
              </a:rPr>
              <a:t>Методологія та методи, які наведено в цьому навчальному курсі, відповідають цим стандартам. Кожен енергоаудитор повинен ознайомитися та добре знати ці стандарти.</a:t>
            </a:r>
            <a:endParaRPr lang="uk-UA" sz="1200" b="0" i="0" kern="1200" noProof="0" dirty="0" smtClean="0">
              <a:solidFill>
                <a:schemeClr val="tx1"/>
              </a:solidFill>
              <a:effectLst/>
              <a:latin typeface="Arial" charset="0"/>
              <a:ea typeface="+mn-ea"/>
              <a:cs typeface="+mn-cs"/>
            </a:endParaRP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endParaRPr lang="uk-UA" noProof="0" dirty="0" smtClean="0"/>
          </a:p>
          <a:p>
            <a:endParaRPr lang="uk-UA" noProof="0" dirty="0"/>
          </a:p>
        </p:txBody>
      </p:sp>
      <p:sp>
        <p:nvSpPr>
          <p:cNvPr id="4" name="Header Placeholder 3"/>
          <p:cNvSpPr>
            <a:spLocks noGrp="1"/>
          </p:cNvSpPr>
          <p:nvPr>
            <p:ph type="hdr" sz="quarter" idx="10"/>
          </p:nvPr>
        </p:nvSpPr>
        <p:spPr/>
        <p:txBody>
          <a:bodyPr/>
          <a:lstStyle/>
          <a:p>
            <a:pPr>
              <a:defRPr/>
            </a:pPr>
            <a:r>
              <a:rPr lang="uk-UA" smtClean="0"/>
              <a:t>МОДУЛЬ 1.2 - Загальна інформація</a:t>
            </a:r>
            <a:endParaRPr lang="uk-UA"/>
          </a:p>
        </p:txBody>
      </p:sp>
      <p:sp>
        <p:nvSpPr>
          <p:cNvPr id="5" name="Slide Number Placeholder 4"/>
          <p:cNvSpPr>
            <a:spLocks noGrp="1"/>
          </p:cNvSpPr>
          <p:nvPr>
            <p:ph type="sldNum" sz="quarter" idx="11"/>
          </p:nvPr>
        </p:nvSpPr>
        <p:spPr/>
        <p:txBody>
          <a:bodyPr/>
          <a:lstStyle/>
          <a:p>
            <a:pPr>
              <a:defRPr/>
            </a:pPr>
            <a:fld id="{D2B85848-249A-4A1F-BD97-096076EA879A}" type="slidenum">
              <a:rPr lang="lv-LV" smtClean="0"/>
              <a:pPr>
                <a:defRPr/>
              </a:pPr>
              <a:t>5</a:t>
            </a:fld>
            <a:endParaRPr lang="uk-UA"/>
          </a:p>
        </p:txBody>
      </p:sp>
    </p:spTree>
    <p:extLst>
      <p:ext uri="{BB962C8B-B14F-4D97-AF65-F5344CB8AC3E}">
        <p14:creationId xmlns:p14="http://schemas.microsoft.com/office/powerpoint/2010/main" val="2520364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uk-UA" sz="1200" b="0" i="0" kern="1200" noProof="0" dirty="0" smtClean="0">
                <a:solidFill>
                  <a:schemeClr val="tx1"/>
                </a:solidFill>
                <a:effectLst/>
                <a:latin typeface="Arial" charset="0"/>
              </a:rPr>
              <a:t>Енергоаудит </a:t>
            </a:r>
            <a:r>
              <a:rPr lang="uk-UA" noProof="0" dirty="0" smtClean="0"/>
              <a:t>–</a:t>
            </a:r>
            <a:r>
              <a:rPr lang="uk-UA" sz="1200" b="0" i="0" kern="1200" noProof="0" dirty="0" smtClean="0">
                <a:solidFill>
                  <a:schemeClr val="tx1"/>
                </a:solidFill>
                <a:effectLst/>
                <a:latin typeface="Arial" charset="0"/>
              </a:rPr>
              <a:t> це систематична процедура для отримання належної інформації щодо профілю енергоспоживання в будівлі чи групі будівель, промислової чи комерційної організації, приватної чи державної установи, або сфери послуги, ідентифіковані та кількісно вимірювані економічно доцільні можливості з</a:t>
            </a:r>
            <a:r>
              <a:rPr lang="uk-UA" sz="1200" b="0" i="0" kern="1200" baseline="0" noProof="0" dirty="0" smtClean="0">
                <a:solidFill>
                  <a:schemeClr val="tx1"/>
                </a:solidFill>
                <a:effectLst/>
                <a:latin typeface="Arial" charset="0"/>
              </a:rPr>
              <a:t> підвищення </a:t>
            </a:r>
            <a:r>
              <a:rPr lang="uk-UA" sz="1200" b="0" i="0" kern="1200" noProof="0" dirty="0" smtClean="0">
                <a:solidFill>
                  <a:schemeClr val="tx1"/>
                </a:solidFill>
                <a:effectLst/>
                <a:latin typeface="Arial" charset="0"/>
              </a:rPr>
              <a:t>енергоефективні та звіт про результати (Директива ЄС щодо енергоефективності) . Кожен енергоаудитор має власний спосіб досягнення поставленої цілі: розуміння </a:t>
            </a:r>
            <a:r>
              <a:rPr lang="uk-UA" sz="1200" b="0" i="0" kern="1200" dirty="0" smtClean="0">
                <a:solidFill>
                  <a:schemeClr val="tx1"/>
                </a:solidFill>
                <a:effectLst/>
                <a:latin typeface="Arial" charset="0"/>
              </a:rPr>
              <a:t>де, коли, чому та як споживають енергію в будівлі, зокрема:</a:t>
            </a:r>
            <a:endParaRPr lang="uk-UA" sz="1200" b="0" i="0" kern="1200" dirty="0" smtClean="0">
              <a:solidFill>
                <a:schemeClr val="tx1"/>
              </a:solidFill>
              <a:effectLst/>
              <a:latin typeface="Arial" charset="0"/>
              <a:ea typeface="+mn-ea"/>
              <a:cs typeface="+mn-cs"/>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uk-UA" sz="1200" b="0" i="0" kern="1200" dirty="0" smtClean="0">
                <a:solidFill>
                  <a:schemeClr val="tx1"/>
                </a:solidFill>
                <a:effectLst/>
                <a:latin typeface="Arial" charset="0"/>
              </a:rPr>
              <a:t>Шлях та спосіб потрапляння енергії до будівлі,</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uk-UA" sz="1200" b="0" i="0" kern="1200" dirty="0" smtClean="0">
                <a:solidFill>
                  <a:schemeClr val="tx1"/>
                </a:solidFill>
                <a:effectLst/>
                <a:latin typeface="Arial" charset="0"/>
              </a:rPr>
              <a:t>Місце та мета її споживання,</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uk-UA" sz="1200" b="0" i="0" kern="1200" dirty="0" smtClean="0">
                <a:solidFill>
                  <a:schemeClr val="tx1"/>
                </a:solidFill>
                <a:effectLst/>
                <a:latin typeface="Arial" charset="0"/>
              </a:rPr>
              <a:t>Будь-які аномальні розбіжності між отриманою енергією та споживанням;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uk-UA" sz="1200" b="0" i="0" kern="1200" dirty="0" smtClean="0">
                <a:solidFill>
                  <a:schemeClr val="tx1"/>
                </a:solidFill>
                <a:effectLst/>
                <a:latin typeface="Arial" charset="0"/>
              </a:rPr>
              <a:t>Способи економії та ефективнішого використання.</a:t>
            </a:r>
          </a:p>
          <a:p>
            <a:pPr fontAlgn="base"/>
            <a:endParaRPr lang="uk-UA" sz="1200" b="0" i="0" kern="1200" dirty="0" smtClean="0">
              <a:solidFill>
                <a:schemeClr val="tx1"/>
              </a:solidFill>
              <a:effectLst/>
              <a:latin typeface="Arial" charset="0"/>
              <a:ea typeface="+mn-ea"/>
              <a:cs typeface="+mn-cs"/>
            </a:endParaRPr>
          </a:p>
          <a:p>
            <a:pPr fontAlgn="base"/>
            <a:r>
              <a:rPr lang="uk-UA" sz="1200" b="0" i="0" kern="1200" dirty="0" smtClean="0">
                <a:solidFill>
                  <a:schemeClr val="tx1"/>
                </a:solidFill>
                <a:effectLst/>
                <a:latin typeface="Arial" charset="0"/>
              </a:rPr>
              <a:t>Енергоаудит </a:t>
            </a:r>
            <a:r>
              <a:rPr lang="uk-UA" noProof="0" dirty="0" smtClean="0"/>
              <a:t>–</a:t>
            </a:r>
            <a:r>
              <a:rPr lang="uk-UA" sz="1200" b="0" i="0" kern="1200" dirty="0" smtClean="0">
                <a:solidFill>
                  <a:schemeClr val="tx1"/>
                </a:solidFill>
                <a:effectLst/>
                <a:latin typeface="Arial" charset="0"/>
              </a:rPr>
              <a:t> це взаємопов'язаний процес; загалом, це основні кроки, які передбачено в процесі енергоаудиту житлової будівлі:</a:t>
            </a:r>
          </a:p>
          <a:p>
            <a:pPr marL="0" indent="0" fontAlgn="base">
              <a:buFont typeface="+mj-lt"/>
              <a:buNone/>
            </a:pPr>
            <a:r>
              <a:rPr lang="uk-UA" sz="1200" b="0" i="0" kern="1200" dirty="0" smtClean="0">
                <a:solidFill>
                  <a:schemeClr val="tx1"/>
                </a:solidFill>
                <a:effectLst/>
                <a:latin typeface="Arial" charset="0"/>
              </a:rPr>
              <a:t>0.    Власники житла чи Спілка власників житла приймає рішення щодо проведення енергоаудиту. Роль координатора (наприклад, агентства з питань енергетики та ГО), інформаційні кампанії та програми підтримки </a:t>
            </a:r>
            <a:r>
              <a:rPr lang="uk-UA" noProof="0" dirty="0" smtClean="0"/>
              <a:t>–</a:t>
            </a:r>
            <a:r>
              <a:rPr lang="uk-UA" sz="1200" b="0" i="0" kern="1200" dirty="0" smtClean="0">
                <a:solidFill>
                  <a:schemeClr val="tx1"/>
                </a:solidFill>
                <a:effectLst/>
                <a:latin typeface="Arial" charset="0"/>
              </a:rPr>
              <a:t> дуже важливі на цій стадії, де відбувається підвищення обізнаності Спілки власників житла та сприяння ринку проведення енергоаудиту. </a:t>
            </a:r>
          </a:p>
          <a:p>
            <a:pPr marL="228600" indent="-228600" fontAlgn="base">
              <a:buFont typeface="+mj-lt"/>
              <a:buAutoNum type="arabicPeriod"/>
            </a:pPr>
            <a:r>
              <a:rPr lang="uk-UA" sz="1200" b="0" i="0" kern="1200" baseline="0" dirty="0" smtClean="0">
                <a:solidFill>
                  <a:schemeClr val="tx1"/>
                </a:solidFill>
                <a:effectLst/>
                <a:latin typeface="Arial" charset="0"/>
              </a:rPr>
              <a:t>Першим кроком для енергоаудитора є отримання базової інформації про будівлю перед проведенням перевірки. Це можливо за допомогою отримання поточної документації на будівлю (паспортної та проектної документації, схем тощо) та попередніх даних щодо енергоспоживання (наприклад, споживання теплової енергії та гарячої води тощо).   </a:t>
            </a:r>
          </a:p>
          <a:p>
            <a:pPr marL="228600" indent="-228600" fontAlgn="base">
              <a:buFont typeface="+mj-lt"/>
              <a:buAutoNum type="arabicPeriod"/>
            </a:pPr>
            <a:r>
              <a:rPr lang="uk-UA" sz="1200" b="0" i="0" kern="1200" baseline="0" dirty="0" smtClean="0">
                <a:solidFill>
                  <a:schemeClr val="tx1"/>
                </a:solidFill>
                <a:effectLst/>
                <a:latin typeface="Arial" charset="0"/>
              </a:rPr>
              <a:t>Збір даних та їх аналіз. Так, енергоаудитор вже перед проведенням перевірки отримує дані про будівлю, а будь-яку втрачену інформацію можуть обговорювати в процесі перевірки. На цій стадії </a:t>
            </a:r>
            <a:r>
              <a:rPr lang="uk-UA" sz="1200" b="0" i="0" kern="1200" baseline="0" dirty="0" err="1" smtClean="0">
                <a:solidFill>
                  <a:schemeClr val="tx1"/>
                </a:solidFill>
                <a:effectLst/>
                <a:latin typeface="Arial" charset="0"/>
              </a:rPr>
              <a:t>енергоаудитор</a:t>
            </a:r>
            <a:r>
              <a:rPr lang="uk-UA" sz="1200" b="0" i="0" kern="1200" baseline="0" dirty="0" smtClean="0">
                <a:solidFill>
                  <a:schemeClr val="tx1"/>
                </a:solidFill>
                <a:effectLst/>
                <a:latin typeface="Arial" charset="0"/>
              </a:rPr>
              <a:t> за допомогою зібрання даних щодо енергоспоживання може встановити основну інформацію щодо будівлі та на підставі типових критеріїв оцінки може сформувати бачення рівня енергоефективності будівлі. Профілювання даних енергоспоживання допомагає ідентифікувати </a:t>
            </a:r>
            <a:r>
              <a:rPr lang="uk-UA" sz="1200" b="0" i="0" kern="1200" dirty="0" smtClean="0">
                <a:solidFill>
                  <a:schemeClr val="tx1"/>
                </a:solidFill>
                <a:effectLst/>
                <a:latin typeface="Arial" charset="0"/>
              </a:rPr>
              <a:t>аномальне споживання енергії, що не відображено в сумарних даних; наприклад, навантаження, яке спостерігають тоді, коли його не повинно бути, та системи, які неналежно розраховано.</a:t>
            </a:r>
            <a:endParaRPr lang="uk-UA" sz="1200" b="0" i="0" kern="1200" baseline="0" dirty="0" smtClean="0">
              <a:solidFill>
                <a:schemeClr val="tx1"/>
              </a:solidFill>
              <a:effectLst/>
              <a:latin typeface="Arial" charset="0"/>
              <a:ea typeface="+mn-ea"/>
              <a:cs typeface="+mn-cs"/>
            </a:endParaRPr>
          </a:p>
          <a:p>
            <a:pPr marL="228600" indent="-228600" fontAlgn="base">
              <a:buFont typeface="+mj-lt"/>
              <a:buAutoNum type="arabicPeriod"/>
            </a:pPr>
            <a:r>
              <a:rPr lang="uk-UA" sz="1200" b="0" i="0" kern="1200" baseline="0" dirty="0" smtClean="0">
                <a:solidFill>
                  <a:schemeClr val="tx1"/>
                </a:solidFill>
                <a:effectLst/>
                <a:latin typeface="Arial" charset="0"/>
              </a:rPr>
              <a:t>Перевірка будівлі </a:t>
            </a:r>
            <a:r>
              <a:rPr lang="uk-UA" noProof="0" dirty="0" smtClean="0"/>
              <a:t>–</a:t>
            </a:r>
            <a:r>
              <a:rPr lang="uk-UA" sz="1200" b="0" i="0" kern="1200" baseline="0" dirty="0" smtClean="0">
                <a:solidFill>
                  <a:schemeClr val="tx1"/>
                </a:solidFill>
                <a:effectLst/>
                <a:latin typeface="Arial" charset="0"/>
              </a:rPr>
              <a:t> це дуже важливий крок у проведенні енергетичного аудиту. Енергоаудитор повинен перевірити всі елементи будівлі та інженерних систем із розумінням рівня поточної ефективності енергоспоживання та фізичних умов.  Переговори з орендарями приміщення та технічними працівниками протягом перевірки допомагають зрозуміти спосіб використання та роботи будівлі.  Якщо на стадії 3 зібраних даних недостатньо, енергоаудитор може також вирішити встановити спостережне обладнання.     </a:t>
            </a:r>
          </a:p>
          <a:p>
            <a:pPr marL="228600" indent="-228600" fontAlgn="base">
              <a:buFont typeface="+mj-lt"/>
              <a:buAutoNum type="arabicPeriod"/>
            </a:pPr>
            <a:r>
              <a:rPr lang="uk-UA" sz="1200" b="0" i="0" kern="1200" baseline="0" dirty="0" smtClean="0">
                <a:solidFill>
                  <a:schemeClr val="tx1"/>
                </a:solidFill>
                <a:effectLst/>
                <a:latin typeface="Arial" charset="0"/>
              </a:rPr>
              <a:t>Після проведення всіх цих заходів, енергоаудитор отримує всю необхідну інформацію для завершення своєї роботи. Спочатку аудитор повинен отримати повну та ратифіковану модель енергоспоживання та загального балансу, що є наріжним каменем, щодо якого можуть оцінювати всі запропоновані заходи забезпечення енергоефективності.</a:t>
            </a:r>
          </a:p>
          <a:p>
            <a:pPr marL="228600" indent="-228600" fontAlgn="base">
              <a:buFont typeface="+mj-lt"/>
              <a:buAutoNum type="arabicPeriod"/>
            </a:pPr>
            <a:r>
              <a:rPr lang="uk-UA" sz="1200" b="0" i="0" kern="1200" baseline="0" dirty="0" smtClean="0">
                <a:solidFill>
                  <a:schemeClr val="tx1"/>
                </a:solidFill>
                <a:effectLst/>
                <a:latin typeface="Arial" charset="0"/>
              </a:rPr>
              <a:t>На цій стадії на підставі перевірки будівлі та очікувань Спілки власників житла, енергоаудитор пропонує ряд заходів підвищення енергоефективності. Щодо запропонованих заходів повинні проводити економічний та фінансовий аналізи, із кількісним вираженням енергозбереження (у </a:t>
            </a:r>
            <a:r>
              <a:rPr lang="uk-UA" sz="1200" b="0" i="0" kern="1200" baseline="0" dirty="0" err="1" smtClean="0">
                <a:solidFill>
                  <a:schemeClr val="tx1"/>
                </a:solidFill>
                <a:effectLst/>
                <a:latin typeface="Arial" charset="0"/>
              </a:rPr>
              <a:t>МВт</a:t>
            </a:r>
            <a:r>
              <a:rPr lang="uk-UA" sz="1200" b="0" i="0" kern="1200" baseline="0" dirty="0" smtClean="0">
                <a:solidFill>
                  <a:schemeClr val="tx1"/>
                </a:solidFill>
                <a:effectLst/>
                <a:latin typeface="Arial" charset="0"/>
              </a:rPr>
              <a:t>*год та євро) та очікувані інвестиційні витрати (євро) (див. Модуль 3). У роботі з Фондом енергоефективності, енергоаудитор протягом цього процесу повинен також звернути особливу увагу на визначення:</a:t>
            </a:r>
            <a:endParaRPr lang="uk-UA" sz="1200" b="0" i="0" kern="1200" baseline="0" dirty="0" smtClean="0">
              <a:solidFill>
                <a:schemeClr val="tx1"/>
              </a:solidFill>
              <a:effectLst/>
              <a:latin typeface="Arial" charset="0"/>
              <a:ea typeface="+mn-ea"/>
              <a:cs typeface="+mn-cs"/>
            </a:endParaRPr>
          </a:p>
          <a:p>
            <a:pPr marL="685800" marR="0" lvl="1" indent="-2286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uk-UA" sz="1200" b="1" i="0" u="sng" kern="1200" baseline="0" dirty="0" smtClean="0">
                <a:solidFill>
                  <a:schemeClr val="tx1"/>
                </a:solidFill>
                <a:effectLst/>
                <a:latin typeface="Arial" charset="0"/>
              </a:rPr>
              <a:t>Критичних технічних та структурних питань для підтвердження </a:t>
            </a:r>
            <a:r>
              <a:rPr lang="uk-UA" sz="1200" b="1" i="0" u="sng" kern="1200" baseline="0" dirty="0" err="1" smtClean="0">
                <a:solidFill>
                  <a:schemeClr val="tx1"/>
                </a:solidFill>
                <a:effectLst/>
                <a:latin typeface="Arial" charset="0"/>
              </a:rPr>
              <a:t>енергоаудиту</a:t>
            </a:r>
            <a:r>
              <a:rPr lang="uk-UA" sz="1200" b="1" i="0" u="sng" kern="1200" baseline="0" dirty="0" smtClean="0">
                <a:solidFill>
                  <a:schemeClr val="tx1"/>
                </a:solidFill>
                <a:effectLst/>
                <a:latin typeface="Arial" charset="0"/>
              </a:rPr>
              <a:t> (див. Модуль 2.4);</a:t>
            </a:r>
            <a:endParaRPr lang="uk-UA" sz="1200" b="1" i="0" u="sng" kern="1200" baseline="0" dirty="0" smtClean="0">
              <a:solidFill>
                <a:schemeClr val="tx1"/>
              </a:solidFill>
              <a:effectLst/>
              <a:latin typeface="Arial" charset="0"/>
              <a:ea typeface="+mn-ea"/>
              <a:cs typeface="+mn-cs"/>
            </a:endParaRPr>
          </a:p>
          <a:p>
            <a:pPr marL="685800" lvl="1" indent="-228600" fontAlgn="base">
              <a:buFont typeface="Arial" panose="020B0604020202020204" pitchFamily="34" charset="0"/>
              <a:buChar char="•"/>
            </a:pPr>
            <a:r>
              <a:rPr lang="uk-UA" sz="1200" b="1" i="0" u="sng" kern="1200" baseline="0" dirty="0" smtClean="0">
                <a:solidFill>
                  <a:schemeClr val="tx1"/>
                </a:solidFill>
                <a:effectLst/>
                <a:latin typeface="Arial" charset="0"/>
              </a:rPr>
              <a:t>Небезпечні матеріали (див. Модуль  2.5.1 і 2.5.2).</a:t>
            </a:r>
          </a:p>
          <a:p>
            <a:pPr marL="228600" indent="-228600" fontAlgn="base">
              <a:buFont typeface="+mj-lt"/>
              <a:buAutoNum type="arabicPeriod"/>
            </a:pPr>
            <a:r>
              <a:rPr lang="uk-UA" sz="1200" b="0" i="0" kern="1200" baseline="0" dirty="0" smtClean="0">
                <a:solidFill>
                  <a:schemeClr val="tx1"/>
                </a:solidFill>
                <a:effectLst/>
                <a:latin typeface="Arial" charset="0"/>
              </a:rPr>
              <a:t>Останнім кроком у цьому процесі є підготовка детального звіту, який підсумовує всі результати та його надання Спілці власників житла. </a:t>
            </a:r>
            <a:endParaRPr lang="uk-UA" sz="1200" b="0" i="0" kern="1200" baseline="0" dirty="0" smtClean="0">
              <a:solidFill>
                <a:schemeClr val="tx1"/>
              </a:solidFill>
              <a:effectLst/>
              <a:latin typeface="Arial" charset="0"/>
              <a:ea typeface="+mn-ea"/>
              <a:cs typeface="+mn-cs"/>
            </a:endParaRP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endParaRPr lang="uk-UA" dirty="0"/>
          </a:p>
        </p:txBody>
      </p:sp>
      <p:sp>
        <p:nvSpPr>
          <p:cNvPr id="4" name="Header Placeholder 3"/>
          <p:cNvSpPr>
            <a:spLocks noGrp="1"/>
          </p:cNvSpPr>
          <p:nvPr>
            <p:ph type="hdr" sz="quarter" idx="10"/>
          </p:nvPr>
        </p:nvSpPr>
        <p:spPr/>
        <p:txBody>
          <a:bodyPr/>
          <a:lstStyle/>
          <a:p>
            <a:pPr>
              <a:defRPr/>
            </a:pPr>
            <a:r>
              <a:rPr lang="uk-UA" smtClean="0"/>
              <a:t>МОДУЛЬ 1.2 - Загальна інформація</a:t>
            </a:r>
            <a:endParaRPr lang="uk-UA"/>
          </a:p>
        </p:txBody>
      </p:sp>
      <p:sp>
        <p:nvSpPr>
          <p:cNvPr id="5" name="Slide Number Placeholder 4"/>
          <p:cNvSpPr>
            <a:spLocks noGrp="1"/>
          </p:cNvSpPr>
          <p:nvPr>
            <p:ph type="sldNum" sz="quarter" idx="11"/>
          </p:nvPr>
        </p:nvSpPr>
        <p:spPr/>
        <p:txBody>
          <a:bodyPr/>
          <a:lstStyle/>
          <a:p>
            <a:pPr>
              <a:defRPr/>
            </a:pPr>
            <a:fld id="{D2B85848-249A-4A1F-BD97-096076EA879A}" type="slidenum">
              <a:rPr lang="lv-LV" smtClean="0"/>
              <a:pPr>
                <a:defRPr/>
              </a:pPr>
              <a:t>6</a:t>
            </a:fld>
            <a:endParaRPr lang="uk-UA"/>
          </a:p>
        </p:txBody>
      </p:sp>
    </p:spTree>
    <p:extLst>
      <p:ext uri="{BB962C8B-B14F-4D97-AF65-F5344CB8AC3E}">
        <p14:creationId xmlns:p14="http://schemas.microsoft.com/office/powerpoint/2010/main" val="955767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uk-UA" sz="1200" b="0" i="0" kern="1200" baseline="0" dirty="0" smtClean="0">
                <a:solidFill>
                  <a:schemeClr val="tx1"/>
                </a:solidFill>
                <a:effectLst/>
                <a:latin typeface="Arial" charset="0"/>
              </a:rPr>
              <a:t>Першим кроком для енергоаудитора є отримання базових знань про будівлю перед проведенням перевірки. Це можливо за допомогою отримання поточної документації на будівлю (паспортної та проектної документації, схем тощо) та попередніх даних щодо енергоспоживання (наприклад, споживання теплової енергії та гарячої води тощо).   </a:t>
            </a:r>
          </a:p>
          <a:p>
            <a:endParaRPr lang="uk-UA" noProof="0" dirty="0" smtClean="0"/>
          </a:p>
          <a:p>
            <a:r>
              <a:rPr lang="uk-UA" noProof="0" dirty="0" smtClean="0"/>
              <a:t>Плани будівель – дуже важливе джерело інформації. Енергоаудитор отримує важливу геометричну інформацію щодо будівлі (площу стін, площу вікон тощо), що потім може проходити перехресний контроль протягом перевірки. Уже на цій стадії енергоаудитор отримує картину основної </a:t>
            </a:r>
            <a:r>
              <a:rPr lang="uk-UA" altLang="en-US" sz="1200" dirty="0" smtClean="0"/>
              <a:t>конфігурації будівлі (дах/горище, підвал, сходи, квартири тощо), </a:t>
            </a:r>
            <a:r>
              <a:rPr lang="uk-UA" altLang="en-US" sz="1200" dirty="0" smtClean="0">
                <a:solidFill>
                  <a:srgbClr val="FF0000"/>
                </a:solidFill>
              </a:rPr>
              <a:t>враховуючи </a:t>
            </a:r>
            <a:r>
              <a:rPr lang="uk-UA" altLang="en-US" sz="1200" dirty="0" err="1" smtClean="0"/>
              <a:t>кондиціонований</a:t>
            </a:r>
            <a:r>
              <a:rPr lang="uk-UA" altLang="en-US" sz="1200" dirty="0" smtClean="0"/>
              <a:t> поверх. </a:t>
            </a:r>
          </a:p>
          <a:p>
            <a:endParaRPr lang="uk-UA" noProof="0" dirty="0" smtClean="0"/>
          </a:p>
          <a:p>
            <a:r>
              <a:rPr lang="uk-UA" noProof="0" dirty="0" smtClean="0"/>
              <a:t>Дані споживання енергії повинні відповідати </a:t>
            </a:r>
            <a:r>
              <a:rPr lang="uk-UA" b="1" u="sng" noProof="0" dirty="0" smtClean="0">
                <a:solidFill>
                  <a:srgbClr val="FF0000"/>
                </a:solidFill>
              </a:rPr>
              <a:t>метрам теплопроводу</a:t>
            </a:r>
            <a:r>
              <a:rPr lang="uk-UA" noProof="0" dirty="0" smtClean="0"/>
              <a:t>, що встановлено в будівлі:</a:t>
            </a:r>
          </a:p>
          <a:p>
            <a:pPr marL="171450" indent="-171450">
              <a:buFont typeface="Arial" panose="020B0604020202020204" pitchFamily="34" charset="0"/>
              <a:buChar char="•"/>
            </a:pPr>
            <a:r>
              <a:rPr lang="uk-UA" noProof="0" dirty="0" smtClean="0"/>
              <a:t>Часто в будівлях вимірюють тільки загальне споживання енергії; енергоаудитор повинен вимагати дані цих вимірювань замість окремо наведеної</a:t>
            </a:r>
            <a:r>
              <a:rPr lang="uk-UA" baseline="0" noProof="0" dirty="0" smtClean="0"/>
              <a:t> </a:t>
            </a:r>
            <a:r>
              <a:rPr lang="uk-UA" noProof="0" dirty="0" smtClean="0"/>
              <a:t>інформації (наприклад, про споживання теплоенергії та гарячої води);</a:t>
            </a:r>
          </a:p>
          <a:p>
            <a:pPr marL="171450" indent="-171450">
              <a:buFont typeface="Arial" panose="020B0604020202020204" pitchFamily="34" charset="0"/>
              <a:buChar char="•"/>
            </a:pPr>
            <a:r>
              <a:rPr lang="uk-UA" noProof="0" dirty="0" smtClean="0"/>
              <a:t>Загалом</a:t>
            </a:r>
            <a:r>
              <a:rPr lang="uk-UA" noProof="0" dirty="0" smtClean="0">
                <a:solidFill>
                  <a:srgbClr val="FF0000"/>
                </a:solidFill>
              </a:rPr>
              <a:t>,</a:t>
            </a:r>
            <a:r>
              <a:rPr lang="uk-UA" noProof="0" dirty="0" smtClean="0"/>
              <a:t> енергоаудитор повинен також вимагати </a:t>
            </a:r>
            <a:r>
              <a:rPr lang="uk-UA" b="1" u="sng" noProof="0" dirty="0" smtClean="0"/>
              <a:t>інформацію щодо методології, що використовують для </a:t>
            </a:r>
            <a:r>
              <a:rPr lang="uk-UA" noProof="0" dirty="0" smtClean="0"/>
              <a:t>опалення будівлі й споживання гарячої води в будівлі.  </a:t>
            </a:r>
          </a:p>
          <a:p>
            <a:pPr marL="0" indent="0">
              <a:buFont typeface="Arial" panose="020B0604020202020204" pitchFamily="34" charset="0"/>
              <a:buNone/>
            </a:pPr>
            <a:r>
              <a:rPr lang="uk-UA" noProof="0" dirty="0" smtClean="0"/>
              <a:t>Бажано отримати інформацію за три роки, оскільки це дасть змогу вибудувати суттєву базу, що характеризує споживання енергії в будівлі.</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endParaRPr lang="uk-UA" dirty="0"/>
          </a:p>
        </p:txBody>
      </p:sp>
      <p:sp>
        <p:nvSpPr>
          <p:cNvPr id="4" name="Header Placeholder 3"/>
          <p:cNvSpPr>
            <a:spLocks noGrp="1"/>
          </p:cNvSpPr>
          <p:nvPr>
            <p:ph type="hdr" sz="quarter" idx="10"/>
          </p:nvPr>
        </p:nvSpPr>
        <p:spPr/>
        <p:txBody>
          <a:bodyPr/>
          <a:lstStyle/>
          <a:p>
            <a:pPr>
              <a:defRPr/>
            </a:pPr>
            <a:r>
              <a:rPr lang="uk-UA" smtClean="0"/>
              <a:t>МОДУЛЬ 1.2 - Загальна інформація</a:t>
            </a:r>
            <a:endParaRPr lang="uk-UA"/>
          </a:p>
        </p:txBody>
      </p:sp>
      <p:sp>
        <p:nvSpPr>
          <p:cNvPr id="5" name="Slide Number Placeholder 4"/>
          <p:cNvSpPr>
            <a:spLocks noGrp="1"/>
          </p:cNvSpPr>
          <p:nvPr>
            <p:ph type="sldNum" sz="quarter" idx="11"/>
          </p:nvPr>
        </p:nvSpPr>
        <p:spPr/>
        <p:txBody>
          <a:bodyPr/>
          <a:lstStyle/>
          <a:p>
            <a:pPr>
              <a:defRPr/>
            </a:pPr>
            <a:fld id="{D2B85848-249A-4A1F-BD97-096076EA879A}" type="slidenum">
              <a:rPr lang="lv-LV" smtClean="0"/>
              <a:pPr>
                <a:defRPr/>
              </a:pPr>
              <a:t>7</a:t>
            </a:fld>
            <a:endParaRPr lang="uk-UA"/>
          </a:p>
        </p:txBody>
      </p:sp>
    </p:spTree>
    <p:extLst>
      <p:ext uri="{BB962C8B-B14F-4D97-AF65-F5344CB8AC3E}">
        <p14:creationId xmlns:p14="http://schemas.microsoft.com/office/powerpoint/2010/main" val="3954797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pPr>
              <a:defRPr/>
            </a:pPr>
            <a:r>
              <a:rPr lang="uk-UA" smtClean="0"/>
              <a:t>МОДУЛЬ 1.2 - Загальна інформація</a:t>
            </a:r>
            <a:endParaRPr lang="uk-UA"/>
          </a:p>
        </p:txBody>
      </p:sp>
      <p:sp>
        <p:nvSpPr>
          <p:cNvPr id="5" name="Slide Number Placeholder 4"/>
          <p:cNvSpPr>
            <a:spLocks noGrp="1"/>
          </p:cNvSpPr>
          <p:nvPr>
            <p:ph type="sldNum" sz="quarter" idx="11"/>
          </p:nvPr>
        </p:nvSpPr>
        <p:spPr/>
        <p:txBody>
          <a:bodyPr/>
          <a:lstStyle/>
          <a:p>
            <a:pPr>
              <a:defRPr/>
            </a:pPr>
            <a:fld id="{D2B85848-249A-4A1F-BD97-096076EA879A}" type="slidenum">
              <a:rPr lang="lv-LV" smtClean="0"/>
              <a:pPr>
                <a:defRPr/>
              </a:pPr>
              <a:t>8</a:t>
            </a:fld>
            <a:endParaRPr lang="uk-UA"/>
          </a:p>
        </p:txBody>
      </p:sp>
    </p:spTree>
    <p:extLst>
      <p:ext uri="{BB962C8B-B14F-4D97-AF65-F5344CB8AC3E}">
        <p14:creationId xmlns:p14="http://schemas.microsoft.com/office/powerpoint/2010/main" val="620765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uk-UA" sz="1200" b="0" i="0" kern="1200" baseline="0" dirty="0" smtClean="0">
                <a:solidFill>
                  <a:schemeClr val="tx1"/>
                </a:solidFill>
                <a:effectLst/>
                <a:latin typeface="Arial" charset="0"/>
              </a:rPr>
              <a:t>Зібрані дані аналізує енергоаудитор для отримання повної картини будівлі перед перевіркою, а також для розуміння, якої інформації не вистачає. Цю інформацію можуть також збирати та вимагати під час перевірки будівель. </a:t>
            </a:r>
          </a:p>
          <a:p>
            <a:pPr marL="0" marR="0" lvl="0" indent="0" algn="l" defTabSz="914400" rtl="0" eaLnBrk="0" fontAlgn="base" latinLnBrk="0" hangingPunct="0">
              <a:lnSpc>
                <a:spcPct val="100000"/>
              </a:lnSpc>
              <a:spcBef>
                <a:spcPct val="30000"/>
              </a:spcBef>
              <a:spcAft>
                <a:spcPct val="0"/>
              </a:spcAft>
              <a:buClrTx/>
              <a:buSzTx/>
              <a:buFontTx/>
              <a:buNone/>
              <a:tabLst/>
              <a:defRPr/>
            </a:pPr>
            <a:r>
              <a:rPr lang="uk-UA" sz="1200" b="0" i="0" kern="1200" baseline="0" dirty="0" smtClean="0">
                <a:solidFill>
                  <a:schemeClr val="tx1"/>
                </a:solidFill>
                <a:effectLst/>
                <a:latin typeface="Arial" charset="0"/>
              </a:rPr>
              <a:t>На цій стадії </a:t>
            </a:r>
            <a:r>
              <a:rPr lang="uk-UA" sz="1200" b="0" i="0" kern="1200" baseline="0" dirty="0" err="1" smtClean="0">
                <a:solidFill>
                  <a:schemeClr val="tx1"/>
                </a:solidFill>
                <a:effectLst/>
                <a:latin typeface="Arial" charset="0"/>
              </a:rPr>
              <a:t>енергоаудитор</a:t>
            </a:r>
            <a:r>
              <a:rPr lang="uk-UA" sz="1200" b="0" i="0" kern="1200" baseline="0" dirty="0" smtClean="0">
                <a:solidFill>
                  <a:schemeClr val="tx1"/>
                </a:solidFill>
                <a:effectLst/>
                <a:latin typeface="Arial" charset="0"/>
              </a:rPr>
              <a:t> за допомогою зібраних даних може структурувати зібрані дані, зрозуміти </a:t>
            </a:r>
            <a:r>
              <a:rPr lang="uk-UA" sz="1200" b="1" i="0" u="sng" kern="1200" baseline="0" dirty="0" smtClean="0">
                <a:solidFill>
                  <a:schemeClr val="tx1"/>
                </a:solidFill>
                <a:effectLst/>
                <a:latin typeface="Arial" charset="0"/>
              </a:rPr>
              <a:t>структури й діаграми </a:t>
            </a:r>
            <a:r>
              <a:rPr lang="uk-UA" sz="1200" b="0" i="0" kern="1200" baseline="0" dirty="0" smtClean="0">
                <a:solidFill>
                  <a:schemeClr val="tx1"/>
                </a:solidFill>
                <a:effectLst/>
                <a:latin typeface="Arial" charset="0"/>
              </a:rPr>
              <a:t>та встановити базові дані щодо будівлі. Підрахувавши </a:t>
            </a:r>
            <a:r>
              <a:rPr lang="uk-UA" sz="1200" b="1" i="0" u="sng" kern="1200" baseline="0" dirty="0" smtClean="0">
                <a:solidFill>
                  <a:schemeClr val="tx1"/>
                </a:solidFill>
                <a:effectLst/>
                <a:latin typeface="Arial" charset="0"/>
              </a:rPr>
              <a:t>інтенсивність споживання </a:t>
            </a:r>
            <a:r>
              <a:rPr lang="uk-UA" sz="1200" b="0" i="0" kern="1200" baseline="0" dirty="0" smtClean="0">
                <a:solidFill>
                  <a:schemeClr val="tx1"/>
                </a:solidFill>
                <a:effectLst/>
                <a:latin typeface="Arial" charset="0"/>
              </a:rPr>
              <a:t>енергії та порівнявши ці дані з даними про погодні умови, енергоаудитор може отримати інформацію про рівень енергоефективності будівлі відповідно до відомих критеріїв. Профілювання даних енергоспоживання допомагає ідентифікувати </a:t>
            </a:r>
            <a:r>
              <a:rPr lang="uk-UA" sz="1200" b="0" i="0" kern="1200" dirty="0" smtClean="0">
                <a:solidFill>
                  <a:schemeClr val="tx1"/>
                </a:solidFill>
                <a:effectLst/>
                <a:latin typeface="Arial" charset="0"/>
              </a:rPr>
              <a:t>аномальне споживання енергії, що не відображено в сумарних даних, наприклад, навантаження, яке спостерігають тоді, коли його не повинно бути, </a:t>
            </a:r>
            <a:r>
              <a:rPr lang="uk-UA" sz="1200" b="1" i="0" u="sng" kern="1200" dirty="0" smtClean="0">
                <a:solidFill>
                  <a:schemeClr val="tx1"/>
                </a:solidFill>
                <a:effectLst/>
                <a:latin typeface="Arial" charset="0"/>
              </a:rPr>
              <a:t>та системи, які неналежно розраховано.</a:t>
            </a:r>
            <a:endParaRPr lang="uk-UA" sz="1200" b="1" i="0" u="sng" kern="1200" dirty="0" smtClean="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uk-UA" sz="1200" b="0" i="0" kern="1200" dirty="0" smtClean="0">
                <a:solidFill>
                  <a:schemeClr val="tx1"/>
                </a:solidFill>
                <a:effectLst/>
                <a:latin typeface="Arial" charset="0"/>
              </a:rPr>
              <a:t>На наступних сторінках подано декілька прикладів. Технічні модулі цього навчального матеріалу дають додаткові приклади та пояснення щодо аналізу й обробки попередніх даних щодо будівлі. </a:t>
            </a:r>
            <a:endParaRPr lang="uk-UA" sz="1200" b="0" i="0" kern="1200" dirty="0" smtClean="0">
              <a:solidFill>
                <a:schemeClr val="tx1"/>
              </a:solidFill>
              <a:effectLst/>
              <a:latin typeface="Arial" charset="0"/>
              <a:ea typeface="+mn-ea"/>
              <a:cs typeface="+mn-cs"/>
            </a:endParaRP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p>
          <a:p>
            <a:pPr algn="just" defTabSz="827284">
              <a:defRPr/>
            </a:pPr>
            <a:r>
              <a:rPr lang="uk-UA" dirty="0" smtClean="0"/>
              <a:t>_________________________________________________________________</a:t>
            </a:r>
            <a:endParaRPr lang="uk-UA" sz="1200" b="0" i="0" kern="1200" baseline="0" dirty="0" smtClean="0">
              <a:solidFill>
                <a:schemeClr val="tx1"/>
              </a:solidFill>
              <a:effectLst/>
              <a:latin typeface="Arial" charset="0"/>
              <a:ea typeface="+mn-ea"/>
              <a:cs typeface="+mn-cs"/>
            </a:endParaRPr>
          </a:p>
          <a:p>
            <a:endParaRPr lang="uk-UA" dirty="0"/>
          </a:p>
        </p:txBody>
      </p:sp>
      <p:sp>
        <p:nvSpPr>
          <p:cNvPr id="4" name="Header Placeholder 3"/>
          <p:cNvSpPr>
            <a:spLocks noGrp="1"/>
          </p:cNvSpPr>
          <p:nvPr>
            <p:ph type="hdr" sz="quarter" idx="10"/>
          </p:nvPr>
        </p:nvSpPr>
        <p:spPr/>
        <p:txBody>
          <a:bodyPr/>
          <a:lstStyle/>
          <a:p>
            <a:pPr>
              <a:defRPr/>
            </a:pPr>
            <a:r>
              <a:rPr lang="uk-UA" smtClean="0"/>
              <a:t>МОДУЛЬ 1.2 - Загальна інформація</a:t>
            </a:r>
            <a:endParaRPr lang="uk-UA"/>
          </a:p>
        </p:txBody>
      </p:sp>
      <p:sp>
        <p:nvSpPr>
          <p:cNvPr id="5" name="Slide Number Placeholder 4"/>
          <p:cNvSpPr>
            <a:spLocks noGrp="1"/>
          </p:cNvSpPr>
          <p:nvPr>
            <p:ph type="sldNum" sz="quarter" idx="11"/>
          </p:nvPr>
        </p:nvSpPr>
        <p:spPr/>
        <p:txBody>
          <a:bodyPr/>
          <a:lstStyle/>
          <a:p>
            <a:pPr>
              <a:defRPr/>
            </a:pPr>
            <a:fld id="{D2B85848-249A-4A1F-BD97-096076EA879A}" type="slidenum">
              <a:rPr lang="lv-LV" smtClean="0"/>
              <a:pPr>
                <a:defRPr/>
              </a:pPr>
              <a:t>9</a:t>
            </a:fld>
            <a:endParaRPr lang="uk-UA"/>
          </a:p>
        </p:txBody>
      </p:sp>
    </p:spTree>
    <p:extLst>
      <p:ext uri="{BB962C8B-B14F-4D97-AF65-F5344CB8AC3E}">
        <p14:creationId xmlns:p14="http://schemas.microsoft.com/office/powerpoint/2010/main" val="2736109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36" name="Rectangle 16"/>
          <p:cNvSpPr>
            <a:spLocks noGrp="1" noChangeArrowheads="1"/>
          </p:cNvSpPr>
          <p:nvPr>
            <p:ph type="ctrTitle"/>
          </p:nvPr>
        </p:nvSpPr>
        <p:spPr>
          <a:xfrm>
            <a:off x="3962400" y="1828800"/>
            <a:ext cx="7797800" cy="2209800"/>
          </a:xfrm>
        </p:spPr>
        <p:txBody>
          <a:bodyPr/>
          <a:lstStyle>
            <a:lvl1pPr>
              <a:defRPr sz="3600">
                <a:solidFill>
                  <a:srgbClr val="FFFFFF"/>
                </a:solidFill>
              </a:defRPr>
            </a:lvl1pPr>
          </a:lstStyle>
          <a:p>
            <a:r>
              <a:rPr lang="en-US" smtClean="0"/>
              <a:t>Click to edit Master title style</a:t>
            </a:r>
            <a:endParaRPr lang="lv-LV"/>
          </a:p>
        </p:txBody>
      </p:sp>
      <p:sp>
        <p:nvSpPr>
          <p:cNvPr id="5137" name="Rectangle 17"/>
          <p:cNvSpPr>
            <a:spLocks noGrp="1" noChangeArrowheads="1"/>
          </p:cNvSpPr>
          <p:nvPr>
            <p:ph type="subTitle" idx="1"/>
          </p:nvPr>
        </p:nvSpPr>
        <p:spPr>
          <a:xfrm>
            <a:off x="3962402" y="4581528"/>
            <a:ext cx="7702551" cy="1655763"/>
          </a:xfrm>
        </p:spPr>
        <p:txBody>
          <a:bodyPr/>
          <a:lstStyle>
            <a:lvl1pPr marL="0" indent="0" algn="r">
              <a:buFont typeface="Wingdings" pitchFamily="2" charset="2"/>
              <a:buNone/>
              <a:defRPr sz="2400"/>
            </a:lvl1pPr>
          </a:lstStyle>
          <a:p>
            <a:r>
              <a:rPr lang="en-US" smtClean="0"/>
              <a:t>Click to edit Master subtitle style</a:t>
            </a:r>
            <a:endParaRPr lang="lv-LV"/>
          </a:p>
        </p:txBody>
      </p:sp>
      <p:sp>
        <p:nvSpPr>
          <p:cNvPr id="19" name="Rectangle 13"/>
          <p:cNvSpPr>
            <a:spLocks noGrp="1" noChangeArrowheads="1"/>
          </p:cNvSpPr>
          <p:nvPr>
            <p:ph type="dt" sz="half" idx="10"/>
          </p:nvPr>
        </p:nvSpPr>
        <p:spPr bwMode="auto">
          <a:xfrm>
            <a:off x="609600" y="6248400"/>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smtClean="0"/>
            </a:lvl1pPr>
          </a:lstStyle>
          <a:p>
            <a:pPr>
              <a:defRPr/>
            </a:pPr>
            <a:endParaRPr lang="lv-LV"/>
          </a:p>
        </p:txBody>
      </p:sp>
      <p:sp>
        <p:nvSpPr>
          <p:cNvPr id="20" name="Rectangle 14"/>
          <p:cNvSpPr>
            <a:spLocks noGrp="1" noChangeArrowheads="1"/>
          </p:cNvSpPr>
          <p:nvPr>
            <p:ph type="ftr" sz="quarter" idx="11"/>
          </p:nvPr>
        </p:nvSpPr>
        <p:spPr>
          <a:xfrm>
            <a:off x="4165600" y="6248400"/>
            <a:ext cx="3860800" cy="457200"/>
          </a:xfrm>
          <a:prstGeom prst="rect">
            <a:avLst/>
          </a:prstGeom>
        </p:spPr>
        <p:txBody>
          <a:bodyPr/>
          <a:lstStyle>
            <a:lvl1pPr>
              <a:defRPr sz="1200" smtClean="0">
                <a:solidFill>
                  <a:schemeClr val="tx1"/>
                </a:solidFill>
              </a:defRPr>
            </a:lvl1pPr>
          </a:lstStyle>
          <a:p>
            <a:pPr>
              <a:defRPr/>
            </a:pPr>
            <a:endParaRPr lang="lv-LV"/>
          </a:p>
        </p:txBody>
      </p:sp>
      <p:sp>
        <p:nvSpPr>
          <p:cNvPr id="21" name="Rectangle 15"/>
          <p:cNvSpPr>
            <a:spLocks noGrp="1" noChangeArrowheads="1"/>
          </p:cNvSpPr>
          <p:nvPr>
            <p:ph type="sldNum" sz="quarter" idx="12"/>
          </p:nvPr>
        </p:nvSpPr>
        <p:spPr>
          <a:xfrm>
            <a:off x="8737600" y="6248400"/>
            <a:ext cx="2844800" cy="457200"/>
          </a:xfrm>
          <a:prstGeom prst="rect">
            <a:avLst/>
          </a:prstGeom>
        </p:spPr>
        <p:txBody>
          <a:bodyPr/>
          <a:lstStyle>
            <a:lvl1pPr>
              <a:defRPr sz="1200" smtClean="0"/>
            </a:lvl1pPr>
          </a:lstStyle>
          <a:p>
            <a:pPr>
              <a:defRPr/>
            </a:pPr>
            <a:fld id="{C50236D9-109E-4C82-A40A-BD74E331FB7C}" type="slidenum">
              <a:rPr lang="lv-LV"/>
              <a:pPr>
                <a:defRPr/>
              </a:pPr>
              <a:t>‹#›</a:t>
            </a:fld>
            <a:endParaRPr lang="lv-LV"/>
          </a:p>
        </p:txBody>
      </p:sp>
    </p:spTree>
    <p:extLst>
      <p:ext uri="{BB962C8B-B14F-4D97-AF65-F5344CB8AC3E}">
        <p14:creationId xmlns:p14="http://schemas.microsoft.com/office/powerpoint/2010/main" val="39887003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7381" y="249083"/>
            <a:ext cx="10033115" cy="737494"/>
          </a:xfrm>
        </p:spPr>
        <p:txBody>
          <a:bodyPr/>
          <a:lstStyle>
            <a:lvl1pPr algn="l">
              <a:defRPr lang="lv-LV" sz="2800" b="1" dirty="0">
                <a:solidFill>
                  <a:schemeClr val="tx1"/>
                </a:solidFill>
                <a:latin typeface="+mj-lt"/>
                <a:ea typeface="+mj-ea"/>
                <a:cs typeface="+mj-cs"/>
              </a:defRPr>
            </a:lvl1pPr>
          </a:lstStyle>
          <a:p>
            <a:r>
              <a:rPr lang="en-US" dirty="0" smtClean="0"/>
              <a:t>CLICK TO EDIT MASTER TITLE STYLE</a:t>
            </a:r>
            <a:endParaRPr lang="lv-LV" dirty="0"/>
          </a:p>
        </p:txBody>
      </p:sp>
      <p:sp>
        <p:nvSpPr>
          <p:cNvPr id="3" name="Content Placeholder 2"/>
          <p:cNvSpPr>
            <a:spLocks noGrp="1"/>
          </p:cNvSpPr>
          <p:nvPr>
            <p:ph idx="1"/>
          </p:nvPr>
        </p:nvSpPr>
        <p:spPr>
          <a:xfrm>
            <a:off x="609600" y="1340768"/>
            <a:ext cx="9950896" cy="4825085"/>
          </a:xfrm>
        </p:spPr>
        <p:txBody>
          <a:bodyPr/>
          <a:lstStyle>
            <a:lvl1pPr>
              <a:buClr>
                <a:schemeClr val="bg1">
                  <a:lumMod val="65000"/>
                </a:schemeClr>
              </a:buCl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lv-LV" dirty="0"/>
          </a:p>
        </p:txBody>
      </p:sp>
      <p:pic>
        <p:nvPicPr>
          <p:cNvPr id="7" name="Grafik 8"/>
          <p:cNvPicPr>
            <a:picLocks noChangeAspect="1"/>
          </p:cNvPicPr>
          <p:nvPr userDrawn="1"/>
        </p:nvPicPr>
        <p:blipFill>
          <a:blip r:embed="rId2" cstate="print"/>
          <a:srcRect/>
          <a:stretch>
            <a:fillRect/>
          </a:stretch>
        </p:blipFill>
        <p:spPr bwMode="auto">
          <a:xfrm>
            <a:off x="0" y="5851525"/>
            <a:ext cx="12192000" cy="738188"/>
          </a:xfrm>
          <a:prstGeom prst="rect">
            <a:avLst/>
          </a:prstGeom>
          <a:noFill/>
          <a:ln w="9525">
            <a:noFill/>
            <a:miter lim="800000"/>
            <a:headEnd/>
            <a:tailEnd/>
          </a:ln>
        </p:spPr>
      </p:pic>
      <p:sp>
        <p:nvSpPr>
          <p:cNvPr id="8" name="Text Box 19"/>
          <p:cNvSpPr txBox="1">
            <a:spLocks noChangeArrowheads="1"/>
          </p:cNvSpPr>
          <p:nvPr userDrawn="1"/>
        </p:nvSpPr>
        <p:spPr bwMode="auto">
          <a:xfrm>
            <a:off x="10271583" y="6581002"/>
            <a:ext cx="1236133" cy="246221"/>
          </a:xfrm>
          <a:prstGeom prst="rect">
            <a:avLst/>
          </a:prstGeom>
          <a:noFill/>
          <a:ln w="9525">
            <a:noFill/>
            <a:miter lim="800000"/>
            <a:headEnd/>
            <a:tailEnd/>
          </a:ln>
          <a:effectLst/>
        </p:spPr>
        <p:txBody>
          <a:bodyPr>
            <a:spAutoFit/>
          </a:bodyPr>
          <a:lstStyle>
            <a:defPPr>
              <a:defRPr lang="de-DE"/>
            </a:defPPr>
            <a:lvl1pPr algn="l" rtl="0" eaLnBrk="0" fontAlgn="base" hangingPunct="0">
              <a:spcBef>
                <a:spcPct val="0"/>
              </a:spcBef>
              <a:spcAft>
                <a:spcPct val="0"/>
              </a:spcAft>
              <a:defRPr sz="2200" b="1" kern="1200">
                <a:solidFill>
                  <a:srgbClr val="999999"/>
                </a:solidFill>
                <a:latin typeface="Arial" charset="0"/>
                <a:ea typeface="+mn-ea"/>
                <a:cs typeface="+mn-cs"/>
              </a:defRPr>
            </a:lvl1pPr>
            <a:lvl2pPr marL="457200" algn="l" rtl="0" eaLnBrk="0" fontAlgn="base" hangingPunct="0">
              <a:spcBef>
                <a:spcPct val="0"/>
              </a:spcBef>
              <a:spcAft>
                <a:spcPct val="0"/>
              </a:spcAft>
              <a:defRPr sz="2200" b="1" kern="1200">
                <a:solidFill>
                  <a:srgbClr val="999999"/>
                </a:solidFill>
                <a:latin typeface="Arial" charset="0"/>
                <a:ea typeface="+mn-ea"/>
                <a:cs typeface="+mn-cs"/>
              </a:defRPr>
            </a:lvl2pPr>
            <a:lvl3pPr marL="914400" algn="l" rtl="0" eaLnBrk="0" fontAlgn="base" hangingPunct="0">
              <a:spcBef>
                <a:spcPct val="0"/>
              </a:spcBef>
              <a:spcAft>
                <a:spcPct val="0"/>
              </a:spcAft>
              <a:defRPr sz="2200" b="1" kern="1200">
                <a:solidFill>
                  <a:srgbClr val="999999"/>
                </a:solidFill>
                <a:latin typeface="Arial" charset="0"/>
                <a:ea typeface="+mn-ea"/>
                <a:cs typeface="+mn-cs"/>
              </a:defRPr>
            </a:lvl3pPr>
            <a:lvl4pPr marL="1371600" algn="l" rtl="0" eaLnBrk="0" fontAlgn="base" hangingPunct="0">
              <a:spcBef>
                <a:spcPct val="0"/>
              </a:spcBef>
              <a:spcAft>
                <a:spcPct val="0"/>
              </a:spcAft>
              <a:defRPr sz="2200" b="1" kern="1200">
                <a:solidFill>
                  <a:srgbClr val="999999"/>
                </a:solidFill>
                <a:latin typeface="Arial" charset="0"/>
                <a:ea typeface="+mn-ea"/>
                <a:cs typeface="+mn-cs"/>
              </a:defRPr>
            </a:lvl4pPr>
            <a:lvl5pPr marL="1828800" algn="l" rtl="0" eaLnBrk="0" fontAlgn="base" hangingPunct="0">
              <a:spcBef>
                <a:spcPct val="0"/>
              </a:spcBef>
              <a:spcAft>
                <a:spcPct val="0"/>
              </a:spcAft>
              <a:defRPr sz="2200" b="1" kern="1200">
                <a:solidFill>
                  <a:srgbClr val="999999"/>
                </a:solidFill>
                <a:latin typeface="Arial" charset="0"/>
                <a:ea typeface="+mn-ea"/>
                <a:cs typeface="+mn-cs"/>
              </a:defRPr>
            </a:lvl5pPr>
            <a:lvl6pPr marL="2286000" algn="l" defTabSz="914400" rtl="0" eaLnBrk="1" latinLnBrk="0" hangingPunct="1">
              <a:defRPr sz="2200" b="1" kern="1200">
                <a:solidFill>
                  <a:srgbClr val="999999"/>
                </a:solidFill>
                <a:latin typeface="Arial" charset="0"/>
                <a:ea typeface="+mn-ea"/>
                <a:cs typeface="+mn-cs"/>
              </a:defRPr>
            </a:lvl6pPr>
            <a:lvl7pPr marL="2743200" algn="l" defTabSz="914400" rtl="0" eaLnBrk="1" latinLnBrk="0" hangingPunct="1">
              <a:defRPr sz="2200" b="1" kern="1200">
                <a:solidFill>
                  <a:srgbClr val="999999"/>
                </a:solidFill>
                <a:latin typeface="Arial" charset="0"/>
                <a:ea typeface="+mn-ea"/>
                <a:cs typeface="+mn-cs"/>
              </a:defRPr>
            </a:lvl7pPr>
            <a:lvl8pPr marL="3200400" algn="l" defTabSz="914400" rtl="0" eaLnBrk="1" latinLnBrk="0" hangingPunct="1">
              <a:defRPr sz="2200" b="1" kern="1200">
                <a:solidFill>
                  <a:srgbClr val="999999"/>
                </a:solidFill>
                <a:latin typeface="Arial" charset="0"/>
                <a:ea typeface="+mn-ea"/>
                <a:cs typeface="+mn-cs"/>
              </a:defRPr>
            </a:lvl8pPr>
            <a:lvl9pPr marL="3657600" algn="l" defTabSz="914400" rtl="0" eaLnBrk="1" latinLnBrk="0" hangingPunct="1">
              <a:defRPr sz="2200" b="1" kern="1200">
                <a:solidFill>
                  <a:srgbClr val="999999"/>
                </a:solidFill>
                <a:latin typeface="Arial" charset="0"/>
                <a:ea typeface="+mn-ea"/>
                <a:cs typeface="+mn-cs"/>
              </a:defRPr>
            </a:lvl9pPr>
          </a:lstStyle>
          <a:p>
            <a:r>
              <a:rPr lang="uk-UA" sz="1000" b="0" noProof="0" dirty="0">
                <a:solidFill>
                  <a:srgbClr val="6E6452"/>
                </a:solidFill>
                <a:latin typeface="Arial Narrow" pitchFamily="34" charset="0"/>
              </a:rPr>
              <a:t>Сторінка </a:t>
            </a:r>
            <a:fld id="{327115CA-E6A4-425F-BB4F-A64D48743A27}" type="slidenum">
              <a:rPr lang="de-DE" sz="1000" b="0" noProof="0">
                <a:solidFill>
                  <a:srgbClr val="6E6452"/>
                </a:solidFill>
                <a:latin typeface="Arial Narrow" pitchFamily="34" charset="0"/>
              </a:rPr>
              <a:pPr/>
              <a:t>‹#›</a:t>
            </a:fld>
            <a:endParaRPr lang="uk-UA" sz="1000" b="0" noProof="0" dirty="0">
              <a:solidFill>
                <a:srgbClr val="6E6452"/>
              </a:solidFill>
              <a:latin typeface="Arial Narrow" pitchFamily="34" charset="0"/>
            </a:endParaRPr>
          </a:p>
        </p:txBody>
      </p:sp>
      <p:sp>
        <p:nvSpPr>
          <p:cNvPr id="9" name="Rectangle 25"/>
          <p:cNvSpPr>
            <a:spLocks noGrp="1" noChangeArrowheads="1"/>
          </p:cNvSpPr>
          <p:nvPr>
            <p:ph type="ftr" sz="quarter" idx="3"/>
          </p:nvPr>
        </p:nvSpPr>
        <p:spPr bwMode="auto">
          <a:xfrm>
            <a:off x="3817035" y="6581002"/>
            <a:ext cx="4557932"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ctr">
              <a:defRPr sz="1000" b="1" spc="70" baseline="0">
                <a:solidFill>
                  <a:srgbClr val="6E6452"/>
                </a:solidFill>
                <a:latin typeface="Arial Narrow" pitchFamily="34" charset="0"/>
              </a:defRPr>
            </a:lvl1pPr>
          </a:lstStyle>
          <a:p>
            <a:endParaRPr lang="de-DE" dirty="0"/>
          </a:p>
        </p:txBody>
      </p:sp>
    </p:spTree>
    <p:extLst>
      <p:ext uri="{BB962C8B-B14F-4D97-AF65-F5344CB8AC3E}">
        <p14:creationId xmlns:p14="http://schemas.microsoft.com/office/powerpoint/2010/main" val="2638999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pic>
        <p:nvPicPr>
          <p:cNvPr id="6" name="Grafik 10"/>
          <p:cNvPicPr>
            <a:picLocks noChangeAspect="1"/>
          </p:cNvPicPr>
          <p:nvPr userDrawn="1"/>
        </p:nvPicPr>
        <p:blipFill>
          <a:blip r:embed="rId2" cstate="print"/>
          <a:srcRect/>
          <a:stretch>
            <a:fillRect/>
          </a:stretch>
        </p:blipFill>
        <p:spPr bwMode="auto">
          <a:xfrm>
            <a:off x="0" y="0"/>
            <a:ext cx="12192000" cy="1119188"/>
          </a:xfrm>
          <a:prstGeom prst="rect">
            <a:avLst/>
          </a:prstGeom>
          <a:noFill/>
          <a:ln w="9525">
            <a:noFill/>
            <a:miter lim="800000"/>
            <a:headEnd/>
            <a:tailEnd/>
          </a:ln>
        </p:spPr>
      </p:pic>
      <p:pic>
        <p:nvPicPr>
          <p:cNvPr id="7" name="Grafik 7"/>
          <p:cNvPicPr>
            <a:picLocks noChangeAspect="1"/>
          </p:cNvPicPr>
          <p:nvPr userDrawn="1"/>
        </p:nvPicPr>
        <p:blipFill>
          <a:blip r:embed="rId3" cstate="print"/>
          <a:srcRect/>
          <a:stretch>
            <a:fillRect/>
          </a:stretch>
        </p:blipFill>
        <p:spPr bwMode="auto">
          <a:xfrm>
            <a:off x="8739703" y="350040"/>
            <a:ext cx="2808816" cy="877888"/>
          </a:xfrm>
          <a:prstGeom prst="rect">
            <a:avLst/>
          </a:prstGeom>
          <a:noFill/>
          <a:ln w="9525">
            <a:noFill/>
            <a:miter lim="800000"/>
            <a:headEnd/>
            <a:tailEnd/>
          </a:ln>
        </p:spPr>
      </p:pic>
      <p:sp>
        <p:nvSpPr>
          <p:cNvPr id="8" name="Rectangle 16"/>
          <p:cNvSpPr>
            <a:spLocks noGrp="1" noChangeArrowheads="1"/>
          </p:cNvSpPr>
          <p:nvPr>
            <p:ph type="subTitle" sz="quarter" idx="1" hasCustomPrompt="1"/>
          </p:nvPr>
        </p:nvSpPr>
        <p:spPr>
          <a:xfrm>
            <a:off x="1387200" y="3239022"/>
            <a:ext cx="9379200" cy="1752600"/>
          </a:xfrm>
        </p:spPr>
        <p:txBody>
          <a:bodyPr/>
          <a:lstStyle>
            <a:lvl1pPr marL="0" indent="0" algn="ctr">
              <a:buFont typeface="Wingdings" pitchFamily="2" charset="2"/>
              <a:buNone/>
              <a:defRPr sz="2800" baseline="0"/>
            </a:lvl1pPr>
          </a:lstStyle>
          <a:p>
            <a:r>
              <a:rPr lang="de-DE" dirty="0"/>
              <a:t>Untertitel durch Klicken hinzufügen</a:t>
            </a:r>
          </a:p>
        </p:txBody>
      </p:sp>
      <p:sp>
        <p:nvSpPr>
          <p:cNvPr id="9" name="Rectangle 15"/>
          <p:cNvSpPr>
            <a:spLocks noGrp="1" noChangeArrowheads="1"/>
          </p:cNvSpPr>
          <p:nvPr>
            <p:ph type="ctrTitle" sz="quarter" hasCustomPrompt="1"/>
          </p:nvPr>
        </p:nvSpPr>
        <p:spPr>
          <a:xfrm>
            <a:off x="1387200" y="1993726"/>
            <a:ext cx="9379200" cy="1143000"/>
          </a:xfrm>
        </p:spPr>
        <p:txBody>
          <a:bodyPr anchor="ctr"/>
          <a:lstStyle>
            <a:lvl1pPr algn="ctr">
              <a:defRPr sz="3600"/>
            </a:lvl1pPr>
          </a:lstStyle>
          <a:p>
            <a:r>
              <a:rPr lang="de-DE" dirty="0"/>
              <a:t>Titel durch Klicken hinzufügen</a:t>
            </a:r>
          </a:p>
        </p:txBody>
      </p:sp>
      <p:sp>
        <p:nvSpPr>
          <p:cNvPr id="10" name="Rechteck 9"/>
          <p:cNvSpPr/>
          <p:nvPr userDrawn="1"/>
        </p:nvSpPr>
        <p:spPr bwMode="auto">
          <a:xfrm>
            <a:off x="10295468" y="6604000"/>
            <a:ext cx="1896533" cy="254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DE"/>
          </a:p>
        </p:txBody>
      </p:sp>
    </p:spTree>
    <p:extLst>
      <p:ext uri="{BB962C8B-B14F-4D97-AF65-F5344CB8AC3E}">
        <p14:creationId xmlns:p14="http://schemas.microsoft.com/office/powerpoint/2010/main" val="2557430810"/>
      </p:ext>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gif"/><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8" name="Rectangle 14"/>
          <p:cNvSpPr>
            <a:spLocks noGrp="1" noChangeArrowheads="1"/>
          </p:cNvSpPr>
          <p:nvPr>
            <p:ph type="title"/>
          </p:nvPr>
        </p:nvSpPr>
        <p:spPr bwMode="auto">
          <a:xfrm>
            <a:off x="609600" y="342377"/>
            <a:ext cx="9950897" cy="566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lv-LV" dirty="0" smtClean="0"/>
              <a:t>Click to edit Master title style</a:t>
            </a:r>
            <a:endParaRPr lang="lv-LV" altLang="lv-LV" dirty="0" smtClean="0"/>
          </a:p>
        </p:txBody>
      </p:sp>
      <p:sp>
        <p:nvSpPr>
          <p:cNvPr id="1032" name="Rectangle 21"/>
          <p:cNvSpPr>
            <a:spLocks noGrp="1" noChangeArrowheads="1"/>
          </p:cNvSpPr>
          <p:nvPr>
            <p:ph type="body" idx="1"/>
          </p:nvPr>
        </p:nvSpPr>
        <p:spPr bwMode="auto">
          <a:xfrm>
            <a:off x="609600" y="1340768"/>
            <a:ext cx="9950896" cy="4825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lv-LV" dirty="0" smtClean="0"/>
              <a:t>Click to edit Master text styles</a:t>
            </a:r>
          </a:p>
          <a:p>
            <a:pPr lvl="1"/>
            <a:r>
              <a:rPr lang="en-US" altLang="lv-LV" dirty="0" smtClean="0"/>
              <a:t>Second level</a:t>
            </a:r>
          </a:p>
          <a:p>
            <a:pPr lvl="2"/>
            <a:r>
              <a:rPr lang="en-US" altLang="lv-LV" dirty="0" smtClean="0"/>
              <a:t>Third level</a:t>
            </a:r>
          </a:p>
          <a:p>
            <a:pPr lvl="3"/>
            <a:r>
              <a:rPr lang="en-US" altLang="lv-LV" dirty="0" smtClean="0"/>
              <a:t>Fourth level</a:t>
            </a:r>
          </a:p>
          <a:p>
            <a:pPr lvl="4"/>
            <a:r>
              <a:rPr lang="en-US" altLang="lv-LV" dirty="0" smtClean="0"/>
              <a:t>Fifth level</a:t>
            </a:r>
            <a:endParaRPr lang="lv-LV" altLang="lv-LV" dirty="0" smtClean="0"/>
          </a:p>
        </p:txBody>
      </p:sp>
      <p:pic>
        <p:nvPicPr>
          <p:cNvPr id="7" name="Grafik 7"/>
          <p:cNvPicPr>
            <a:picLocks noChangeAspect="1"/>
          </p:cNvPicPr>
          <p:nvPr userDrawn="1"/>
        </p:nvPicPr>
        <p:blipFill>
          <a:blip r:embed="rId5" cstate="print"/>
          <a:srcRect/>
          <a:stretch>
            <a:fillRect/>
          </a:stretch>
        </p:blipFill>
        <p:spPr bwMode="auto">
          <a:xfrm>
            <a:off x="9264352" y="193673"/>
            <a:ext cx="2808816" cy="8778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2" r:id="rId1"/>
    <p:sldLayoutId id="2147483662" r:id="rId2"/>
    <p:sldLayoutId id="2147483673" r:id="rId3"/>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sldNum="0" hdr="0" ftr="0" dt="0"/>
  <p:txStyles>
    <p:titleStyle>
      <a:lvl1pPr algn="l" rtl="0" eaLnBrk="1" fontAlgn="base" hangingPunct="1">
        <a:spcBef>
          <a:spcPct val="0"/>
        </a:spcBef>
        <a:spcAft>
          <a:spcPct val="0"/>
        </a:spcAft>
        <a:defRPr lang="lv-LV" altLang="lv-LV" sz="2400" b="0" dirty="0" smtClean="0">
          <a:solidFill>
            <a:srgbClr val="6E6452"/>
          </a:solidFill>
          <a:latin typeface="+mj-lt"/>
          <a:ea typeface="+mj-ea"/>
          <a:cs typeface="+mj-cs"/>
        </a:defRPr>
      </a:lvl1pPr>
      <a:lvl2pPr algn="l" rtl="0" eaLnBrk="1" fontAlgn="base" hangingPunct="1">
        <a:spcBef>
          <a:spcPct val="0"/>
        </a:spcBef>
        <a:spcAft>
          <a:spcPct val="0"/>
        </a:spcAft>
        <a:defRPr sz="3300" b="1">
          <a:solidFill>
            <a:schemeClr val="tx1"/>
          </a:solidFill>
          <a:latin typeface="Arial" charset="0"/>
        </a:defRPr>
      </a:lvl2pPr>
      <a:lvl3pPr algn="l" rtl="0" eaLnBrk="1" fontAlgn="base" hangingPunct="1">
        <a:spcBef>
          <a:spcPct val="0"/>
        </a:spcBef>
        <a:spcAft>
          <a:spcPct val="0"/>
        </a:spcAft>
        <a:defRPr sz="3300" b="1">
          <a:solidFill>
            <a:schemeClr val="tx1"/>
          </a:solidFill>
          <a:latin typeface="Arial" charset="0"/>
        </a:defRPr>
      </a:lvl3pPr>
      <a:lvl4pPr algn="l" rtl="0" eaLnBrk="1" fontAlgn="base" hangingPunct="1">
        <a:spcBef>
          <a:spcPct val="0"/>
        </a:spcBef>
        <a:spcAft>
          <a:spcPct val="0"/>
        </a:spcAft>
        <a:defRPr sz="3300" b="1">
          <a:solidFill>
            <a:schemeClr val="tx1"/>
          </a:solidFill>
          <a:latin typeface="Arial" charset="0"/>
        </a:defRPr>
      </a:lvl4pPr>
      <a:lvl5pPr algn="l" rtl="0" eaLnBrk="1" fontAlgn="base" hangingPunct="1">
        <a:spcBef>
          <a:spcPct val="0"/>
        </a:spcBef>
        <a:spcAft>
          <a:spcPct val="0"/>
        </a:spcAft>
        <a:defRPr sz="3300" b="1">
          <a:solidFill>
            <a:schemeClr val="tx1"/>
          </a:solidFill>
          <a:latin typeface="Arial" charset="0"/>
        </a:defRPr>
      </a:lvl5pPr>
      <a:lvl6pPr marL="457200" algn="l" rtl="0" eaLnBrk="1" fontAlgn="base" hangingPunct="1">
        <a:spcBef>
          <a:spcPct val="0"/>
        </a:spcBef>
        <a:spcAft>
          <a:spcPct val="0"/>
        </a:spcAft>
        <a:defRPr sz="3300" b="1">
          <a:solidFill>
            <a:schemeClr val="tx1"/>
          </a:solidFill>
          <a:latin typeface="Arial" charset="0"/>
        </a:defRPr>
      </a:lvl6pPr>
      <a:lvl7pPr marL="914400" algn="l" rtl="0" eaLnBrk="1" fontAlgn="base" hangingPunct="1">
        <a:spcBef>
          <a:spcPct val="0"/>
        </a:spcBef>
        <a:spcAft>
          <a:spcPct val="0"/>
        </a:spcAft>
        <a:defRPr sz="3300" b="1">
          <a:solidFill>
            <a:schemeClr val="tx1"/>
          </a:solidFill>
          <a:latin typeface="Arial" charset="0"/>
        </a:defRPr>
      </a:lvl7pPr>
      <a:lvl8pPr marL="1371600" algn="l" rtl="0" eaLnBrk="1" fontAlgn="base" hangingPunct="1">
        <a:spcBef>
          <a:spcPct val="0"/>
        </a:spcBef>
        <a:spcAft>
          <a:spcPct val="0"/>
        </a:spcAft>
        <a:defRPr sz="3300" b="1">
          <a:solidFill>
            <a:schemeClr val="tx1"/>
          </a:solidFill>
          <a:latin typeface="Arial" charset="0"/>
        </a:defRPr>
      </a:lvl8pPr>
      <a:lvl9pPr marL="1828800" algn="l" rtl="0" eaLnBrk="1" fontAlgn="base" hangingPunct="1">
        <a:spcBef>
          <a:spcPct val="0"/>
        </a:spcBef>
        <a:spcAft>
          <a:spcPct val="0"/>
        </a:spcAft>
        <a:defRPr sz="3300" b="1">
          <a:solidFill>
            <a:schemeClr val="tx1"/>
          </a:solidFill>
          <a:latin typeface="Arial" charset="0"/>
        </a:defRPr>
      </a:lvl9pPr>
    </p:titleStyle>
    <p:bodyStyle>
      <a:lvl1pPr marL="342900" indent="-342900" algn="l" rtl="0" eaLnBrk="1" fontAlgn="base" hangingPunct="1">
        <a:spcBef>
          <a:spcPct val="20000"/>
        </a:spcBef>
        <a:spcAft>
          <a:spcPct val="0"/>
        </a:spcAft>
        <a:buClr>
          <a:srgbClr val="C00000"/>
        </a:buClr>
        <a:buSzPct val="100000"/>
        <a:buFont typeface="Arial" panose="020B0604020202020204" pitchFamily="34" charset="0"/>
        <a:buChar char="•"/>
        <a:defRPr lang="en-US" altLang="lv-LV" sz="1800" dirty="0" smtClean="0">
          <a:solidFill>
            <a:srgbClr val="6E6452"/>
          </a:solidFill>
          <a:latin typeface="+mn-lt"/>
          <a:ea typeface="+mn-ea"/>
          <a:cs typeface="+mn-cs"/>
        </a:defRPr>
      </a:lvl1pPr>
      <a:lvl2pPr marL="742950" indent="-285750" algn="l" rtl="0" eaLnBrk="1" fontAlgn="base" hangingPunct="1">
        <a:spcBef>
          <a:spcPct val="20000"/>
        </a:spcBef>
        <a:spcAft>
          <a:spcPct val="0"/>
        </a:spcAft>
        <a:buClr>
          <a:schemeClr val="bg1">
            <a:lumMod val="50000"/>
          </a:schemeClr>
        </a:buClr>
        <a:buSzPct val="90000"/>
        <a:buFont typeface="Arial" panose="020B0604020202020204" pitchFamily="34" charset="0"/>
        <a:buChar char="•"/>
        <a:defRPr lang="en-US" altLang="lv-LV" sz="1800" dirty="0" smtClean="0">
          <a:solidFill>
            <a:srgbClr val="6E6452"/>
          </a:solidFill>
          <a:latin typeface="+mn-lt"/>
        </a:defRPr>
      </a:lvl2pPr>
      <a:lvl3pPr marL="1143000" indent="-228600" algn="l" rtl="0" eaLnBrk="1" fontAlgn="base" hangingPunct="1">
        <a:spcBef>
          <a:spcPct val="20000"/>
        </a:spcBef>
        <a:spcAft>
          <a:spcPct val="0"/>
        </a:spcAft>
        <a:buClr>
          <a:schemeClr val="bg1">
            <a:lumMod val="50000"/>
          </a:schemeClr>
        </a:buClr>
        <a:buSzPct val="90000"/>
        <a:buFont typeface="Arial" panose="020B0604020202020204" pitchFamily="34" charset="0"/>
        <a:buChar char="•"/>
        <a:defRPr lang="en-US" altLang="lv-LV" sz="1800" dirty="0" smtClean="0">
          <a:solidFill>
            <a:srgbClr val="6E6452"/>
          </a:solidFill>
          <a:latin typeface="+mn-lt"/>
        </a:defRPr>
      </a:lvl3pPr>
      <a:lvl4pPr marL="1600200" indent="-228600" algn="l" rtl="0" eaLnBrk="1" fontAlgn="base" hangingPunct="1">
        <a:spcBef>
          <a:spcPct val="20000"/>
        </a:spcBef>
        <a:spcAft>
          <a:spcPct val="0"/>
        </a:spcAft>
        <a:buClr>
          <a:schemeClr val="bg1">
            <a:lumMod val="50000"/>
          </a:schemeClr>
        </a:buClr>
        <a:buSzPct val="90000"/>
        <a:buFont typeface="Arial" panose="020B0604020202020204" pitchFamily="34" charset="0"/>
        <a:buChar char="•"/>
        <a:defRPr lang="en-US" altLang="lv-LV" sz="1800" dirty="0" smtClean="0">
          <a:solidFill>
            <a:srgbClr val="6E6452"/>
          </a:solidFill>
          <a:latin typeface="+mn-lt"/>
        </a:defRPr>
      </a:lvl4pPr>
      <a:lvl5pPr marL="2057400" indent="-228600" algn="l" rtl="0" eaLnBrk="1" fontAlgn="base" hangingPunct="1">
        <a:spcBef>
          <a:spcPct val="20000"/>
        </a:spcBef>
        <a:spcAft>
          <a:spcPct val="0"/>
        </a:spcAft>
        <a:buClr>
          <a:schemeClr val="bg1">
            <a:lumMod val="50000"/>
          </a:schemeClr>
        </a:buClr>
        <a:buSzPct val="90000"/>
        <a:buFont typeface="Arial" panose="020B0604020202020204" pitchFamily="34" charset="0"/>
        <a:buChar char="•"/>
        <a:defRPr lang="lv-LV" altLang="lv-LV" sz="1800" baseline="0" dirty="0" smtClean="0">
          <a:solidFill>
            <a:srgbClr val="6E6452"/>
          </a:solidFill>
          <a:latin typeface="+mn-lt"/>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1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3.png"/><Relationship Id="rId4" Type="http://schemas.openxmlformats.org/officeDocument/2006/relationships/diagramLayout" Target="../diagrams/layout1.xml"/><Relationship Id="rId9"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comments" Target="../comments/comment4.xml"/></Relationships>
</file>

<file path=ppt/slides/_rels/slide27.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comments" Target="../comments/comment5.xml"/><Relationship Id="rId4" Type="http://schemas.openxmlformats.org/officeDocument/2006/relationships/image" Target="../media/image1.gif"/></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8.jpeg"/><Relationship Id="rId10" Type="http://schemas.openxmlformats.org/officeDocument/2006/relationships/image" Target="../media/image11.png"/><Relationship Id="rId4" Type="http://schemas.microsoft.com/office/2007/relationships/hdphoto" Target="../media/hdphoto1.wdp"/><Relationship Id="rId9" Type="http://schemas.openxmlformats.org/officeDocument/2006/relationships/chart" Target="../charts/char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comments" Target="../comments/comment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7" descr="Weltkarte-Layer-NEU.jpg"/>
          <p:cNvPicPr>
            <a:picLocks noChangeAspect="1"/>
          </p:cNvPicPr>
          <p:nvPr/>
        </p:nvPicPr>
        <p:blipFill>
          <a:blip r:embed="rId3" cstate="print"/>
          <a:srcRect/>
          <a:stretch>
            <a:fillRect/>
          </a:stretch>
        </p:blipFill>
        <p:spPr bwMode="auto">
          <a:xfrm>
            <a:off x="1530807" y="1024877"/>
            <a:ext cx="9123345" cy="5417489"/>
          </a:xfrm>
          <a:prstGeom prst="rect">
            <a:avLst/>
          </a:prstGeom>
          <a:noFill/>
          <a:ln w="9525">
            <a:noFill/>
            <a:miter lim="800000"/>
            <a:headEnd/>
            <a:tailEnd/>
          </a:ln>
        </p:spPr>
      </p:pic>
      <p:sp>
        <p:nvSpPr>
          <p:cNvPr id="5" name="Titel 1"/>
          <p:cNvSpPr txBox="1">
            <a:spLocks/>
          </p:cNvSpPr>
          <p:nvPr/>
        </p:nvSpPr>
        <p:spPr>
          <a:xfrm>
            <a:off x="1506295" y="2348880"/>
            <a:ext cx="10685705" cy="2647156"/>
          </a:xfrm>
          <a:prstGeom prst="rect">
            <a:avLst/>
          </a:prstGeom>
          <a:solidFill>
            <a:srgbClr val="C00000">
              <a:alpha val="70000"/>
            </a:srgbClr>
          </a:solidFill>
        </p:spPr>
        <p:txBody>
          <a:bodyPr/>
          <a:lstStyle>
            <a:lvl1pPr algn="l" rtl="0" eaLnBrk="1" fontAlgn="base" hangingPunct="1">
              <a:spcBef>
                <a:spcPct val="0"/>
              </a:spcBef>
              <a:spcAft>
                <a:spcPct val="0"/>
              </a:spcAft>
              <a:defRPr sz="2400">
                <a:solidFill>
                  <a:srgbClr val="6E645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defRPr/>
            </a:pPr>
            <a:r>
              <a:rPr lang="en-US" dirty="0" smtClean="0"/>
              <a:t>	</a:t>
            </a:r>
          </a:p>
          <a:p>
            <a:pPr>
              <a:defRPr/>
            </a:pPr>
            <a:r>
              <a:rPr lang="en-US" dirty="0" smtClean="0"/>
              <a:t>	</a:t>
            </a:r>
            <a:r>
              <a:rPr lang="uk-UA" sz="2800" b="1" dirty="0">
                <a:solidFill>
                  <a:srgbClr val="FFFFFF"/>
                </a:solidFill>
                <a:latin typeface="Arial"/>
              </a:rPr>
              <a:t>Тренінг для </a:t>
            </a:r>
            <a:r>
              <a:rPr lang="uk-UA" sz="2800" b="1" dirty="0" err="1" smtClean="0">
                <a:solidFill>
                  <a:srgbClr val="FFFFFF"/>
                </a:solidFill>
                <a:latin typeface="Arial"/>
              </a:rPr>
              <a:t>енергоаудиторів</a:t>
            </a:r>
            <a:r>
              <a:rPr lang="uk-UA" sz="2800" b="1" dirty="0" smtClean="0">
                <a:solidFill>
                  <a:srgbClr val="FFFFFF"/>
                </a:solidFill>
                <a:latin typeface="Arial"/>
              </a:rPr>
              <a:t> </a:t>
            </a:r>
            <a:r>
              <a:rPr lang="uk-UA" sz="2800" b="1" dirty="0" smtClean="0">
                <a:solidFill>
                  <a:srgbClr val="FFFF00"/>
                </a:solidFill>
                <a:latin typeface="Arial"/>
              </a:rPr>
              <a:t>будівель</a:t>
            </a:r>
            <a:endParaRPr lang="uk-UA" sz="2800" b="1" dirty="0">
              <a:solidFill>
                <a:srgbClr val="FFFF00"/>
              </a:solidFill>
              <a:latin typeface="Arial"/>
            </a:endParaRPr>
          </a:p>
          <a:p>
            <a:pPr>
              <a:defRPr/>
            </a:pPr>
            <a:endParaRPr lang="uk-UA" sz="1000" b="1" dirty="0">
              <a:solidFill>
                <a:srgbClr val="FFFFFF"/>
              </a:solidFill>
              <a:latin typeface="Arial"/>
            </a:endParaRPr>
          </a:p>
          <a:p>
            <a:pPr marL="896938">
              <a:lnSpc>
                <a:spcPct val="150000"/>
              </a:lnSpc>
              <a:tabLst>
                <a:tab pos="900113" algn="l"/>
              </a:tabLst>
              <a:defRPr/>
            </a:pPr>
            <a:r>
              <a:rPr lang="uk-UA" sz="1800" b="1" dirty="0">
                <a:solidFill>
                  <a:srgbClr val="FFFFFF"/>
                </a:solidFill>
              </a:rPr>
              <a:t>МОДУЛЬ 1</a:t>
            </a:r>
            <a:r>
              <a:rPr lang="uk-UA" dirty="0" smtClean="0"/>
              <a:t> </a:t>
            </a:r>
            <a:r>
              <a:rPr lang="uk-UA" sz="1800" b="1" dirty="0">
                <a:solidFill>
                  <a:srgbClr val="FFFFFF"/>
                </a:solidFill>
              </a:rPr>
              <a:t>– Основи </a:t>
            </a:r>
            <a:r>
              <a:rPr lang="uk-UA" sz="1800" b="1" dirty="0" err="1" smtClean="0">
                <a:solidFill>
                  <a:srgbClr val="FFFFFF"/>
                </a:solidFill>
              </a:rPr>
              <a:t>енергоаудиту</a:t>
            </a:r>
            <a:r>
              <a:rPr lang="uk-UA" sz="1800" b="1" dirty="0" smtClean="0">
                <a:solidFill>
                  <a:srgbClr val="FFFFFF"/>
                </a:solidFill>
              </a:rPr>
              <a:t> </a:t>
            </a:r>
            <a:r>
              <a:rPr lang="uk-UA" sz="1800" b="1" dirty="0" smtClean="0">
                <a:solidFill>
                  <a:srgbClr val="FFFF00"/>
                </a:solidFill>
              </a:rPr>
              <a:t>будівель</a:t>
            </a:r>
            <a:endParaRPr lang="uk-UA" sz="1800" b="1" dirty="0">
              <a:solidFill>
                <a:srgbClr val="FFFFFF"/>
              </a:solidFill>
            </a:endParaRPr>
          </a:p>
          <a:p>
            <a:pPr marL="896938">
              <a:lnSpc>
                <a:spcPct val="150000"/>
              </a:lnSpc>
              <a:tabLst>
                <a:tab pos="900113" algn="l"/>
              </a:tabLst>
              <a:defRPr/>
            </a:pPr>
            <a:r>
              <a:rPr lang="uk-UA" sz="1600" b="1" dirty="0">
                <a:solidFill>
                  <a:srgbClr val="FFFFFF"/>
                </a:solidFill>
              </a:rPr>
              <a:t>Модуль </a:t>
            </a:r>
            <a:r>
              <a:rPr lang="uk-UA" sz="1600" b="1" dirty="0" smtClean="0">
                <a:solidFill>
                  <a:srgbClr val="FFFFFF"/>
                </a:solidFill>
              </a:rPr>
              <a:t>1.2. </a:t>
            </a:r>
            <a:r>
              <a:rPr lang="uk-UA" sz="1600" b="1" dirty="0">
                <a:solidFill>
                  <a:srgbClr val="FFFFFF"/>
                </a:solidFill>
              </a:rPr>
              <a:t>–  </a:t>
            </a:r>
            <a:r>
              <a:rPr lang="uk-UA" sz="1600" b="1" dirty="0" smtClean="0">
                <a:solidFill>
                  <a:srgbClr val="FFFFFF"/>
                </a:solidFill>
              </a:rPr>
              <a:t>Загальна інформація</a:t>
            </a:r>
          </a:p>
        </p:txBody>
      </p:sp>
      <p:sp>
        <p:nvSpPr>
          <p:cNvPr id="2" name="Rectangle 1"/>
          <p:cNvSpPr/>
          <p:nvPr/>
        </p:nvSpPr>
        <p:spPr>
          <a:xfrm>
            <a:off x="7607288" y="4626704"/>
            <a:ext cx="4565994" cy="369332"/>
          </a:xfrm>
          <a:prstGeom prst="rect">
            <a:avLst/>
          </a:prstGeom>
        </p:spPr>
        <p:txBody>
          <a:bodyPr wrap="none">
            <a:spAutoFit/>
          </a:bodyPr>
          <a:lstStyle/>
          <a:p>
            <a:pPr marL="896938"/>
            <a:r>
              <a:rPr lang="uk-UA" smtClean="0"/>
              <a:t>Фонд енергоефективності України</a:t>
            </a:r>
            <a:endParaRPr lang="uk-UA" b="1" dirty="0">
              <a:solidFill>
                <a:srgbClr val="9AB5C5"/>
              </a:solidFill>
              <a:latin typeface="Arial"/>
            </a:endParaRPr>
          </a:p>
        </p:txBody>
      </p:sp>
      <p:sp>
        <p:nvSpPr>
          <p:cNvPr id="6" name="TextBox 5"/>
          <p:cNvSpPr txBox="1"/>
          <p:nvPr/>
        </p:nvSpPr>
        <p:spPr>
          <a:xfrm rot="19612001">
            <a:off x="-158" y="1837283"/>
            <a:ext cx="7410823" cy="369332"/>
          </a:xfrm>
          <a:prstGeom prst="rect">
            <a:avLst/>
          </a:prstGeom>
          <a:noFill/>
        </p:spPr>
        <p:txBody>
          <a:bodyPr wrap="square" rtlCol="0">
            <a:spAutoFit/>
          </a:bodyPr>
          <a:lstStyle/>
          <a:p>
            <a:r>
              <a:rPr lang="uk-UA" b="1" dirty="0" smtClean="0"/>
              <a:t>ПРОЕКТ</a:t>
            </a:r>
            <a:r>
              <a:rPr lang="uk-UA" dirty="0" smtClean="0"/>
              <a:t> </a:t>
            </a:r>
            <a:r>
              <a:rPr lang="uk-UA" b="1" dirty="0" smtClean="0"/>
              <a:t>– лише для внутрішнього використання</a:t>
            </a:r>
            <a:endParaRPr lang="uk-UA" b="1" dirty="0"/>
          </a:p>
        </p:txBody>
      </p:sp>
    </p:spTree>
    <p:extLst>
      <p:ext uri="{BB962C8B-B14F-4D97-AF65-F5344CB8AC3E}">
        <p14:creationId xmlns:p14="http://schemas.microsoft.com/office/powerpoint/2010/main" val="2137638577"/>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noProof="0" dirty="0" smtClean="0"/>
              <a:t>Приклад структурованих зібраних даних</a:t>
            </a:r>
            <a:endParaRPr lang="uk-UA" noProof="0" dirty="0"/>
          </a:p>
        </p:txBody>
      </p:sp>
      <p:graphicFrame>
        <p:nvGraphicFramePr>
          <p:cNvPr id="4" name="Table 3"/>
          <p:cNvGraphicFramePr>
            <a:graphicFrameLocks noGrp="1"/>
          </p:cNvGraphicFramePr>
          <p:nvPr>
            <p:extLst>
              <p:ext uri="{D42A27DB-BD31-4B8C-83A1-F6EECF244321}">
                <p14:modId xmlns:p14="http://schemas.microsoft.com/office/powerpoint/2010/main" val="3969273681"/>
              </p:ext>
            </p:extLst>
          </p:nvPr>
        </p:nvGraphicFramePr>
        <p:xfrm>
          <a:off x="695400" y="1268760"/>
          <a:ext cx="10526960" cy="4823871"/>
        </p:xfrm>
        <a:graphic>
          <a:graphicData uri="http://schemas.openxmlformats.org/drawingml/2006/table">
            <a:tbl>
              <a:tblPr>
                <a:tableStyleId>{16D9F66E-5EB9-4882-86FB-DCBF35E3C3E4}</a:tableStyleId>
              </a:tblPr>
              <a:tblGrid>
                <a:gridCol w="2410250">
                  <a:extLst>
                    <a:ext uri="{9D8B030D-6E8A-4147-A177-3AD203B41FA5}">
                      <a16:colId xmlns:a16="http://schemas.microsoft.com/office/drawing/2014/main" val="20000"/>
                    </a:ext>
                  </a:extLst>
                </a:gridCol>
                <a:gridCol w="1352785">
                  <a:extLst>
                    <a:ext uri="{9D8B030D-6E8A-4147-A177-3AD203B41FA5}">
                      <a16:colId xmlns:a16="http://schemas.microsoft.com/office/drawing/2014/main" val="20001"/>
                    </a:ext>
                  </a:extLst>
                </a:gridCol>
                <a:gridCol w="1352785">
                  <a:extLst>
                    <a:ext uri="{9D8B030D-6E8A-4147-A177-3AD203B41FA5}">
                      <a16:colId xmlns:a16="http://schemas.microsoft.com/office/drawing/2014/main" val="20002"/>
                    </a:ext>
                  </a:extLst>
                </a:gridCol>
                <a:gridCol w="1352785">
                  <a:extLst>
                    <a:ext uri="{9D8B030D-6E8A-4147-A177-3AD203B41FA5}">
                      <a16:colId xmlns:a16="http://schemas.microsoft.com/office/drawing/2014/main" val="20003"/>
                    </a:ext>
                  </a:extLst>
                </a:gridCol>
                <a:gridCol w="1352785">
                  <a:extLst>
                    <a:ext uri="{9D8B030D-6E8A-4147-A177-3AD203B41FA5}">
                      <a16:colId xmlns:a16="http://schemas.microsoft.com/office/drawing/2014/main" val="20004"/>
                    </a:ext>
                  </a:extLst>
                </a:gridCol>
                <a:gridCol w="1352785">
                  <a:extLst>
                    <a:ext uri="{9D8B030D-6E8A-4147-A177-3AD203B41FA5}">
                      <a16:colId xmlns:a16="http://schemas.microsoft.com/office/drawing/2014/main" val="20005"/>
                    </a:ext>
                  </a:extLst>
                </a:gridCol>
                <a:gridCol w="1352785">
                  <a:extLst>
                    <a:ext uri="{9D8B030D-6E8A-4147-A177-3AD203B41FA5}">
                      <a16:colId xmlns:a16="http://schemas.microsoft.com/office/drawing/2014/main" val="20006"/>
                    </a:ext>
                  </a:extLst>
                </a:gridCol>
              </a:tblGrid>
              <a:tr h="283757">
                <a:tc rowSpan="3">
                  <a:txBody>
                    <a:bodyPr/>
                    <a:lstStyle/>
                    <a:p>
                      <a:pPr algn="ctr" fontAlgn="b"/>
                      <a:r>
                        <a:rPr lang="uk-UA" sz="1200" b="1" u="none" strike="noStrike" dirty="0">
                          <a:latin typeface="+mn-lt"/>
                        </a:rPr>
                        <a:t>Місяць </a:t>
                      </a:r>
                      <a:endParaRPr lang="uk-UA" sz="1200" b="1" i="0" u="none" strike="noStrike" dirty="0">
                        <a:solidFill>
                          <a:srgbClr val="000000"/>
                        </a:solidFill>
                        <a:latin typeface="+mn-lt"/>
                        <a:ea typeface="Open Sans" charset="0"/>
                        <a:cs typeface="Arial" panose="020B0604020202020204" pitchFamily="34" charset="0"/>
                      </a:endParaRPr>
                    </a:p>
                  </a:txBody>
                  <a:tcPr marL="0" marR="0" marT="0" marB="0" anchor="ctr">
                    <a:solidFill>
                      <a:schemeClr val="accent6">
                        <a:lumMod val="40000"/>
                        <a:lumOff val="60000"/>
                      </a:schemeClr>
                    </a:solidFill>
                  </a:tcPr>
                </a:tc>
                <a:tc gridSpan="2">
                  <a:txBody>
                    <a:bodyPr/>
                    <a:lstStyle/>
                    <a:p>
                      <a:pPr algn="ctr" fontAlgn="b"/>
                      <a:r>
                        <a:rPr lang="uk-UA" sz="1200" b="1" u="none" strike="noStrike" dirty="0" smtClean="0">
                          <a:latin typeface="+mn-lt"/>
                        </a:rPr>
                        <a:t>2016</a:t>
                      </a:r>
                      <a:endParaRPr lang="uk-UA" sz="1200" b="1" i="0" u="none" strike="noStrike" dirty="0">
                        <a:solidFill>
                          <a:srgbClr val="000000"/>
                        </a:solidFill>
                        <a:latin typeface="+mn-lt"/>
                        <a:ea typeface="Open Sans" charset="0"/>
                        <a:cs typeface="Open Sans" charset="0"/>
                      </a:endParaRPr>
                    </a:p>
                  </a:txBody>
                  <a:tcPr marL="0" marR="0" marT="0" marB="0" anchor="ctr">
                    <a:solidFill>
                      <a:schemeClr val="accent6">
                        <a:lumMod val="40000"/>
                        <a:lumOff val="60000"/>
                      </a:schemeClr>
                    </a:solidFill>
                  </a:tcPr>
                </a:tc>
                <a:tc hMerge="1">
                  <a:txBody>
                    <a:bodyPr/>
                    <a:lstStyle/>
                    <a:p>
                      <a:endParaRPr lang="en-US"/>
                    </a:p>
                  </a:txBody>
                  <a:tcPr/>
                </a:tc>
                <a:tc gridSpan="2">
                  <a:txBody>
                    <a:bodyPr/>
                    <a:lstStyle/>
                    <a:p>
                      <a:pPr algn="ctr" fontAlgn="b"/>
                      <a:r>
                        <a:rPr lang="uk-UA" sz="1200" b="1" u="none" strike="noStrike" dirty="0" smtClean="0">
                          <a:latin typeface="+mn-lt"/>
                        </a:rPr>
                        <a:t>2017</a:t>
                      </a:r>
                      <a:endParaRPr lang="uk-UA" sz="1200" b="1" i="0" u="none" strike="noStrike" dirty="0">
                        <a:solidFill>
                          <a:srgbClr val="000000"/>
                        </a:solidFill>
                        <a:latin typeface="+mn-lt"/>
                        <a:ea typeface="Open Sans" charset="0"/>
                        <a:cs typeface="Open Sans" charset="0"/>
                      </a:endParaRPr>
                    </a:p>
                  </a:txBody>
                  <a:tcPr marL="0" marR="0" marT="0" marB="0" anchor="ctr">
                    <a:solidFill>
                      <a:schemeClr val="accent6">
                        <a:lumMod val="40000"/>
                        <a:lumOff val="60000"/>
                      </a:schemeClr>
                    </a:solidFill>
                  </a:tcPr>
                </a:tc>
                <a:tc hMerge="1">
                  <a:txBody>
                    <a:bodyPr/>
                    <a:lstStyle/>
                    <a:p>
                      <a:endParaRPr lang="en-US"/>
                    </a:p>
                  </a:txBody>
                  <a:tcPr/>
                </a:tc>
                <a:tc gridSpan="2">
                  <a:txBody>
                    <a:bodyPr/>
                    <a:lstStyle/>
                    <a:p>
                      <a:pPr algn="ctr" fontAlgn="b"/>
                      <a:r>
                        <a:rPr lang="uk-UA" sz="1200" b="1" u="none" strike="noStrike" dirty="0" smtClean="0">
                          <a:latin typeface="+mn-lt"/>
                        </a:rPr>
                        <a:t>2018</a:t>
                      </a:r>
                      <a:endParaRPr lang="uk-UA" sz="1200" b="1" i="0" u="none" strike="noStrike" dirty="0">
                        <a:solidFill>
                          <a:srgbClr val="000000"/>
                        </a:solidFill>
                        <a:latin typeface="+mn-lt"/>
                        <a:ea typeface="Open Sans" charset="0"/>
                        <a:cs typeface="Open Sans" charset="0"/>
                      </a:endParaRPr>
                    </a:p>
                  </a:txBody>
                  <a:tcPr marL="0" marR="0" marT="0" marB="0" anchor="ctr">
                    <a:solidFill>
                      <a:schemeClr val="accent6">
                        <a:lumMod val="40000"/>
                        <a:lumOff val="60000"/>
                      </a:schemeClr>
                    </a:solidFill>
                  </a:tcPr>
                </a:tc>
                <a:tc hMerge="1">
                  <a:txBody>
                    <a:bodyPr/>
                    <a:lstStyle/>
                    <a:p>
                      <a:endParaRPr lang="en-US"/>
                    </a:p>
                  </a:txBody>
                  <a:tcPr/>
                </a:tc>
                <a:extLst>
                  <a:ext uri="{0D108BD9-81ED-4DB2-BD59-A6C34878D82A}">
                    <a16:rowId xmlns:a16="http://schemas.microsoft.com/office/drawing/2014/main" val="10000"/>
                  </a:ext>
                </a:extLst>
              </a:tr>
              <a:tr h="567516">
                <a:tc vMerge="1">
                  <a:txBody>
                    <a:bodyPr/>
                    <a:lstStyle/>
                    <a:p>
                      <a:endParaRPr lang="en-US"/>
                    </a:p>
                  </a:txBody>
                  <a:tcPr/>
                </a:tc>
                <a:tc>
                  <a:txBody>
                    <a:bodyPr/>
                    <a:lstStyle/>
                    <a:p>
                      <a:pPr algn="ctr" fontAlgn="b"/>
                      <a:r>
                        <a:rPr lang="uk-UA" sz="1200" b="1" u="none" strike="noStrike" dirty="0" smtClean="0">
                          <a:latin typeface="+mn-lt"/>
                        </a:rPr>
                        <a:t>Загальне споживання енергії</a:t>
                      </a:r>
                      <a:endParaRPr lang="uk-UA" sz="1200" b="1" i="0" u="none" strike="noStrike" dirty="0">
                        <a:solidFill>
                          <a:srgbClr val="000000"/>
                        </a:solidFill>
                        <a:latin typeface="+mn-lt"/>
                        <a:ea typeface="Open Sans" charset="0"/>
                        <a:cs typeface="Arial" panose="020B0604020202020204" pitchFamily="34" charset="0"/>
                      </a:endParaRPr>
                    </a:p>
                  </a:txBody>
                  <a:tcPr marL="0" marR="0" marT="0" marB="0" anchor="ctr">
                    <a:solidFill>
                      <a:schemeClr val="accent6">
                        <a:lumMod val="40000"/>
                        <a:lumOff val="60000"/>
                      </a:schemeClr>
                    </a:solidFill>
                  </a:tcPr>
                </a:tc>
                <a:tc>
                  <a:txBody>
                    <a:bodyPr/>
                    <a:lstStyle/>
                    <a:p>
                      <a:pPr algn="ctr" fontAlgn="b"/>
                      <a:r>
                        <a:rPr lang="uk-UA" sz="1200" b="1" u="none" strike="noStrike" dirty="0" smtClean="0">
                          <a:latin typeface="+mn-lt"/>
                        </a:rPr>
                        <a:t>Споживання гарячої води</a:t>
                      </a:r>
                      <a:endParaRPr lang="uk-UA" sz="1200" b="1" i="0" u="none" strike="noStrike" dirty="0">
                        <a:solidFill>
                          <a:srgbClr val="000000"/>
                        </a:solidFill>
                        <a:latin typeface="+mn-lt"/>
                        <a:ea typeface="Open Sans" charset="0"/>
                        <a:cs typeface="Arial" panose="020B0604020202020204" pitchFamily="34" charset="0"/>
                      </a:endParaRPr>
                    </a:p>
                  </a:txBody>
                  <a:tcPr marL="0" marR="0" marT="0" marB="0" anchor="ctr">
                    <a:solidFill>
                      <a:schemeClr val="accent6">
                        <a:lumMod val="40000"/>
                        <a:lumOff val="60000"/>
                      </a:schemeClr>
                    </a:solidFill>
                  </a:tcPr>
                </a:tc>
                <a:tc>
                  <a:txBody>
                    <a:bodyPr/>
                    <a:lstStyle/>
                    <a:p>
                      <a:pPr algn="ctr" fontAlgn="b"/>
                      <a:r>
                        <a:rPr lang="uk-UA" sz="1200" b="1" u="none" strike="noStrike" dirty="0" smtClean="0">
                          <a:latin typeface="+mn-lt"/>
                        </a:rPr>
                        <a:t>Загальне споживання енергії</a:t>
                      </a:r>
                      <a:endParaRPr lang="uk-UA" sz="1200" b="1" i="0" u="none" strike="noStrike" dirty="0">
                        <a:solidFill>
                          <a:srgbClr val="000000"/>
                        </a:solidFill>
                        <a:latin typeface="+mn-lt"/>
                        <a:ea typeface="Open Sans" charset="0"/>
                        <a:cs typeface="Arial" panose="020B0604020202020204" pitchFamily="34" charset="0"/>
                      </a:endParaRPr>
                    </a:p>
                  </a:txBody>
                  <a:tcPr marL="0" marR="0" marT="0" marB="0" anchor="ctr">
                    <a:solidFill>
                      <a:schemeClr val="accent6">
                        <a:lumMod val="40000"/>
                        <a:lumOff val="60000"/>
                      </a:schemeClr>
                    </a:solidFill>
                  </a:tcPr>
                </a:tc>
                <a:tc>
                  <a:txBody>
                    <a:bodyPr/>
                    <a:lstStyle/>
                    <a:p>
                      <a:pPr algn="ctr" fontAlgn="b"/>
                      <a:r>
                        <a:rPr lang="uk-UA" sz="1200" b="1" u="none" strike="noStrike" dirty="0" smtClean="0">
                          <a:latin typeface="+mn-lt"/>
                        </a:rPr>
                        <a:t>Споживання гарячої води</a:t>
                      </a:r>
                      <a:endParaRPr lang="uk-UA" sz="1200" b="1" i="0" u="none" strike="noStrike" dirty="0">
                        <a:solidFill>
                          <a:srgbClr val="000000"/>
                        </a:solidFill>
                        <a:latin typeface="+mn-lt"/>
                        <a:ea typeface="Open Sans" charset="0"/>
                        <a:cs typeface="Arial" panose="020B0604020202020204" pitchFamily="34" charset="0"/>
                      </a:endParaRPr>
                    </a:p>
                  </a:txBody>
                  <a:tcPr marL="0" marR="0" marT="0" marB="0" anchor="ctr">
                    <a:solidFill>
                      <a:schemeClr val="accent6">
                        <a:lumMod val="40000"/>
                        <a:lumOff val="60000"/>
                      </a:schemeClr>
                    </a:solidFill>
                  </a:tcPr>
                </a:tc>
                <a:tc>
                  <a:txBody>
                    <a:bodyPr/>
                    <a:lstStyle/>
                    <a:p>
                      <a:pPr algn="ctr" fontAlgn="b"/>
                      <a:r>
                        <a:rPr lang="uk-UA" sz="1200" b="1" u="none" strike="noStrike" dirty="0" smtClean="0">
                          <a:latin typeface="+mn-lt"/>
                        </a:rPr>
                        <a:t>Загальне споживання енергії</a:t>
                      </a:r>
                      <a:endParaRPr lang="uk-UA" sz="1200" b="1" i="0" u="none" strike="noStrike" dirty="0">
                        <a:solidFill>
                          <a:srgbClr val="000000"/>
                        </a:solidFill>
                        <a:latin typeface="+mn-lt"/>
                        <a:ea typeface="Open Sans" charset="0"/>
                        <a:cs typeface="Arial" panose="020B0604020202020204" pitchFamily="34" charset="0"/>
                      </a:endParaRPr>
                    </a:p>
                  </a:txBody>
                  <a:tcPr marL="0" marR="0" marT="0" marB="0" anchor="ctr">
                    <a:solidFill>
                      <a:schemeClr val="accent6">
                        <a:lumMod val="40000"/>
                        <a:lumOff val="60000"/>
                      </a:schemeClr>
                    </a:solidFill>
                  </a:tcPr>
                </a:tc>
                <a:tc>
                  <a:txBody>
                    <a:bodyPr/>
                    <a:lstStyle/>
                    <a:p>
                      <a:pPr algn="ctr" fontAlgn="b"/>
                      <a:r>
                        <a:rPr lang="uk-UA" sz="1200" b="1" u="none" strike="noStrike" dirty="0" smtClean="0">
                          <a:latin typeface="+mn-lt"/>
                        </a:rPr>
                        <a:t>Споживання гарячої води</a:t>
                      </a:r>
                      <a:endParaRPr lang="uk-UA" sz="1200" b="1" i="0" u="none" strike="noStrike" dirty="0">
                        <a:solidFill>
                          <a:srgbClr val="000000"/>
                        </a:solidFill>
                        <a:latin typeface="+mn-lt"/>
                        <a:ea typeface="Open Sans" charset="0"/>
                        <a:cs typeface="Arial" panose="020B0604020202020204" pitchFamily="34" charset="0"/>
                      </a:endParaRPr>
                    </a:p>
                  </a:txBody>
                  <a:tcPr marL="0" marR="0" marT="0" marB="0" anchor="ctr">
                    <a:solidFill>
                      <a:schemeClr val="accent6">
                        <a:lumMod val="40000"/>
                        <a:lumOff val="60000"/>
                      </a:schemeClr>
                    </a:solidFill>
                  </a:tcPr>
                </a:tc>
                <a:extLst>
                  <a:ext uri="{0D108BD9-81ED-4DB2-BD59-A6C34878D82A}">
                    <a16:rowId xmlns:a16="http://schemas.microsoft.com/office/drawing/2014/main" val="10001"/>
                  </a:ext>
                </a:extLst>
              </a:tr>
              <a:tr h="283757">
                <a:tc vMerge="1">
                  <a:txBody>
                    <a:bodyPr/>
                    <a:lstStyle/>
                    <a:p>
                      <a:endParaRPr lang="en-US"/>
                    </a:p>
                  </a:txBody>
                  <a:tcPr/>
                </a:tc>
                <a:tc>
                  <a:txBody>
                    <a:bodyPr/>
                    <a:lstStyle/>
                    <a:p>
                      <a:pPr algn="ctr" fontAlgn="b"/>
                      <a:r>
                        <a:rPr lang="uk-UA" sz="1200" b="1" u="none" strike="noStrike" dirty="0" smtClean="0">
                          <a:latin typeface="+mn-lt"/>
                        </a:rPr>
                        <a:t>МВт-год</a:t>
                      </a:r>
                      <a:endParaRPr lang="uk-UA" sz="1200" b="1" i="0" u="none" strike="noStrike" dirty="0">
                        <a:solidFill>
                          <a:srgbClr val="000000"/>
                        </a:solidFill>
                        <a:latin typeface="+mn-lt"/>
                        <a:ea typeface="Open Sans" charset="0"/>
                        <a:cs typeface="Arial" panose="020B0604020202020204" pitchFamily="34" charset="0"/>
                      </a:endParaRPr>
                    </a:p>
                  </a:txBody>
                  <a:tcPr marL="0" marR="0" marT="0" marB="0" anchor="ctr">
                    <a:solidFill>
                      <a:schemeClr val="accent6">
                        <a:lumMod val="40000"/>
                        <a:lumOff val="60000"/>
                      </a:schemeClr>
                    </a:solidFill>
                  </a:tcPr>
                </a:tc>
                <a:tc>
                  <a:txBody>
                    <a:bodyPr/>
                    <a:lstStyle/>
                    <a:p>
                      <a:pPr algn="ctr" fontAlgn="b"/>
                      <a:r>
                        <a:rPr lang="uk-UA" sz="1200" b="1" dirty="0" smtClean="0">
                          <a:latin typeface="+mn-lt"/>
                        </a:rPr>
                        <a:t>м3</a:t>
                      </a:r>
                      <a:endParaRPr lang="uk-UA" sz="1200" b="1" i="0" u="none" strike="noStrike" dirty="0">
                        <a:solidFill>
                          <a:srgbClr val="000000"/>
                        </a:solidFill>
                        <a:latin typeface="+mn-lt"/>
                        <a:ea typeface="Open Sans" charset="0"/>
                        <a:cs typeface="Arial" panose="020B0604020202020204" pitchFamily="34" charset="0"/>
                      </a:endParaRPr>
                    </a:p>
                  </a:txBody>
                  <a:tcPr marL="0" marR="0" marT="0" marB="0" anchor="ctr">
                    <a:solidFill>
                      <a:schemeClr val="accent6">
                        <a:lumMod val="40000"/>
                        <a:lumOff val="60000"/>
                      </a:schemeClr>
                    </a:solidFill>
                  </a:tcPr>
                </a:tc>
                <a:tc>
                  <a:txBody>
                    <a:bodyPr/>
                    <a:lstStyle/>
                    <a:p>
                      <a:pPr algn="ctr" fontAlgn="b"/>
                      <a:r>
                        <a:rPr lang="uk-UA" sz="1200" b="1" u="none" strike="noStrike" dirty="0" smtClean="0">
                          <a:latin typeface="+mn-lt"/>
                        </a:rPr>
                        <a:t>МВт-год</a:t>
                      </a:r>
                      <a:endParaRPr lang="uk-UA" sz="1200" b="1" i="0" u="none" strike="noStrike" dirty="0">
                        <a:solidFill>
                          <a:srgbClr val="000000"/>
                        </a:solidFill>
                        <a:latin typeface="+mn-lt"/>
                        <a:ea typeface="Open Sans" charset="0"/>
                        <a:cs typeface="Arial" panose="020B0604020202020204" pitchFamily="34" charset="0"/>
                      </a:endParaRPr>
                    </a:p>
                  </a:txBody>
                  <a:tcPr marL="0" marR="0" marT="0" marB="0" anchor="ctr">
                    <a:solidFill>
                      <a:schemeClr val="accent6">
                        <a:lumMod val="40000"/>
                        <a:lumOff val="60000"/>
                      </a:schemeClr>
                    </a:solidFill>
                  </a:tcPr>
                </a:tc>
                <a:tc>
                  <a:txBody>
                    <a:bodyPr/>
                    <a:lstStyle/>
                    <a:p>
                      <a:pPr algn="ctr" fontAlgn="b"/>
                      <a:r>
                        <a:rPr lang="uk-UA" sz="1200" b="1" dirty="0" smtClean="0">
                          <a:latin typeface="+mn-lt"/>
                        </a:rPr>
                        <a:t>м3</a:t>
                      </a:r>
                      <a:endParaRPr lang="uk-UA" sz="1200" b="1" i="0" u="none" strike="noStrike" dirty="0">
                        <a:solidFill>
                          <a:srgbClr val="000000"/>
                        </a:solidFill>
                        <a:latin typeface="+mn-lt"/>
                        <a:ea typeface="Open Sans" charset="0"/>
                        <a:cs typeface="Arial" panose="020B0604020202020204" pitchFamily="34" charset="0"/>
                      </a:endParaRPr>
                    </a:p>
                  </a:txBody>
                  <a:tcPr marL="0" marR="0" marT="0" marB="0" anchor="ctr">
                    <a:solidFill>
                      <a:schemeClr val="accent6">
                        <a:lumMod val="40000"/>
                        <a:lumOff val="60000"/>
                      </a:schemeClr>
                    </a:solidFill>
                  </a:tcPr>
                </a:tc>
                <a:tc>
                  <a:txBody>
                    <a:bodyPr/>
                    <a:lstStyle/>
                    <a:p>
                      <a:pPr algn="ctr" fontAlgn="b"/>
                      <a:r>
                        <a:rPr lang="uk-UA" sz="1200" b="1" u="none" strike="noStrike" dirty="0" smtClean="0">
                          <a:latin typeface="+mn-lt"/>
                        </a:rPr>
                        <a:t>МВт-год</a:t>
                      </a:r>
                      <a:endParaRPr lang="uk-UA" sz="1200" b="1" i="0" u="none" strike="noStrike" dirty="0">
                        <a:solidFill>
                          <a:srgbClr val="000000"/>
                        </a:solidFill>
                        <a:latin typeface="+mn-lt"/>
                        <a:ea typeface="Open Sans" charset="0"/>
                        <a:cs typeface="Arial" panose="020B0604020202020204" pitchFamily="34" charset="0"/>
                      </a:endParaRPr>
                    </a:p>
                  </a:txBody>
                  <a:tcPr marL="0" marR="0" marT="0" marB="0" anchor="ctr">
                    <a:solidFill>
                      <a:schemeClr val="accent6">
                        <a:lumMod val="40000"/>
                        <a:lumOff val="60000"/>
                      </a:schemeClr>
                    </a:solidFill>
                  </a:tcPr>
                </a:tc>
                <a:tc>
                  <a:txBody>
                    <a:bodyPr/>
                    <a:lstStyle/>
                    <a:p>
                      <a:pPr algn="ctr" fontAlgn="b"/>
                      <a:r>
                        <a:rPr lang="uk-UA" sz="1200" b="1" dirty="0" smtClean="0">
                          <a:latin typeface="+mn-lt"/>
                        </a:rPr>
                        <a:t>м3</a:t>
                      </a:r>
                      <a:endParaRPr lang="uk-UA" sz="1200" b="1" i="0" u="none" strike="noStrike" dirty="0">
                        <a:solidFill>
                          <a:srgbClr val="000000"/>
                        </a:solidFill>
                        <a:latin typeface="+mn-lt"/>
                        <a:ea typeface="Open Sans" charset="0"/>
                        <a:cs typeface="Arial" panose="020B0604020202020204" pitchFamily="34" charset="0"/>
                      </a:endParaRPr>
                    </a:p>
                  </a:txBody>
                  <a:tcPr marL="0" marR="0" marT="0" marB="0" anchor="ctr">
                    <a:solidFill>
                      <a:schemeClr val="accent6">
                        <a:lumMod val="40000"/>
                        <a:lumOff val="60000"/>
                      </a:schemeClr>
                    </a:solidFill>
                  </a:tcPr>
                </a:tc>
                <a:extLst>
                  <a:ext uri="{0D108BD9-81ED-4DB2-BD59-A6C34878D82A}">
                    <a16:rowId xmlns:a16="http://schemas.microsoft.com/office/drawing/2014/main" val="10002"/>
                  </a:ext>
                </a:extLst>
              </a:tr>
              <a:tr h="283757">
                <a:tc>
                  <a:txBody>
                    <a:bodyPr/>
                    <a:lstStyle/>
                    <a:p>
                      <a:pPr algn="l" fontAlgn="b"/>
                      <a:r>
                        <a:rPr lang="uk-UA" sz="1200" b="1" u="none" strike="noStrike" dirty="0" smtClean="0">
                          <a:solidFill>
                            <a:srgbClr val="C00000"/>
                          </a:solidFill>
                          <a:latin typeface="+mn-lt"/>
                        </a:rPr>
                        <a:t> Січень </a:t>
                      </a:r>
                      <a:endParaRPr lang="uk-UA" sz="1200" b="1" i="0" u="none" strike="noStrike" dirty="0">
                        <a:solidFill>
                          <a:srgbClr val="C00000"/>
                        </a:solidFill>
                        <a:latin typeface="+mn-lt"/>
                        <a:ea typeface="Open Sans" charset="0"/>
                        <a:cs typeface="Arial" panose="020B0604020202020204" pitchFamily="34" charset="0"/>
                      </a:endParaRPr>
                    </a:p>
                  </a:txBody>
                  <a:tcPr marL="0" marR="0" marT="0" marB="0" anchor="ctr"/>
                </a:tc>
                <a:tc>
                  <a:txBody>
                    <a:bodyPr/>
                    <a:lstStyle/>
                    <a:p>
                      <a:pPr algn="ctr" rtl="0" fontAlgn="b"/>
                      <a:r>
                        <a:rPr lang="uk-UA" sz="1200" b="0" i="0" u="none" strike="noStrike" dirty="0">
                          <a:solidFill>
                            <a:srgbClr val="C00000"/>
                          </a:solidFill>
                          <a:effectLst/>
                          <a:latin typeface="Arial" panose="020B0604020202020204" pitchFamily="34" charset="0"/>
                        </a:rPr>
                        <a:t>89,6</a:t>
                      </a:r>
                    </a:p>
                  </a:txBody>
                  <a:tcPr marL="9525" marR="9525" marT="9525" marB="0" anchor="ctr"/>
                </a:tc>
                <a:tc>
                  <a:txBody>
                    <a:bodyPr/>
                    <a:lstStyle/>
                    <a:p>
                      <a:pPr algn="ctr" rtl="0" fontAlgn="b"/>
                      <a:r>
                        <a:rPr lang="uk-UA" sz="1200" b="0" i="0" u="none" strike="noStrike">
                          <a:solidFill>
                            <a:srgbClr val="C00000"/>
                          </a:solidFill>
                          <a:effectLst/>
                          <a:latin typeface="Arial" panose="020B0604020202020204" pitchFamily="34" charset="0"/>
                        </a:rPr>
                        <a:t>95</a:t>
                      </a:r>
                    </a:p>
                  </a:txBody>
                  <a:tcPr marL="9525" marR="9525" marT="9525" marB="0" anchor="ctr"/>
                </a:tc>
                <a:tc>
                  <a:txBody>
                    <a:bodyPr/>
                    <a:lstStyle/>
                    <a:p>
                      <a:pPr algn="ctr" rtl="0" fontAlgn="b"/>
                      <a:r>
                        <a:rPr lang="uk-UA" sz="1200" b="0" i="0" u="none" strike="noStrike">
                          <a:solidFill>
                            <a:srgbClr val="C00000"/>
                          </a:solidFill>
                          <a:effectLst/>
                          <a:latin typeface="Arial" panose="020B0604020202020204" pitchFamily="34" charset="0"/>
                        </a:rPr>
                        <a:t>79,0</a:t>
                      </a:r>
                    </a:p>
                  </a:txBody>
                  <a:tcPr marL="9525" marR="9525" marT="9525" marB="0" anchor="ctr"/>
                </a:tc>
                <a:tc>
                  <a:txBody>
                    <a:bodyPr/>
                    <a:lstStyle/>
                    <a:p>
                      <a:pPr algn="ctr" rtl="0" fontAlgn="b"/>
                      <a:r>
                        <a:rPr lang="uk-UA" sz="1200" b="0" i="0" u="none" strike="noStrike">
                          <a:solidFill>
                            <a:srgbClr val="C00000"/>
                          </a:solidFill>
                          <a:effectLst/>
                          <a:latin typeface="Arial" panose="020B0604020202020204" pitchFamily="34" charset="0"/>
                        </a:rPr>
                        <a:t>102</a:t>
                      </a:r>
                    </a:p>
                  </a:txBody>
                  <a:tcPr marL="9525" marR="9525" marT="9525" marB="0" anchor="ctr"/>
                </a:tc>
                <a:tc>
                  <a:txBody>
                    <a:bodyPr/>
                    <a:lstStyle/>
                    <a:p>
                      <a:pPr algn="ctr" rtl="0" fontAlgn="b"/>
                      <a:r>
                        <a:rPr lang="uk-UA" sz="1200" b="0" i="0" u="none" strike="noStrike">
                          <a:solidFill>
                            <a:srgbClr val="C00000"/>
                          </a:solidFill>
                          <a:effectLst/>
                          <a:latin typeface="Arial" panose="020B0604020202020204" pitchFamily="34" charset="0"/>
                        </a:rPr>
                        <a:t>87,1</a:t>
                      </a:r>
                    </a:p>
                  </a:txBody>
                  <a:tcPr marL="9525" marR="9525" marT="9525" marB="0" anchor="ctr"/>
                </a:tc>
                <a:tc>
                  <a:txBody>
                    <a:bodyPr/>
                    <a:lstStyle/>
                    <a:p>
                      <a:pPr algn="ctr" rtl="0" fontAlgn="b"/>
                      <a:r>
                        <a:rPr lang="uk-UA" sz="1200" b="0" i="0" u="none" strike="noStrike">
                          <a:solidFill>
                            <a:srgbClr val="C00000"/>
                          </a:solidFill>
                          <a:effectLst/>
                          <a:latin typeface="Arial" panose="020B0604020202020204" pitchFamily="34" charset="0"/>
                        </a:rPr>
                        <a:t>97</a:t>
                      </a:r>
                    </a:p>
                  </a:txBody>
                  <a:tcPr marL="9525" marR="9525" marT="9525" marB="0" anchor="ctr"/>
                </a:tc>
                <a:extLst>
                  <a:ext uri="{0D108BD9-81ED-4DB2-BD59-A6C34878D82A}">
                    <a16:rowId xmlns:a16="http://schemas.microsoft.com/office/drawing/2014/main" val="10003"/>
                  </a:ext>
                </a:extLst>
              </a:tr>
              <a:tr h="283757">
                <a:tc>
                  <a:txBody>
                    <a:bodyPr/>
                    <a:lstStyle/>
                    <a:p>
                      <a:pPr algn="l" fontAlgn="b"/>
                      <a:r>
                        <a:rPr lang="uk-UA" sz="1200" b="1" u="none" strike="noStrike" dirty="0" smtClean="0">
                          <a:solidFill>
                            <a:srgbClr val="C00000"/>
                          </a:solidFill>
                          <a:latin typeface="+mn-lt"/>
                        </a:rPr>
                        <a:t> Лютий </a:t>
                      </a:r>
                      <a:endParaRPr lang="uk-UA" sz="1200" b="1" i="0" u="none" strike="noStrike" dirty="0">
                        <a:solidFill>
                          <a:srgbClr val="C00000"/>
                        </a:solidFill>
                        <a:latin typeface="+mn-lt"/>
                        <a:ea typeface="Open Sans" charset="0"/>
                        <a:cs typeface="Arial" panose="020B0604020202020204" pitchFamily="34" charset="0"/>
                      </a:endParaRPr>
                    </a:p>
                  </a:txBody>
                  <a:tcPr marL="0" marR="0" marT="0" marB="0" anchor="ctr"/>
                </a:tc>
                <a:tc>
                  <a:txBody>
                    <a:bodyPr/>
                    <a:lstStyle/>
                    <a:p>
                      <a:pPr algn="ctr" rtl="0" fontAlgn="b"/>
                      <a:r>
                        <a:rPr lang="uk-UA" sz="1200" b="0" i="0" u="none" strike="noStrike" dirty="0">
                          <a:solidFill>
                            <a:srgbClr val="C00000"/>
                          </a:solidFill>
                          <a:effectLst/>
                          <a:latin typeface="Arial" panose="020B0604020202020204" pitchFamily="34" charset="0"/>
                        </a:rPr>
                        <a:t>85,9</a:t>
                      </a:r>
                    </a:p>
                  </a:txBody>
                  <a:tcPr marL="9525" marR="9525" marT="9525" marB="0" anchor="ctr"/>
                </a:tc>
                <a:tc>
                  <a:txBody>
                    <a:bodyPr/>
                    <a:lstStyle/>
                    <a:p>
                      <a:pPr algn="ctr" rtl="0" fontAlgn="b"/>
                      <a:r>
                        <a:rPr lang="uk-UA" sz="1200" b="0" i="0" u="none" strike="noStrike" dirty="0">
                          <a:solidFill>
                            <a:srgbClr val="C00000"/>
                          </a:solidFill>
                          <a:effectLst/>
                          <a:latin typeface="Arial" panose="020B0604020202020204" pitchFamily="34" charset="0"/>
                        </a:rPr>
                        <a:t>99</a:t>
                      </a:r>
                    </a:p>
                  </a:txBody>
                  <a:tcPr marL="9525" marR="9525" marT="9525" marB="0" anchor="ctr"/>
                </a:tc>
                <a:tc>
                  <a:txBody>
                    <a:bodyPr/>
                    <a:lstStyle/>
                    <a:p>
                      <a:pPr algn="ctr" rtl="0" fontAlgn="b"/>
                      <a:r>
                        <a:rPr lang="uk-UA" sz="1200" b="0" i="0" u="none" strike="noStrike">
                          <a:solidFill>
                            <a:srgbClr val="C00000"/>
                          </a:solidFill>
                          <a:effectLst/>
                          <a:latin typeface="Arial" panose="020B0604020202020204" pitchFamily="34" charset="0"/>
                        </a:rPr>
                        <a:t>76,5</a:t>
                      </a:r>
                    </a:p>
                  </a:txBody>
                  <a:tcPr marL="9525" marR="9525" marT="9525" marB="0" anchor="ctr"/>
                </a:tc>
                <a:tc>
                  <a:txBody>
                    <a:bodyPr/>
                    <a:lstStyle/>
                    <a:p>
                      <a:pPr algn="ctr" rtl="0" fontAlgn="b"/>
                      <a:r>
                        <a:rPr lang="uk-UA" sz="1200" b="0" i="0" u="none" strike="noStrike">
                          <a:solidFill>
                            <a:srgbClr val="C00000"/>
                          </a:solidFill>
                          <a:effectLst/>
                          <a:latin typeface="Arial" panose="020B0604020202020204" pitchFamily="34" charset="0"/>
                        </a:rPr>
                        <a:t>105</a:t>
                      </a:r>
                    </a:p>
                  </a:txBody>
                  <a:tcPr marL="9525" marR="9525" marT="9525" marB="0" anchor="ctr"/>
                </a:tc>
                <a:tc>
                  <a:txBody>
                    <a:bodyPr/>
                    <a:lstStyle/>
                    <a:p>
                      <a:pPr algn="ctr" rtl="0" fontAlgn="b"/>
                      <a:r>
                        <a:rPr lang="uk-UA" sz="1200" b="0" i="0" u="none" strike="noStrike">
                          <a:solidFill>
                            <a:srgbClr val="C00000"/>
                          </a:solidFill>
                          <a:effectLst/>
                          <a:latin typeface="Arial" panose="020B0604020202020204" pitchFamily="34" charset="0"/>
                        </a:rPr>
                        <a:t>73,0</a:t>
                      </a:r>
                    </a:p>
                  </a:txBody>
                  <a:tcPr marL="9525" marR="9525" marT="9525" marB="0" anchor="ctr"/>
                </a:tc>
                <a:tc>
                  <a:txBody>
                    <a:bodyPr/>
                    <a:lstStyle/>
                    <a:p>
                      <a:pPr algn="ctr" rtl="0" fontAlgn="b"/>
                      <a:r>
                        <a:rPr lang="uk-UA" sz="1200" b="0" i="0" u="none" strike="noStrike">
                          <a:solidFill>
                            <a:srgbClr val="C00000"/>
                          </a:solidFill>
                          <a:effectLst/>
                          <a:latin typeface="Arial" panose="020B0604020202020204" pitchFamily="34" charset="0"/>
                        </a:rPr>
                        <a:t>93</a:t>
                      </a:r>
                    </a:p>
                  </a:txBody>
                  <a:tcPr marL="9525" marR="9525" marT="9525" marB="0" anchor="ctr"/>
                </a:tc>
                <a:extLst>
                  <a:ext uri="{0D108BD9-81ED-4DB2-BD59-A6C34878D82A}">
                    <a16:rowId xmlns:a16="http://schemas.microsoft.com/office/drawing/2014/main" val="10004"/>
                  </a:ext>
                </a:extLst>
              </a:tr>
              <a:tr h="283757">
                <a:tc>
                  <a:txBody>
                    <a:bodyPr/>
                    <a:lstStyle/>
                    <a:p>
                      <a:pPr algn="l" fontAlgn="b"/>
                      <a:r>
                        <a:rPr lang="uk-UA" sz="1200" b="1" u="none" strike="noStrike" dirty="0" smtClean="0">
                          <a:solidFill>
                            <a:srgbClr val="C00000"/>
                          </a:solidFill>
                          <a:latin typeface="+mn-lt"/>
                        </a:rPr>
                        <a:t> Березень </a:t>
                      </a:r>
                      <a:endParaRPr lang="uk-UA" sz="1200" b="1" i="0" u="none" strike="noStrike" dirty="0">
                        <a:solidFill>
                          <a:srgbClr val="C00000"/>
                        </a:solidFill>
                        <a:latin typeface="+mn-lt"/>
                        <a:ea typeface="Open Sans" charset="0"/>
                        <a:cs typeface="Arial" panose="020B0604020202020204" pitchFamily="34" charset="0"/>
                      </a:endParaRPr>
                    </a:p>
                  </a:txBody>
                  <a:tcPr marL="0" marR="0" marT="0" marB="0" anchor="ctr"/>
                </a:tc>
                <a:tc>
                  <a:txBody>
                    <a:bodyPr/>
                    <a:lstStyle/>
                    <a:p>
                      <a:pPr algn="ctr" rtl="0" fontAlgn="b"/>
                      <a:r>
                        <a:rPr lang="uk-UA" sz="1200" b="0" i="0" u="none" strike="noStrike">
                          <a:solidFill>
                            <a:srgbClr val="C00000"/>
                          </a:solidFill>
                          <a:effectLst/>
                          <a:latin typeface="Arial" panose="020B0604020202020204" pitchFamily="34" charset="0"/>
                        </a:rPr>
                        <a:t>61,4</a:t>
                      </a:r>
                    </a:p>
                  </a:txBody>
                  <a:tcPr marL="9525" marR="9525" marT="9525" marB="0" anchor="ctr"/>
                </a:tc>
                <a:tc>
                  <a:txBody>
                    <a:bodyPr/>
                    <a:lstStyle/>
                    <a:p>
                      <a:pPr algn="ctr" rtl="0" fontAlgn="b"/>
                      <a:r>
                        <a:rPr lang="uk-UA" sz="1200" b="0" i="0" u="none" strike="noStrike" dirty="0">
                          <a:solidFill>
                            <a:srgbClr val="C00000"/>
                          </a:solidFill>
                          <a:effectLst/>
                          <a:latin typeface="Arial" panose="020B0604020202020204" pitchFamily="34" charset="0"/>
                        </a:rPr>
                        <a:t>100</a:t>
                      </a:r>
                    </a:p>
                  </a:txBody>
                  <a:tcPr marL="9525" marR="9525" marT="9525" marB="0" anchor="ctr"/>
                </a:tc>
                <a:tc>
                  <a:txBody>
                    <a:bodyPr/>
                    <a:lstStyle/>
                    <a:p>
                      <a:pPr algn="ctr" rtl="0" fontAlgn="b"/>
                      <a:r>
                        <a:rPr lang="uk-UA" sz="1200" b="0" i="0" u="none" strike="noStrike">
                          <a:solidFill>
                            <a:srgbClr val="C00000"/>
                          </a:solidFill>
                          <a:effectLst/>
                          <a:latin typeface="Arial" panose="020B0604020202020204" pitchFamily="34" charset="0"/>
                        </a:rPr>
                        <a:t>59,2</a:t>
                      </a:r>
                    </a:p>
                  </a:txBody>
                  <a:tcPr marL="9525" marR="9525" marT="9525" marB="0" anchor="ctr"/>
                </a:tc>
                <a:tc>
                  <a:txBody>
                    <a:bodyPr/>
                    <a:lstStyle/>
                    <a:p>
                      <a:pPr algn="ctr" rtl="0" fontAlgn="b"/>
                      <a:r>
                        <a:rPr lang="uk-UA" sz="1200" b="0" i="0" u="none" strike="noStrike">
                          <a:solidFill>
                            <a:srgbClr val="C00000"/>
                          </a:solidFill>
                          <a:effectLst/>
                          <a:latin typeface="Arial" panose="020B0604020202020204" pitchFamily="34" charset="0"/>
                        </a:rPr>
                        <a:t>88</a:t>
                      </a:r>
                    </a:p>
                  </a:txBody>
                  <a:tcPr marL="9525" marR="9525" marT="9525" marB="0" anchor="ctr"/>
                </a:tc>
                <a:tc>
                  <a:txBody>
                    <a:bodyPr/>
                    <a:lstStyle/>
                    <a:p>
                      <a:pPr algn="ctr" rtl="0" fontAlgn="b"/>
                      <a:r>
                        <a:rPr lang="uk-UA" sz="1200" b="0" i="0" u="none" strike="noStrike">
                          <a:solidFill>
                            <a:srgbClr val="C00000"/>
                          </a:solidFill>
                          <a:effectLst/>
                          <a:latin typeface="Arial" panose="020B0604020202020204" pitchFamily="34" charset="0"/>
                        </a:rPr>
                        <a:t>57,2</a:t>
                      </a:r>
                    </a:p>
                  </a:txBody>
                  <a:tcPr marL="9525" marR="9525" marT="9525" marB="0" anchor="ctr"/>
                </a:tc>
                <a:tc>
                  <a:txBody>
                    <a:bodyPr/>
                    <a:lstStyle/>
                    <a:p>
                      <a:pPr algn="ctr" rtl="0" fontAlgn="b"/>
                      <a:r>
                        <a:rPr lang="uk-UA" sz="1200" b="0" i="0" u="none" strike="noStrike">
                          <a:solidFill>
                            <a:srgbClr val="C00000"/>
                          </a:solidFill>
                          <a:effectLst/>
                          <a:latin typeface="Arial" panose="020B0604020202020204" pitchFamily="34" charset="0"/>
                        </a:rPr>
                        <a:t>89</a:t>
                      </a:r>
                    </a:p>
                  </a:txBody>
                  <a:tcPr marL="9525" marR="9525" marT="9525" marB="0" anchor="ctr"/>
                </a:tc>
                <a:extLst>
                  <a:ext uri="{0D108BD9-81ED-4DB2-BD59-A6C34878D82A}">
                    <a16:rowId xmlns:a16="http://schemas.microsoft.com/office/drawing/2014/main" val="10005"/>
                  </a:ext>
                </a:extLst>
              </a:tr>
              <a:tr h="283757">
                <a:tc>
                  <a:txBody>
                    <a:bodyPr/>
                    <a:lstStyle/>
                    <a:p>
                      <a:pPr algn="l" fontAlgn="b"/>
                      <a:r>
                        <a:rPr lang="uk-UA" sz="1200" b="1" u="none" strike="noStrike" dirty="0" smtClean="0">
                          <a:solidFill>
                            <a:srgbClr val="C00000"/>
                          </a:solidFill>
                          <a:latin typeface="+mn-lt"/>
                        </a:rPr>
                        <a:t> Квітень </a:t>
                      </a:r>
                      <a:endParaRPr lang="uk-UA" sz="1200" b="1" i="0" u="none" strike="noStrike" dirty="0">
                        <a:solidFill>
                          <a:srgbClr val="C00000"/>
                        </a:solidFill>
                        <a:latin typeface="+mn-lt"/>
                        <a:ea typeface="Open Sans" charset="0"/>
                        <a:cs typeface="Arial" panose="020B0604020202020204" pitchFamily="34" charset="0"/>
                      </a:endParaRPr>
                    </a:p>
                  </a:txBody>
                  <a:tcPr marL="0" marR="0" marT="0" marB="0" anchor="ctr"/>
                </a:tc>
                <a:tc>
                  <a:txBody>
                    <a:bodyPr/>
                    <a:lstStyle/>
                    <a:p>
                      <a:pPr algn="ctr" rtl="0" fontAlgn="b"/>
                      <a:r>
                        <a:rPr lang="uk-UA" sz="1200" b="0" i="0" u="none" strike="noStrike">
                          <a:solidFill>
                            <a:srgbClr val="C00000"/>
                          </a:solidFill>
                          <a:effectLst/>
                          <a:latin typeface="Arial" panose="020B0604020202020204" pitchFamily="34" charset="0"/>
                        </a:rPr>
                        <a:t>34,6</a:t>
                      </a:r>
                    </a:p>
                  </a:txBody>
                  <a:tcPr marL="9525" marR="9525" marT="9525" marB="0" anchor="ctr"/>
                </a:tc>
                <a:tc>
                  <a:txBody>
                    <a:bodyPr/>
                    <a:lstStyle/>
                    <a:p>
                      <a:pPr algn="ctr" rtl="0" fontAlgn="b"/>
                      <a:r>
                        <a:rPr lang="uk-UA" sz="1200" b="0" i="0" u="none" strike="noStrike" dirty="0">
                          <a:solidFill>
                            <a:srgbClr val="C00000"/>
                          </a:solidFill>
                          <a:effectLst/>
                          <a:latin typeface="Arial" panose="020B0604020202020204" pitchFamily="34" charset="0"/>
                        </a:rPr>
                        <a:t>105</a:t>
                      </a:r>
                    </a:p>
                  </a:txBody>
                  <a:tcPr marL="9525" marR="9525" marT="9525" marB="0" anchor="ctr"/>
                </a:tc>
                <a:tc>
                  <a:txBody>
                    <a:bodyPr/>
                    <a:lstStyle/>
                    <a:p>
                      <a:pPr algn="ctr" rtl="0" fontAlgn="b"/>
                      <a:r>
                        <a:rPr lang="uk-UA" sz="1200" b="0" i="0" u="none" strike="noStrike">
                          <a:solidFill>
                            <a:srgbClr val="C00000"/>
                          </a:solidFill>
                          <a:effectLst/>
                          <a:latin typeface="Arial" panose="020B0604020202020204" pitchFamily="34" charset="0"/>
                        </a:rPr>
                        <a:t>35,8</a:t>
                      </a:r>
                    </a:p>
                  </a:txBody>
                  <a:tcPr marL="9525" marR="9525" marT="9525" marB="0" anchor="ctr"/>
                </a:tc>
                <a:tc>
                  <a:txBody>
                    <a:bodyPr/>
                    <a:lstStyle/>
                    <a:p>
                      <a:pPr algn="ctr" rtl="0" fontAlgn="b"/>
                      <a:r>
                        <a:rPr lang="uk-UA" sz="1200" b="0" i="0" u="none" strike="noStrike">
                          <a:solidFill>
                            <a:srgbClr val="C00000"/>
                          </a:solidFill>
                          <a:effectLst/>
                          <a:latin typeface="Arial" panose="020B0604020202020204" pitchFamily="34" charset="0"/>
                        </a:rPr>
                        <a:t>101</a:t>
                      </a:r>
                    </a:p>
                  </a:txBody>
                  <a:tcPr marL="9525" marR="9525" marT="9525" marB="0" anchor="ctr"/>
                </a:tc>
                <a:tc>
                  <a:txBody>
                    <a:bodyPr/>
                    <a:lstStyle/>
                    <a:p>
                      <a:pPr algn="ctr" rtl="0" fontAlgn="b"/>
                      <a:r>
                        <a:rPr lang="uk-UA" sz="1200" b="0" i="0" u="none" strike="noStrike">
                          <a:solidFill>
                            <a:srgbClr val="C00000"/>
                          </a:solidFill>
                          <a:effectLst/>
                          <a:latin typeface="Arial" panose="020B0604020202020204" pitchFamily="34" charset="0"/>
                        </a:rPr>
                        <a:t>32,5</a:t>
                      </a:r>
                    </a:p>
                  </a:txBody>
                  <a:tcPr marL="9525" marR="9525" marT="9525" marB="0" anchor="ctr"/>
                </a:tc>
                <a:tc>
                  <a:txBody>
                    <a:bodyPr/>
                    <a:lstStyle/>
                    <a:p>
                      <a:pPr algn="ctr" rtl="0" fontAlgn="b"/>
                      <a:r>
                        <a:rPr lang="uk-UA" sz="1200" b="0" i="0" u="none" strike="noStrike">
                          <a:solidFill>
                            <a:srgbClr val="C00000"/>
                          </a:solidFill>
                          <a:effectLst/>
                          <a:latin typeface="Arial" panose="020B0604020202020204" pitchFamily="34" charset="0"/>
                        </a:rPr>
                        <a:t>86</a:t>
                      </a:r>
                    </a:p>
                  </a:txBody>
                  <a:tcPr marL="9525" marR="9525" marT="9525" marB="0" anchor="ctr"/>
                </a:tc>
                <a:extLst>
                  <a:ext uri="{0D108BD9-81ED-4DB2-BD59-A6C34878D82A}">
                    <a16:rowId xmlns:a16="http://schemas.microsoft.com/office/drawing/2014/main" val="10006"/>
                  </a:ext>
                </a:extLst>
              </a:tr>
              <a:tr h="283757">
                <a:tc>
                  <a:txBody>
                    <a:bodyPr/>
                    <a:lstStyle/>
                    <a:p>
                      <a:pPr algn="l" fontAlgn="b"/>
                      <a:r>
                        <a:rPr lang="uk-UA" sz="1200" b="1" u="none" strike="noStrike" dirty="0" smtClean="0">
                          <a:solidFill>
                            <a:schemeClr val="accent1"/>
                          </a:solidFill>
                          <a:latin typeface="+mn-lt"/>
                        </a:rPr>
                        <a:t> Травень </a:t>
                      </a:r>
                      <a:endParaRPr lang="uk-UA" sz="1200" b="1" i="0" u="none" strike="noStrike" dirty="0">
                        <a:solidFill>
                          <a:schemeClr val="accent1"/>
                        </a:solidFill>
                        <a:latin typeface="+mn-lt"/>
                        <a:ea typeface="Open Sans" charset="0"/>
                        <a:cs typeface="Arial" panose="020B0604020202020204" pitchFamily="34" charset="0"/>
                      </a:endParaRPr>
                    </a:p>
                  </a:txBody>
                  <a:tcPr marL="0" marR="0" marT="0" marB="0" anchor="ctr"/>
                </a:tc>
                <a:tc>
                  <a:txBody>
                    <a:bodyPr/>
                    <a:lstStyle/>
                    <a:p>
                      <a:pPr algn="ctr" rtl="0" fontAlgn="b"/>
                      <a:r>
                        <a:rPr lang="uk-UA" sz="1200" b="1" i="0" u="none" strike="noStrike">
                          <a:solidFill>
                            <a:srgbClr val="727CA3"/>
                          </a:solidFill>
                          <a:effectLst/>
                          <a:latin typeface="Arial" panose="020B0604020202020204" pitchFamily="34" charset="0"/>
                        </a:rPr>
                        <a:t>13,1</a:t>
                      </a:r>
                    </a:p>
                  </a:txBody>
                  <a:tcPr marL="9525" marR="9525" marT="9525" marB="0" anchor="ctr"/>
                </a:tc>
                <a:tc>
                  <a:txBody>
                    <a:bodyPr/>
                    <a:lstStyle/>
                    <a:p>
                      <a:pPr algn="ctr" rtl="0" fontAlgn="b"/>
                      <a:r>
                        <a:rPr lang="uk-UA" sz="1200" b="1" i="0" u="none" strike="noStrike">
                          <a:solidFill>
                            <a:srgbClr val="727CA3"/>
                          </a:solidFill>
                          <a:effectLst/>
                          <a:latin typeface="Arial" panose="020B0604020202020204" pitchFamily="34" charset="0"/>
                        </a:rPr>
                        <a:t>92</a:t>
                      </a:r>
                    </a:p>
                  </a:txBody>
                  <a:tcPr marL="9525" marR="9525" marT="9525" marB="0" anchor="ctr"/>
                </a:tc>
                <a:tc>
                  <a:txBody>
                    <a:bodyPr/>
                    <a:lstStyle/>
                    <a:p>
                      <a:pPr algn="ctr" rtl="0" fontAlgn="b"/>
                      <a:r>
                        <a:rPr lang="uk-UA" sz="1200" b="1" i="0" u="none" strike="noStrike">
                          <a:solidFill>
                            <a:srgbClr val="727CA3"/>
                          </a:solidFill>
                          <a:effectLst/>
                          <a:latin typeface="Arial" panose="020B0604020202020204" pitchFamily="34" charset="0"/>
                        </a:rPr>
                        <a:t>14,1</a:t>
                      </a:r>
                    </a:p>
                  </a:txBody>
                  <a:tcPr marL="9525" marR="9525" marT="9525" marB="0" anchor="ctr"/>
                </a:tc>
                <a:tc>
                  <a:txBody>
                    <a:bodyPr/>
                    <a:lstStyle/>
                    <a:p>
                      <a:pPr algn="ctr" rtl="0" fontAlgn="b"/>
                      <a:r>
                        <a:rPr lang="uk-UA" sz="1200" b="1" i="0" u="none" strike="noStrike">
                          <a:solidFill>
                            <a:srgbClr val="727CA3"/>
                          </a:solidFill>
                          <a:effectLst/>
                          <a:latin typeface="Arial" panose="020B0604020202020204" pitchFamily="34" charset="0"/>
                        </a:rPr>
                        <a:t>104</a:t>
                      </a:r>
                    </a:p>
                  </a:txBody>
                  <a:tcPr marL="9525" marR="9525" marT="9525" marB="0" anchor="ctr"/>
                </a:tc>
                <a:tc>
                  <a:txBody>
                    <a:bodyPr/>
                    <a:lstStyle/>
                    <a:p>
                      <a:pPr algn="ctr" rtl="0" fontAlgn="b"/>
                      <a:r>
                        <a:rPr lang="uk-UA" sz="1200" b="1" i="0" u="none" strike="noStrike">
                          <a:solidFill>
                            <a:srgbClr val="727CA3"/>
                          </a:solidFill>
                          <a:effectLst/>
                          <a:latin typeface="Arial" panose="020B0604020202020204" pitchFamily="34" charset="0"/>
                        </a:rPr>
                        <a:t>14,2</a:t>
                      </a:r>
                    </a:p>
                  </a:txBody>
                  <a:tcPr marL="9525" marR="9525" marT="9525" marB="0" anchor="ctr"/>
                </a:tc>
                <a:tc>
                  <a:txBody>
                    <a:bodyPr/>
                    <a:lstStyle/>
                    <a:p>
                      <a:pPr algn="ctr" rtl="0" fontAlgn="b"/>
                      <a:r>
                        <a:rPr lang="uk-UA" sz="1200" b="1" i="0" u="none" strike="noStrike">
                          <a:solidFill>
                            <a:srgbClr val="727CA3"/>
                          </a:solidFill>
                          <a:effectLst/>
                          <a:latin typeface="Arial" panose="020B0604020202020204" pitchFamily="34" charset="0"/>
                        </a:rPr>
                        <a:t>91</a:t>
                      </a:r>
                    </a:p>
                  </a:txBody>
                  <a:tcPr marL="9525" marR="9525" marT="9525" marB="0" anchor="ctr"/>
                </a:tc>
                <a:extLst>
                  <a:ext uri="{0D108BD9-81ED-4DB2-BD59-A6C34878D82A}">
                    <a16:rowId xmlns:a16="http://schemas.microsoft.com/office/drawing/2014/main" val="10007"/>
                  </a:ext>
                </a:extLst>
              </a:tr>
              <a:tr h="283757">
                <a:tc>
                  <a:txBody>
                    <a:bodyPr/>
                    <a:lstStyle/>
                    <a:p>
                      <a:pPr algn="l" fontAlgn="b"/>
                      <a:r>
                        <a:rPr lang="uk-UA" sz="1200" b="1" u="none" strike="noStrike" dirty="0" smtClean="0">
                          <a:solidFill>
                            <a:schemeClr val="accent1"/>
                          </a:solidFill>
                          <a:latin typeface="+mn-lt"/>
                        </a:rPr>
                        <a:t> Червень </a:t>
                      </a:r>
                      <a:endParaRPr lang="uk-UA" sz="1200" b="1" i="0" u="none" strike="noStrike" dirty="0">
                        <a:solidFill>
                          <a:schemeClr val="accent1"/>
                        </a:solidFill>
                        <a:latin typeface="+mn-lt"/>
                        <a:ea typeface="Open Sans" charset="0"/>
                        <a:cs typeface="Arial" panose="020B0604020202020204" pitchFamily="34" charset="0"/>
                      </a:endParaRPr>
                    </a:p>
                  </a:txBody>
                  <a:tcPr marL="0" marR="0" marT="0" marB="0" anchor="ctr"/>
                </a:tc>
                <a:tc>
                  <a:txBody>
                    <a:bodyPr/>
                    <a:lstStyle/>
                    <a:p>
                      <a:pPr algn="ctr" rtl="0" fontAlgn="b"/>
                      <a:r>
                        <a:rPr lang="uk-UA" sz="1200" b="1" i="0" u="none" strike="noStrike">
                          <a:solidFill>
                            <a:srgbClr val="727CA3"/>
                          </a:solidFill>
                          <a:effectLst/>
                          <a:latin typeface="Arial" panose="020B0604020202020204" pitchFamily="34" charset="0"/>
                        </a:rPr>
                        <a:t>11,4</a:t>
                      </a:r>
                    </a:p>
                  </a:txBody>
                  <a:tcPr marL="9525" marR="9525" marT="9525" marB="0" anchor="ctr"/>
                </a:tc>
                <a:tc>
                  <a:txBody>
                    <a:bodyPr/>
                    <a:lstStyle/>
                    <a:p>
                      <a:pPr algn="ctr" rtl="0" fontAlgn="b"/>
                      <a:r>
                        <a:rPr lang="uk-UA" sz="1200" b="1" i="0" u="none" strike="noStrike">
                          <a:solidFill>
                            <a:srgbClr val="727CA3"/>
                          </a:solidFill>
                          <a:effectLst/>
                          <a:latin typeface="Arial" panose="020B0604020202020204" pitchFamily="34" charset="0"/>
                        </a:rPr>
                        <a:t>99</a:t>
                      </a:r>
                    </a:p>
                  </a:txBody>
                  <a:tcPr marL="9525" marR="9525" marT="9525" marB="0" anchor="ctr"/>
                </a:tc>
                <a:tc>
                  <a:txBody>
                    <a:bodyPr/>
                    <a:lstStyle/>
                    <a:p>
                      <a:pPr algn="ctr" rtl="0" fontAlgn="b"/>
                      <a:r>
                        <a:rPr lang="uk-UA" sz="1200" b="1" i="0" u="none" strike="noStrike" dirty="0">
                          <a:solidFill>
                            <a:srgbClr val="727CA3"/>
                          </a:solidFill>
                          <a:effectLst/>
                          <a:latin typeface="Arial" panose="020B0604020202020204" pitchFamily="34" charset="0"/>
                        </a:rPr>
                        <a:t>13,2</a:t>
                      </a:r>
                    </a:p>
                  </a:txBody>
                  <a:tcPr marL="9525" marR="9525" marT="9525" marB="0" anchor="ctr"/>
                </a:tc>
                <a:tc>
                  <a:txBody>
                    <a:bodyPr/>
                    <a:lstStyle/>
                    <a:p>
                      <a:pPr algn="ctr" rtl="0" fontAlgn="b"/>
                      <a:r>
                        <a:rPr lang="uk-UA" sz="1200" b="1" i="0" u="none" strike="noStrike">
                          <a:solidFill>
                            <a:srgbClr val="727CA3"/>
                          </a:solidFill>
                          <a:effectLst/>
                          <a:latin typeface="Arial" panose="020B0604020202020204" pitchFamily="34" charset="0"/>
                        </a:rPr>
                        <a:t>90</a:t>
                      </a:r>
                    </a:p>
                  </a:txBody>
                  <a:tcPr marL="9525" marR="9525" marT="9525" marB="0" anchor="ctr"/>
                </a:tc>
                <a:tc>
                  <a:txBody>
                    <a:bodyPr/>
                    <a:lstStyle/>
                    <a:p>
                      <a:pPr algn="ctr" rtl="0" fontAlgn="b"/>
                      <a:r>
                        <a:rPr lang="uk-UA" sz="1200" b="1" i="0" u="none" strike="noStrike">
                          <a:solidFill>
                            <a:srgbClr val="727CA3"/>
                          </a:solidFill>
                          <a:effectLst/>
                          <a:latin typeface="Arial" panose="020B0604020202020204" pitchFamily="34" charset="0"/>
                        </a:rPr>
                        <a:t>13,6</a:t>
                      </a:r>
                    </a:p>
                  </a:txBody>
                  <a:tcPr marL="9525" marR="9525" marT="9525" marB="0" anchor="ctr"/>
                </a:tc>
                <a:tc>
                  <a:txBody>
                    <a:bodyPr/>
                    <a:lstStyle/>
                    <a:p>
                      <a:pPr algn="ctr" rtl="0" fontAlgn="b"/>
                      <a:r>
                        <a:rPr lang="uk-UA" sz="1200" b="1" i="0" u="none" strike="noStrike">
                          <a:solidFill>
                            <a:srgbClr val="727CA3"/>
                          </a:solidFill>
                          <a:effectLst/>
                          <a:latin typeface="Arial" panose="020B0604020202020204" pitchFamily="34" charset="0"/>
                        </a:rPr>
                        <a:t>92</a:t>
                      </a:r>
                    </a:p>
                  </a:txBody>
                  <a:tcPr marL="9525" marR="9525" marT="9525" marB="0" anchor="ctr"/>
                </a:tc>
                <a:extLst>
                  <a:ext uri="{0D108BD9-81ED-4DB2-BD59-A6C34878D82A}">
                    <a16:rowId xmlns:a16="http://schemas.microsoft.com/office/drawing/2014/main" val="10008"/>
                  </a:ext>
                </a:extLst>
              </a:tr>
              <a:tr h="283757">
                <a:tc>
                  <a:txBody>
                    <a:bodyPr/>
                    <a:lstStyle/>
                    <a:p>
                      <a:pPr algn="l" fontAlgn="b"/>
                      <a:r>
                        <a:rPr lang="uk-UA" sz="1200" b="1" u="none" strike="noStrike" dirty="0" smtClean="0">
                          <a:solidFill>
                            <a:schemeClr val="accent1"/>
                          </a:solidFill>
                          <a:latin typeface="+mn-lt"/>
                        </a:rPr>
                        <a:t> Липень </a:t>
                      </a:r>
                      <a:endParaRPr lang="uk-UA" sz="1200" b="1" i="0" u="none" strike="noStrike" dirty="0">
                        <a:solidFill>
                          <a:schemeClr val="accent1"/>
                        </a:solidFill>
                        <a:latin typeface="+mn-lt"/>
                        <a:ea typeface="Open Sans" charset="0"/>
                        <a:cs typeface="Arial" panose="020B0604020202020204" pitchFamily="34" charset="0"/>
                      </a:endParaRPr>
                    </a:p>
                  </a:txBody>
                  <a:tcPr marL="0" marR="0" marT="0" marB="0" anchor="ctr"/>
                </a:tc>
                <a:tc>
                  <a:txBody>
                    <a:bodyPr/>
                    <a:lstStyle/>
                    <a:p>
                      <a:pPr algn="ctr" rtl="0" fontAlgn="b"/>
                      <a:r>
                        <a:rPr lang="uk-UA" sz="1200" b="1" i="0" u="none" strike="noStrike">
                          <a:solidFill>
                            <a:srgbClr val="727CA3"/>
                          </a:solidFill>
                          <a:effectLst/>
                          <a:latin typeface="Arial" panose="020B0604020202020204" pitchFamily="34" charset="0"/>
                        </a:rPr>
                        <a:t>11,4</a:t>
                      </a:r>
                    </a:p>
                  </a:txBody>
                  <a:tcPr marL="9525" marR="9525" marT="9525" marB="0" anchor="ctr"/>
                </a:tc>
                <a:tc>
                  <a:txBody>
                    <a:bodyPr/>
                    <a:lstStyle/>
                    <a:p>
                      <a:pPr algn="ctr" rtl="0" fontAlgn="b"/>
                      <a:r>
                        <a:rPr lang="uk-UA" sz="1200" b="1" i="0" u="none" strike="noStrike">
                          <a:solidFill>
                            <a:srgbClr val="727CA3"/>
                          </a:solidFill>
                          <a:effectLst/>
                          <a:latin typeface="Arial" panose="020B0604020202020204" pitchFamily="34" charset="0"/>
                        </a:rPr>
                        <a:t>90</a:t>
                      </a:r>
                    </a:p>
                  </a:txBody>
                  <a:tcPr marL="9525" marR="9525" marT="9525" marB="0" anchor="ctr"/>
                </a:tc>
                <a:tc>
                  <a:txBody>
                    <a:bodyPr/>
                    <a:lstStyle/>
                    <a:p>
                      <a:pPr algn="ctr" rtl="0" fontAlgn="b"/>
                      <a:r>
                        <a:rPr lang="uk-UA" sz="1200" b="1" i="0" u="none" strike="noStrike" dirty="0">
                          <a:solidFill>
                            <a:srgbClr val="727CA3"/>
                          </a:solidFill>
                          <a:effectLst/>
                          <a:latin typeface="Arial" panose="020B0604020202020204" pitchFamily="34" charset="0"/>
                        </a:rPr>
                        <a:t>12,1</a:t>
                      </a:r>
                    </a:p>
                  </a:txBody>
                  <a:tcPr marL="9525" marR="9525" marT="9525" marB="0" anchor="ctr"/>
                </a:tc>
                <a:tc>
                  <a:txBody>
                    <a:bodyPr/>
                    <a:lstStyle/>
                    <a:p>
                      <a:pPr algn="ctr" rtl="0" fontAlgn="b"/>
                      <a:r>
                        <a:rPr lang="uk-UA" sz="1200" b="1" i="0" u="none" strike="noStrike">
                          <a:solidFill>
                            <a:srgbClr val="727CA3"/>
                          </a:solidFill>
                          <a:effectLst/>
                          <a:latin typeface="Arial" panose="020B0604020202020204" pitchFamily="34" charset="0"/>
                        </a:rPr>
                        <a:t>100</a:t>
                      </a:r>
                    </a:p>
                  </a:txBody>
                  <a:tcPr marL="9525" marR="9525" marT="9525" marB="0" anchor="ctr"/>
                </a:tc>
                <a:tc>
                  <a:txBody>
                    <a:bodyPr/>
                    <a:lstStyle/>
                    <a:p>
                      <a:pPr algn="ctr" rtl="0" fontAlgn="b"/>
                      <a:r>
                        <a:rPr lang="uk-UA" sz="1200" b="1" i="0" u="none" strike="noStrike">
                          <a:solidFill>
                            <a:srgbClr val="727CA3"/>
                          </a:solidFill>
                          <a:effectLst/>
                          <a:latin typeface="Arial" panose="020B0604020202020204" pitchFamily="34" charset="0"/>
                        </a:rPr>
                        <a:t>14,1</a:t>
                      </a:r>
                    </a:p>
                  </a:txBody>
                  <a:tcPr marL="9525" marR="9525" marT="9525" marB="0" anchor="ctr"/>
                </a:tc>
                <a:tc>
                  <a:txBody>
                    <a:bodyPr/>
                    <a:lstStyle/>
                    <a:p>
                      <a:pPr algn="ctr" rtl="0" fontAlgn="b"/>
                      <a:r>
                        <a:rPr lang="uk-UA" sz="1200" b="1" i="0" u="none" strike="noStrike">
                          <a:solidFill>
                            <a:srgbClr val="727CA3"/>
                          </a:solidFill>
                          <a:effectLst/>
                          <a:latin typeface="Arial" panose="020B0604020202020204" pitchFamily="34" charset="0"/>
                        </a:rPr>
                        <a:t>91</a:t>
                      </a:r>
                    </a:p>
                  </a:txBody>
                  <a:tcPr marL="9525" marR="9525" marT="9525" marB="0" anchor="ctr"/>
                </a:tc>
                <a:extLst>
                  <a:ext uri="{0D108BD9-81ED-4DB2-BD59-A6C34878D82A}">
                    <a16:rowId xmlns:a16="http://schemas.microsoft.com/office/drawing/2014/main" val="10009"/>
                  </a:ext>
                </a:extLst>
              </a:tr>
              <a:tr h="283757">
                <a:tc>
                  <a:txBody>
                    <a:bodyPr/>
                    <a:lstStyle/>
                    <a:p>
                      <a:pPr algn="l" fontAlgn="b"/>
                      <a:r>
                        <a:rPr lang="uk-UA" sz="1200" b="1" u="none" strike="noStrike" dirty="0" smtClean="0">
                          <a:solidFill>
                            <a:schemeClr val="accent1"/>
                          </a:solidFill>
                          <a:latin typeface="+mn-lt"/>
                        </a:rPr>
                        <a:t> Серпень </a:t>
                      </a:r>
                      <a:endParaRPr lang="uk-UA" sz="1200" b="1" i="0" u="none" strike="noStrike" dirty="0">
                        <a:solidFill>
                          <a:schemeClr val="accent1"/>
                        </a:solidFill>
                        <a:latin typeface="+mn-lt"/>
                        <a:ea typeface="Open Sans" charset="0"/>
                        <a:cs typeface="Arial" panose="020B0604020202020204" pitchFamily="34" charset="0"/>
                      </a:endParaRPr>
                    </a:p>
                  </a:txBody>
                  <a:tcPr marL="0" marR="0" marT="0" marB="0" anchor="ctr"/>
                </a:tc>
                <a:tc>
                  <a:txBody>
                    <a:bodyPr/>
                    <a:lstStyle/>
                    <a:p>
                      <a:pPr algn="ctr" rtl="0" fontAlgn="b"/>
                      <a:r>
                        <a:rPr lang="uk-UA" sz="1200" b="1" i="0" u="none" strike="noStrike">
                          <a:solidFill>
                            <a:srgbClr val="727CA3"/>
                          </a:solidFill>
                          <a:effectLst/>
                          <a:latin typeface="Arial" panose="020B0604020202020204" pitchFamily="34" charset="0"/>
                        </a:rPr>
                        <a:t>11,9</a:t>
                      </a:r>
                    </a:p>
                  </a:txBody>
                  <a:tcPr marL="9525" marR="9525" marT="9525" marB="0" anchor="ctr"/>
                </a:tc>
                <a:tc>
                  <a:txBody>
                    <a:bodyPr/>
                    <a:lstStyle/>
                    <a:p>
                      <a:pPr algn="ctr" rtl="0" fontAlgn="b"/>
                      <a:r>
                        <a:rPr lang="uk-UA" sz="1200" b="1" i="0" u="none" strike="noStrike">
                          <a:solidFill>
                            <a:srgbClr val="727CA3"/>
                          </a:solidFill>
                          <a:effectLst/>
                          <a:latin typeface="Arial" panose="020B0604020202020204" pitchFamily="34" charset="0"/>
                        </a:rPr>
                        <a:t>96</a:t>
                      </a:r>
                    </a:p>
                  </a:txBody>
                  <a:tcPr marL="9525" marR="9525" marT="9525" marB="0" anchor="ctr"/>
                </a:tc>
                <a:tc>
                  <a:txBody>
                    <a:bodyPr/>
                    <a:lstStyle/>
                    <a:p>
                      <a:pPr algn="ctr" rtl="0" fontAlgn="b"/>
                      <a:r>
                        <a:rPr lang="uk-UA" sz="1200" b="1" i="0" u="none" strike="noStrike" dirty="0">
                          <a:solidFill>
                            <a:srgbClr val="727CA3"/>
                          </a:solidFill>
                          <a:effectLst/>
                          <a:latin typeface="Arial" panose="020B0604020202020204" pitchFamily="34" charset="0"/>
                        </a:rPr>
                        <a:t>12,1</a:t>
                      </a:r>
                    </a:p>
                  </a:txBody>
                  <a:tcPr marL="9525" marR="9525" marT="9525" marB="0" anchor="ctr"/>
                </a:tc>
                <a:tc>
                  <a:txBody>
                    <a:bodyPr/>
                    <a:lstStyle/>
                    <a:p>
                      <a:pPr algn="ctr" rtl="0" fontAlgn="b"/>
                      <a:r>
                        <a:rPr lang="uk-UA" sz="1200" b="1" i="0" u="none" strike="noStrike">
                          <a:solidFill>
                            <a:srgbClr val="727CA3"/>
                          </a:solidFill>
                          <a:effectLst/>
                          <a:latin typeface="Arial" panose="020B0604020202020204" pitchFamily="34" charset="0"/>
                        </a:rPr>
                        <a:t>86</a:t>
                      </a:r>
                    </a:p>
                  </a:txBody>
                  <a:tcPr marL="9525" marR="9525" marT="9525" marB="0" anchor="ctr"/>
                </a:tc>
                <a:tc>
                  <a:txBody>
                    <a:bodyPr/>
                    <a:lstStyle/>
                    <a:p>
                      <a:pPr algn="ctr" rtl="0" fontAlgn="b"/>
                      <a:r>
                        <a:rPr lang="uk-UA" sz="1200" b="1" i="0" u="none" strike="noStrike">
                          <a:solidFill>
                            <a:srgbClr val="727CA3"/>
                          </a:solidFill>
                          <a:effectLst/>
                          <a:latin typeface="Arial" panose="020B0604020202020204" pitchFamily="34" charset="0"/>
                        </a:rPr>
                        <a:t>13,7</a:t>
                      </a:r>
                    </a:p>
                  </a:txBody>
                  <a:tcPr marL="9525" marR="9525" marT="9525" marB="0" anchor="ctr"/>
                </a:tc>
                <a:tc>
                  <a:txBody>
                    <a:bodyPr/>
                    <a:lstStyle/>
                    <a:p>
                      <a:pPr algn="ctr" rtl="0" fontAlgn="b"/>
                      <a:r>
                        <a:rPr lang="uk-UA" sz="1200" b="1" i="0" u="none" strike="noStrike">
                          <a:solidFill>
                            <a:srgbClr val="727CA3"/>
                          </a:solidFill>
                          <a:effectLst/>
                          <a:latin typeface="Arial" panose="020B0604020202020204" pitchFamily="34" charset="0"/>
                        </a:rPr>
                        <a:t>100</a:t>
                      </a:r>
                    </a:p>
                  </a:txBody>
                  <a:tcPr marL="9525" marR="9525" marT="9525" marB="0" anchor="ctr"/>
                </a:tc>
                <a:extLst>
                  <a:ext uri="{0D108BD9-81ED-4DB2-BD59-A6C34878D82A}">
                    <a16:rowId xmlns:a16="http://schemas.microsoft.com/office/drawing/2014/main" val="10010"/>
                  </a:ext>
                </a:extLst>
              </a:tr>
              <a:tr h="283757">
                <a:tc>
                  <a:txBody>
                    <a:bodyPr/>
                    <a:lstStyle/>
                    <a:p>
                      <a:pPr algn="l" fontAlgn="b"/>
                      <a:r>
                        <a:rPr lang="uk-UA" sz="1200" b="1" u="none" strike="noStrike" dirty="0" smtClean="0">
                          <a:solidFill>
                            <a:srgbClr val="C00000"/>
                          </a:solidFill>
                          <a:latin typeface="+mn-lt"/>
                        </a:rPr>
                        <a:t> Вересень </a:t>
                      </a:r>
                      <a:endParaRPr lang="uk-UA" sz="1200" b="1" i="0" u="none" strike="noStrike" dirty="0">
                        <a:solidFill>
                          <a:srgbClr val="C00000"/>
                        </a:solidFill>
                        <a:latin typeface="+mn-lt"/>
                        <a:ea typeface="Open Sans" charset="0"/>
                        <a:cs typeface="Arial" panose="020B0604020202020204" pitchFamily="34" charset="0"/>
                      </a:endParaRPr>
                    </a:p>
                  </a:txBody>
                  <a:tcPr marL="0" marR="0" marT="0" marB="0" anchor="ctr"/>
                </a:tc>
                <a:tc>
                  <a:txBody>
                    <a:bodyPr/>
                    <a:lstStyle/>
                    <a:p>
                      <a:pPr algn="ctr" rtl="0" fontAlgn="b"/>
                      <a:r>
                        <a:rPr lang="uk-UA" sz="1200" b="0" i="0" u="none" strike="noStrike">
                          <a:solidFill>
                            <a:srgbClr val="C00000"/>
                          </a:solidFill>
                          <a:effectLst/>
                          <a:latin typeface="Arial" panose="020B0604020202020204" pitchFamily="34" charset="0"/>
                        </a:rPr>
                        <a:t>12,6</a:t>
                      </a:r>
                    </a:p>
                  </a:txBody>
                  <a:tcPr marL="9525" marR="9525" marT="9525" marB="0" anchor="ctr"/>
                </a:tc>
                <a:tc>
                  <a:txBody>
                    <a:bodyPr/>
                    <a:lstStyle/>
                    <a:p>
                      <a:pPr algn="ctr" rtl="0" fontAlgn="b"/>
                      <a:r>
                        <a:rPr lang="uk-UA" sz="1200" b="0" i="0" u="none" strike="noStrike">
                          <a:solidFill>
                            <a:srgbClr val="C00000"/>
                          </a:solidFill>
                          <a:effectLst/>
                          <a:latin typeface="Arial" panose="020B0604020202020204" pitchFamily="34" charset="0"/>
                        </a:rPr>
                        <a:t>112</a:t>
                      </a:r>
                    </a:p>
                  </a:txBody>
                  <a:tcPr marL="9525" marR="9525" marT="9525" marB="0" anchor="ctr"/>
                </a:tc>
                <a:tc>
                  <a:txBody>
                    <a:bodyPr/>
                    <a:lstStyle/>
                    <a:p>
                      <a:pPr algn="ctr" rtl="0" fontAlgn="b"/>
                      <a:r>
                        <a:rPr lang="uk-UA" sz="1200" b="0" i="0" u="none" strike="noStrike" dirty="0">
                          <a:solidFill>
                            <a:srgbClr val="C00000"/>
                          </a:solidFill>
                          <a:effectLst/>
                          <a:latin typeface="Arial" panose="020B0604020202020204" pitchFamily="34" charset="0"/>
                        </a:rPr>
                        <a:t>11,0</a:t>
                      </a:r>
                    </a:p>
                  </a:txBody>
                  <a:tcPr marL="9525" marR="9525" marT="9525" marB="0" anchor="ctr"/>
                </a:tc>
                <a:tc>
                  <a:txBody>
                    <a:bodyPr/>
                    <a:lstStyle/>
                    <a:p>
                      <a:pPr algn="ctr" rtl="0" fontAlgn="b"/>
                      <a:r>
                        <a:rPr lang="uk-UA" sz="1200" b="0" i="0" u="none" strike="noStrike" dirty="0">
                          <a:solidFill>
                            <a:srgbClr val="C00000"/>
                          </a:solidFill>
                          <a:effectLst/>
                          <a:latin typeface="Arial" panose="020B0604020202020204" pitchFamily="34" charset="0"/>
                        </a:rPr>
                        <a:t>108</a:t>
                      </a:r>
                    </a:p>
                  </a:txBody>
                  <a:tcPr marL="9525" marR="9525" marT="9525" marB="0" anchor="ctr"/>
                </a:tc>
                <a:tc>
                  <a:txBody>
                    <a:bodyPr/>
                    <a:lstStyle/>
                    <a:p>
                      <a:pPr algn="ctr" rtl="0" fontAlgn="b"/>
                      <a:r>
                        <a:rPr lang="uk-UA" sz="1200" b="0" i="0" u="none" strike="noStrike">
                          <a:solidFill>
                            <a:srgbClr val="C00000"/>
                          </a:solidFill>
                          <a:effectLst/>
                          <a:latin typeface="Arial" panose="020B0604020202020204" pitchFamily="34" charset="0"/>
                        </a:rPr>
                        <a:t>10,3</a:t>
                      </a:r>
                    </a:p>
                  </a:txBody>
                  <a:tcPr marL="9525" marR="9525" marT="9525" marB="0" anchor="ctr"/>
                </a:tc>
                <a:tc>
                  <a:txBody>
                    <a:bodyPr/>
                    <a:lstStyle/>
                    <a:p>
                      <a:pPr algn="ctr" rtl="0" fontAlgn="b"/>
                      <a:r>
                        <a:rPr lang="uk-UA" sz="1200" b="0" i="0" u="none" strike="noStrike">
                          <a:solidFill>
                            <a:srgbClr val="C00000"/>
                          </a:solidFill>
                          <a:effectLst/>
                          <a:latin typeface="Arial" panose="020B0604020202020204" pitchFamily="34" charset="0"/>
                        </a:rPr>
                        <a:t>89</a:t>
                      </a:r>
                    </a:p>
                  </a:txBody>
                  <a:tcPr marL="9525" marR="9525" marT="9525" marB="0" anchor="ctr"/>
                </a:tc>
                <a:extLst>
                  <a:ext uri="{0D108BD9-81ED-4DB2-BD59-A6C34878D82A}">
                    <a16:rowId xmlns:a16="http://schemas.microsoft.com/office/drawing/2014/main" val="10011"/>
                  </a:ext>
                </a:extLst>
              </a:tr>
              <a:tr h="283757">
                <a:tc>
                  <a:txBody>
                    <a:bodyPr/>
                    <a:lstStyle/>
                    <a:p>
                      <a:pPr algn="l" fontAlgn="b"/>
                      <a:r>
                        <a:rPr lang="uk-UA" sz="1200" b="1" u="none" strike="noStrike" dirty="0" smtClean="0">
                          <a:solidFill>
                            <a:srgbClr val="C00000"/>
                          </a:solidFill>
                          <a:latin typeface="+mn-lt"/>
                        </a:rPr>
                        <a:t> Жовтень </a:t>
                      </a:r>
                      <a:endParaRPr lang="uk-UA" sz="1200" b="1" i="0" u="none" strike="noStrike" dirty="0">
                        <a:solidFill>
                          <a:srgbClr val="C00000"/>
                        </a:solidFill>
                        <a:latin typeface="+mn-lt"/>
                        <a:ea typeface="Open Sans" charset="0"/>
                        <a:cs typeface="Arial" panose="020B0604020202020204" pitchFamily="34" charset="0"/>
                      </a:endParaRPr>
                    </a:p>
                  </a:txBody>
                  <a:tcPr marL="0" marR="0" marT="0" marB="0" anchor="ctr"/>
                </a:tc>
                <a:tc>
                  <a:txBody>
                    <a:bodyPr/>
                    <a:lstStyle/>
                    <a:p>
                      <a:pPr algn="ctr" rtl="0" fontAlgn="b"/>
                      <a:r>
                        <a:rPr lang="uk-UA" sz="1200" b="0" i="0" u="none" strike="noStrike">
                          <a:solidFill>
                            <a:srgbClr val="C00000"/>
                          </a:solidFill>
                          <a:effectLst/>
                          <a:latin typeface="Arial" panose="020B0604020202020204" pitchFamily="34" charset="0"/>
                        </a:rPr>
                        <a:t>36,5</a:t>
                      </a:r>
                    </a:p>
                  </a:txBody>
                  <a:tcPr marL="9525" marR="9525" marT="9525" marB="0" anchor="ctr"/>
                </a:tc>
                <a:tc>
                  <a:txBody>
                    <a:bodyPr/>
                    <a:lstStyle/>
                    <a:p>
                      <a:pPr algn="ctr" rtl="0" fontAlgn="b"/>
                      <a:r>
                        <a:rPr lang="uk-UA" sz="1200" b="0" i="0" u="none" strike="noStrike">
                          <a:solidFill>
                            <a:srgbClr val="C00000"/>
                          </a:solidFill>
                          <a:effectLst/>
                          <a:latin typeface="Arial" panose="020B0604020202020204" pitchFamily="34" charset="0"/>
                        </a:rPr>
                        <a:t>105</a:t>
                      </a:r>
                    </a:p>
                  </a:txBody>
                  <a:tcPr marL="9525" marR="9525" marT="9525" marB="0" anchor="ctr"/>
                </a:tc>
                <a:tc>
                  <a:txBody>
                    <a:bodyPr/>
                    <a:lstStyle/>
                    <a:p>
                      <a:pPr algn="ctr" rtl="0" fontAlgn="b"/>
                      <a:r>
                        <a:rPr lang="uk-UA" sz="1200" b="0" i="0" u="none" strike="noStrike">
                          <a:solidFill>
                            <a:srgbClr val="C00000"/>
                          </a:solidFill>
                          <a:effectLst/>
                          <a:latin typeface="Arial" panose="020B0604020202020204" pitchFamily="34" charset="0"/>
                        </a:rPr>
                        <a:t>35,9</a:t>
                      </a:r>
                    </a:p>
                  </a:txBody>
                  <a:tcPr marL="9525" marR="9525" marT="9525" marB="0" anchor="ctr"/>
                </a:tc>
                <a:tc>
                  <a:txBody>
                    <a:bodyPr/>
                    <a:lstStyle/>
                    <a:p>
                      <a:pPr algn="ctr" rtl="0" fontAlgn="b"/>
                      <a:r>
                        <a:rPr lang="uk-UA" sz="1200" b="0" i="0" u="none" strike="noStrike" dirty="0">
                          <a:solidFill>
                            <a:srgbClr val="C00000"/>
                          </a:solidFill>
                          <a:effectLst/>
                          <a:latin typeface="Arial" panose="020B0604020202020204" pitchFamily="34" charset="0"/>
                        </a:rPr>
                        <a:t>104</a:t>
                      </a:r>
                    </a:p>
                  </a:txBody>
                  <a:tcPr marL="9525" marR="9525" marT="9525" marB="0" anchor="ctr"/>
                </a:tc>
                <a:tc>
                  <a:txBody>
                    <a:bodyPr/>
                    <a:lstStyle/>
                    <a:p>
                      <a:pPr algn="ctr" rtl="0" fontAlgn="b"/>
                      <a:r>
                        <a:rPr lang="uk-UA" sz="1200" b="0" i="0" u="none" strike="noStrike">
                          <a:solidFill>
                            <a:srgbClr val="C00000"/>
                          </a:solidFill>
                          <a:effectLst/>
                          <a:latin typeface="Arial" panose="020B0604020202020204" pitchFamily="34" charset="0"/>
                        </a:rPr>
                        <a:t>21,4</a:t>
                      </a:r>
                    </a:p>
                  </a:txBody>
                  <a:tcPr marL="9525" marR="9525" marT="9525" marB="0" anchor="ctr"/>
                </a:tc>
                <a:tc>
                  <a:txBody>
                    <a:bodyPr/>
                    <a:lstStyle/>
                    <a:p>
                      <a:pPr algn="ctr" rtl="0" fontAlgn="b"/>
                      <a:r>
                        <a:rPr lang="uk-UA" sz="1200" b="0" i="0" u="none" strike="noStrike">
                          <a:solidFill>
                            <a:srgbClr val="C00000"/>
                          </a:solidFill>
                          <a:effectLst/>
                          <a:latin typeface="Arial" panose="020B0604020202020204" pitchFamily="34" charset="0"/>
                        </a:rPr>
                        <a:t>100</a:t>
                      </a:r>
                    </a:p>
                  </a:txBody>
                  <a:tcPr marL="9525" marR="9525" marT="9525" marB="0" anchor="ctr"/>
                </a:tc>
                <a:extLst>
                  <a:ext uri="{0D108BD9-81ED-4DB2-BD59-A6C34878D82A}">
                    <a16:rowId xmlns:a16="http://schemas.microsoft.com/office/drawing/2014/main" val="10012"/>
                  </a:ext>
                </a:extLst>
              </a:tr>
              <a:tr h="283757">
                <a:tc>
                  <a:txBody>
                    <a:bodyPr/>
                    <a:lstStyle/>
                    <a:p>
                      <a:pPr algn="l" fontAlgn="b"/>
                      <a:r>
                        <a:rPr lang="uk-UA" sz="1200" b="1" u="none" strike="noStrike" dirty="0" smtClean="0">
                          <a:solidFill>
                            <a:srgbClr val="C00000"/>
                          </a:solidFill>
                          <a:latin typeface="+mn-lt"/>
                        </a:rPr>
                        <a:t> Листопад </a:t>
                      </a:r>
                      <a:endParaRPr lang="uk-UA" sz="1200" b="1" i="0" u="none" strike="noStrike" dirty="0">
                        <a:solidFill>
                          <a:srgbClr val="C00000"/>
                        </a:solidFill>
                        <a:latin typeface="+mn-lt"/>
                        <a:ea typeface="Open Sans" charset="0"/>
                        <a:cs typeface="Arial" panose="020B0604020202020204" pitchFamily="34" charset="0"/>
                      </a:endParaRPr>
                    </a:p>
                  </a:txBody>
                  <a:tcPr marL="0" marR="0" marT="0" marB="0" anchor="ctr"/>
                </a:tc>
                <a:tc>
                  <a:txBody>
                    <a:bodyPr/>
                    <a:lstStyle/>
                    <a:p>
                      <a:pPr algn="ctr" rtl="0" fontAlgn="b"/>
                      <a:r>
                        <a:rPr lang="uk-UA" sz="1200" b="0" i="0" u="none" strike="noStrike">
                          <a:solidFill>
                            <a:srgbClr val="C00000"/>
                          </a:solidFill>
                          <a:effectLst/>
                          <a:latin typeface="Arial" panose="020B0604020202020204" pitchFamily="34" charset="0"/>
                        </a:rPr>
                        <a:t>57,6</a:t>
                      </a:r>
                    </a:p>
                  </a:txBody>
                  <a:tcPr marL="9525" marR="9525" marT="9525" marB="0" anchor="ctr"/>
                </a:tc>
                <a:tc>
                  <a:txBody>
                    <a:bodyPr/>
                    <a:lstStyle/>
                    <a:p>
                      <a:pPr algn="ctr" rtl="0" fontAlgn="b"/>
                      <a:r>
                        <a:rPr lang="uk-UA" sz="1200" b="0" i="0" u="none" strike="noStrike">
                          <a:solidFill>
                            <a:srgbClr val="C00000"/>
                          </a:solidFill>
                          <a:effectLst/>
                          <a:latin typeface="Arial" panose="020B0604020202020204" pitchFamily="34" charset="0"/>
                        </a:rPr>
                        <a:t>103</a:t>
                      </a:r>
                    </a:p>
                  </a:txBody>
                  <a:tcPr marL="9525" marR="9525" marT="9525" marB="0" anchor="ctr"/>
                </a:tc>
                <a:tc>
                  <a:txBody>
                    <a:bodyPr/>
                    <a:lstStyle/>
                    <a:p>
                      <a:pPr algn="ctr" rtl="0" fontAlgn="b"/>
                      <a:r>
                        <a:rPr lang="uk-UA" sz="1200" b="0" i="0" u="none" strike="noStrike">
                          <a:solidFill>
                            <a:srgbClr val="C00000"/>
                          </a:solidFill>
                          <a:effectLst/>
                          <a:latin typeface="Arial" panose="020B0604020202020204" pitchFamily="34" charset="0"/>
                        </a:rPr>
                        <a:t>52,6</a:t>
                      </a:r>
                    </a:p>
                  </a:txBody>
                  <a:tcPr marL="9525" marR="9525" marT="9525" marB="0" anchor="ctr"/>
                </a:tc>
                <a:tc>
                  <a:txBody>
                    <a:bodyPr/>
                    <a:lstStyle/>
                    <a:p>
                      <a:pPr algn="ctr" rtl="0" fontAlgn="b"/>
                      <a:r>
                        <a:rPr lang="uk-UA" sz="1200" b="0" i="0" u="none" strike="noStrike" dirty="0">
                          <a:solidFill>
                            <a:srgbClr val="C00000"/>
                          </a:solidFill>
                          <a:effectLst/>
                          <a:latin typeface="Arial" panose="020B0604020202020204" pitchFamily="34" charset="0"/>
                        </a:rPr>
                        <a:t>116</a:t>
                      </a:r>
                    </a:p>
                  </a:txBody>
                  <a:tcPr marL="9525" marR="9525" marT="9525" marB="0" anchor="ctr"/>
                </a:tc>
                <a:tc>
                  <a:txBody>
                    <a:bodyPr/>
                    <a:lstStyle/>
                    <a:p>
                      <a:pPr algn="ctr" rtl="0" fontAlgn="b"/>
                      <a:r>
                        <a:rPr lang="uk-UA" sz="1200" b="0" i="0" u="none" strike="noStrike" dirty="0">
                          <a:solidFill>
                            <a:srgbClr val="C00000"/>
                          </a:solidFill>
                          <a:effectLst/>
                          <a:latin typeface="Arial" panose="020B0604020202020204" pitchFamily="34" charset="0"/>
                        </a:rPr>
                        <a:t>52,4</a:t>
                      </a:r>
                    </a:p>
                  </a:txBody>
                  <a:tcPr marL="9525" marR="9525" marT="9525" marB="0" anchor="ctr"/>
                </a:tc>
                <a:tc>
                  <a:txBody>
                    <a:bodyPr/>
                    <a:lstStyle/>
                    <a:p>
                      <a:pPr algn="ctr" rtl="0" fontAlgn="b"/>
                      <a:r>
                        <a:rPr lang="uk-UA" sz="1200" b="0" i="0" u="none" strike="noStrike">
                          <a:solidFill>
                            <a:srgbClr val="C00000"/>
                          </a:solidFill>
                          <a:effectLst/>
                          <a:latin typeface="Arial" panose="020B0604020202020204" pitchFamily="34" charset="0"/>
                        </a:rPr>
                        <a:t>100</a:t>
                      </a:r>
                    </a:p>
                  </a:txBody>
                  <a:tcPr marL="9525" marR="9525" marT="9525" marB="0" anchor="ctr"/>
                </a:tc>
                <a:extLst>
                  <a:ext uri="{0D108BD9-81ED-4DB2-BD59-A6C34878D82A}">
                    <a16:rowId xmlns:a16="http://schemas.microsoft.com/office/drawing/2014/main" val="10013"/>
                  </a:ext>
                </a:extLst>
              </a:tr>
              <a:tr h="283757">
                <a:tc>
                  <a:txBody>
                    <a:bodyPr/>
                    <a:lstStyle/>
                    <a:p>
                      <a:pPr algn="l" fontAlgn="b"/>
                      <a:r>
                        <a:rPr lang="uk-UA" sz="1200" b="1" u="none" strike="noStrike" dirty="0" smtClean="0">
                          <a:solidFill>
                            <a:srgbClr val="C00000"/>
                          </a:solidFill>
                          <a:latin typeface="+mn-lt"/>
                        </a:rPr>
                        <a:t> Грудень </a:t>
                      </a:r>
                      <a:endParaRPr lang="uk-UA" sz="1200" b="1" i="0" u="none" strike="noStrike" dirty="0">
                        <a:solidFill>
                          <a:srgbClr val="C00000"/>
                        </a:solidFill>
                        <a:latin typeface="+mn-lt"/>
                        <a:ea typeface="Open Sans" charset="0"/>
                        <a:cs typeface="Arial" panose="020B0604020202020204" pitchFamily="34" charset="0"/>
                      </a:endParaRPr>
                    </a:p>
                  </a:txBody>
                  <a:tcPr marL="0" marR="0" marT="0" marB="0" anchor="ctr"/>
                </a:tc>
                <a:tc>
                  <a:txBody>
                    <a:bodyPr/>
                    <a:lstStyle/>
                    <a:p>
                      <a:pPr algn="ctr" rtl="0" fontAlgn="b"/>
                      <a:r>
                        <a:rPr lang="uk-UA" sz="1200" b="0" i="0" u="none" strike="noStrike">
                          <a:solidFill>
                            <a:srgbClr val="C00000"/>
                          </a:solidFill>
                          <a:effectLst/>
                          <a:latin typeface="Arial" panose="020B0604020202020204" pitchFamily="34" charset="0"/>
                        </a:rPr>
                        <a:t>75,6</a:t>
                      </a:r>
                    </a:p>
                  </a:txBody>
                  <a:tcPr marL="9525" marR="9525" marT="9525" marB="0" anchor="ctr"/>
                </a:tc>
                <a:tc>
                  <a:txBody>
                    <a:bodyPr/>
                    <a:lstStyle/>
                    <a:p>
                      <a:pPr algn="ctr" rtl="0" fontAlgn="b"/>
                      <a:r>
                        <a:rPr lang="uk-UA" sz="1200" b="0" i="0" u="none" strike="noStrike" dirty="0">
                          <a:solidFill>
                            <a:srgbClr val="C00000"/>
                          </a:solidFill>
                          <a:effectLst/>
                          <a:latin typeface="Arial" panose="020B0604020202020204" pitchFamily="34" charset="0"/>
                        </a:rPr>
                        <a:t>92</a:t>
                      </a:r>
                    </a:p>
                  </a:txBody>
                  <a:tcPr marL="9525" marR="9525" marT="9525" marB="0" anchor="ctr"/>
                </a:tc>
                <a:tc>
                  <a:txBody>
                    <a:bodyPr/>
                    <a:lstStyle/>
                    <a:p>
                      <a:pPr algn="ctr" rtl="0" fontAlgn="b"/>
                      <a:r>
                        <a:rPr lang="uk-UA" sz="1200" b="0" i="0" u="none" strike="noStrike">
                          <a:solidFill>
                            <a:srgbClr val="C00000"/>
                          </a:solidFill>
                          <a:effectLst/>
                          <a:latin typeface="Arial" panose="020B0604020202020204" pitchFamily="34" charset="0"/>
                        </a:rPr>
                        <a:t>64,5</a:t>
                      </a:r>
                    </a:p>
                  </a:txBody>
                  <a:tcPr marL="9525" marR="9525" marT="9525" marB="0" anchor="ctr"/>
                </a:tc>
                <a:tc>
                  <a:txBody>
                    <a:bodyPr/>
                    <a:lstStyle/>
                    <a:p>
                      <a:pPr algn="ctr" rtl="0" fontAlgn="b"/>
                      <a:r>
                        <a:rPr lang="uk-UA" sz="1200" b="0" i="0" u="none" strike="noStrike" dirty="0">
                          <a:solidFill>
                            <a:srgbClr val="C00000"/>
                          </a:solidFill>
                          <a:effectLst/>
                          <a:latin typeface="Arial" panose="020B0604020202020204" pitchFamily="34" charset="0"/>
                        </a:rPr>
                        <a:t>98</a:t>
                      </a:r>
                    </a:p>
                  </a:txBody>
                  <a:tcPr marL="9525" marR="9525" marT="9525" marB="0" anchor="ctr"/>
                </a:tc>
                <a:tc>
                  <a:txBody>
                    <a:bodyPr/>
                    <a:lstStyle/>
                    <a:p>
                      <a:pPr algn="ctr" rtl="0" fontAlgn="b"/>
                      <a:r>
                        <a:rPr lang="uk-UA" sz="1200" b="0" i="0" u="none" strike="noStrike" dirty="0">
                          <a:solidFill>
                            <a:srgbClr val="C00000"/>
                          </a:solidFill>
                          <a:effectLst/>
                          <a:latin typeface="Arial" panose="020B0604020202020204" pitchFamily="34" charset="0"/>
                        </a:rPr>
                        <a:t>58,8</a:t>
                      </a:r>
                    </a:p>
                  </a:txBody>
                  <a:tcPr marL="9525" marR="9525" marT="9525" marB="0" anchor="ctr"/>
                </a:tc>
                <a:tc>
                  <a:txBody>
                    <a:bodyPr/>
                    <a:lstStyle/>
                    <a:p>
                      <a:pPr algn="ctr" rtl="0" fontAlgn="b"/>
                      <a:r>
                        <a:rPr lang="uk-UA" sz="1200" b="0" i="0" u="none" strike="noStrike" dirty="0">
                          <a:solidFill>
                            <a:srgbClr val="C00000"/>
                          </a:solidFill>
                          <a:effectLst/>
                          <a:latin typeface="Arial" panose="020B0604020202020204" pitchFamily="34" charset="0"/>
                        </a:rPr>
                        <a:t>81</a:t>
                      </a:r>
                    </a:p>
                  </a:txBody>
                  <a:tcPr marL="9525" marR="9525" marT="9525" marB="0" anchor="ctr"/>
                </a:tc>
                <a:extLst>
                  <a:ext uri="{0D108BD9-81ED-4DB2-BD59-A6C34878D82A}">
                    <a16:rowId xmlns:a16="http://schemas.microsoft.com/office/drawing/2014/main" val="10014"/>
                  </a:ext>
                </a:extLst>
              </a:tr>
              <a:tr h="283757">
                <a:tc>
                  <a:txBody>
                    <a:bodyPr/>
                    <a:lstStyle/>
                    <a:p>
                      <a:pPr algn="l" fontAlgn="b"/>
                      <a:r>
                        <a:rPr lang="uk-UA" sz="1400" b="1" u="none" strike="noStrike" dirty="0" smtClean="0">
                          <a:latin typeface="+mn-lt"/>
                        </a:rPr>
                        <a:t> Загалом </a:t>
                      </a:r>
                      <a:endParaRPr lang="uk-UA" sz="1400" b="1" i="0" u="none" strike="noStrike" dirty="0">
                        <a:solidFill>
                          <a:srgbClr val="000000"/>
                        </a:solidFill>
                        <a:latin typeface="+mn-lt"/>
                        <a:ea typeface="Open Sans" charset="0"/>
                        <a:cs typeface="Arial" panose="020B0604020202020204" pitchFamily="34" charset="0"/>
                      </a:endParaRPr>
                    </a:p>
                  </a:txBody>
                  <a:tcPr marL="0" marR="0" marT="0" marB="0" anchor="ctr">
                    <a:noFill/>
                  </a:tcPr>
                </a:tc>
                <a:tc>
                  <a:txBody>
                    <a:bodyPr/>
                    <a:lstStyle/>
                    <a:p>
                      <a:pPr algn="ctr" fontAlgn="b"/>
                      <a:r>
                        <a:rPr lang="uk-UA" sz="1400" b="1" i="0" u="none" strike="noStrike" dirty="0">
                          <a:solidFill>
                            <a:srgbClr val="000000"/>
                          </a:solidFill>
                          <a:effectLst/>
                          <a:latin typeface="+mn-lt"/>
                        </a:rPr>
                        <a:t>496,6</a:t>
                      </a:r>
                    </a:p>
                  </a:txBody>
                  <a:tcPr marL="0" marR="0" marT="0" marB="0" anchor="ctr">
                    <a:noFill/>
                  </a:tcPr>
                </a:tc>
                <a:tc>
                  <a:txBody>
                    <a:bodyPr/>
                    <a:lstStyle/>
                    <a:p>
                      <a:pPr algn="ctr" fontAlgn="b"/>
                      <a:r>
                        <a:rPr lang="uk-UA" sz="1400" b="1" i="0" u="none" strike="noStrike" dirty="0">
                          <a:solidFill>
                            <a:srgbClr val="000000"/>
                          </a:solidFill>
                          <a:effectLst/>
                          <a:latin typeface="+mn-lt"/>
                        </a:rPr>
                        <a:t>1188,0</a:t>
                      </a:r>
                    </a:p>
                  </a:txBody>
                  <a:tcPr marL="0" marR="0" marT="0" marB="0" anchor="ctr">
                    <a:noFill/>
                  </a:tcPr>
                </a:tc>
                <a:tc>
                  <a:txBody>
                    <a:bodyPr/>
                    <a:lstStyle/>
                    <a:p>
                      <a:pPr algn="ctr" fontAlgn="b"/>
                      <a:r>
                        <a:rPr lang="uk-UA" sz="1400" b="1" i="0" u="none" strike="noStrike" dirty="0">
                          <a:solidFill>
                            <a:srgbClr val="000000"/>
                          </a:solidFill>
                          <a:effectLst/>
                          <a:latin typeface="+mn-lt"/>
                        </a:rPr>
                        <a:t>467,6</a:t>
                      </a:r>
                    </a:p>
                  </a:txBody>
                  <a:tcPr marL="0" marR="0" marT="0" marB="0" anchor="ctr">
                    <a:noFill/>
                  </a:tcPr>
                </a:tc>
                <a:tc>
                  <a:txBody>
                    <a:bodyPr/>
                    <a:lstStyle/>
                    <a:p>
                      <a:pPr algn="ctr" fontAlgn="b"/>
                      <a:r>
                        <a:rPr lang="uk-UA" sz="1400" b="1" i="0" u="none" strike="noStrike" dirty="0">
                          <a:solidFill>
                            <a:srgbClr val="000000"/>
                          </a:solidFill>
                          <a:effectLst/>
                          <a:latin typeface="+mn-lt"/>
                        </a:rPr>
                        <a:t>1202,0</a:t>
                      </a:r>
                    </a:p>
                  </a:txBody>
                  <a:tcPr marL="0" marR="0" marT="0" marB="0" anchor="ctr">
                    <a:noFill/>
                  </a:tcPr>
                </a:tc>
                <a:tc>
                  <a:txBody>
                    <a:bodyPr/>
                    <a:lstStyle/>
                    <a:p>
                      <a:pPr algn="ctr" fontAlgn="b"/>
                      <a:r>
                        <a:rPr lang="uk-UA" sz="1400" b="1" i="0" u="none" strike="noStrike" dirty="0">
                          <a:solidFill>
                            <a:srgbClr val="000000"/>
                          </a:solidFill>
                          <a:effectLst/>
                          <a:latin typeface="+mn-lt"/>
                        </a:rPr>
                        <a:t>443,4</a:t>
                      </a:r>
                    </a:p>
                  </a:txBody>
                  <a:tcPr marL="0" marR="0" marT="0" marB="0" anchor="ctr">
                    <a:noFill/>
                  </a:tcPr>
                </a:tc>
                <a:tc>
                  <a:txBody>
                    <a:bodyPr/>
                    <a:lstStyle/>
                    <a:p>
                      <a:pPr algn="ctr" fontAlgn="b"/>
                      <a:r>
                        <a:rPr lang="uk-UA" sz="1400" b="1" i="0" u="none" strike="noStrike" dirty="0">
                          <a:solidFill>
                            <a:srgbClr val="000000"/>
                          </a:solidFill>
                          <a:effectLst/>
                          <a:latin typeface="+mn-lt"/>
                        </a:rPr>
                        <a:t>1109,0</a:t>
                      </a:r>
                    </a:p>
                  </a:txBody>
                  <a:tcPr marL="0" marR="0" marT="0" marB="0" anchor="ctr">
                    <a:no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1820469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noProof="0" dirty="0" smtClean="0"/>
              <a:t>Діаграми та порівняння </a:t>
            </a:r>
            <a:r>
              <a:rPr lang="uk-UA" noProof="0" dirty="0" smtClean="0">
                <a:solidFill>
                  <a:srgbClr val="FF0000"/>
                </a:solidFill>
              </a:rPr>
              <a:t>-</a:t>
            </a:r>
            <a:r>
              <a:rPr lang="uk-UA" noProof="0" dirty="0" smtClean="0"/>
              <a:t> приклад</a:t>
            </a:r>
            <a:endParaRPr lang="uk-UA" noProof="0" dirty="0"/>
          </a:p>
        </p:txBody>
      </p:sp>
      <p:graphicFrame>
        <p:nvGraphicFramePr>
          <p:cNvPr id="5" name="Chart 4"/>
          <p:cNvGraphicFramePr>
            <a:graphicFrameLocks/>
          </p:cNvGraphicFramePr>
          <p:nvPr>
            <p:extLst>
              <p:ext uri="{D42A27DB-BD31-4B8C-83A1-F6EECF244321}">
                <p14:modId xmlns:p14="http://schemas.microsoft.com/office/powerpoint/2010/main" val="344698820"/>
              </p:ext>
            </p:extLst>
          </p:nvPr>
        </p:nvGraphicFramePr>
        <p:xfrm>
          <a:off x="551009" y="1504528"/>
          <a:ext cx="5472983" cy="451676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500959" y="2060848"/>
            <a:ext cx="913327" cy="307777"/>
          </a:xfrm>
          <a:prstGeom prst="rect">
            <a:avLst/>
          </a:prstGeom>
          <a:noFill/>
        </p:spPr>
        <p:txBody>
          <a:bodyPr wrap="none" rtlCol="0">
            <a:spAutoFit/>
          </a:bodyPr>
          <a:lstStyle/>
          <a:p>
            <a:r>
              <a:rPr lang="uk-UA" sz="1400" b="1" dirty="0" err="1" smtClean="0"/>
              <a:t>МВт</a:t>
            </a:r>
            <a:r>
              <a:rPr lang="uk-UA" sz="1400" b="1" dirty="0" smtClean="0"/>
              <a:t>*год</a:t>
            </a:r>
            <a:endParaRPr lang="uk-UA" sz="1400" b="1" dirty="0"/>
          </a:p>
        </p:txBody>
      </p:sp>
      <p:sp>
        <p:nvSpPr>
          <p:cNvPr id="8" name="TextBox 7"/>
          <p:cNvSpPr txBox="1"/>
          <p:nvPr/>
        </p:nvSpPr>
        <p:spPr>
          <a:xfrm>
            <a:off x="1549476" y="1675402"/>
            <a:ext cx="3888432" cy="338554"/>
          </a:xfrm>
          <a:prstGeom prst="rect">
            <a:avLst/>
          </a:prstGeom>
          <a:noFill/>
        </p:spPr>
        <p:txBody>
          <a:bodyPr wrap="square" rtlCol="0">
            <a:spAutoFit/>
          </a:bodyPr>
          <a:lstStyle/>
          <a:p>
            <a:pPr algn="ctr"/>
            <a:r>
              <a:rPr lang="uk-UA" sz="1600" b="1" dirty="0" smtClean="0"/>
              <a:t>Споживання теплової енергії</a:t>
            </a:r>
            <a:endParaRPr lang="uk-UA" sz="1600" b="1" dirty="0"/>
          </a:p>
        </p:txBody>
      </p:sp>
      <p:sp>
        <p:nvSpPr>
          <p:cNvPr id="9" name="TextBox 8"/>
          <p:cNvSpPr txBox="1"/>
          <p:nvPr/>
        </p:nvSpPr>
        <p:spPr>
          <a:xfrm>
            <a:off x="5215171" y="5713511"/>
            <a:ext cx="819455" cy="307777"/>
          </a:xfrm>
          <a:prstGeom prst="rect">
            <a:avLst/>
          </a:prstGeom>
          <a:noFill/>
        </p:spPr>
        <p:txBody>
          <a:bodyPr wrap="none" rtlCol="0">
            <a:spAutoFit/>
          </a:bodyPr>
          <a:lstStyle/>
          <a:p>
            <a:r>
              <a:rPr lang="uk-UA" sz="1400" b="1" dirty="0"/>
              <a:t>Місяці</a:t>
            </a:r>
          </a:p>
        </p:txBody>
      </p:sp>
      <p:graphicFrame>
        <p:nvGraphicFramePr>
          <p:cNvPr id="12" name="Chart 11"/>
          <p:cNvGraphicFramePr>
            <a:graphicFrameLocks/>
          </p:cNvGraphicFramePr>
          <p:nvPr>
            <p:extLst>
              <p:ext uri="{D42A27DB-BD31-4B8C-83A1-F6EECF244321}">
                <p14:modId xmlns:p14="http://schemas.microsoft.com/office/powerpoint/2010/main" val="2319827286"/>
              </p:ext>
            </p:extLst>
          </p:nvPr>
        </p:nvGraphicFramePr>
        <p:xfrm>
          <a:off x="6240016" y="1504528"/>
          <a:ext cx="5400600" cy="4516760"/>
        </p:xfrm>
        <a:graphic>
          <a:graphicData uri="http://schemas.openxmlformats.org/drawingml/2006/chart">
            <c:chart xmlns:c="http://schemas.openxmlformats.org/drawingml/2006/chart" xmlns:r="http://schemas.openxmlformats.org/officeDocument/2006/relationships" r:id="rId4"/>
          </a:graphicData>
        </a:graphic>
      </p:graphicFrame>
      <p:cxnSp>
        <p:nvCxnSpPr>
          <p:cNvPr id="14" name="Straight Arrow Connector 13"/>
          <p:cNvCxnSpPr/>
          <p:nvPr/>
        </p:nvCxnSpPr>
        <p:spPr>
          <a:xfrm flipH="1">
            <a:off x="9192344" y="2492896"/>
            <a:ext cx="432048" cy="28803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9533620" y="5336377"/>
            <a:ext cx="651774" cy="108011"/>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624392" y="2329757"/>
            <a:ext cx="1181734" cy="276999"/>
          </a:xfrm>
          <a:prstGeom prst="rect">
            <a:avLst/>
          </a:prstGeom>
          <a:solidFill>
            <a:schemeClr val="bg1"/>
          </a:solidFill>
        </p:spPr>
        <p:txBody>
          <a:bodyPr wrap="none" rtlCol="0">
            <a:spAutoFit/>
          </a:bodyPr>
          <a:lstStyle/>
          <a:p>
            <a:r>
              <a:rPr lang="uk-UA" sz="1200" dirty="0" smtClean="0"/>
              <a:t>Січень 2016</a:t>
            </a:r>
            <a:endParaRPr lang="uk-UA" sz="1200" dirty="0"/>
          </a:p>
        </p:txBody>
      </p:sp>
      <p:sp>
        <p:nvSpPr>
          <p:cNvPr id="19" name="TextBox 18"/>
          <p:cNvSpPr txBox="1"/>
          <p:nvPr/>
        </p:nvSpPr>
        <p:spPr>
          <a:xfrm>
            <a:off x="8419212" y="5305889"/>
            <a:ext cx="1114408" cy="276999"/>
          </a:xfrm>
          <a:prstGeom prst="rect">
            <a:avLst/>
          </a:prstGeom>
          <a:solidFill>
            <a:schemeClr val="bg1"/>
          </a:solidFill>
        </p:spPr>
        <p:txBody>
          <a:bodyPr wrap="none" rtlCol="0">
            <a:spAutoFit/>
          </a:bodyPr>
          <a:lstStyle/>
          <a:p>
            <a:r>
              <a:rPr lang="uk-UA" sz="1200" dirty="0" smtClean="0"/>
              <a:t>Жовтень 2018</a:t>
            </a:r>
            <a:endParaRPr lang="uk-UA" sz="1200" dirty="0"/>
          </a:p>
        </p:txBody>
      </p:sp>
      <p:cxnSp>
        <p:nvCxnSpPr>
          <p:cNvPr id="21" name="Straight Arrow Connector 20"/>
          <p:cNvCxnSpPr/>
          <p:nvPr/>
        </p:nvCxnSpPr>
        <p:spPr>
          <a:xfrm flipV="1">
            <a:off x="7320136" y="3080450"/>
            <a:ext cx="800472" cy="49256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613051" y="3629302"/>
            <a:ext cx="1414170" cy="461665"/>
          </a:xfrm>
          <a:prstGeom prst="rect">
            <a:avLst/>
          </a:prstGeom>
          <a:solidFill>
            <a:schemeClr val="bg1"/>
          </a:solidFill>
        </p:spPr>
        <p:txBody>
          <a:bodyPr wrap="none" rtlCol="0">
            <a:spAutoFit/>
          </a:bodyPr>
          <a:lstStyle/>
          <a:p>
            <a:r>
              <a:rPr lang="uk-UA" sz="1200" dirty="0" smtClean="0">
                <a:solidFill>
                  <a:schemeClr val="accent1"/>
                </a:solidFill>
              </a:rPr>
              <a:t>Лінійна діаграма</a:t>
            </a:r>
          </a:p>
          <a:p>
            <a:r>
              <a:rPr lang="uk-UA" sz="1200" dirty="0" smtClean="0">
                <a:solidFill>
                  <a:schemeClr val="accent1"/>
                </a:solidFill>
              </a:rPr>
              <a:t>(Підбір методом найменших квадратів)</a:t>
            </a:r>
            <a:endParaRPr lang="uk-UA" sz="1200" dirty="0">
              <a:solidFill>
                <a:schemeClr val="accent1"/>
              </a:solidFill>
            </a:endParaRPr>
          </a:p>
        </p:txBody>
      </p:sp>
    </p:spTree>
    <p:extLst>
      <p:ext uri="{BB962C8B-B14F-4D97-AF65-F5344CB8AC3E}">
        <p14:creationId xmlns:p14="http://schemas.microsoft.com/office/powerpoint/2010/main" val="3687956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noProof="0" dirty="0" smtClean="0"/>
              <a:t>Приклад еталонного порівняння</a:t>
            </a:r>
            <a:endParaRPr lang="uk-UA" noProof="0" dirty="0"/>
          </a:p>
        </p:txBody>
      </p:sp>
      <p:sp>
        <p:nvSpPr>
          <p:cNvPr id="4" name="Text Placeholder 3"/>
          <p:cNvSpPr txBox="1">
            <a:spLocks/>
          </p:cNvSpPr>
          <p:nvPr/>
        </p:nvSpPr>
        <p:spPr>
          <a:xfrm>
            <a:off x="681038" y="1556792"/>
            <a:ext cx="4262834" cy="460906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lstStyle>
            <a:lvl1pPr marL="342900" indent="-342900" algn="l" rtl="0" eaLnBrk="1" fontAlgn="base" hangingPunct="1">
              <a:spcBef>
                <a:spcPct val="20000"/>
              </a:spcBef>
              <a:spcAft>
                <a:spcPct val="0"/>
              </a:spcAft>
              <a:buClr>
                <a:srgbClr val="C00000"/>
              </a:buClr>
              <a:buSzPct val="100000"/>
              <a:buFont typeface="Arial" panose="020B0604020202020204" pitchFamily="34" charset="0"/>
              <a:buChar char="•"/>
              <a:defRPr lang="en-US" altLang="lv-LV" sz="1800" dirty="0" smtClean="0">
                <a:solidFill>
                  <a:schemeClr val="lt1"/>
                </a:solidFill>
                <a:latin typeface="+mn-lt"/>
                <a:ea typeface="+mn-ea"/>
                <a:cs typeface="+mn-cs"/>
              </a:defRPr>
            </a:lvl1pPr>
            <a:lvl2pPr marL="742950" indent="-285750" algn="l" rtl="0" eaLnBrk="1" fontAlgn="base" hangingPunct="1">
              <a:spcBef>
                <a:spcPct val="20000"/>
              </a:spcBef>
              <a:spcAft>
                <a:spcPct val="0"/>
              </a:spcAft>
              <a:buClr>
                <a:schemeClr val="bg1">
                  <a:lumMod val="50000"/>
                </a:schemeClr>
              </a:buClr>
              <a:buSzPct val="90000"/>
              <a:buFont typeface="Arial" panose="020B0604020202020204" pitchFamily="34" charset="0"/>
              <a:buChar char="•"/>
              <a:defRPr lang="en-US" altLang="lv-LV" sz="1800" dirty="0" smtClean="0">
                <a:solidFill>
                  <a:schemeClr val="lt1"/>
                </a:solidFill>
                <a:latin typeface="+mn-lt"/>
                <a:ea typeface="+mn-ea"/>
                <a:cs typeface="+mn-cs"/>
              </a:defRPr>
            </a:lvl2pPr>
            <a:lvl3pPr marL="1143000" indent="-228600" algn="l" rtl="0" eaLnBrk="1" fontAlgn="base" hangingPunct="1">
              <a:spcBef>
                <a:spcPct val="20000"/>
              </a:spcBef>
              <a:spcAft>
                <a:spcPct val="0"/>
              </a:spcAft>
              <a:buClr>
                <a:schemeClr val="bg1">
                  <a:lumMod val="50000"/>
                </a:schemeClr>
              </a:buClr>
              <a:buSzPct val="90000"/>
              <a:buFont typeface="Arial" panose="020B0604020202020204" pitchFamily="34" charset="0"/>
              <a:buChar char="•"/>
              <a:defRPr lang="en-US" altLang="lv-LV" sz="1800" dirty="0" smtClean="0">
                <a:solidFill>
                  <a:schemeClr val="lt1"/>
                </a:solidFill>
                <a:latin typeface="+mn-lt"/>
                <a:ea typeface="+mn-ea"/>
                <a:cs typeface="+mn-cs"/>
              </a:defRPr>
            </a:lvl3pPr>
            <a:lvl4pPr marL="1600200" indent="-228600" algn="l" rtl="0" eaLnBrk="1" fontAlgn="base" hangingPunct="1">
              <a:spcBef>
                <a:spcPct val="20000"/>
              </a:spcBef>
              <a:spcAft>
                <a:spcPct val="0"/>
              </a:spcAft>
              <a:buClr>
                <a:schemeClr val="bg1">
                  <a:lumMod val="50000"/>
                </a:schemeClr>
              </a:buClr>
              <a:buSzPct val="90000"/>
              <a:buFont typeface="Arial" panose="020B0604020202020204" pitchFamily="34" charset="0"/>
              <a:buChar char="•"/>
              <a:defRPr lang="en-US" altLang="lv-LV" sz="1800" dirty="0" smtClean="0">
                <a:solidFill>
                  <a:schemeClr val="lt1"/>
                </a:solidFill>
                <a:latin typeface="+mn-lt"/>
                <a:ea typeface="+mn-ea"/>
                <a:cs typeface="+mn-cs"/>
              </a:defRPr>
            </a:lvl4pPr>
            <a:lvl5pPr marL="2057400" indent="-228600" algn="l" rtl="0" eaLnBrk="1" fontAlgn="base" hangingPunct="1">
              <a:spcBef>
                <a:spcPct val="20000"/>
              </a:spcBef>
              <a:spcAft>
                <a:spcPct val="0"/>
              </a:spcAft>
              <a:buClr>
                <a:schemeClr val="bg1">
                  <a:lumMod val="50000"/>
                </a:schemeClr>
              </a:buClr>
              <a:buSzPct val="90000"/>
              <a:buFont typeface="Arial" panose="020B0604020202020204" pitchFamily="34" charset="0"/>
              <a:buChar char="•"/>
              <a:defRPr lang="lv-LV" altLang="lv-LV" sz="1800" baseline="0" dirty="0" smtClean="0">
                <a:solidFill>
                  <a:schemeClr val="lt1"/>
                </a:solidFill>
                <a:latin typeface="+mn-lt"/>
                <a:ea typeface="+mn-ea"/>
                <a:cs typeface="+mn-cs"/>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lt1"/>
                </a:solidFill>
                <a:latin typeface="+mn-lt"/>
                <a:ea typeface="+mn-ea"/>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lt1"/>
                </a:solidFill>
                <a:latin typeface="+mn-lt"/>
                <a:ea typeface="+mn-ea"/>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lt1"/>
                </a:solidFill>
                <a:latin typeface="+mn-lt"/>
                <a:ea typeface="+mn-ea"/>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lt1"/>
                </a:solidFill>
                <a:latin typeface="+mn-lt"/>
                <a:ea typeface="+mn-ea"/>
                <a:cs typeface="+mn-cs"/>
              </a:defRPr>
            </a:lvl9pPr>
          </a:lstStyle>
          <a:p>
            <a:r>
              <a:rPr lang="uk-UA" kern="0" dirty="0" smtClean="0">
                <a:solidFill>
                  <a:schemeClr val="bg1"/>
                </a:solidFill>
              </a:rPr>
              <a:t>Збудовано в 1980 році</a:t>
            </a:r>
          </a:p>
          <a:p>
            <a:r>
              <a:rPr lang="uk-UA" kern="0" dirty="0" smtClean="0">
                <a:solidFill>
                  <a:schemeClr val="bg1"/>
                </a:solidFill>
              </a:rPr>
              <a:t>П'ять поверхів </a:t>
            </a:r>
          </a:p>
          <a:p>
            <a:r>
              <a:rPr lang="uk-UA" kern="0" dirty="0" smtClean="0">
                <a:solidFill>
                  <a:schemeClr val="bg1"/>
                </a:solidFill>
              </a:rPr>
              <a:t>Зона кондиціонування 2456 м2</a:t>
            </a:r>
          </a:p>
          <a:p>
            <a:pPr marL="0" indent="0">
              <a:buFont typeface="Arial" panose="020B0604020202020204" pitchFamily="34" charset="0"/>
              <a:buNone/>
            </a:pPr>
            <a:endParaRPr lang="uk-UA" kern="0" dirty="0">
              <a:solidFill>
                <a:schemeClr val="bg1"/>
              </a:solidFill>
            </a:endParaRPr>
          </a:p>
        </p:txBody>
      </p:sp>
      <p:pic>
        <p:nvPicPr>
          <p:cNvPr id="5" name="Picture 4" descr="O:\_A_Esosie_projekti\Energoauditi\Dzivojamas_ekas\Riga\Bērzupes_23_Renesco\bildes\bildes 001.jpg"/>
          <p:cNvPicPr/>
          <p:nvPr/>
        </p:nvPicPr>
        <p:blipFill>
          <a:blip r:embed="rId3" cstate="print"/>
          <a:srcRect/>
          <a:stretch>
            <a:fillRect/>
          </a:stretch>
        </p:blipFill>
        <p:spPr bwMode="auto">
          <a:xfrm>
            <a:off x="941961" y="2996952"/>
            <a:ext cx="3740988" cy="2808312"/>
          </a:xfrm>
          <a:prstGeom prst="rect">
            <a:avLst/>
          </a:prstGeom>
          <a:noFill/>
          <a:ln>
            <a:noFill/>
          </a:ln>
        </p:spPr>
      </p:pic>
      <p:graphicFrame>
        <p:nvGraphicFramePr>
          <p:cNvPr id="6" name="Chart 5"/>
          <p:cNvGraphicFramePr>
            <a:graphicFrameLocks/>
          </p:cNvGraphicFramePr>
          <p:nvPr>
            <p:extLst>
              <p:ext uri="{D42A27DB-BD31-4B8C-83A1-F6EECF244321}">
                <p14:modId xmlns:p14="http://schemas.microsoft.com/office/powerpoint/2010/main" val="1707057087"/>
              </p:ext>
            </p:extLst>
          </p:nvPr>
        </p:nvGraphicFramePr>
        <p:xfrm>
          <a:off x="5159896" y="1556792"/>
          <a:ext cx="6408712" cy="4609061"/>
        </p:xfrm>
        <a:graphic>
          <a:graphicData uri="http://schemas.openxmlformats.org/drawingml/2006/chart">
            <c:chart xmlns:c="http://schemas.openxmlformats.org/drawingml/2006/chart" xmlns:r="http://schemas.openxmlformats.org/officeDocument/2006/relationships" r:id="rId4"/>
          </a:graphicData>
        </a:graphic>
      </p:graphicFrame>
      <p:sp>
        <p:nvSpPr>
          <p:cNvPr id="7" name="Rectangle 6"/>
          <p:cNvSpPr/>
          <p:nvPr/>
        </p:nvSpPr>
        <p:spPr>
          <a:xfrm>
            <a:off x="7176120" y="1628800"/>
            <a:ext cx="3095719" cy="369332"/>
          </a:xfrm>
          <a:prstGeom prst="rect">
            <a:avLst/>
          </a:prstGeom>
        </p:spPr>
        <p:txBody>
          <a:bodyPr wrap="none">
            <a:spAutoFit/>
          </a:bodyPr>
          <a:lstStyle/>
          <a:p>
            <a:r>
              <a:rPr lang="uk-UA" smtClean="0"/>
              <a:t>Споживання теплової енергії</a:t>
            </a:r>
            <a:endParaRPr lang="uk-UA" dirty="0"/>
          </a:p>
        </p:txBody>
      </p:sp>
    </p:spTree>
    <p:extLst>
      <p:ext uri="{BB962C8B-B14F-4D97-AF65-F5344CB8AC3E}">
        <p14:creationId xmlns:p14="http://schemas.microsoft.com/office/powerpoint/2010/main" val="2366417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noProof="0" dirty="0" smtClean="0"/>
              <a:t>4. Перевірка будівель</a:t>
            </a:r>
            <a:endParaRPr lang="uk-UA" noProof="0" dirty="0"/>
          </a:p>
        </p:txBody>
      </p:sp>
      <p:graphicFrame>
        <p:nvGraphicFramePr>
          <p:cNvPr id="10" name="Diagram 9"/>
          <p:cNvGraphicFramePr/>
          <p:nvPr>
            <p:extLst>
              <p:ext uri="{D42A27DB-BD31-4B8C-83A1-F6EECF244321}">
                <p14:modId xmlns:p14="http://schemas.microsoft.com/office/powerpoint/2010/main" val="2490418986"/>
              </p:ext>
            </p:extLst>
          </p:nvPr>
        </p:nvGraphicFramePr>
        <p:xfrm>
          <a:off x="228921" y="1074926"/>
          <a:ext cx="8128000" cy="4955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p:cNvPicPr>
            <a:picLocks noChangeAspect="1"/>
          </p:cNvPicPr>
          <p:nvPr/>
        </p:nvPicPr>
        <p:blipFill rotWithShape="1">
          <a:blip r:embed="rId8" cstate="print"/>
          <a:srcRect r="6461"/>
          <a:stretch/>
        </p:blipFill>
        <p:spPr>
          <a:xfrm>
            <a:off x="8606068" y="3789041"/>
            <a:ext cx="3250571" cy="2241356"/>
          </a:xfrm>
          <a:prstGeom prst="rect">
            <a:avLst/>
          </a:prstGeom>
          <a:ln w="19050">
            <a:solidFill>
              <a:schemeClr val="accent6"/>
            </a:solidFill>
          </a:ln>
        </p:spPr>
      </p:pic>
      <p:pic>
        <p:nvPicPr>
          <p:cNvPr id="13" name="Picture 12"/>
          <p:cNvPicPr>
            <a:picLocks noChangeAspect="1"/>
          </p:cNvPicPr>
          <p:nvPr/>
        </p:nvPicPr>
        <p:blipFill rotWithShape="1">
          <a:blip r:embed="rId9" cstate="print">
            <a:extLst>
              <a:ext uri="{28A0092B-C50C-407E-A947-70E740481C1C}">
                <a14:useLocalDpi xmlns:a14="http://schemas.microsoft.com/office/drawing/2010/main" val="0"/>
              </a:ext>
            </a:extLst>
          </a:blip>
          <a:srcRect l="20315" b="16378"/>
          <a:stretch/>
        </p:blipFill>
        <p:spPr>
          <a:xfrm>
            <a:off x="8606068" y="1196753"/>
            <a:ext cx="3240358" cy="2349516"/>
          </a:xfrm>
          <a:prstGeom prst="rect">
            <a:avLst/>
          </a:prstGeom>
          <a:ln w="38100">
            <a:solidFill>
              <a:schemeClr val="accent6"/>
            </a:solidFill>
          </a:ln>
        </p:spPr>
      </p:pic>
      <p:pic>
        <p:nvPicPr>
          <p:cNvPr id="14" name="Picture 13"/>
          <p:cNvPicPr>
            <a:picLocks noChangeAspect="1"/>
          </p:cNvPicPr>
          <p:nvPr/>
        </p:nvPicPr>
        <p:blipFill rotWithShape="1">
          <a:blip r:embed="rId10" cstate="print">
            <a:extLst>
              <a:ext uri="{28A0092B-C50C-407E-A947-70E740481C1C}">
                <a14:useLocalDpi xmlns:a14="http://schemas.microsoft.com/office/drawing/2010/main" val="0"/>
              </a:ext>
            </a:extLst>
          </a:blip>
          <a:srcRect l="23665" t="25974" r="31046"/>
          <a:stretch/>
        </p:blipFill>
        <p:spPr bwMode="auto">
          <a:xfrm>
            <a:off x="6530615" y="1196752"/>
            <a:ext cx="1826306" cy="2349517"/>
          </a:xfrm>
          <a:prstGeom prst="rect">
            <a:avLst/>
          </a:prstGeom>
          <a:noFill/>
          <a:ln w="38100">
            <a:solidFill>
              <a:schemeClr val="accent6"/>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3010358" y="1340768"/>
            <a:ext cx="2565126" cy="523220"/>
          </a:xfrm>
          <a:prstGeom prst="rect">
            <a:avLst/>
          </a:prstGeom>
        </p:spPr>
        <p:txBody>
          <a:bodyPr wrap="none">
            <a:spAutoFit/>
          </a:bodyPr>
          <a:lstStyle/>
          <a:p>
            <a:pPr lvl="0"/>
            <a:r>
              <a:rPr lang="uk-UA" sz="2800" dirty="0"/>
              <a:t>Вимірювання </a:t>
            </a:r>
          </a:p>
        </p:txBody>
      </p:sp>
    </p:spTree>
    <p:extLst>
      <p:ext uri="{BB962C8B-B14F-4D97-AF65-F5344CB8AC3E}">
        <p14:creationId xmlns:p14="http://schemas.microsoft.com/office/powerpoint/2010/main" val="2387378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noProof="0" dirty="0" smtClean="0"/>
              <a:t>Що потрібно </a:t>
            </a:r>
            <a:r>
              <a:rPr lang="uk-UA" noProof="0" dirty="0" smtClean="0">
                <a:solidFill>
                  <a:srgbClr val="FF0000"/>
                </a:solidFill>
              </a:rPr>
              <a:t>перевірити</a:t>
            </a:r>
            <a:r>
              <a:rPr lang="uk-UA" noProof="0" dirty="0" smtClean="0"/>
              <a:t> </a:t>
            </a:r>
            <a:r>
              <a:rPr lang="uk-UA" noProof="0" dirty="0" smtClean="0">
                <a:solidFill>
                  <a:srgbClr val="FF0000"/>
                </a:solidFill>
              </a:rPr>
              <a:t>під час перевірки</a:t>
            </a:r>
            <a:r>
              <a:rPr lang="uk-UA" noProof="0" dirty="0" smtClean="0"/>
              <a:t> </a:t>
            </a:r>
            <a:br>
              <a:rPr lang="uk-UA" noProof="0" dirty="0" smtClean="0"/>
            </a:br>
            <a:r>
              <a:rPr lang="uk-UA" noProof="0" dirty="0" smtClean="0"/>
              <a:t>будівель</a:t>
            </a:r>
            <a:endParaRPr lang="uk-UA" noProof="0" dirty="0"/>
          </a:p>
        </p:txBody>
      </p:sp>
      <p:sp>
        <p:nvSpPr>
          <p:cNvPr id="3" name="Content Placeholder 2"/>
          <p:cNvSpPr>
            <a:spLocks noGrp="1"/>
          </p:cNvSpPr>
          <p:nvPr>
            <p:ph idx="1"/>
          </p:nvPr>
        </p:nvSpPr>
        <p:spPr>
          <a:xfrm>
            <a:off x="695400" y="1124744"/>
            <a:ext cx="5591617" cy="5112568"/>
          </a:xfrm>
        </p:spPr>
        <p:style>
          <a:lnRef idx="2">
            <a:schemeClr val="accent4">
              <a:shade val="50000"/>
            </a:schemeClr>
          </a:lnRef>
          <a:fillRef idx="1">
            <a:schemeClr val="accent4"/>
          </a:fillRef>
          <a:effectRef idx="0">
            <a:schemeClr val="accent4"/>
          </a:effectRef>
          <a:fontRef idx="minor">
            <a:schemeClr val="lt1"/>
          </a:fontRef>
        </p:style>
        <p:txBody>
          <a:bodyPr/>
          <a:lstStyle/>
          <a:p>
            <a:pPr marL="514350" indent="-514350">
              <a:buFont typeface="+mj-lt"/>
              <a:buAutoNum type="arabicPeriod"/>
            </a:pPr>
            <a:r>
              <a:rPr lang="uk-UA" sz="2400" noProof="0" dirty="0" smtClean="0"/>
              <a:t>Фасад будівлі</a:t>
            </a:r>
          </a:p>
          <a:p>
            <a:pPr marL="514350" indent="-514350">
              <a:buFont typeface="+mj-lt"/>
              <a:buAutoNum type="arabicPeriod"/>
            </a:pPr>
            <a:r>
              <a:rPr lang="uk-UA" sz="2400" noProof="0" dirty="0" smtClean="0"/>
              <a:t>Інженерні системи</a:t>
            </a:r>
          </a:p>
          <a:p>
            <a:pPr marL="914400" lvl="1" indent="-514350"/>
            <a:r>
              <a:rPr lang="uk-UA" sz="2400" noProof="0" dirty="0" smtClean="0"/>
              <a:t>Теплопункт/котельня</a:t>
            </a:r>
            <a:endParaRPr lang="uk-UA" sz="2400" noProof="0" dirty="0" smtClean="0">
              <a:solidFill>
                <a:srgbClr val="FF0000"/>
              </a:solidFill>
            </a:endParaRPr>
          </a:p>
          <a:p>
            <a:pPr marL="914400" lvl="1" indent="-514350"/>
            <a:r>
              <a:rPr lang="uk-UA" sz="2400" noProof="0" dirty="0" smtClean="0"/>
              <a:t>Система опалення</a:t>
            </a:r>
          </a:p>
          <a:p>
            <a:pPr marL="914400" lvl="1" indent="-514350"/>
            <a:r>
              <a:rPr lang="uk-UA" sz="2400" noProof="0" dirty="0" smtClean="0"/>
              <a:t>Побутова система гарячого водопостачання</a:t>
            </a:r>
          </a:p>
          <a:p>
            <a:pPr marL="914400" lvl="1" indent="-514350"/>
            <a:r>
              <a:rPr lang="uk-UA" sz="2400" noProof="0" dirty="0" smtClean="0"/>
              <a:t>Вентиляційна система</a:t>
            </a:r>
          </a:p>
          <a:p>
            <a:pPr marL="514350" indent="-514350">
              <a:buFont typeface="+mj-lt"/>
              <a:buAutoNum type="arabicPeriod"/>
            </a:pPr>
            <a:r>
              <a:rPr lang="uk-UA" sz="2400" noProof="0" dirty="0" smtClean="0"/>
              <a:t>Підвал</a:t>
            </a:r>
          </a:p>
          <a:p>
            <a:pPr marL="514350" indent="-514350">
              <a:buFont typeface="+mj-lt"/>
              <a:buAutoNum type="arabicPeriod"/>
            </a:pPr>
            <a:r>
              <a:rPr lang="uk-UA" sz="2400" noProof="0" dirty="0" smtClean="0"/>
              <a:t>Горище </a:t>
            </a:r>
          </a:p>
          <a:p>
            <a:pPr marL="514350" indent="-514350">
              <a:buFont typeface="+mj-lt"/>
              <a:buAutoNum type="arabicPeriod"/>
            </a:pPr>
            <a:r>
              <a:rPr lang="uk-UA" sz="2400" noProof="0" dirty="0" smtClean="0"/>
              <a:t>Дах </a:t>
            </a:r>
          </a:p>
          <a:p>
            <a:pPr marL="514350" indent="-514350">
              <a:buFont typeface="+mj-lt"/>
              <a:buAutoNum type="arabicPeriod"/>
            </a:pPr>
            <a:r>
              <a:rPr lang="uk-UA" sz="2400" noProof="0" dirty="0" smtClean="0"/>
              <a:t>Сходова клітка</a:t>
            </a:r>
          </a:p>
          <a:p>
            <a:pPr marL="514350" indent="-514350">
              <a:buFont typeface="+mj-lt"/>
              <a:buAutoNum type="arabicPeriod"/>
            </a:pPr>
            <a:r>
              <a:rPr lang="uk-UA" sz="2400" noProof="0" dirty="0" smtClean="0"/>
              <a:t>Квартири </a:t>
            </a:r>
          </a:p>
        </p:txBody>
      </p:sp>
      <p:pic>
        <p:nvPicPr>
          <p:cNvPr id="4" name="Picture 3" descr="O:\A_Esosie_projekti\Starptautiskie_projekti\Ukraine_energy_audits\Kiev\janis\Sport_kompleks\bildes\uz_jumta\DSC_0088.JPG"/>
          <p:cNvPicPr/>
          <p:nvPr/>
        </p:nvPicPr>
        <p:blipFill rotWithShape="1">
          <a:blip r:embed="rId3" cstate="print">
            <a:extLst>
              <a:ext uri="{28A0092B-C50C-407E-A947-70E740481C1C}">
                <a14:useLocalDpi xmlns:a14="http://schemas.microsoft.com/office/drawing/2010/main" val="0"/>
              </a:ext>
            </a:extLst>
          </a:blip>
          <a:srcRect b="12500"/>
          <a:stretch/>
        </p:blipFill>
        <p:spPr bwMode="auto">
          <a:xfrm>
            <a:off x="6960096" y="1124744"/>
            <a:ext cx="4176464" cy="2520280"/>
          </a:xfrm>
          <a:prstGeom prst="rect">
            <a:avLst/>
          </a:prstGeom>
          <a:noFill/>
          <a:ln>
            <a:noFill/>
          </a:ln>
        </p:spPr>
      </p:pic>
      <p:pic>
        <p:nvPicPr>
          <p:cNvPr id="5" name="Picture 4" descr="O:\A_Esosie_projekti\Starptautiskie_projekti\Ukraine_energy_audits\Lviv\janis\karpinskyi 2_4 (1)\photos\DSC04138.JPG"/>
          <p:cNvPicPr/>
          <p:nvPr/>
        </p:nvPicPr>
        <p:blipFill rotWithShape="1">
          <a:blip r:embed="rId4" cstate="print">
            <a:extLst>
              <a:ext uri="{28A0092B-C50C-407E-A947-70E740481C1C}">
                <a14:useLocalDpi xmlns:a14="http://schemas.microsoft.com/office/drawing/2010/main"/>
              </a:ext>
            </a:extLst>
          </a:blip>
          <a:srcRect/>
          <a:stretch/>
        </p:blipFill>
        <p:spPr bwMode="auto">
          <a:xfrm>
            <a:off x="6960096" y="3789040"/>
            <a:ext cx="4176464" cy="244827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672979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noProof="0" dirty="0" smtClean="0"/>
              <a:t>4.1. Фасад будівлі</a:t>
            </a:r>
            <a:endParaRPr lang="uk-UA" noProof="0" dirty="0"/>
          </a:p>
        </p:txBody>
      </p:sp>
      <p:sp>
        <p:nvSpPr>
          <p:cNvPr id="3" name="Content Placeholder 2"/>
          <p:cNvSpPr>
            <a:spLocks noGrp="1"/>
          </p:cNvSpPr>
          <p:nvPr>
            <p:ph idx="1"/>
          </p:nvPr>
        </p:nvSpPr>
        <p:spPr>
          <a:xfrm>
            <a:off x="609600" y="1340768"/>
            <a:ext cx="4694312" cy="4752528"/>
          </a:xfrm>
        </p:spPr>
        <p:style>
          <a:lnRef idx="2">
            <a:schemeClr val="accent6"/>
          </a:lnRef>
          <a:fillRef idx="1">
            <a:schemeClr val="lt1"/>
          </a:fillRef>
          <a:effectRef idx="0">
            <a:schemeClr val="accent6"/>
          </a:effectRef>
          <a:fontRef idx="minor">
            <a:schemeClr val="dk1"/>
          </a:fontRef>
        </p:style>
        <p:txBody>
          <a:bodyPr/>
          <a:lstStyle/>
          <a:p>
            <a:pPr>
              <a:buFont typeface="Wingdings" panose="05000000000000000000" pitchFamily="2" charset="2"/>
              <a:buChar char="ü"/>
            </a:pPr>
            <a:r>
              <a:rPr lang="uk-UA" sz="2300" noProof="0" dirty="0" smtClean="0">
                <a:latin typeface="+mj-lt"/>
              </a:rPr>
              <a:t>Кількість та тип замінених вікон/зовнішніх дверей</a:t>
            </a:r>
          </a:p>
          <a:p>
            <a:pPr>
              <a:buFont typeface="Wingdings" panose="05000000000000000000" pitchFamily="2" charset="2"/>
              <a:buChar char="ü"/>
            </a:pPr>
            <a:r>
              <a:rPr lang="uk-UA" sz="2300" noProof="0" dirty="0" smtClean="0">
                <a:latin typeface="+mj-lt"/>
              </a:rPr>
              <a:t>Відкриті вікна</a:t>
            </a:r>
          </a:p>
          <a:p>
            <a:pPr>
              <a:buFont typeface="Wingdings" panose="05000000000000000000" pitchFamily="2" charset="2"/>
              <a:buChar char="ü"/>
            </a:pPr>
            <a:r>
              <a:rPr lang="uk-UA" altLang="lv-LV" sz="2300" noProof="0" dirty="0" smtClean="0">
                <a:latin typeface="+mj-lt"/>
              </a:rPr>
              <a:t>Якість замінених вікон та дверей</a:t>
            </a:r>
          </a:p>
          <a:p>
            <a:pPr>
              <a:buFont typeface="Wingdings" panose="05000000000000000000" pitchFamily="2" charset="2"/>
              <a:buChar char="ü"/>
            </a:pPr>
            <a:r>
              <a:rPr lang="uk-UA" altLang="lv-LV" sz="2300" noProof="0" dirty="0" smtClean="0">
                <a:latin typeface="+mj-lt"/>
              </a:rPr>
              <a:t>Тріщини та дефекти стін</a:t>
            </a:r>
          </a:p>
          <a:p>
            <a:pPr>
              <a:buFont typeface="Wingdings" panose="05000000000000000000" pitchFamily="2" charset="2"/>
              <a:buChar char="ü"/>
            </a:pPr>
            <a:r>
              <a:rPr lang="uk-UA" sz="2300" noProof="0" dirty="0" smtClean="0">
                <a:latin typeface="+mj-lt"/>
              </a:rPr>
              <a:t>Балкони/лоджії</a:t>
            </a:r>
          </a:p>
          <a:p>
            <a:pPr>
              <a:buFont typeface="Wingdings" panose="05000000000000000000" pitchFamily="2" charset="2"/>
              <a:buChar char="ü"/>
            </a:pPr>
            <a:r>
              <a:rPr lang="uk-UA" sz="2300" noProof="0" dirty="0" smtClean="0">
                <a:latin typeface="+mj-lt"/>
              </a:rPr>
              <a:t>Стан </a:t>
            </a:r>
            <a:r>
              <a:rPr lang="uk-UA" sz="2300" noProof="0" dirty="0" err="1" smtClean="0">
                <a:latin typeface="+mj-lt"/>
              </a:rPr>
              <a:t>цокол</a:t>
            </a:r>
            <a:r>
              <a:rPr lang="uk-UA" sz="2300" dirty="0">
                <a:solidFill>
                  <a:srgbClr val="000000"/>
                </a:solidFill>
                <a:latin typeface="+mj-lt"/>
              </a:rPr>
              <a:t>ю</a:t>
            </a:r>
            <a:r>
              <a:rPr lang="uk-UA" sz="2300" noProof="0" dirty="0" smtClean="0">
                <a:latin typeface="+mj-lt"/>
              </a:rPr>
              <a:t> та тротуару довкола будівлі</a:t>
            </a:r>
          </a:p>
          <a:p>
            <a:pPr>
              <a:buFont typeface="Wingdings" panose="05000000000000000000" pitchFamily="2" charset="2"/>
              <a:buChar char="ü"/>
            </a:pPr>
            <a:r>
              <a:rPr lang="uk-UA" sz="2300" noProof="0" dirty="0" smtClean="0">
                <a:latin typeface="+mj-lt"/>
              </a:rPr>
              <a:t>Вжиті заходи (утеплення </a:t>
            </a:r>
            <a:r>
              <a:rPr lang="uk-UA" sz="2300" noProof="0" dirty="0" smtClean="0">
                <a:solidFill>
                  <a:srgbClr val="000000"/>
                </a:solidFill>
                <a:latin typeface="+mj-lt"/>
              </a:rPr>
              <a:t>торців</a:t>
            </a:r>
            <a:r>
              <a:rPr lang="uk-UA" sz="2300" noProof="0" dirty="0" smtClean="0">
                <a:latin typeface="+mj-lt"/>
              </a:rPr>
              <a:t>, </a:t>
            </a:r>
            <a:r>
              <a:rPr lang="uk-UA" sz="2300" noProof="0" dirty="0" smtClean="0">
                <a:solidFill>
                  <a:srgbClr val="000000"/>
                </a:solidFill>
                <a:latin typeface="+mj-lt"/>
              </a:rPr>
              <a:t>бік</a:t>
            </a:r>
            <a:r>
              <a:rPr lang="uk-UA" sz="2300" noProof="0" dirty="0" smtClean="0">
                <a:solidFill>
                  <a:srgbClr val="FF0000"/>
                </a:solidFill>
                <a:latin typeface="+mj-lt"/>
              </a:rPr>
              <a:t> </a:t>
            </a:r>
            <a:r>
              <a:rPr lang="uk-UA" sz="2300" noProof="0" dirty="0" smtClean="0">
                <a:latin typeface="+mj-lt"/>
              </a:rPr>
              <a:t>утеплених стін)</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8458" y="1340769"/>
            <a:ext cx="6035033" cy="4752527"/>
          </a:xfrm>
          <a:prstGeom prst="rect">
            <a:avLst/>
          </a:prstGeom>
        </p:spPr>
      </p:pic>
    </p:spTree>
    <p:extLst>
      <p:ext uri="{BB962C8B-B14F-4D97-AF65-F5344CB8AC3E}">
        <p14:creationId xmlns:p14="http://schemas.microsoft.com/office/powerpoint/2010/main" val="2493473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noProof="0" dirty="0" smtClean="0"/>
              <a:t>4.2. Інженерні системи</a:t>
            </a:r>
            <a:endParaRPr lang="uk-UA" noProof="0" dirty="0"/>
          </a:p>
        </p:txBody>
      </p:sp>
      <p:sp>
        <p:nvSpPr>
          <p:cNvPr id="3" name="Content Placeholder 2"/>
          <p:cNvSpPr>
            <a:spLocks noGrp="1"/>
          </p:cNvSpPr>
          <p:nvPr>
            <p:ph idx="1"/>
          </p:nvPr>
        </p:nvSpPr>
        <p:spPr>
          <a:xfrm>
            <a:off x="479376" y="1340768"/>
            <a:ext cx="5846440" cy="4825085"/>
          </a:xfrm>
        </p:spPr>
        <p:style>
          <a:lnRef idx="2">
            <a:schemeClr val="accent6"/>
          </a:lnRef>
          <a:fillRef idx="1">
            <a:schemeClr val="lt1"/>
          </a:fillRef>
          <a:effectRef idx="0">
            <a:schemeClr val="accent6"/>
          </a:effectRef>
          <a:fontRef idx="minor">
            <a:schemeClr val="dk1"/>
          </a:fontRef>
        </p:style>
        <p:txBody>
          <a:bodyPr/>
          <a:lstStyle/>
          <a:p>
            <a:pPr>
              <a:buFont typeface="Wingdings" panose="05000000000000000000" pitchFamily="2" charset="2"/>
              <a:buChar char="ü"/>
            </a:pPr>
            <a:r>
              <a:rPr lang="uk-UA" altLang="lv-LV" sz="2300" noProof="0" dirty="0" smtClean="0">
                <a:latin typeface="+mj-lt"/>
              </a:rPr>
              <a:t>Тип теплопункт</a:t>
            </a:r>
            <a:r>
              <a:rPr lang="uk-UA" altLang="lv-LV" sz="2300" noProof="0" dirty="0" smtClean="0">
                <a:solidFill>
                  <a:srgbClr val="000000"/>
                </a:solidFill>
                <a:latin typeface="+mj-lt"/>
              </a:rPr>
              <a:t>у</a:t>
            </a:r>
            <a:r>
              <a:rPr lang="uk-UA" altLang="lv-LV" sz="2300" noProof="0" dirty="0" smtClean="0">
                <a:latin typeface="+mj-lt"/>
              </a:rPr>
              <a:t>/тип котельні</a:t>
            </a:r>
          </a:p>
          <a:p>
            <a:pPr>
              <a:buFont typeface="Wingdings" panose="05000000000000000000" pitchFamily="2" charset="2"/>
              <a:buChar char="ü"/>
            </a:pPr>
            <a:r>
              <a:rPr lang="uk-UA" altLang="lv-LV" sz="2300" noProof="0" dirty="0" smtClean="0">
                <a:latin typeface="+mj-lt"/>
              </a:rPr>
              <a:t>Вимірювання теплоспоживання/споживання палива</a:t>
            </a:r>
          </a:p>
          <a:p>
            <a:pPr>
              <a:buFont typeface="Wingdings" panose="05000000000000000000" pitchFamily="2" charset="2"/>
              <a:buChar char="ü"/>
            </a:pPr>
            <a:r>
              <a:rPr lang="uk-UA" altLang="lv-LV" sz="2300" noProof="0" dirty="0" smtClean="0">
                <a:latin typeface="+mj-lt"/>
              </a:rPr>
              <a:t>Циркуляційний насос</a:t>
            </a:r>
          </a:p>
          <a:p>
            <a:pPr>
              <a:buFont typeface="Wingdings" panose="05000000000000000000" pitchFamily="2" charset="2"/>
              <a:buChar char="ü"/>
            </a:pPr>
            <a:r>
              <a:rPr lang="uk-UA" altLang="lv-LV" sz="2300" noProof="0" dirty="0" smtClean="0">
                <a:latin typeface="+mj-lt"/>
              </a:rPr>
              <a:t>Радіатор опалення</a:t>
            </a:r>
          </a:p>
          <a:p>
            <a:pPr>
              <a:buFont typeface="Wingdings" panose="05000000000000000000" pitchFamily="2" charset="2"/>
              <a:buChar char="ü"/>
            </a:pPr>
            <a:r>
              <a:rPr lang="uk-UA" altLang="lv-LV" sz="2300" noProof="0" dirty="0" smtClean="0">
                <a:latin typeface="+mj-lt"/>
              </a:rPr>
              <a:t>Стан труб та якість технічної ізоляції</a:t>
            </a:r>
          </a:p>
          <a:p>
            <a:pPr>
              <a:buFont typeface="Wingdings" panose="05000000000000000000" pitchFamily="2" charset="2"/>
              <a:buChar char="ü"/>
            </a:pPr>
            <a:r>
              <a:rPr lang="uk-UA" altLang="lv-LV" sz="2300" noProof="0" dirty="0" smtClean="0">
                <a:latin typeface="+mj-lt"/>
              </a:rPr>
              <a:t>Система автоматизації системи опалення будівлі</a:t>
            </a:r>
          </a:p>
          <a:p>
            <a:pPr>
              <a:buFont typeface="Wingdings" panose="05000000000000000000" pitchFamily="2" charset="2"/>
              <a:buChar char="ü"/>
            </a:pPr>
            <a:r>
              <a:rPr lang="uk-UA" altLang="lv-LV" sz="2300" noProof="0" dirty="0" smtClean="0"/>
              <a:t>Тип системи опалення та їх стан (конфігурація, елементи опалення, контролю)</a:t>
            </a:r>
          </a:p>
          <a:p>
            <a:pPr>
              <a:buFont typeface="Wingdings" panose="05000000000000000000" pitchFamily="2" charset="2"/>
              <a:buChar char="ü"/>
            </a:pPr>
            <a:r>
              <a:rPr lang="uk-UA" altLang="lv-LV" sz="2300" noProof="0" dirty="0" smtClean="0">
                <a:latin typeface="+mj-lt"/>
              </a:rPr>
              <a:t>Тип системи вентиляції та її стан</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1840" y="1333346"/>
            <a:ext cx="3525109" cy="238266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2951" y="3795619"/>
            <a:ext cx="3573998" cy="2382665"/>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10074" t="101" r="37542" b="-101"/>
          <a:stretch/>
        </p:blipFill>
        <p:spPr>
          <a:xfrm>
            <a:off x="10296693" y="1333345"/>
            <a:ext cx="1645747" cy="2382666"/>
          </a:xfrm>
          <a:prstGeom prst="rect">
            <a:avLst/>
          </a:prstGeom>
        </p:spPr>
      </p:pic>
      <p:pic>
        <p:nvPicPr>
          <p:cNvPr id="10" name="Picture 9" descr="O:\A_Esosie_projekti\Starptautiskie_projekti\Ukraine_energy_audits\Kiev\kristaps\Pirogova_9\atteli_canon\IMG_3591 (Small).JPG"/>
          <p:cNvPicPr/>
          <p:nvPr/>
        </p:nvPicPr>
        <p:blipFill rotWithShape="1">
          <a:blip r:embed="rId6" cstate="print">
            <a:extLst>
              <a:ext uri="{28A0092B-C50C-407E-A947-70E740481C1C}">
                <a14:useLocalDpi xmlns:a14="http://schemas.microsoft.com/office/drawing/2010/main" val="0"/>
              </a:ext>
            </a:extLst>
          </a:blip>
          <a:srcRect l="5350" t="480" r="27950" b="-480"/>
          <a:stretch/>
        </p:blipFill>
        <p:spPr bwMode="auto">
          <a:xfrm>
            <a:off x="10296693" y="3795619"/>
            <a:ext cx="1645747" cy="2370234"/>
          </a:xfrm>
          <a:prstGeom prst="rect">
            <a:avLst/>
          </a:prstGeom>
          <a:noFill/>
          <a:ln>
            <a:noFill/>
          </a:ln>
        </p:spPr>
      </p:pic>
    </p:spTree>
    <p:extLst>
      <p:ext uri="{BB962C8B-B14F-4D97-AF65-F5344CB8AC3E}">
        <p14:creationId xmlns:p14="http://schemas.microsoft.com/office/powerpoint/2010/main" val="361418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noProof="0" dirty="0" smtClean="0"/>
              <a:t>4.3. Підвал</a:t>
            </a:r>
            <a:endParaRPr lang="uk-UA" noProof="0" dirty="0"/>
          </a:p>
        </p:txBody>
      </p:sp>
      <p:sp>
        <p:nvSpPr>
          <p:cNvPr id="3" name="Content Placeholder 2"/>
          <p:cNvSpPr>
            <a:spLocks noGrp="1"/>
          </p:cNvSpPr>
          <p:nvPr>
            <p:ph idx="1"/>
          </p:nvPr>
        </p:nvSpPr>
        <p:spPr>
          <a:xfrm>
            <a:off x="623392" y="857233"/>
            <a:ext cx="5414392" cy="6000768"/>
          </a:xfrm>
        </p:spPr>
        <p:style>
          <a:lnRef idx="2">
            <a:schemeClr val="accent6"/>
          </a:lnRef>
          <a:fillRef idx="1">
            <a:schemeClr val="lt1"/>
          </a:fillRef>
          <a:effectRef idx="0">
            <a:schemeClr val="accent6"/>
          </a:effectRef>
          <a:fontRef idx="minor">
            <a:schemeClr val="dk1"/>
          </a:fontRef>
        </p:style>
        <p:txBody>
          <a:bodyPr/>
          <a:lstStyle/>
          <a:p>
            <a:pPr>
              <a:buFont typeface="Wingdings" panose="05000000000000000000" pitchFamily="2" charset="2"/>
              <a:buChar char="ü"/>
            </a:pPr>
            <a:r>
              <a:rPr lang="uk-UA" sz="2300" noProof="0" dirty="0" smtClean="0">
                <a:latin typeface="+mj-lt"/>
              </a:rPr>
              <a:t>Стан інженерних мереж (трубопроводи тепло- та водопостачання, стан теплоізоляції)</a:t>
            </a:r>
          </a:p>
          <a:p>
            <a:pPr>
              <a:buFont typeface="Wingdings" panose="05000000000000000000" pitchFamily="2" charset="2"/>
              <a:buChar char="ü"/>
            </a:pPr>
            <a:r>
              <a:rPr lang="uk-UA" sz="2300" noProof="0" dirty="0" smtClean="0">
                <a:latin typeface="+mj-lt"/>
              </a:rPr>
              <a:t>Стан підвальної плити </a:t>
            </a:r>
            <a:r>
              <a:rPr lang="uk-UA" sz="2300" noProof="0" dirty="0" smtClean="0">
                <a:solidFill>
                  <a:srgbClr val="FF0000"/>
                </a:solidFill>
                <a:latin typeface="+mj-lt"/>
              </a:rPr>
              <a:t>перекриття</a:t>
            </a:r>
          </a:p>
          <a:p>
            <a:pPr>
              <a:buFont typeface="Wingdings" panose="05000000000000000000" pitchFamily="2" charset="2"/>
              <a:buChar char="ü"/>
            </a:pPr>
            <a:r>
              <a:rPr lang="uk-UA" sz="2300" noProof="0" dirty="0" smtClean="0">
                <a:latin typeface="+mj-lt"/>
              </a:rPr>
              <a:t>Стан стіни підвалу та підлоги</a:t>
            </a:r>
          </a:p>
          <a:p>
            <a:pPr>
              <a:buFont typeface="Wingdings" panose="05000000000000000000" pitchFamily="2" charset="2"/>
              <a:buChar char="ü"/>
            </a:pPr>
            <a:r>
              <a:rPr lang="uk-UA" sz="2300" noProof="0" dirty="0" smtClean="0">
                <a:latin typeface="+mj-lt"/>
              </a:rPr>
              <a:t>Вікна підвалу та/або вентиляційні люки (також варто взяти до уваги, чи запобігають вони потраплянню тварин до підвалу, чи в підвалі вже є тварини)</a:t>
            </a:r>
          </a:p>
          <a:p>
            <a:pPr>
              <a:buFont typeface="Wingdings" panose="05000000000000000000" pitchFamily="2" charset="2"/>
              <a:buChar char="ü"/>
            </a:pPr>
            <a:r>
              <a:rPr lang="uk-UA" sz="2300" noProof="0" dirty="0" smtClean="0">
                <a:latin typeface="+mj-lt"/>
              </a:rPr>
              <a:t>Опалюваний чи неопалюваний підвал </a:t>
            </a:r>
          </a:p>
          <a:p>
            <a:pPr>
              <a:buFont typeface="Wingdings" panose="05000000000000000000" pitchFamily="2" charset="2"/>
              <a:buChar char="ü"/>
            </a:pPr>
            <a:r>
              <a:rPr lang="uk-UA" sz="2300" noProof="0" dirty="0" smtClean="0">
                <a:latin typeface="+mj-lt"/>
              </a:rPr>
              <a:t>Температура повітря в підвалі</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03" t="-877" r="21424" b="877"/>
          <a:stretch/>
        </p:blipFill>
        <p:spPr>
          <a:xfrm>
            <a:off x="6308337" y="1319881"/>
            <a:ext cx="2811999" cy="238266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8337" y="3769723"/>
            <a:ext cx="3573998" cy="2382665"/>
          </a:xfrm>
          <a:prstGeom prst="rect">
            <a:avLst/>
          </a:prstGeom>
        </p:spPr>
      </p:pic>
      <p:pic>
        <p:nvPicPr>
          <p:cNvPr id="9" name="Picture 8" descr="O:\A_Esosie_projekti\Starptautiskie_projekti\Ukraine_energy_audits\Kharkiv\Aivars_Claudio\И-3\photos\DSC_0117.JPG"/>
          <p:cNvPicPr/>
          <p:nvPr/>
        </p:nvPicPr>
        <p:blipFill>
          <a:blip r:embed="rId5" cstate="print"/>
          <a:srcRect/>
          <a:stretch>
            <a:fillRect/>
          </a:stretch>
        </p:blipFill>
        <p:spPr bwMode="auto">
          <a:xfrm>
            <a:off x="9192344" y="1319880"/>
            <a:ext cx="2664296" cy="2382665"/>
          </a:xfrm>
          <a:prstGeom prst="rect">
            <a:avLst/>
          </a:prstGeom>
          <a:noFill/>
          <a:ln w="9525">
            <a:noFill/>
            <a:miter lim="800000"/>
            <a:headEnd/>
            <a:tailEnd/>
          </a:ln>
        </p:spPr>
      </p:pic>
      <p:pic>
        <p:nvPicPr>
          <p:cNvPr id="10" name="Picture 9" descr="O:\A_Esosie_projekti\Starptautiskie_projekti\Ukraine_energy_audits\Lviv\janis\karpinskyi 8 (26)\photos\DSC04193.JPG"/>
          <p:cNvPicPr/>
          <p:nvPr/>
        </p:nvPicPr>
        <p:blipFill rotWithShape="1">
          <a:blip r:embed="rId6" cstate="print">
            <a:extLst>
              <a:ext uri="{28A0092B-C50C-407E-A947-70E740481C1C}">
                <a14:useLocalDpi xmlns:a14="http://schemas.microsoft.com/office/drawing/2010/main"/>
              </a:ext>
            </a:extLst>
          </a:blip>
          <a:srcRect t="13931" r="36585"/>
          <a:stretch/>
        </p:blipFill>
        <p:spPr bwMode="auto">
          <a:xfrm>
            <a:off x="9984432" y="3765531"/>
            <a:ext cx="1872208" cy="2386857"/>
          </a:xfrm>
          <a:prstGeom prst="rect">
            <a:avLst/>
          </a:prstGeom>
          <a:noFill/>
          <a:ln>
            <a:noFill/>
          </a:ln>
        </p:spPr>
      </p:pic>
    </p:spTree>
    <p:extLst>
      <p:ext uri="{BB962C8B-B14F-4D97-AF65-F5344CB8AC3E}">
        <p14:creationId xmlns:p14="http://schemas.microsoft.com/office/powerpoint/2010/main" val="2886329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noProof="0" dirty="0" smtClean="0"/>
              <a:t>4.4. Горище</a:t>
            </a:r>
            <a:endParaRPr lang="uk-UA" noProof="0" dirty="0"/>
          </a:p>
        </p:txBody>
      </p:sp>
      <p:sp>
        <p:nvSpPr>
          <p:cNvPr id="3" name="Content Placeholder 2"/>
          <p:cNvSpPr>
            <a:spLocks noGrp="1"/>
          </p:cNvSpPr>
          <p:nvPr>
            <p:ph idx="1"/>
          </p:nvPr>
        </p:nvSpPr>
        <p:spPr>
          <a:xfrm>
            <a:off x="504297" y="857232"/>
            <a:ext cx="7346579" cy="2704045"/>
          </a:xfrm>
        </p:spPr>
        <p:style>
          <a:lnRef idx="2">
            <a:schemeClr val="accent6"/>
          </a:lnRef>
          <a:fillRef idx="1">
            <a:schemeClr val="lt1"/>
          </a:fillRef>
          <a:effectRef idx="0">
            <a:schemeClr val="accent6"/>
          </a:effectRef>
          <a:fontRef idx="minor">
            <a:schemeClr val="dk1"/>
          </a:fontRef>
        </p:style>
        <p:txBody>
          <a:bodyPr/>
          <a:lstStyle/>
          <a:p>
            <a:r>
              <a:rPr lang="uk-UA" sz="2400" noProof="0" dirty="0" smtClean="0"/>
              <a:t>Матеріал, який використовують для підлоги горища та його товщина</a:t>
            </a:r>
          </a:p>
          <a:p>
            <a:r>
              <a:rPr lang="uk-UA" sz="2400" noProof="0" dirty="0" smtClean="0"/>
              <a:t>Протікання даху та/або інші технічні проблеми</a:t>
            </a:r>
          </a:p>
          <a:p>
            <a:r>
              <a:rPr lang="uk-UA" sz="2400" noProof="0" dirty="0" smtClean="0"/>
              <a:t>Стан ізоляції труб</a:t>
            </a:r>
          </a:p>
          <a:p>
            <a:r>
              <a:rPr lang="uk-UA" sz="2400" noProof="0" dirty="0" smtClean="0"/>
              <a:t>Температура повітря на горищі</a:t>
            </a:r>
          </a:p>
          <a:p>
            <a:r>
              <a:rPr lang="uk-UA" sz="2400" noProof="0" dirty="0" smtClean="0"/>
              <a:t>Вентиляція горища</a:t>
            </a:r>
          </a:p>
          <a:p>
            <a:pPr marL="0" indent="0">
              <a:buNone/>
            </a:pPr>
            <a:endParaRPr lang="uk-UA" sz="2400" noProof="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7443" y="1178611"/>
            <a:ext cx="3573998" cy="238266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583" y="3715799"/>
            <a:ext cx="3573998" cy="238266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8582" y="3715798"/>
            <a:ext cx="3573998" cy="2382665"/>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07443" y="3715797"/>
            <a:ext cx="3573998" cy="2382665"/>
          </a:xfrm>
          <a:prstGeom prst="rect">
            <a:avLst/>
          </a:prstGeom>
        </p:spPr>
      </p:pic>
    </p:spTree>
    <p:extLst>
      <p:ext uri="{BB962C8B-B14F-4D97-AF65-F5344CB8AC3E}">
        <p14:creationId xmlns:p14="http://schemas.microsoft.com/office/powerpoint/2010/main" val="1033944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noProof="0" dirty="0" smtClean="0"/>
              <a:t>4.5. Дах</a:t>
            </a:r>
            <a:endParaRPr lang="uk-UA" noProof="0" dirty="0"/>
          </a:p>
        </p:txBody>
      </p:sp>
      <p:sp>
        <p:nvSpPr>
          <p:cNvPr id="3" name="Content Placeholder 2"/>
          <p:cNvSpPr>
            <a:spLocks noGrp="1"/>
          </p:cNvSpPr>
          <p:nvPr>
            <p:ph idx="1"/>
          </p:nvPr>
        </p:nvSpPr>
        <p:spPr>
          <a:xfrm>
            <a:off x="415534" y="1145399"/>
            <a:ext cx="7142584" cy="2346118"/>
          </a:xfrm>
        </p:spPr>
        <p:style>
          <a:lnRef idx="2">
            <a:schemeClr val="accent6"/>
          </a:lnRef>
          <a:fillRef idx="1">
            <a:schemeClr val="lt1"/>
          </a:fillRef>
          <a:effectRef idx="0">
            <a:schemeClr val="accent6"/>
          </a:effectRef>
          <a:fontRef idx="minor">
            <a:schemeClr val="dk1"/>
          </a:fontRef>
        </p:style>
        <p:txBody>
          <a:bodyPr/>
          <a:lstStyle/>
          <a:p>
            <a:r>
              <a:rPr lang="uk-UA" sz="2400" noProof="0" dirty="0" smtClean="0"/>
              <a:t>Стан та </a:t>
            </a:r>
            <a:r>
              <a:rPr lang="uk-UA" sz="2400" noProof="0" dirty="0" smtClean="0">
                <a:solidFill>
                  <a:srgbClr val="000000"/>
                </a:solidFill>
              </a:rPr>
              <a:t>матеріал даху </a:t>
            </a:r>
          </a:p>
          <a:p>
            <a:r>
              <a:rPr lang="uk-UA" sz="2400" noProof="0" dirty="0" smtClean="0">
                <a:solidFill>
                  <a:srgbClr val="000000"/>
                </a:solidFill>
              </a:rPr>
              <a:t>Перевірка вентиляційних шахт щодо потоку повітря</a:t>
            </a:r>
          </a:p>
          <a:p>
            <a:r>
              <a:rPr lang="uk-UA" sz="2400" noProof="0" dirty="0" smtClean="0"/>
              <a:t>Стан системи збору дощової води</a:t>
            </a:r>
          </a:p>
          <a:p>
            <a:r>
              <a:rPr lang="uk-UA" sz="2400" noProof="0" dirty="0" smtClean="0"/>
              <a:t>Ідентифікація технічних проблем</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2184" y="1145399"/>
            <a:ext cx="3573998" cy="238266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5475" y="3821836"/>
            <a:ext cx="3573998" cy="238266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1784" y="3821836"/>
            <a:ext cx="3406334" cy="2382665"/>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84323" y="3821837"/>
            <a:ext cx="3573998" cy="2382665"/>
          </a:xfrm>
          <a:prstGeom prst="rect">
            <a:avLst/>
          </a:prstGeom>
        </p:spPr>
      </p:pic>
    </p:spTree>
    <p:extLst>
      <p:ext uri="{BB962C8B-B14F-4D97-AF65-F5344CB8AC3E}">
        <p14:creationId xmlns:p14="http://schemas.microsoft.com/office/powerpoint/2010/main" val="532931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noProof="0" dirty="0" smtClean="0"/>
              <a:t>Зміст </a:t>
            </a:r>
            <a:endParaRPr lang="uk-UA" noProof="0" dirty="0"/>
          </a:p>
        </p:txBody>
      </p:sp>
      <p:sp>
        <p:nvSpPr>
          <p:cNvPr id="3" name="Content Placeholder 2"/>
          <p:cNvSpPr>
            <a:spLocks noGrp="1"/>
          </p:cNvSpPr>
          <p:nvPr>
            <p:ph idx="1"/>
          </p:nvPr>
        </p:nvSpPr>
        <p:spPr>
          <a:xfrm>
            <a:off x="527381" y="1412776"/>
            <a:ext cx="4334272" cy="4464496"/>
          </a:xfrm>
        </p:spPr>
        <p:txBody>
          <a:bodyPr/>
          <a:lstStyle/>
          <a:p>
            <a:pPr>
              <a:buFont typeface="+mj-lt"/>
              <a:buAutoNum type="arabicPeriod"/>
            </a:pPr>
            <a:r>
              <a:rPr lang="uk-UA" dirty="0" smtClean="0"/>
              <a:t>Визначення понять</a:t>
            </a:r>
          </a:p>
          <a:p>
            <a:pPr lvl="1"/>
            <a:r>
              <a:rPr lang="uk-UA" dirty="0" err="1" smtClean="0"/>
              <a:t>Енергоаудит</a:t>
            </a:r>
            <a:r>
              <a:rPr lang="uk-UA" dirty="0" smtClean="0"/>
              <a:t> </a:t>
            </a:r>
            <a:r>
              <a:rPr lang="uk-UA" dirty="0">
                <a:solidFill>
                  <a:srgbClr val="FF0000"/>
                </a:solidFill>
              </a:rPr>
              <a:t>будівлі</a:t>
            </a:r>
            <a:endParaRPr lang="uk-UA" dirty="0" smtClean="0"/>
          </a:p>
          <a:p>
            <a:pPr lvl="1"/>
            <a:r>
              <a:rPr lang="uk-UA" dirty="0" smtClean="0">
                <a:solidFill>
                  <a:srgbClr val="FF0000"/>
                </a:solidFill>
              </a:rPr>
              <a:t>Енергетичний с</a:t>
            </a:r>
            <a:r>
              <a:rPr lang="uk-UA" dirty="0" smtClean="0"/>
              <a:t>ертифікат </a:t>
            </a:r>
            <a:r>
              <a:rPr lang="uk-UA" dirty="0" smtClean="0">
                <a:solidFill>
                  <a:srgbClr val="FF0000"/>
                </a:solidFill>
              </a:rPr>
              <a:t>будівлі</a:t>
            </a:r>
            <a:endParaRPr lang="uk-UA" dirty="0" smtClean="0"/>
          </a:p>
          <a:p>
            <a:pPr lvl="1"/>
            <a:r>
              <a:rPr lang="uk-UA" noProof="0" dirty="0" err="1" smtClean="0"/>
              <a:t>Енергоаудитори</a:t>
            </a:r>
            <a:r>
              <a:rPr lang="uk-UA" noProof="0" dirty="0" smtClean="0"/>
              <a:t> </a:t>
            </a:r>
          </a:p>
          <a:p>
            <a:pPr>
              <a:buFont typeface="+mj-lt"/>
              <a:buAutoNum type="arabicPeriod"/>
            </a:pPr>
            <a:r>
              <a:rPr lang="uk-UA" noProof="0" dirty="0" smtClean="0">
                <a:solidFill>
                  <a:srgbClr val="000000"/>
                </a:solidFill>
              </a:rPr>
              <a:t>Основні</a:t>
            </a:r>
            <a:r>
              <a:rPr lang="uk-UA" noProof="0" dirty="0" smtClean="0">
                <a:solidFill>
                  <a:srgbClr val="FF0000"/>
                </a:solidFill>
              </a:rPr>
              <a:t> </a:t>
            </a:r>
            <a:r>
              <a:rPr lang="uk-UA" noProof="0" dirty="0" smtClean="0"/>
              <a:t>кроки </a:t>
            </a:r>
            <a:r>
              <a:rPr lang="uk-UA" noProof="0" dirty="0" smtClean="0">
                <a:solidFill>
                  <a:srgbClr val="FF0000"/>
                </a:solidFill>
              </a:rPr>
              <a:t>щодо </a:t>
            </a:r>
            <a:r>
              <a:rPr lang="uk-UA" dirty="0">
                <a:solidFill>
                  <a:srgbClr val="FF0000"/>
                </a:solidFill>
              </a:rPr>
              <a:t>проведення </a:t>
            </a:r>
            <a:r>
              <a:rPr lang="uk-UA" dirty="0" err="1">
                <a:solidFill>
                  <a:srgbClr val="FF0000"/>
                </a:solidFill>
              </a:rPr>
              <a:t>енергоаудиту</a:t>
            </a:r>
            <a:r>
              <a:rPr lang="uk-UA" dirty="0">
                <a:solidFill>
                  <a:srgbClr val="FF0000"/>
                </a:solidFill>
              </a:rPr>
              <a:t> житлових будівель</a:t>
            </a:r>
            <a:endParaRPr lang="uk-UA" noProof="0" dirty="0" smtClean="0">
              <a:solidFill>
                <a:srgbClr val="FF0000"/>
              </a:solidFill>
            </a:endParaRPr>
          </a:p>
          <a:p>
            <a:pPr>
              <a:buFont typeface="+mj-lt"/>
              <a:buAutoNum type="arabicPeriod"/>
            </a:pPr>
            <a:r>
              <a:rPr lang="uk-UA" noProof="0" dirty="0" smtClean="0"/>
              <a:t>Дані </a:t>
            </a:r>
            <a:r>
              <a:rPr lang="uk-UA" dirty="0">
                <a:solidFill>
                  <a:srgbClr val="000000"/>
                </a:solidFill>
              </a:rPr>
              <a:t>е</a:t>
            </a:r>
            <a:r>
              <a:rPr lang="uk-UA" noProof="0" dirty="0" err="1" smtClean="0"/>
              <a:t>негоаудиту</a:t>
            </a:r>
            <a:r>
              <a:rPr lang="uk-UA" noProof="0" dirty="0" smtClean="0"/>
              <a:t> в житлових приміщеннях</a:t>
            </a:r>
          </a:p>
          <a:p>
            <a:pPr>
              <a:buFont typeface="+mj-lt"/>
              <a:buAutoNum type="arabicPeriod"/>
            </a:pPr>
            <a:r>
              <a:rPr lang="uk-UA" noProof="0" dirty="0" smtClean="0"/>
              <a:t>Перевірка будівель</a:t>
            </a:r>
          </a:p>
          <a:p>
            <a:pPr>
              <a:buFont typeface="+mj-lt"/>
              <a:buAutoNum type="arabicPeriod"/>
            </a:pPr>
            <a:r>
              <a:rPr lang="uk-UA" dirty="0" smtClean="0"/>
              <a:t>Обладнання для проведення енергоаудиту</a:t>
            </a:r>
            <a:endParaRPr lang="uk-UA" noProof="0" dirty="0" smtClean="0"/>
          </a:p>
          <a:p>
            <a:pPr>
              <a:buFont typeface="+mj-lt"/>
              <a:buAutoNum type="arabicPeriod"/>
            </a:pPr>
            <a:r>
              <a:rPr lang="uk-UA" noProof="0" dirty="0" smtClean="0"/>
              <a:t>Структура </a:t>
            </a:r>
            <a:r>
              <a:rPr lang="uk-UA" noProof="0" dirty="0" smtClean="0">
                <a:solidFill>
                  <a:srgbClr val="FF0000"/>
                </a:solidFill>
              </a:rPr>
              <a:t>звіту з </a:t>
            </a:r>
            <a:r>
              <a:rPr lang="uk-UA" noProof="0" dirty="0" err="1" smtClean="0">
                <a:solidFill>
                  <a:srgbClr val="FF0000"/>
                </a:solidFill>
              </a:rPr>
              <a:t>енергоаудиту</a:t>
            </a:r>
            <a:r>
              <a:rPr lang="uk-UA" noProof="0" dirty="0" smtClean="0">
                <a:solidFill>
                  <a:srgbClr val="FF0000"/>
                </a:solidFill>
              </a:rPr>
              <a:t> будівлі</a:t>
            </a:r>
          </a:p>
          <a:p>
            <a:pPr>
              <a:buFont typeface="+mj-lt"/>
              <a:buAutoNum type="arabicPeriod"/>
            </a:pPr>
            <a:r>
              <a:rPr lang="uk-UA" dirty="0" smtClean="0"/>
              <a:t>Відповідні норми щодо вимог енергоефективності в житлових будівлях</a:t>
            </a:r>
            <a:endParaRPr lang="uk-UA" noProof="0" dirty="0"/>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25171" y="1558501"/>
            <a:ext cx="3473703" cy="4173046"/>
          </a:xfrm>
          <a:prstGeom prst="rect">
            <a:avLst/>
          </a:prstGeom>
          <a:noFill/>
          <a:ln>
            <a:noFill/>
          </a:ln>
        </p:spPr>
      </p:pic>
      <p:pic>
        <p:nvPicPr>
          <p:cNvPr id="7" name="Picture 5"/>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flipH="1">
            <a:off x="8662392" y="1558501"/>
            <a:ext cx="3319361" cy="4173046"/>
          </a:xfrm>
          <a:prstGeom prst="rect">
            <a:avLst/>
          </a:prstGeom>
          <a:noFill/>
          <a:ln w="9525">
            <a:noFill/>
            <a:miter lim="800000"/>
            <a:headEnd/>
            <a:tailEnd/>
          </a:ln>
        </p:spPr>
      </p:pic>
    </p:spTree>
    <p:extLst>
      <p:ext uri="{BB962C8B-B14F-4D97-AF65-F5344CB8AC3E}">
        <p14:creationId xmlns:p14="http://schemas.microsoft.com/office/powerpoint/2010/main" val="3526357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noProof="0" dirty="0" smtClean="0"/>
              <a:t>4.6. Сходи</a:t>
            </a:r>
            <a:endParaRPr lang="uk-UA" noProof="0" dirty="0"/>
          </a:p>
        </p:txBody>
      </p:sp>
      <p:sp>
        <p:nvSpPr>
          <p:cNvPr id="3" name="Content Placeholder 2"/>
          <p:cNvSpPr>
            <a:spLocks noGrp="1"/>
          </p:cNvSpPr>
          <p:nvPr>
            <p:ph idx="1"/>
          </p:nvPr>
        </p:nvSpPr>
        <p:spPr>
          <a:xfrm>
            <a:off x="609600" y="1340769"/>
            <a:ext cx="7260198" cy="2518630"/>
          </a:xfrm>
        </p:spPr>
        <p:style>
          <a:lnRef idx="2">
            <a:schemeClr val="accent6"/>
          </a:lnRef>
          <a:fillRef idx="1">
            <a:schemeClr val="lt1"/>
          </a:fillRef>
          <a:effectRef idx="0">
            <a:schemeClr val="accent6"/>
          </a:effectRef>
          <a:fontRef idx="minor">
            <a:schemeClr val="dk1"/>
          </a:fontRef>
        </p:style>
        <p:txBody>
          <a:bodyPr/>
          <a:lstStyle/>
          <a:p>
            <a:pPr>
              <a:buFont typeface="Wingdings" panose="05000000000000000000" pitchFamily="2" charset="2"/>
              <a:buChar char="ü"/>
            </a:pPr>
            <a:r>
              <a:rPr lang="uk-UA" sz="2000" noProof="0" dirty="0" smtClean="0"/>
              <a:t>Параметри вікон та дверей</a:t>
            </a:r>
          </a:p>
          <a:p>
            <a:pPr>
              <a:buFont typeface="Wingdings" panose="05000000000000000000" pitchFamily="2" charset="2"/>
              <a:buChar char="ü"/>
            </a:pPr>
            <a:r>
              <a:rPr lang="uk-UA" sz="2000" noProof="0" dirty="0" smtClean="0"/>
              <a:t>Товщина та матеріал стін</a:t>
            </a:r>
          </a:p>
          <a:p>
            <a:pPr>
              <a:buFont typeface="Wingdings" panose="05000000000000000000" pitchFamily="2" charset="2"/>
              <a:buChar char="ü"/>
            </a:pPr>
            <a:r>
              <a:rPr lang="uk-UA" sz="2000" noProof="0" dirty="0" smtClean="0"/>
              <a:t>Температура повітря</a:t>
            </a:r>
          </a:p>
          <a:p>
            <a:pPr>
              <a:buFont typeface="Wingdings" panose="05000000000000000000" pitchFamily="2" charset="2"/>
              <a:buChar char="ü"/>
            </a:pPr>
            <a:r>
              <a:rPr lang="uk-UA" sz="2000" noProof="0" dirty="0" smtClean="0"/>
              <a:t>Тріщини в стінах, просочування води, вит</a:t>
            </a:r>
            <a:r>
              <a:rPr lang="uk-UA" sz="2000" noProof="0" dirty="0" smtClean="0">
                <a:solidFill>
                  <a:srgbClr val="FF0000"/>
                </a:solidFill>
              </a:rPr>
              <a:t>оки</a:t>
            </a:r>
            <a:r>
              <a:rPr lang="uk-UA" dirty="0" smtClean="0"/>
              <a:t> </a:t>
            </a:r>
          </a:p>
          <a:p>
            <a:pPr>
              <a:buFont typeface="Wingdings" panose="05000000000000000000" pitchFamily="2" charset="2"/>
              <a:buChar char="ü"/>
            </a:pPr>
            <a:r>
              <a:rPr lang="uk-UA" sz="2000" noProof="0" dirty="0" smtClean="0"/>
              <a:t>Стан вхідних дверей, ізоляція дверей, пружин замикання дверей</a:t>
            </a:r>
          </a:p>
          <a:p>
            <a:pPr>
              <a:buFont typeface="Wingdings" panose="05000000000000000000" pitchFamily="2" charset="2"/>
              <a:buChar char="ü"/>
            </a:pPr>
            <a:r>
              <a:rPr lang="uk-UA" altLang="lv-LV" sz="2000" noProof="0" dirty="0" smtClean="0"/>
              <a:t>Опалювані чи неопалювані </a:t>
            </a:r>
            <a:r>
              <a:rPr lang="uk-UA" altLang="lv-LV" sz="2000" noProof="0" dirty="0" smtClean="0">
                <a:solidFill>
                  <a:srgbClr val="000000"/>
                </a:solidFill>
              </a:rPr>
              <a:t>сходові клітки</a:t>
            </a:r>
            <a:endParaRPr lang="uk-UA" altLang="lv-LV" sz="2000" noProof="0" dirty="0">
              <a:solidFill>
                <a:srgbClr val="00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36968" y="1340769"/>
            <a:ext cx="3573998" cy="251862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7504" y="4005064"/>
            <a:ext cx="3573998" cy="22370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6968" y="4005065"/>
            <a:ext cx="3573998" cy="22370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 y="4005064"/>
            <a:ext cx="3573998" cy="2261924"/>
          </a:xfrm>
          <a:prstGeom prst="rect">
            <a:avLst/>
          </a:prstGeom>
        </p:spPr>
      </p:pic>
    </p:spTree>
    <p:extLst>
      <p:ext uri="{BB962C8B-B14F-4D97-AF65-F5344CB8AC3E}">
        <p14:creationId xmlns:p14="http://schemas.microsoft.com/office/powerpoint/2010/main" val="2641684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420" y="231340"/>
            <a:ext cx="9257004" cy="868362"/>
          </a:xfrm>
        </p:spPr>
        <p:txBody>
          <a:bodyPr/>
          <a:lstStyle/>
          <a:p>
            <a:r>
              <a:rPr lang="uk-UA" noProof="0" dirty="0" smtClean="0"/>
              <a:t>4.7. Квартири</a:t>
            </a:r>
            <a:endParaRPr lang="uk-UA" noProof="0" dirty="0"/>
          </a:p>
        </p:txBody>
      </p:sp>
      <p:sp>
        <p:nvSpPr>
          <p:cNvPr id="3" name="Content Placeholder 2"/>
          <p:cNvSpPr>
            <a:spLocks noGrp="1"/>
          </p:cNvSpPr>
          <p:nvPr>
            <p:ph idx="1"/>
          </p:nvPr>
        </p:nvSpPr>
        <p:spPr>
          <a:xfrm>
            <a:off x="479376" y="1000108"/>
            <a:ext cx="4608512" cy="5500725"/>
          </a:xfrm>
        </p:spPr>
        <p:style>
          <a:lnRef idx="2">
            <a:schemeClr val="accent6"/>
          </a:lnRef>
          <a:fillRef idx="1">
            <a:schemeClr val="lt1"/>
          </a:fillRef>
          <a:effectRef idx="0">
            <a:schemeClr val="accent6"/>
          </a:effectRef>
          <a:fontRef idx="minor">
            <a:schemeClr val="dk1"/>
          </a:fontRef>
        </p:style>
        <p:txBody>
          <a:bodyPr/>
          <a:lstStyle/>
          <a:p>
            <a:pPr>
              <a:buFont typeface="Wingdings" panose="05000000000000000000" pitchFamily="2" charset="2"/>
              <a:buChar char="ü"/>
            </a:pPr>
            <a:r>
              <a:rPr lang="uk-UA" sz="2000" noProof="0" dirty="0" smtClean="0"/>
              <a:t>Температура повітря в приміщенні</a:t>
            </a:r>
          </a:p>
          <a:p>
            <a:pPr>
              <a:buFont typeface="Wingdings" panose="05000000000000000000" pitchFamily="2" charset="2"/>
              <a:buChar char="ü"/>
            </a:pPr>
            <a:r>
              <a:rPr lang="uk-UA" sz="2000" noProof="0" dirty="0" smtClean="0"/>
              <a:t>Параметри вікон</a:t>
            </a:r>
          </a:p>
          <a:p>
            <a:pPr>
              <a:buFont typeface="Wingdings" panose="05000000000000000000" pitchFamily="2" charset="2"/>
              <a:buChar char="ü"/>
            </a:pPr>
            <a:r>
              <a:rPr lang="uk-UA" sz="2000" noProof="0" dirty="0" smtClean="0"/>
              <a:t>Товщина стін</a:t>
            </a:r>
          </a:p>
          <a:p>
            <a:pPr>
              <a:buFont typeface="Wingdings" panose="05000000000000000000" pitchFamily="2" charset="2"/>
              <a:buChar char="ü"/>
            </a:pPr>
            <a:r>
              <a:rPr lang="uk-UA" sz="2000" noProof="0" dirty="0" smtClean="0"/>
              <a:t>Температура поверхні зовнішніх конструкцій огородження</a:t>
            </a:r>
          </a:p>
          <a:p>
            <a:pPr>
              <a:buFont typeface="Wingdings" panose="05000000000000000000" pitchFamily="2" charset="2"/>
              <a:buChar char="ü"/>
            </a:pPr>
            <a:r>
              <a:rPr lang="uk-UA" sz="2000" noProof="0" dirty="0" smtClean="0"/>
              <a:t>Утворення плісняви</a:t>
            </a:r>
          </a:p>
          <a:p>
            <a:pPr>
              <a:buFont typeface="Wingdings" panose="05000000000000000000" pitchFamily="2" charset="2"/>
              <a:buChar char="ü"/>
            </a:pPr>
            <a:r>
              <a:rPr lang="uk-UA" sz="2000" noProof="0" dirty="0" smtClean="0"/>
              <a:t>Тип системи опалення</a:t>
            </a:r>
          </a:p>
          <a:p>
            <a:pPr>
              <a:buFont typeface="Wingdings" panose="05000000000000000000" pitchFamily="2" charset="2"/>
              <a:buChar char="ü"/>
            </a:pPr>
            <a:r>
              <a:rPr lang="uk-UA" sz="2000" noProof="0" dirty="0" smtClean="0"/>
              <a:t>Температура гарячої води, циркуляція гарячої води у ванних кімнатах</a:t>
            </a:r>
          </a:p>
          <a:p>
            <a:pPr>
              <a:buFont typeface="Wingdings" panose="05000000000000000000" pitchFamily="2" charset="2"/>
              <a:buChar char="ü"/>
            </a:pPr>
            <a:r>
              <a:rPr lang="uk-UA" sz="2000" noProof="0" dirty="0" smtClean="0"/>
              <a:t>Кондиціонування та робота вентиляційних люків</a:t>
            </a:r>
          </a:p>
          <a:p>
            <a:pPr>
              <a:buFont typeface="Wingdings" panose="05000000000000000000" pitchFamily="2" charset="2"/>
              <a:buChar char="ü"/>
            </a:pPr>
            <a:r>
              <a:rPr lang="uk-UA" sz="2000" noProof="0" dirty="0" smtClean="0"/>
              <a:t>Опитування мешканців будівлі</a:t>
            </a:r>
          </a:p>
          <a:p>
            <a:pPr>
              <a:buFont typeface="Wingdings" panose="05000000000000000000" pitchFamily="2" charset="2"/>
              <a:buChar char="ü"/>
            </a:pPr>
            <a:r>
              <a:rPr lang="uk-UA" sz="2000" noProof="0" dirty="0" smtClean="0"/>
              <a:t>Одно- чи двотрубна система опалення</a:t>
            </a:r>
            <a:endParaRPr lang="uk-UA" sz="2000" noProof="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38099" y="1219201"/>
            <a:ext cx="3112778" cy="21720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3922" y="1219201"/>
            <a:ext cx="3258143" cy="2172095"/>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b="26684"/>
          <a:stretch/>
        </p:blipFill>
        <p:spPr>
          <a:xfrm>
            <a:off x="8731270" y="3510795"/>
            <a:ext cx="3119608" cy="2603775"/>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83922" y="3510795"/>
            <a:ext cx="3251313" cy="2603775"/>
          </a:xfrm>
          <a:prstGeom prst="rect">
            <a:avLst/>
          </a:prstGeom>
        </p:spPr>
      </p:pic>
    </p:spTree>
    <p:extLst>
      <p:ext uri="{BB962C8B-B14F-4D97-AF65-F5344CB8AC3E}">
        <p14:creationId xmlns:p14="http://schemas.microsoft.com/office/powerpoint/2010/main" val="3847548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dirty="0" smtClean="0"/>
              <a:t>5. Обладнання для проведення енергоаудиту</a:t>
            </a:r>
            <a:endParaRPr lang="uk-UA" dirty="0"/>
          </a:p>
        </p:txBody>
      </p:sp>
      <p:graphicFrame>
        <p:nvGraphicFramePr>
          <p:cNvPr id="4" name="Table 3"/>
          <p:cNvGraphicFramePr>
            <a:graphicFrameLocks noGrp="1"/>
          </p:cNvGraphicFramePr>
          <p:nvPr>
            <p:extLst>
              <p:ext uri="{D42A27DB-BD31-4B8C-83A1-F6EECF244321}">
                <p14:modId xmlns:p14="http://schemas.microsoft.com/office/powerpoint/2010/main" val="3126510672"/>
              </p:ext>
            </p:extLst>
          </p:nvPr>
        </p:nvGraphicFramePr>
        <p:xfrm>
          <a:off x="380961" y="785794"/>
          <a:ext cx="11334870" cy="6000792"/>
        </p:xfrm>
        <a:graphic>
          <a:graphicData uri="http://schemas.openxmlformats.org/drawingml/2006/table">
            <a:tbl>
              <a:tblPr firstRow="1" bandRow="1">
                <a:tableStyleId>{93296810-A885-4BE3-A3E7-6D5BEEA58F35}</a:tableStyleId>
              </a:tblPr>
              <a:tblGrid>
                <a:gridCol w="2204001">
                  <a:extLst>
                    <a:ext uri="{9D8B030D-6E8A-4147-A177-3AD203B41FA5}">
                      <a16:colId xmlns:a16="http://schemas.microsoft.com/office/drawing/2014/main" val="20000"/>
                    </a:ext>
                  </a:extLst>
                </a:gridCol>
                <a:gridCol w="3043623">
                  <a:extLst>
                    <a:ext uri="{9D8B030D-6E8A-4147-A177-3AD203B41FA5}">
                      <a16:colId xmlns:a16="http://schemas.microsoft.com/office/drawing/2014/main" val="20001"/>
                    </a:ext>
                  </a:extLst>
                </a:gridCol>
                <a:gridCol w="3043623">
                  <a:extLst>
                    <a:ext uri="{9D8B030D-6E8A-4147-A177-3AD203B41FA5}">
                      <a16:colId xmlns:a16="http://schemas.microsoft.com/office/drawing/2014/main" val="20002"/>
                    </a:ext>
                  </a:extLst>
                </a:gridCol>
                <a:gridCol w="3043623">
                  <a:extLst>
                    <a:ext uri="{9D8B030D-6E8A-4147-A177-3AD203B41FA5}">
                      <a16:colId xmlns:a16="http://schemas.microsoft.com/office/drawing/2014/main" val="20003"/>
                    </a:ext>
                  </a:extLst>
                </a:gridCol>
              </a:tblGrid>
              <a:tr h="680104">
                <a:tc>
                  <a:txBody>
                    <a:bodyPr/>
                    <a:lstStyle/>
                    <a:p>
                      <a:endParaRPr lang="en-GB" dirty="0"/>
                    </a:p>
                  </a:txBody>
                  <a:tcPr/>
                </a:tc>
                <a:tc>
                  <a:txBody>
                    <a:bodyPr/>
                    <a:lstStyle/>
                    <a:p>
                      <a:pPr algn="ctr"/>
                      <a:r>
                        <a:t>Вимірювання довжини</a:t>
                      </a:r>
                      <a:endParaRPr lang="uk-UA" dirty="0"/>
                    </a:p>
                  </a:txBody>
                  <a:tcPr anchor="ctr"/>
                </a:tc>
                <a:tc>
                  <a:txBody>
                    <a:bodyPr/>
                    <a:lstStyle/>
                    <a:p>
                      <a:pPr algn="ctr"/>
                      <a:r>
                        <a:t>Вимірювання температури</a:t>
                      </a:r>
                      <a:endParaRPr lang="uk-UA" dirty="0"/>
                    </a:p>
                  </a:txBody>
                  <a:tcPr anchor="ctr"/>
                </a:tc>
                <a:tc>
                  <a:txBody>
                    <a:bodyPr/>
                    <a:lstStyle/>
                    <a:p>
                      <a:pPr algn="ctr"/>
                      <a:r>
                        <a:t>Інше  </a:t>
                      </a:r>
                      <a:endParaRPr lang="uk-UA" dirty="0"/>
                    </a:p>
                  </a:txBody>
                  <a:tcPr anchor="ctr"/>
                </a:tc>
                <a:extLst>
                  <a:ext uri="{0D108BD9-81ED-4DB2-BD59-A6C34878D82A}">
                    <a16:rowId xmlns:a16="http://schemas.microsoft.com/office/drawing/2014/main" val="10000"/>
                  </a:ext>
                </a:extLst>
              </a:tr>
              <a:tr h="971578">
                <a:tc>
                  <a:txBody>
                    <a:bodyPr/>
                    <a:lstStyle/>
                    <a:p>
                      <a:r>
                        <a:rPr lang="en-GB" b="1" dirty="0" smtClean="0"/>
                        <a:t>Важливість </a:t>
                      </a:r>
                      <a:r>
                        <a:rPr lang="en-GB" b="1" dirty="0" smtClean="0">
                          <a:solidFill>
                            <a:srgbClr val="000000"/>
                          </a:solidFill>
                        </a:rPr>
                        <a:t>для </a:t>
                      </a:r>
                      <a:r>
                        <a:rPr lang="en-GB" b="1" dirty="0" smtClean="0"/>
                        <a:t>перевірки будівлі</a:t>
                      </a:r>
                      <a:endParaRPr lang="uk-UA" b="1" dirty="0"/>
                    </a:p>
                  </a:txBody>
                  <a:tcPr/>
                </a:tc>
                <a:tc>
                  <a:txBody>
                    <a:bodyPr/>
                    <a:lstStyle/>
                    <a:p>
                      <a:pPr algn="ctr"/>
                      <a:r>
                        <a:t>Важливо </a:t>
                      </a:r>
                      <a:endParaRPr lang="uk-UA" dirty="0"/>
                    </a:p>
                  </a:txBody>
                  <a:tcPr anchor="ctr"/>
                </a:tc>
                <a:tc>
                  <a:txBody>
                    <a:bodyPr/>
                    <a:lstStyle/>
                    <a:p>
                      <a:pPr algn="ctr"/>
                      <a:r>
                        <a:t>Важливо</a:t>
                      </a:r>
                      <a:endParaRPr lang="uk-UA" dirty="0"/>
                    </a:p>
                  </a:txBody>
                  <a:tcPr anchor="ctr"/>
                </a:tc>
                <a:tc>
                  <a:txBody>
                    <a:bodyPr/>
                    <a:lstStyle/>
                    <a:p>
                      <a:pPr algn="ctr"/>
                      <a:r>
                        <a:rPr lang="uk-UA" dirty="0" smtClean="0"/>
                        <a:t>Залежно </a:t>
                      </a:r>
                      <a:r>
                        <a:rPr dirty="0" err="1" smtClean="0"/>
                        <a:t>від</a:t>
                      </a:r>
                      <a:r>
                        <a:rPr dirty="0" smtClean="0"/>
                        <a:t> </a:t>
                      </a:r>
                      <a:r>
                        <a:rPr dirty="0" err="1"/>
                        <a:t>масштабу</a:t>
                      </a:r>
                      <a:r>
                        <a:rPr dirty="0"/>
                        <a:t> </a:t>
                      </a:r>
                      <a:r>
                        <a:rPr dirty="0" err="1"/>
                        <a:t>аудиту</a:t>
                      </a:r>
                      <a:endParaRPr lang="uk-UA" dirty="0"/>
                    </a:p>
                  </a:txBody>
                  <a:tcPr anchor="ctr"/>
                </a:tc>
                <a:extLst>
                  <a:ext uri="{0D108BD9-81ED-4DB2-BD59-A6C34878D82A}">
                    <a16:rowId xmlns:a16="http://schemas.microsoft.com/office/drawing/2014/main" val="10001"/>
                  </a:ext>
                </a:extLst>
              </a:tr>
              <a:tr h="1263051">
                <a:tc rowSpan="2">
                  <a:txBody>
                    <a:bodyPr/>
                    <a:lstStyle/>
                    <a:p>
                      <a:r>
                        <a:rPr lang="en-GB" b="1" dirty="0" smtClean="0"/>
                        <a:t>Приклади </a:t>
                      </a:r>
                      <a:endParaRPr lang="uk-UA" b="1" dirty="0"/>
                    </a:p>
                  </a:txBody>
                  <a:tcPr anchor="ctr"/>
                </a:tc>
                <a:tc>
                  <a:txBody>
                    <a:bodyPr/>
                    <a:lstStyle/>
                    <a:p>
                      <a:r>
                        <a:rPr lang="uk-UA" dirty="0" smtClean="0">
                          <a:solidFill>
                            <a:srgbClr val="FF0000"/>
                          </a:solidFill>
                        </a:rPr>
                        <a:t>Стрічковий</a:t>
                      </a:r>
                      <a:r>
                        <a:rPr dirty="0" smtClean="0"/>
                        <a:t> </a:t>
                      </a:r>
                      <a:r>
                        <a:rPr dirty="0" err="1"/>
                        <a:t>вимірювач</a:t>
                      </a:r>
                      <a:endParaRPr dirty="0"/>
                    </a:p>
                    <a:p>
                      <a:r>
                        <a:rPr dirty="0" err="1"/>
                        <a:t>Лазерний</a:t>
                      </a:r>
                      <a:r>
                        <a:rPr dirty="0"/>
                        <a:t> </a:t>
                      </a:r>
                      <a:r>
                        <a:rPr dirty="0" err="1"/>
                        <a:t>вимірювач</a:t>
                      </a:r>
                      <a:r>
                        <a:rPr dirty="0"/>
                        <a:t> </a:t>
                      </a:r>
                      <a:r>
                        <a:rPr dirty="0" err="1"/>
                        <a:t>відстані</a:t>
                      </a:r>
                      <a:endParaRPr lang="uk-UA" dirty="0"/>
                    </a:p>
                  </a:txBody>
                  <a:tcPr anchor="ctr"/>
                </a:tc>
                <a:tc>
                  <a:txBody>
                    <a:bodyPr/>
                    <a:lstStyle/>
                    <a:p>
                      <a:r>
                        <a:rPr lang="uk-UA" sz="1800" b="0" i="0" kern="1200" dirty="0" smtClean="0">
                          <a:solidFill>
                            <a:schemeClr val="dk1"/>
                          </a:solidFill>
                          <a:effectLst/>
                          <a:latin typeface="+mn-lt"/>
                        </a:rPr>
                        <a:t>Пірометр </a:t>
                      </a:r>
                    </a:p>
                    <a:p>
                      <a:r>
                        <a:rPr lang="uk-UA" sz="1800" b="0" i="0" kern="1200" dirty="0" smtClean="0">
                          <a:solidFill>
                            <a:schemeClr val="dk1"/>
                          </a:solidFill>
                          <a:effectLst/>
                          <a:latin typeface="+mn-lt"/>
                        </a:rPr>
                        <a:t>Контактний </a:t>
                      </a:r>
                      <a:r>
                        <a:rPr lang="uk-UA" sz="1800" b="0" i="0" kern="1200" dirty="0" smtClean="0">
                          <a:solidFill>
                            <a:srgbClr val="000000"/>
                          </a:solidFill>
                          <a:effectLst/>
                          <a:latin typeface="+mn-lt"/>
                        </a:rPr>
                        <a:t>термометр (наприклад, термопара) </a:t>
                      </a:r>
                      <a:endParaRPr lang="uk-UA" dirty="0">
                        <a:solidFill>
                          <a:srgbClr val="000000"/>
                        </a:solidFill>
                      </a:endParaRPr>
                    </a:p>
                  </a:txBody>
                  <a:tcPr anchor="ctr"/>
                </a:tc>
                <a:tc rowSpan="2">
                  <a:txBody>
                    <a:bodyPr/>
                    <a:lstStyle/>
                    <a:p>
                      <a:pPr marL="285750" indent="-285750">
                        <a:buFont typeface="Arial" panose="020B0604020202020204" pitchFamily="34" charset="0"/>
                        <a:buChar char="•"/>
                      </a:pPr>
                      <a:r>
                        <a:rPr lang="en-GB" sz="1600" dirty="0" smtClean="0"/>
                        <a:t>Портативний ультразвуковий витратомір</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smtClean="0"/>
                        <a:t>Інфрачервоний тепловізор</a:t>
                      </a:r>
                    </a:p>
                    <a:p>
                      <a:pPr marL="285750" indent="-285750">
                        <a:buFont typeface="Arial" panose="020B0604020202020204" pitchFamily="34" charset="0"/>
                        <a:buChar char="•"/>
                      </a:pPr>
                      <a:r>
                        <a:rPr lang="en-US" sz="1600" dirty="0" smtClean="0"/>
                        <a:t>Анемометр </a:t>
                      </a:r>
                    </a:p>
                    <a:p>
                      <a:pPr marL="285750" indent="-285750">
                        <a:buFont typeface="Arial" panose="020B0604020202020204" pitchFamily="34" charset="0"/>
                        <a:buChar char="•"/>
                      </a:pPr>
                      <a:r>
                        <a:rPr lang="en-US" sz="1600" dirty="0" smtClean="0"/>
                        <a:t>Датчики диму та вогню</a:t>
                      </a:r>
                    </a:p>
                    <a:p>
                      <a:pPr marL="285750" indent="-285750">
                        <a:buFont typeface="Arial" panose="020B0604020202020204" pitchFamily="34" charset="0"/>
                        <a:buChar char="•"/>
                      </a:pPr>
                      <a:r>
                        <a:rPr lang="en-US" sz="1600" dirty="0" smtClean="0"/>
                        <a:t>Прилад для перевірки герметичності та перепадів тиску в будівлі</a:t>
                      </a:r>
                    </a:p>
                    <a:p>
                      <a:pPr marL="285750" indent="-285750">
                        <a:buFont typeface="Arial" panose="020B0604020202020204" pitchFamily="34" charset="0"/>
                        <a:buChar char="•"/>
                      </a:pPr>
                      <a:r>
                        <a:rPr lang="en-US" sz="1600" dirty="0" smtClean="0"/>
                        <a:t>Датчик концентрації CO</a:t>
                      </a:r>
                      <a:r>
                        <a:rPr lang="en-US" sz="1600" baseline="-25000" dirty="0" smtClean="0"/>
                        <a:t>2</a:t>
                      </a:r>
                    </a:p>
                    <a:p>
                      <a:pPr marL="285750" indent="-285750">
                        <a:buFont typeface="Arial" panose="020B0604020202020204" pitchFamily="34" charset="0"/>
                        <a:buChar char="•"/>
                      </a:pPr>
                      <a:r>
                        <a:rPr lang="en-US" sz="1600" dirty="0" smtClean="0"/>
                        <a:t>Інфрачервоний тепловізор</a:t>
                      </a:r>
                    </a:p>
                    <a:p>
                      <a:pPr marL="285750" indent="-285750">
                        <a:buFont typeface="Arial" panose="020B0604020202020204" pitchFamily="34" charset="0"/>
                        <a:buChar char="•"/>
                      </a:pPr>
                      <a:r>
                        <a:rPr lang="en-US" sz="1600" dirty="0" smtClean="0"/>
                        <a:t>Люксметр</a:t>
                      </a:r>
                    </a:p>
                    <a:p>
                      <a:pPr marL="285750" indent="-285750">
                        <a:buFont typeface="Arial" panose="020B0604020202020204" pitchFamily="34" charset="0"/>
                        <a:buChar char="•"/>
                      </a:pPr>
                      <a:r>
                        <a:rPr lang="en-US" sz="1600" dirty="0" smtClean="0"/>
                        <a:t>Газоаналізатор </a:t>
                      </a:r>
                      <a:endParaRPr lang="uk-UA" sz="1600" dirty="0" smtClean="0"/>
                    </a:p>
                    <a:p>
                      <a:pPr marL="285750" indent="-285750">
                        <a:buFont typeface="Arial" panose="020B0604020202020204" pitchFamily="34" charset="0"/>
                        <a:buChar char="•"/>
                      </a:pPr>
                      <a:r>
                        <a:rPr lang="en-US" sz="1600" dirty="0" err="1" smtClean="0"/>
                        <a:t>Мультиметр</a:t>
                      </a:r>
                      <a:r>
                        <a:rPr lang="en-US" sz="1600" dirty="0" smtClean="0"/>
                        <a:t> </a:t>
                      </a:r>
                      <a:r>
                        <a:rPr lang="uk-UA" sz="1600" dirty="0" smtClean="0">
                          <a:solidFill>
                            <a:srgbClr val="FF0000"/>
                          </a:solidFill>
                        </a:rPr>
                        <a:t>електричний</a:t>
                      </a:r>
                      <a:r>
                        <a:rPr lang="uk-UA" sz="1600" dirty="0" smtClean="0"/>
                        <a:t> </a:t>
                      </a:r>
                      <a:r>
                        <a:rPr lang="en-US" sz="1600" dirty="0" smtClean="0"/>
                        <a:t>(V/A/Ω/Hz/</a:t>
                      </a:r>
                      <a:r>
                        <a:rPr lang="en-US" sz="1600" dirty="0" err="1" smtClean="0"/>
                        <a:t>cosφ</a:t>
                      </a:r>
                      <a:r>
                        <a:rPr lang="en-US" sz="1600" dirty="0" smtClean="0"/>
                        <a:t>)</a:t>
                      </a:r>
                    </a:p>
                    <a:p>
                      <a:pPr marL="285750" indent="-285750">
                        <a:buFont typeface="Arial" panose="020B0604020202020204" pitchFamily="34" charset="0"/>
                        <a:buChar char="•"/>
                      </a:pPr>
                      <a:r>
                        <a:rPr lang="en-US" sz="1600" baseline="0" dirty="0" smtClean="0"/>
                        <a:t>Зажимний амперметр (A)</a:t>
                      </a:r>
                      <a:endParaRPr lang="uk-UA" sz="1600" dirty="0"/>
                    </a:p>
                  </a:txBody>
                  <a:tcPr anchor="ctr"/>
                </a:tc>
                <a:extLst>
                  <a:ext uri="{0D108BD9-81ED-4DB2-BD59-A6C34878D82A}">
                    <a16:rowId xmlns:a16="http://schemas.microsoft.com/office/drawing/2014/main" val="10002"/>
                  </a:ext>
                </a:extLst>
              </a:tr>
              <a:tr h="3086059">
                <a:tc vMerge="1">
                  <a:txBody>
                    <a:bodyPr/>
                    <a:lstStyle/>
                    <a:p>
                      <a:endParaRPr lang="en-GB" dirty="0"/>
                    </a:p>
                  </a:txBody>
                  <a:tcPr/>
                </a:tc>
                <a:tc>
                  <a:txBody>
                    <a:bodyPr/>
                    <a:lstStyle/>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a:p>
                  </a:txBody>
                  <a:tcPr anchor="ctr"/>
                </a:tc>
                <a:tc>
                  <a:txBody>
                    <a:bodyPr/>
                    <a:lstStyle/>
                    <a:p>
                      <a:endParaRPr lang="en-GB" dirty="0"/>
                    </a:p>
                  </a:txBody>
                  <a:tcPr anchor="ctr"/>
                </a:tc>
                <a:tc vMerge="1">
                  <a:txBody>
                    <a:bodyPr/>
                    <a:lstStyle/>
                    <a:p>
                      <a:endParaRPr lang="en-GB" dirty="0"/>
                    </a:p>
                  </a:txBody>
                  <a:tcPr anchor="ctr"/>
                </a:tc>
                <a:extLst>
                  <a:ext uri="{0D108BD9-81ED-4DB2-BD59-A6C34878D82A}">
                    <a16:rowId xmlns:a16="http://schemas.microsoft.com/office/drawing/2014/main" val="10003"/>
                  </a:ext>
                </a:extLst>
              </a:tr>
            </a:tbl>
          </a:graphicData>
        </a:graphic>
      </p:graphicFrame>
      <p:pic>
        <p:nvPicPr>
          <p:cNvPr id="5" name="Picture 3" descr="Measuring_Tape"/>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189284">
            <a:off x="2927648" y="3573014"/>
            <a:ext cx="1296144" cy="1296144"/>
          </a:xfrm>
          <a:prstGeom prst="rect">
            <a:avLst/>
          </a:prstGeom>
          <a:noFill/>
        </p:spPr>
      </p:pic>
      <p:pic>
        <p:nvPicPr>
          <p:cNvPr id="1026" name="Picture 2" descr="Image result for pyromete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06280" y="3933056"/>
            <a:ext cx="1258124" cy="15121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clrChange>
              <a:clrFrom>
                <a:srgbClr val="FFFFFF"/>
              </a:clrFrom>
              <a:clrTo>
                <a:srgbClr val="FFFFFF">
                  <a:alpha val="0"/>
                </a:srgbClr>
              </a:clrTo>
            </a:clrChange>
          </a:blip>
          <a:stretch>
            <a:fillRect/>
          </a:stretch>
        </p:blipFill>
        <p:spPr>
          <a:xfrm>
            <a:off x="3719770" y="4689140"/>
            <a:ext cx="1876822" cy="1577727"/>
          </a:xfrm>
          <a:prstGeom prst="rect">
            <a:avLst/>
          </a:prstGeom>
        </p:spPr>
      </p:pic>
      <p:pic>
        <p:nvPicPr>
          <p:cNvPr id="1030" name="Picture 6" descr="http://thermocouples.tteconline.com/Asset/Magnetic-Surface-Probe--Built-in-magnets-allows-for-semsor-to-be-attached-to-measuring-target-.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45357" y="4894664"/>
            <a:ext cx="1901011" cy="14401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testo thermometer thermocouple contact"/>
          <p:cNvPicPr>
            <a:picLocks noChangeAspect="1" noChangeArrowheads="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184107" y="3933056"/>
            <a:ext cx="1249139" cy="1249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501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dirty="0" smtClean="0"/>
              <a:t>6</a:t>
            </a:r>
            <a:r>
              <a:rPr lang="uk-UA" noProof="0" dirty="0" smtClean="0"/>
              <a:t>. Структура </a:t>
            </a:r>
            <a:r>
              <a:rPr lang="uk-UA" noProof="0" dirty="0" smtClean="0">
                <a:solidFill>
                  <a:srgbClr val="FF0000"/>
                </a:solidFill>
              </a:rPr>
              <a:t>звіту з </a:t>
            </a:r>
            <a:r>
              <a:rPr lang="uk-UA" noProof="0" dirty="0" err="1" smtClean="0"/>
              <a:t>енергоаудиту</a:t>
            </a:r>
            <a:r>
              <a:rPr lang="uk-UA" noProof="0" dirty="0" smtClean="0"/>
              <a:t> </a:t>
            </a:r>
            <a:r>
              <a:rPr lang="uk-UA" noProof="0" dirty="0" smtClean="0">
                <a:solidFill>
                  <a:srgbClr val="FF0000"/>
                </a:solidFill>
              </a:rPr>
              <a:t>будівлі</a:t>
            </a:r>
            <a:endParaRPr lang="uk-UA" noProof="0" dirty="0"/>
          </a:p>
        </p:txBody>
      </p:sp>
      <p:pic>
        <p:nvPicPr>
          <p:cNvPr id="6" name="Picture 5"/>
          <p:cNvPicPr>
            <a:picLocks noChangeAspect="1"/>
          </p:cNvPicPr>
          <p:nvPr/>
        </p:nvPicPr>
        <p:blipFill>
          <a:blip r:embed="rId3"/>
          <a:stretch>
            <a:fillRect/>
          </a:stretch>
        </p:blipFill>
        <p:spPr>
          <a:xfrm>
            <a:off x="623392" y="1124744"/>
            <a:ext cx="10992544" cy="5094408"/>
          </a:xfrm>
          <a:prstGeom prst="rect">
            <a:avLst/>
          </a:prstGeom>
          <a:effectLst>
            <a:innerShdw blurRad="63500" dist="50800" dir="2700000">
              <a:prstClr val="black">
                <a:alpha val="50000"/>
              </a:prstClr>
            </a:innerShdw>
          </a:effectLst>
        </p:spPr>
      </p:pic>
      <p:sp>
        <p:nvSpPr>
          <p:cNvPr id="7" name="TextBox 6"/>
          <p:cNvSpPr txBox="1"/>
          <p:nvPr/>
        </p:nvSpPr>
        <p:spPr>
          <a:xfrm rot="19926913">
            <a:off x="257772" y="2126596"/>
            <a:ext cx="3112578" cy="783848"/>
          </a:xfrm>
          <a:prstGeom prst="roundRect">
            <a:avLst>
              <a:gd name="adj" fmla="val 30422"/>
            </a:avLst>
          </a:prstGeom>
          <a:solidFill>
            <a:srgbClr val="F2F2F2"/>
          </a:solidFill>
          <a:ln>
            <a:solidFill>
              <a:schemeClr val="accent1"/>
            </a:solidFill>
            <a:prstDash val="dash"/>
          </a:ln>
        </p:spPr>
        <p:txBody>
          <a:bodyPr wrap="none" rtlCol="0">
            <a:spAutoFit/>
          </a:bodyPr>
          <a:lstStyle/>
          <a:p>
            <a:pPr algn="ctr"/>
            <a:r>
              <a:rPr lang="uk-UA"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ЗРАЗОК  </a:t>
            </a:r>
            <a:r>
              <a:rPr lang="uk-UA" b="1" dirty="0" smtClean="0">
                <a:ln/>
                <a:solidFill>
                  <a:srgbClr val="FF0000"/>
                </a:solidFill>
                <a:effectLst>
                  <a:outerShdw blurRad="38100" dist="19050" dir="2700000" algn="tl" rotWithShape="0">
                    <a:schemeClr val="dk1">
                      <a:lumMod val="50000"/>
                      <a:alpha val="40000"/>
                    </a:schemeClr>
                  </a:outerShdw>
                </a:effectLst>
              </a:rPr>
              <a:t>ЗВІТУ З</a:t>
            </a:r>
          </a:p>
          <a:p>
            <a:pPr algn="ctr"/>
            <a:r>
              <a:rPr lang="uk-UA"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ЕНЕРГОАУДИТУ БУДІВЛІ</a:t>
            </a:r>
            <a:endParaRPr lang="uk-UA"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2023030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381" y="249083"/>
            <a:ext cx="8736971" cy="737494"/>
          </a:xfrm>
        </p:spPr>
        <p:txBody>
          <a:bodyPr/>
          <a:lstStyle/>
          <a:p>
            <a:r>
              <a:rPr lang="uk-UA" noProof="0" dirty="0" smtClean="0">
                <a:solidFill>
                  <a:schemeClr val="tx1"/>
                </a:solidFill>
              </a:rPr>
              <a:t>7. </a:t>
            </a:r>
            <a:r>
              <a:rPr lang="uk-UA" dirty="0" smtClean="0">
                <a:solidFill>
                  <a:srgbClr val="000000"/>
                </a:solidFill>
              </a:rPr>
              <a:t>Відповідні </a:t>
            </a:r>
            <a:r>
              <a:rPr lang="uk-UA" dirty="0" smtClean="0"/>
              <a:t>норми щодо вимог енергоефективності в житлових будівлях</a:t>
            </a:r>
            <a:endParaRPr lang="uk-UA" dirty="0"/>
          </a:p>
        </p:txBody>
      </p:sp>
      <p:sp>
        <p:nvSpPr>
          <p:cNvPr id="4" name="Content Placeholder 2"/>
          <p:cNvSpPr>
            <a:spLocks noGrp="1"/>
          </p:cNvSpPr>
          <p:nvPr>
            <p:ph idx="1"/>
          </p:nvPr>
        </p:nvSpPr>
        <p:spPr>
          <a:xfrm>
            <a:off x="563248" y="2269550"/>
            <a:ext cx="5316728" cy="3463706"/>
          </a:xfrm>
        </p:spPr>
        <p:style>
          <a:lnRef idx="1">
            <a:schemeClr val="accent5"/>
          </a:lnRef>
          <a:fillRef idx="2">
            <a:schemeClr val="accent5"/>
          </a:fillRef>
          <a:effectRef idx="1">
            <a:schemeClr val="accent5"/>
          </a:effectRef>
          <a:fontRef idx="minor">
            <a:schemeClr val="dk1"/>
          </a:fontRef>
        </p:style>
        <p:txBody>
          <a:bodyPr anchor="ctr" anchorCtr="0"/>
          <a:lstStyle/>
          <a:p>
            <a:pPr marL="171450" indent="-171450"/>
            <a:r>
              <a:rPr lang="uk-UA" altLang="lv-LV" b="1" dirty="0"/>
              <a:t>ДБН В.2.2-15</a:t>
            </a:r>
            <a:r>
              <a:rPr dirty="0"/>
              <a:t/>
            </a:r>
            <a:br>
              <a:rPr dirty="0"/>
            </a:br>
            <a:r>
              <a:rPr lang="uk-UA" kern="1200" dirty="0" smtClean="0">
                <a:latin typeface="Arial" charset="0"/>
              </a:rPr>
              <a:t>Житлові будівлі​</a:t>
            </a:r>
          </a:p>
          <a:p>
            <a:pPr marL="171450" indent="-171450"/>
            <a:endParaRPr lang="uk-UA" kern="1200" dirty="0" smtClean="0">
              <a:latin typeface="Arial" charset="0"/>
            </a:endParaRPr>
          </a:p>
          <a:p>
            <a:pPr marL="171450" indent="-171450"/>
            <a:r>
              <a:rPr lang="uk-UA" kern="1200" dirty="0" smtClean="0">
                <a:latin typeface="Arial" charset="0"/>
              </a:rPr>
              <a:t>​</a:t>
            </a:r>
            <a:r>
              <a:rPr lang="uk-UA" altLang="lv-LV" b="1" dirty="0"/>
              <a:t>ДБН В.2.6-31:2016</a:t>
            </a:r>
            <a:r>
              <a:rPr dirty="0"/>
              <a:t/>
            </a:r>
            <a:br>
              <a:rPr dirty="0"/>
            </a:br>
            <a:r>
              <a:rPr lang="uk-UA" dirty="0" smtClean="0"/>
              <a:t>Теплова </a:t>
            </a:r>
            <a:r>
              <a:rPr lang="uk-UA" smtClean="0"/>
              <a:t>ізоляція будівель</a:t>
            </a:r>
          </a:p>
          <a:p>
            <a:pPr marL="171450" indent="-171450"/>
            <a:endParaRPr lang="uk-UA" dirty="0" smtClean="0"/>
          </a:p>
          <a:p>
            <a:pPr marL="171450" indent="-171450"/>
            <a:r>
              <a:rPr lang="uk-UA" altLang="lv-LV" b="1" dirty="0"/>
              <a:t>ДБН В.2.5-67:2013</a:t>
            </a:r>
            <a:r>
              <a:rPr lang="uk-UA" dirty="0"/>
              <a:t> Опалення, вентиляція та охолодження</a:t>
            </a:r>
            <a:endParaRPr lang="uk-UA" kern="1200" dirty="0" smtClean="0">
              <a:latin typeface="Arial" charset="0"/>
            </a:endParaRPr>
          </a:p>
          <a:p>
            <a:pPr marL="171450" indent="-171450"/>
            <a:endParaRPr lang="uk-UA" kern="1200" dirty="0" smtClean="0">
              <a:latin typeface="Arial" charset="0"/>
            </a:endParaRPr>
          </a:p>
          <a:p>
            <a:pPr marL="171450" indent="-171450"/>
            <a:r>
              <a:rPr lang="uk-UA" kern="1200" dirty="0" smtClean="0">
                <a:latin typeface="Arial" charset="0"/>
              </a:rPr>
              <a:t>​</a:t>
            </a:r>
            <a:r>
              <a:rPr lang="uk-UA" altLang="lv-LV" b="1" dirty="0"/>
              <a:t>ДБН </a:t>
            </a:r>
            <a:r>
              <a:rPr lang="uk-UA" altLang="lv-LV" b="1" dirty="0" smtClean="0"/>
              <a:t>В.2.5-28-2018.</a:t>
            </a:r>
            <a:r>
              <a:rPr dirty="0"/>
              <a:t/>
            </a:r>
            <a:br>
              <a:rPr dirty="0"/>
            </a:br>
            <a:r>
              <a:rPr lang="uk-UA" kern="1200" dirty="0" smtClean="0">
                <a:latin typeface="Arial" charset="0"/>
              </a:rPr>
              <a:t>Природне </a:t>
            </a:r>
            <a:r>
              <a:rPr lang="uk-UA" dirty="0" smtClean="0"/>
              <a:t>та штучне освітлення</a:t>
            </a:r>
            <a:r>
              <a:rPr lang="uk-UA" kern="1200" dirty="0">
                <a:latin typeface="Arial" charset="0"/>
              </a:rPr>
              <a:t> </a:t>
            </a:r>
            <a:endParaRPr lang="uk-UA" kern="1200" dirty="0" smtClean="0">
              <a:latin typeface="Arial" charset="0"/>
            </a:endParaRPr>
          </a:p>
        </p:txBody>
      </p:sp>
      <p:sp>
        <p:nvSpPr>
          <p:cNvPr id="5" name="Content Placeholder 2"/>
          <p:cNvSpPr txBox="1">
            <a:spLocks/>
          </p:cNvSpPr>
          <p:nvPr/>
        </p:nvSpPr>
        <p:spPr bwMode="auto">
          <a:xfrm>
            <a:off x="563248" y="1621478"/>
            <a:ext cx="5316728" cy="432048"/>
          </a:xfrm>
          <a:prstGeom prst="rect">
            <a:avLst/>
          </a:prstGeom>
          <a:extLst/>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1">
                  <a:lumMod val="65000"/>
                </a:schemeClr>
              </a:buClr>
              <a:buSzPct val="100000"/>
              <a:buFont typeface="Arial" panose="020B0604020202020204" pitchFamily="34" charset="0"/>
              <a:buChar char="•"/>
              <a:defRPr lang="en-US" altLang="lv-LV" sz="1800">
                <a:solidFill>
                  <a:schemeClr val="tx1"/>
                </a:solidFill>
                <a:latin typeface="+mn-lt"/>
                <a:ea typeface="+mn-ea"/>
                <a:cs typeface="+mn-cs"/>
              </a:defRPr>
            </a:lvl1pPr>
            <a:lvl2pPr marL="742950" indent="-285750" algn="l" rtl="0" eaLnBrk="1" fontAlgn="base" hangingPunct="1">
              <a:spcBef>
                <a:spcPct val="20000"/>
              </a:spcBef>
              <a:spcAft>
                <a:spcPct val="0"/>
              </a:spcAft>
              <a:buClr>
                <a:schemeClr val="bg1">
                  <a:lumMod val="50000"/>
                </a:schemeClr>
              </a:buClr>
              <a:buSzPct val="90000"/>
              <a:buFont typeface="Arial" panose="020B0604020202020204" pitchFamily="34" charset="0"/>
              <a:buChar char="•"/>
              <a:defRPr lang="en-US" altLang="lv-LV" sz="1800">
                <a:solidFill>
                  <a:schemeClr val="tx1"/>
                </a:solidFill>
                <a:latin typeface="+mn-lt"/>
                <a:ea typeface="+mn-ea"/>
                <a:cs typeface="+mn-cs"/>
              </a:defRPr>
            </a:lvl2pPr>
            <a:lvl3pPr marL="1143000" indent="-228600" algn="l" rtl="0" eaLnBrk="1" fontAlgn="base" hangingPunct="1">
              <a:spcBef>
                <a:spcPct val="20000"/>
              </a:spcBef>
              <a:spcAft>
                <a:spcPct val="0"/>
              </a:spcAft>
              <a:buClr>
                <a:schemeClr val="bg1">
                  <a:lumMod val="50000"/>
                </a:schemeClr>
              </a:buClr>
              <a:buSzPct val="90000"/>
              <a:buFont typeface="Arial" panose="020B0604020202020204" pitchFamily="34" charset="0"/>
              <a:buChar char="•"/>
              <a:defRPr lang="en-US" altLang="lv-LV" sz="1800">
                <a:solidFill>
                  <a:schemeClr val="tx1"/>
                </a:solidFill>
                <a:latin typeface="+mn-lt"/>
                <a:ea typeface="+mn-ea"/>
                <a:cs typeface="+mn-cs"/>
              </a:defRPr>
            </a:lvl3pPr>
            <a:lvl4pPr marL="1600200" indent="-228600" algn="l" rtl="0" eaLnBrk="1" fontAlgn="base" hangingPunct="1">
              <a:spcBef>
                <a:spcPct val="20000"/>
              </a:spcBef>
              <a:spcAft>
                <a:spcPct val="0"/>
              </a:spcAft>
              <a:buClr>
                <a:schemeClr val="bg1">
                  <a:lumMod val="50000"/>
                </a:schemeClr>
              </a:buClr>
              <a:buSzPct val="90000"/>
              <a:buFont typeface="Arial" panose="020B0604020202020204" pitchFamily="34" charset="0"/>
              <a:buChar char="•"/>
              <a:defRPr lang="en-US" altLang="lv-LV" sz="1800">
                <a:solidFill>
                  <a:schemeClr val="tx1"/>
                </a:solidFill>
                <a:latin typeface="+mn-lt"/>
                <a:ea typeface="+mn-ea"/>
                <a:cs typeface="+mn-cs"/>
              </a:defRPr>
            </a:lvl4pPr>
            <a:lvl5pPr marL="2057400" indent="-228600" algn="l" rtl="0" eaLnBrk="1" fontAlgn="base" hangingPunct="1">
              <a:spcBef>
                <a:spcPct val="20000"/>
              </a:spcBef>
              <a:spcAft>
                <a:spcPct val="0"/>
              </a:spcAft>
              <a:buClr>
                <a:schemeClr val="bg1">
                  <a:lumMod val="50000"/>
                </a:schemeClr>
              </a:buClr>
              <a:buSzPct val="90000"/>
              <a:buFont typeface="Arial" panose="020B0604020202020204" pitchFamily="34" charset="0"/>
              <a:buChar char="•"/>
              <a:defRPr lang="lv-LV" altLang="lv-LV" sz="1800" baseline="0">
                <a:solidFill>
                  <a:schemeClr val="tx1"/>
                </a:solidFill>
                <a:latin typeface="+mn-lt"/>
                <a:ea typeface="+mn-ea"/>
                <a:cs typeface="+mn-cs"/>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dk1"/>
                </a:solidFill>
                <a:latin typeface="+mn-lt"/>
                <a:ea typeface="+mn-ea"/>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dk1"/>
                </a:solidFill>
                <a:latin typeface="+mn-lt"/>
                <a:ea typeface="+mn-ea"/>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dk1"/>
                </a:solidFill>
                <a:latin typeface="+mn-lt"/>
                <a:ea typeface="+mn-ea"/>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dk1"/>
                </a:solidFill>
                <a:latin typeface="+mn-lt"/>
                <a:ea typeface="+mn-ea"/>
                <a:cs typeface="+mn-cs"/>
              </a:defRPr>
            </a:lvl9pPr>
          </a:lstStyle>
          <a:p>
            <a:pPr marL="0" indent="0" algn="ctr">
              <a:buNone/>
            </a:pPr>
            <a:r>
              <a:rPr lang="uk-UA" b="1" kern="1200" dirty="0" smtClean="0">
                <a:latin typeface="Arial" charset="0"/>
              </a:rPr>
              <a:t>СТАНДАРТИ-ВИМОГИ</a:t>
            </a:r>
            <a:endParaRPr lang="uk-UA" b="1" kern="0" dirty="0"/>
          </a:p>
        </p:txBody>
      </p:sp>
      <p:sp>
        <p:nvSpPr>
          <p:cNvPr id="6" name="Left Arrow 5"/>
          <p:cNvSpPr/>
          <p:nvPr/>
        </p:nvSpPr>
        <p:spPr>
          <a:xfrm flipH="1">
            <a:off x="6023992" y="2701598"/>
            <a:ext cx="1512168" cy="2952328"/>
          </a:xfrm>
          <a:prstGeom prst="leftArrow">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lumMod val="65000"/>
                </a:schemeClr>
              </a:solidFill>
            </a:endParaRPr>
          </a:p>
        </p:txBody>
      </p:sp>
      <p:sp>
        <p:nvSpPr>
          <p:cNvPr id="7" name="Rectangle 6">
            <a:extLst>
              <a:ext uri="{FF2B5EF4-FFF2-40B4-BE49-F238E27FC236}">
                <a16:creationId xmlns:a16="http://schemas.microsoft.com/office/drawing/2014/main" id="{ED743C08-8E98-488D-A9F1-03C8792E67E8}"/>
              </a:ext>
            </a:extLst>
          </p:cNvPr>
          <p:cNvSpPr>
            <a:spLocks noChangeArrowheads="1"/>
          </p:cNvSpPr>
          <p:nvPr/>
        </p:nvSpPr>
        <p:spPr bwMode="auto">
          <a:xfrm>
            <a:off x="7680176" y="2269550"/>
            <a:ext cx="4248472" cy="3384375"/>
          </a:xfrm>
          <a:prstGeom prst="rect">
            <a:avLst/>
          </a:prstGeom>
          <a:ln/>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ctr" anchorCtr="0" compatLnSpc="1">
            <a:prstTxWarp prst="textNoShape">
              <a:avLst/>
            </a:prstTxWarp>
            <a:noAutofit/>
          </a:bodyPr>
          <a:lstStyle/>
          <a:p>
            <a:pPr lvl="0" algn="ctr" eaLnBrk="0" hangingPunct="0">
              <a:lnSpc>
                <a:spcPct val="120000"/>
              </a:lnSpc>
            </a:pPr>
            <a:r>
              <a:rPr kumimoji="0" lang="uk-UA" altLang="x-none" b="0" i="0" u="none" strike="noStrike" cap="none" normalizeH="0" baseline="0" dirty="0" smtClean="0">
                <a:ln>
                  <a:noFill/>
                </a:ln>
                <a:solidFill>
                  <a:schemeClr val="tx1"/>
                </a:solidFill>
                <a:effectLst/>
                <a:latin typeface="Arial" panose="020B0604020202020204" pitchFamily="34" charset="0"/>
              </a:rPr>
              <a:t>Інформація,</a:t>
            </a:r>
            <a:r>
              <a:rPr kumimoji="0" lang="uk-UA" altLang="x-none" b="0" i="0" u="none" strike="noStrike" cap="none" normalizeH="0" dirty="0" smtClean="0">
                <a:ln>
                  <a:noFill/>
                </a:ln>
                <a:solidFill>
                  <a:schemeClr val="tx1"/>
                </a:solidFill>
                <a:effectLst/>
                <a:latin typeface="Arial" panose="020B0604020202020204" pitchFamily="34" charset="0"/>
              </a:rPr>
              <a:t> </a:t>
            </a:r>
            <a:r>
              <a:rPr kumimoji="0" lang="uk-UA" altLang="x-none" b="0" i="0" u="none" strike="noStrike" cap="none" normalizeH="0" dirty="0" smtClean="0">
                <a:ln>
                  <a:noFill/>
                </a:ln>
                <a:solidFill>
                  <a:srgbClr val="000000"/>
                </a:solidFill>
                <a:effectLst/>
                <a:latin typeface="Arial" panose="020B0604020202020204" pitchFamily="34" charset="0"/>
              </a:rPr>
              <a:t>яку містять ці стандарти, є </a:t>
            </a:r>
            <a:r>
              <a:rPr lang="uk-UA" dirty="0" smtClean="0">
                <a:solidFill>
                  <a:srgbClr val="000000"/>
                </a:solidFill>
              </a:rPr>
              <a:t>наріжним каменем </a:t>
            </a:r>
            <a:r>
              <a:rPr kumimoji="0" lang="uk-UA" altLang="x-none" b="0" i="0" u="none" strike="noStrike" cap="none" normalizeH="0" dirty="0" smtClean="0">
                <a:ln>
                  <a:noFill/>
                </a:ln>
                <a:solidFill>
                  <a:srgbClr val="000000"/>
                </a:solidFill>
                <a:effectLst/>
                <a:latin typeface="Arial" panose="020B0604020202020204" pitchFamily="34" charset="0"/>
              </a:rPr>
              <a:t>проведення енергетичного аудиту будівель, для розуміння вимог проекту, враховуючи заходи </a:t>
            </a:r>
            <a:r>
              <a:rPr lang="uk-UA" altLang="x-none" dirty="0" smtClean="0">
                <a:solidFill>
                  <a:srgbClr val="FF0000"/>
                </a:solidFill>
                <a:latin typeface="Arial" panose="020B0604020202020204" pitchFamily="34" charset="0"/>
              </a:rPr>
              <a:t>з</a:t>
            </a:r>
            <a:r>
              <a:rPr lang="uk-UA" altLang="x-none" dirty="0" smtClean="0">
                <a:solidFill>
                  <a:srgbClr val="000000"/>
                </a:solidFill>
                <a:latin typeface="Arial" panose="020B0604020202020204" pitchFamily="34" charset="0"/>
              </a:rPr>
              <a:t> </a:t>
            </a:r>
            <a:r>
              <a:rPr kumimoji="0" lang="uk-UA" altLang="x-none" b="0" i="0" u="none" strike="noStrike" cap="none" normalizeH="0" dirty="0" smtClean="0">
                <a:ln>
                  <a:noFill/>
                </a:ln>
                <a:solidFill>
                  <a:srgbClr val="000000"/>
                </a:solidFill>
                <a:effectLst/>
                <a:latin typeface="Arial" panose="020B0604020202020204" pitchFamily="34" charset="0"/>
              </a:rPr>
              <a:t>підвищення енергоефективності</a:t>
            </a:r>
          </a:p>
        </p:txBody>
      </p:sp>
    </p:spTree>
    <p:extLst>
      <p:ext uri="{BB962C8B-B14F-4D97-AF65-F5344CB8AC3E}">
        <p14:creationId xmlns:p14="http://schemas.microsoft.com/office/powerpoint/2010/main" val="228733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noProof="0" dirty="0" smtClean="0"/>
              <a:t>ДБН B.2.6-31:2016 – приклад вимоги</a:t>
            </a:r>
            <a:endParaRPr lang="uk-UA" noProof="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531883253"/>
              </p:ext>
            </p:extLst>
          </p:nvPr>
        </p:nvGraphicFramePr>
        <p:xfrm>
          <a:off x="383365" y="1270695"/>
          <a:ext cx="5568619" cy="4937760"/>
        </p:xfrm>
        <a:graphic>
          <a:graphicData uri="http://schemas.openxmlformats.org/drawingml/2006/table">
            <a:tbl>
              <a:tblPr firstRow="1" bandRow="1">
                <a:tableStyleId>{5C22544A-7EE6-4342-B048-85BDC9FD1C3A}</a:tableStyleId>
              </a:tblPr>
              <a:tblGrid>
                <a:gridCol w="1375045">
                  <a:extLst>
                    <a:ext uri="{9D8B030D-6E8A-4147-A177-3AD203B41FA5}">
                      <a16:colId xmlns:a16="http://schemas.microsoft.com/office/drawing/2014/main" val="1088954587"/>
                    </a:ext>
                  </a:extLst>
                </a:gridCol>
                <a:gridCol w="2096787">
                  <a:extLst>
                    <a:ext uri="{9D8B030D-6E8A-4147-A177-3AD203B41FA5}">
                      <a16:colId xmlns:a16="http://schemas.microsoft.com/office/drawing/2014/main" val="2767878677"/>
                    </a:ext>
                  </a:extLst>
                </a:gridCol>
                <a:gridCol w="2096787">
                  <a:extLst>
                    <a:ext uri="{9D8B030D-6E8A-4147-A177-3AD203B41FA5}">
                      <a16:colId xmlns:a16="http://schemas.microsoft.com/office/drawing/2014/main" val="3212053782"/>
                    </a:ext>
                  </a:extLst>
                </a:gridCol>
              </a:tblGrid>
              <a:tr h="524877">
                <a:tc rowSpan="2">
                  <a:txBody>
                    <a:bodyPr/>
                    <a:lstStyle/>
                    <a:p>
                      <a:pPr algn="ctr"/>
                      <a:r>
                        <a:rPr lang="en-GB" noProof="0" dirty="0" err="1" smtClean="0"/>
                        <a:t>Багато</a:t>
                      </a:r>
                      <a:r>
                        <a:rPr lang="uk-UA" noProof="0" dirty="0" smtClean="0"/>
                        <a:t>-</a:t>
                      </a:r>
                      <a:r>
                        <a:rPr lang="en-GB" noProof="0" dirty="0" err="1" smtClean="0"/>
                        <a:t>квартирна</a:t>
                      </a:r>
                      <a:r>
                        <a:rPr lang="en-GB" noProof="0" dirty="0" smtClean="0"/>
                        <a:t> будівля</a:t>
                      </a:r>
                      <a:endParaRPr lang="uk-UA" noProof="0" dirty="0"/>
                    </a:p>
                  </a:txBody>
                  <a:tcPr anchor="ctr">
                    <a:lnB w="12700" cap="flat" cmpd="sng" algn="ctr">
                      <a:solidFill>
                        <a:schemeClr val="bg1"/>
                      </a:solidFill>
                      <a:prstDash val="solid"/>
                      <a:round/>
                      <a:headEnd type="none" w="med" len="med"/>
                      <a:tailEnd type="none" w="med" len="med"/>
                    </a:lnB>
                  </a:tcPr>
                </a:tc>
                <a:tc gridSpan="2">
                  <a:txBody>
                    <a:bodyPr/>
                    <a:lstStyle/>
                    <a:p>
                      <a:pPr algn="ctr"/>
                      <a:r>
                        <a:rPr lang="en-GB" noProof="0" dirty="0" smtClean="0"/>
                        <a:t>Максимальне споживання теплової енергії після ремонтних робіт</a:t>
                      </a:r>
                      <a:endParaRPr lang="uk-UA" noProof="0" dirty="0"/>
                    </a:p>
                  </a:txBody>
                  <a:tcPr anchor="ctr">
                    <a:lnB w="12700" cap="flat" cmpd="sng" algn="ctr">
                      <a:solidFill>
                        <a:schemeClr val="bg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6256382"/>
                  </a:ext>
                </a:extLst>
              </a:tr>
              <a:tr h="451267">
                <a:tc vMerge="1">
                  <a:txBody>
                    <a:bodyPr/>
                    <a:lstStyle/>
                    <a:p>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baseline="0" noProof="0" dirty="0" smtClean="0">
                          <a:solidFill>
                            <a:schemeClr val="bg1"/>
                          </a:solidFill>
                        </a:rPr>
                        <a:t>Кліматичні зони I, </a:t>
                      </a:r>
                      <a:r>
                        <a:rPr lang="en-GB" b="1" baseline="0" noProof="0" dirty="0" err="1" smtClean="0">
                          <a:solidFill>
                            <a:schemeClr val="bg1"/>
                          </a:solidFill>
                        </a:rPr>
                        <a:t>кВт</a:t>
                      </a:r>
                      <a:r>
                        <a:rPr lang="uk-UA" b="1" baseline="0" noProof="0" dirty="0" smtClean="0">
                          <a:solidFill>
                            <a:schemeClr val="bg1"/>
                          </a:solidFill>
                        </a:rPr>
                        <a:t>*</a:t>
                      </a:r>
                      <a:r>
                        <a:rPr lang="en-GB" b="1" baseline="0" noProof="0" dirty="0" err="1" smtClean="0">
                          <a:solidFill>
                            <a:schemeClr val="bg1"/>
                          </a:solidFill>
                        </a:rPr>
                        <a:t>год</a:t>
                      </a:r>
                      <a:r>
                        <a:rPr lang="en-GB" b="1" baseline="0" noProof="0" dirty="0" smtClean="0">
                          <a:solidFill>
                            <a:schemeClr val="bg1"/>
                          </a:solidFill>
                        </a:rPr>
                        <a:t>/м</a:t>
                      </a:r>
                      <a:r>
                        <a:rPr lang="en-GB" b="1" baseline="30000" noProof="0" dirty="0" smtClean="0">
                          <a:solidFill>
                            <a:schemeClr val="bg1"/>
                          </a:solidFill>
                        </a:rPr>
                        <a:t>2</a:t>
                      </a:r>
                      <a:r>
                        <a:rPr lang="en-GB" b="1" baseline="0" noProof="0" dirty="0" smtClean="0">
                          <a:solidFill>
                            <a:schemeClr val="bg1"/>
                          </a:solidFill>
                        </a:rPr>
                        <a:t> на рік</a:t>
                      </a:r>
                      <a:endParaRPr lang="uk-UA" b="1" noProof="0" dirty="0" smtClean="0">
                        <a:solidFill>
                          <a:schemeClr val="bg1"/>
                        </a:solidFill>
                      </a:endParaRP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baseline="0" noProof="0" dirty="0" smtClean="0">
                          <a:solidFill>
                            <a:schemeClr val="bg1"/>
                          </a:solidFill>
                        </a:rPr>
                        <a:t>Кліматичні зони II, </a:t>
                      </a:r>
                      <a:r>
                        <a:rPr lang="en-GB" b="1" baseline="0" noProof="0" dirty="0" err="1" smtClean="0">
                          <a:solidFill>
                            <a:schemeClr val="bg1"/>
                          </a:solidFill>
                        </a:rPr>
                        <a:t>кВт</a:t>
                      </a:r>
                      <a:r>
                        <a:rPr lang="uk-UA" b="1" baseline="0" noProof="0" dirty="0" smtClean="0">
                          <a:solidFill>
                            <a:schemeClr val="bg1"/>
                          </a:solidFill>
                        </a:rPr>
                        <a:t>*</a:t>
                      </a:r>
                      <a:r>
                        <a:rPr lang="en-GB" b="1" baseline="0" noProof="0" dirty="0" err="1" smtClean="0">
                          <a:solidFill>
                            <a:schemeClr val="bg1"/>
                          </a:solidFill>
                        </a:rPr>
                        <a:t>год</a:t>
                      </a:r>
                      <a:r>
                        <a:rPr lang="en-GB" b="1" baseline="0" noProof="0" dirty="0" smtClean="0">
                          <a:solidFill>
                            <a:schemeClr val="bg1"/>
                          </a:solidFill>
                        </a:rPr>
                        <a:t>/м</a:t>
                      </a:r>
                      <a:r>
                        <a:rPr lang="en-GB" b="1" baseline="30000" noProof="0" dirty="0" smtClean="0">
                          <a:solidFill>
                            <a:schemeClr val="bg1"/>
                          </a:solidFill>
                        </a:rPr>
                        <a:t>2</a:t>
                      </a:r>
                      <a:r>
                        <a:rPr lang="en-GB" b="1" baseline="0" noProof="0" dirty="0" smtClean="0">
                          <a:solidFill>
                            <a:schemeClr val="bg1"/>
                          </a:solidFill>
                        </a:rPr>
                        <a:t> на рік</a:t>
                      </a:r>
                      <a:endParaRPr lang="uk-UA" b="1" noProof="0" dirty="0" smtClean="0">
                        <a:solidFill>
                          <a:schemeClr val="bg1"/>
                        </a:solidFill>
                      </a:endParaRPr>
                    </a:p>
                  </a:txBody>
                  <a:tcPr anchor="ctr">
                    <a:lnT w="12700" cap="flat" cmpd="sng" algn="ctr">
                      <a:solidFill>
                        <a:schemeClr val="bg1"/>
                      </a:solidFill>
                      <a:prstDash val="solid"/>
                      <a:round/>
                      <a:headEnd type="none" w="med" len="med"/>
                      <a:tailEnd type="none" w="med" len="med"/>
                    </a:lnT>
                    <a:solidFill>
                      <a:schemeClr val="accent1"/>
                    </a:solidFill>
                  </a:tcPr>
                </a:tc>
                <a:extLst>
                  <a:ext uri="{0D108BD9-81ED-4DB2-BD59-A6C34878D82A}">
                    <a16:rowId xmlns:a16="http://schemas.microsoft.com/office/drawing/2014/main" val="10001"/>
                  </a:ext>
                </a:extLst>
              </a:tr>
              <a:tr h="370840">
                <a:tc>
                  <a:txBody>
                    <a:bodyPr/>
                    <a:lstStyle/>
                    <a:p>
                      <a:r>
                        <a:rPr lang="en-GB" noProof="0" dirty="0" smtClean="0"/>
                        <a:t>Від 1 до 3 </a:t>
                      </a:r>
                      <a:r>
                        <a:rPr lang="en-GB" noProof="0" dirty="0" smtClean="0">
                          <a:solidFill>
                            <a:srgbClr val="000000"/>
                          </a:solidFill>
                        </a:rPr>
                        <a:t>поверхів</a:t>
                      </a:r>
                      <a:endParaRPr lang="uk-UA" noProof="0" dirty="0">
                        <a:solidFill>
                          <a:srgbClr val="000000"/>
                        </a:solidFill>
                      </a:endParaRPr>
                    </a:p>
                  </a:txBody>
                  <a:tcPr>
                    <a:lnT w="12700" cap="flat" cmpd="sng" algn="ctr">
                      <a:solidFill>
                        <a:schemeClr val="bg1"/>
                      </a:solidFill>
                      <a:prstDash val="solid"/>
                      <a:round/>
                      <a:headEnd type="none" w="med" len="med"/>
                      <a:tailEnd type="none" w="med" len="med"/>
                    </a:lnT>
                  </a:tcPr>
                </a:tc>
                <a:tc>
                  <a:txBody>
                    <a:bodyPr/>
                    <a:lstStyle/>
                    <a:p>
                      <a:pPr algn="ctr"/>
                      <a:r>
                        <a:rPr lang="en-GB" noProof="0" dirty="0" smtClean="0"/>
                        <a:t>120</a:t>
                      </a:r>
                      <a:endParaRPr lang="uk-UA" noProof="0" dirty="0"/>
                    </a:p>
                  </a:txBody>
                  <a:tcPr anchor="ctr"/>
                </a:tc>
                <a:tc>
                  <a:txBody>
                    <a:bodyPr/>
                    <a:lstStyle/>
                    <a:p>
                      <a:pPr algn="ctr"/>
                      <a:r>
                        <a:rPr lang="en-GB" noProof="0" dirty="0" smtClean="0"/>
                        <a:t>110</a:t>
                      </a:r>
                      <a:endParaRPr lang="uk-UA" noProof="0" dirty="0"/>
                    </a:p>
                  </a:txBody>
                  <a:tcPr anchor="ctr"/>
                </a:tc>
                <a:extLst>
                  <a:ext uri="{0D108BD9-81ED-4DB2-BD59-A6C34878D82A}">
                    <a16:rowId xmlns:a16="http://schemas.microsoft.com/office/drawing/2014/main" val="106697046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smtClean="0"/>
                        <a:t>Від 4 до 9 поверхів</a:t>
                      </a:r>
                      <a:endParaRPr lang="uk-UA" noProof="0" dirty="0"/>
                    </a:p>
                  </a:txBody>
                  <a:tcPr/>
                </a:tc>
                <a:tc>
                  <a:txBody>
                    <a:bodyPr/>
                    <a:lstStyle/>
                    <a:p>
                      <a:pPr algn="ctr"/>
                      <a:r>
                        <a:rPr lang="en-GB" noProof="0" dirty="0" smtClean="0"/>
                        <a:t>83</a:t>
                      </a:r>
                      <a:endParaRPr lang="uk-UA" noProof="0" dirty="0"/>
                    </a:p>
                  </a:txBody>
                  <a:tcPr anchor="ctr"/>
                </a:tc>
                <a:tc>
                  <a:txBody>
                    <a:bodyPr/>
                    <a:lstStyle/>
                    <a:p>
                      <a:pPr algn="ctr"/>
                      <a:r>
                        <a:rPr lang="en-GB" noProof="0" dirty="0" smtClean="0"/>
                        <a:t>81</a:t>
                      </a:r>
                      <a:endParaRPr lang="uk-UA" noProof="0" dirty="0"/>
                    </a:p>
                  </a:txBody>
                  <a:tcPr anchor="ctr"/>
                </a:tc>
                <a:extLst>
                  <a:ext uri="{0D108BD9-81ED-4DB2-BD59-A6C34878D82A}">
                    <a16:rowId xmlns:a16="http://schemas.microsoft.com/office/drawing/2014/main" val="356930036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smtClean="0"/>
                        <a:t>Від 10 до 16 поверхів</a:t>
                      </a:r>
                      <a:endParaRPr lang="uk-UA" noProof="0" dirty="0"/>
                    </a:p>
                  </a:txBody>
                  <a:tcPr/>
                </a:tc>
                <a:tc>
                  <a:txBody>
                    <a:bodyPr/>
                    <a:lstStyle/>
                    <a:p>
                      <a:pPr algn="ctr"/>
                      <a:r>
                        <a:rPr lang="en-GB" noProof="0" dirty="0" smtClean="0"/>
                        <a:t>77</a:t>
                      </a:r>
                      <a:endParaRPr lang="uk-UA" noProof="0" dirty="0"/>
                    </a:p>
                  </a:txBody>
                  <a:tcPr anchor="ctr"/>
                </a:tc>
                <a:tc>
                  <a:txBody>
                    <a:bodyPr/>
                    <a:lstStyle/>
                    <a:p>
                      <a:pPr algn="ctr"/>
                      <a:r>
                        <a:rPr lang="en-GB" noProof="0" dirty="0" smtClean="0"/>
                        <a:t>75</a:t>
                      </a:r>
                      <a:endParaRPr lang="uk-UA" noProof="0" dirty="0"/>
                    </a:p>
                  </a:txBody>
                  <a:tcPr anchor="ctr"/>
                </a:tc>
                <a:extLst>
                  <a:ext uri="{0D108BD9-81ED-4DB2-BD59-A6C34878D82A}">
                    <a16:rowId xmlns:a16="http://schemas.microsoft.com/office/drawing/2014/main" val="2748635451"/>
                  </a:ext>
                </a:extLst>
              </a:tr>
              <a:tr h="370840">
                <a:tc>
                  <a:txBody>
                    <a:bodyPr/>
                    <a:lstStyle/>
                    <a:p>
                      <a:r>
                        <a:rPr lang="en-GB" noProof="0" dirty="0" smtClean="0"/>
                        <a:t>17 та більше поверхів</a:t>
                      </a:r>
                      <a:endParaRPr lang="uk-UA" noProof="0" dirty="0"/>
                    </a:p>
                  </a:txBody>
                  <a:tcPr/>
                </a:tc>
                <a:tc>
                  <a:txBody>
                    <a:bodyPr/>
                    <a:lstStyle/>
                    <a:p>
                      <a:pPr algn="ctr"/>
                      <a:r>
                        <a:rPr lang="en-GB" noProof="0" dirty="0" smtClean="0"/>
                        <a:t>70</a:t>
                      </a:r>
                      <a:endParaRPr lang="uk-UA" noProof="0" dirty="0"/>
                    </a:p>
                  </a:txBody>
                  <a:tcPr anchor="ctr"/>
                </a:tc>
                <a:tc>
                  <a:txBody>
                    <a:bodyPr/>
                    <a:lstStyle/>
                    <a:p>
                      <a:pPr algn="ctr"/>
                      <a:r>
                        <a:rPr lang="en-GB" noProof="0" dirty="0" smtClean="0"/>
                        <a:t>68</a:t>
                      </a:r>
                      <a:endParaRPr lang="uk-UA" noProof="0" dirty="0"/>
                    </a:p>
                  </a:txBody>
                  <a:tcPr anchor="ctr"/>
                </a:tc>
                <a:extLst>
                  <a:ext uri="{0D108BD9-81ED-4DB2-BD59-A6C34878D82A}">
                    <a16:rowId xmlns:a16="http://schemas.microsoft.com/office/drawing/2014/main" val="882455072"/>
                  </a:ext>
                </a:extLst>
              </a:tr>
            </a:tbl>
          </a:graphicData>
        </a:graphic>
      </p:graphicFrame>
      <p:pic>
        <p:nvPicPr>
          <p:cNvPr id="6" name="Picture 5"/>
          <p:cNvPicPr>
            <a:picLocks noChangeAspect="1"/>
          </p:cNvPicPr>
          <p:nvPr/>
        </p:nvPicPr>
        <p:blipFill>
          <a:blip r:embed="rId3"/>
          <a:stretch>
            <a:fillRect/>
          </a:stretch>
        </p:blipFill>
        <p:spPr>
          <a:xfrm>
            <a:off x="12432704" y="28600"/>
            <a:ext cx="7999963" cy="2781563"/>
          </a:xfrm>
          <a:prstGeom prst="rect">
            <a:avLst/>
          </a:prstGeom>
        </p:spPr>
      </p:pic>
      <p:pic>
        <p:nvPicPr>
          <p:cNvPr id="7" name="Рисунок 3">
            <a:extLst>
              <a:ext uri="{FF2B5EF4-FFF2-40B4-BE49-F238E27FC236}">
                <a16:creationId xmlns:a16="http://schemas.microsoft.com/office/drawing/2014/main" id="{C2B46D60-386F-4835-BA2C-68C6436413F0}"/>
              </a:ext>
            </a:extLst>
          </p:cNvPr>
          <p:cNvPicPr>
            <a:picLocks noChangeAspect="1"/>
          </p:cNvPicPr>
          <p:nvPr/>
        </p:nvPicPr>
        <p:blipFill rotWithShape="1">
          <a:blip r:embed="rId4"/>
          <a:srcRect l="42066" t="44203" r="16304" b="23913"/>
          <a:stretch/>
        </p:blipFill>
        <p:spPr>
          <a:xfrm>
            <a:off x="12454705" y="3429000"/>
            <a:ext cx="6264696" cy="2698890"/>
          </a:xfrm>
          <a:prstGeom prst="rect">
            <a:avLst/>
          </a:prstGeom>
        </p:spPr>
      </p:pic>
      <p:graphicFrame>
        <p:nvGraphicFramePr>
          <p:cNvPr id="8" name="Content Placeholder 4"/>
          <p:cNvGraphicFramePr>
            <a:graphicFrameLocks/>
          </p:cNvGraphicFramePr>
          <p:nvPr>
            <p:extLst>
              <p:ext uri="{D42A27DB-BD31-4B8C-83A1-F6EECF244321}">
                <p14:modId xmlns:p14="http://schemas.microsoft.com/office/powerpoint/2010/main" val="2348740806"/>
              </p:ext>
            </p:extLst>
          </p:nvPr>
        </p:nvGraphicFramePr>
        <p:xfrm>
          <a:off x="6231379" y="1087144"/>
          <a:ext cx="5553253" cy="5770880"/>
        </p:xfrm>
        <a:graphic>
          <a:graphicData uri="http://schemas.openxmlformats.org/drawingml/2006/table">
            <a:tbl>
              <a:tblPr firstRow="1" bandRow="1">
                <a:tableStyleId>{5C22544A-7EE6-4342-B048-85BDC9FD1C3A}</a:tableStyleId>
              </a:tblPr>
              <a:tblGrid>
                <a:gridCol w="382326">
                  <a:extLst>
                    <a:ext uri="{9D8B030D-6E8A-4147-A177-3AD203B41FA5}">
                      <a16:colId xmlns:a16="http://schemas.microsoft.com/office/drawing/2014/main" val="1088954587"/>
                    </a:ext>
                  </a:extLst>
                </a:gridCol>
                <a:gridCol w="2794663">
                  <a:extLst>
                    <a:ext uri="{9D8B030D-6E8A-4147-A177-3AD203B41FA5}">
                      <a16:colId xmlns:a16="http://schemas.microsoft.com/office/drawing/2014/main" val="20001"/>
                    </a:ext>
                  </a:extLst>
                </a:gridCol>
                <a:gridCol w="1188132">
                  <a:extLst>
                    <a:ext uri="{9D8B030D-6E8A-4147-A177-3AD203B41FA5}">
                      <a16:colId xmlns:a16="http://schemas.microsoft.com/office/drawing/2014/main" val="2767878677"/>
                    </a:ext>
                  </a:extLst>
                </a:gridCol>
                <a:gridCol w="1188132">
                  <a:extLst>
                    <a:ext uri="{9D8B030D-6E8A-4147-A177-3AD203B41FA5}">
                      <a16:colId xmlns:a16="http://schemas.microsoft.com/office/drawing/2014/main" val="3212053782"/>
                    </a:ext>
                  </a:extLst>
                </a:gridCol>
              </a:tblGrid>
              <a:tr h="1152128">
                <a:tc rowSpan="2">
                  <a:txBody>
                    <a:bodyPr/>
                    <a:lstStyle/>
                    <a:p>
                      <a:pPr algn="ctr"/>
                      <a:endParaRPr lang="en-GB" sz="1600" noProof="0" dirty="0"/>
                    </a:p>
                  </a:txBody>
                  <a:tcPr anchor="ctr">
                    <a:lnB w="12700" cap="flat" cmpd="sng" algn="ctr">
                      <a:solidFill>
                        <a:schemeClr val="bg1"/>
                      </a:solidFill>
                      <a:prstDash val="solid"/>
                      <a:round/>
                      <a:headEnd type="none" w="med" len="med"/>
                      <a:tailEnd type="none" w="med" len="med"/>
                    </a:lnB>
                  </a:tcPr>
                </a:tc>
                <a:tc rowSpan="2">
                  <a:txBody>
                    <a:bodyPr/>
                    <a:lstStyle/>
                    <a:p>
                      <a:pPr algn="ctr"/>
                      <a:r>
                        <a:rPr lang="lv-LV" sz="1600" noProof="0" dirty="0" smtClean="0"/>
                        <a:t>Елемент обшивки будівлі</a:t>
                      </a:r>
                      <a:endParaRPr lang="uk-UA" sz="1600" noProof="0" dirty="0" smtClean="0"/>
                    </a:p>
                    <a:p>
                      <a:pPr algn="ctr"/>
                      <a:endParaRPr lang="uk-UA" sz="1600" noProof="0" dirty="0" smtClean="0"/>
                    </a:p>
                    <a:p>
                      <a:pPr algn="ctr"/>
                      <a:endParaRPr lang="uk-UA" sz="1600" noProof="0" dirty="0" smtClean="0"/>
                    </a:p>
                    <a:p>
                      <a:pPr algn="ctr"/>
                      <a:endParaRPr lang="uk-UA" sz="1600" noProof="0" dirty="0"/>
                    </a:p>
                  </a:txBody>
                  <a:tcPr anchor="ctr">
                    <a:lnB w="12700" cap="flat" cmpd="sng" algn="ctr">
                      <a:solidFill>
                        <a:schemeClr val="bg1"/>
                      </a:solidFill>
                      <a:prstDash val="solid"/>
                      <a:round/>
                      <a:headEnd type="none" w="med" len="med"/>
                      <a:tailEnd type="none" w="med" len="med"/>
                    </a:lnB>
                  </a:tcPr>
                </a:tc>
                <a:tc gridSpan="2">
                  <a:txBody>
                    <a:bodyPr/>
                    <a:lstStyle/>
                    <a:p>
                      <a:pPr algn="ctr"/>
                      <a:endParaRPr lang="uk-UA" sz="1600" noProof="0" dirty="0" smtClean="0"/>
                    </a:p>
                    <a:p>
                      <a:pPr algn="ctr"/>
                      <a:endParaRPr lang="uk-UA" sz="1600" noProof="0" dirty="0" smtClean="0"/>
                    </a:p>
                    <a:p>
                      <a:pPr algn="ctr"/>
                      <a:r>
                        <a:rPr lang="lv-LV" sz="1600" noProof="0" dirty="0" smtClean="0"/>
                        <a:t>Теплова</a:t>
                      </a:r>
                      <a:r>
                        <a:rPr dirty="0"/>
                        <a:t> </a:t>
                      </a:r>
                      <a:r>
                        <a:rPr lang="lv-LV" sz="1600" noProof="0" dirty="0" smtClean="0"/>
                        <a:t>стійкість</a:t>
                      </a:r>
                      <a:r>
                        <a:rPr dirty="0"/>
                        <a:t> </a:t>
                      </a:r>
                      <a:r>
                        <a:rPr lang="lv-LV" sz="1600" baseline="0" noProof="0" dirty="0" smtClean="0"/>
                        <a:t>для</a:t>
                      </a:r>
                      <a:r>
                        <a:rPr dirty="0"/>
                        <a:t> </a:t>
                      </a:r>
                      <a:r>
                        <a:rPr lang="lv-LV" sz="1600" baseline="0" noProof="0" dirty="0" smtClean="0"/>
                        <a:t>кліматичних</a:t>
                      </a:r>
                      <a:r>
                        <a:rPr dirty="0"/>
                        <a:t> </a:t>
                      </a:r>
                      <a:r>
                        <a:rPr lang="lv-LV" sz="1600" baseline="0" noProof="0" dirty="0" smtClean="0"/>
                        <a:t>зон, м</a:t>
                      </a:r>
                      <a:r>
                        <a:rPr lang="lv-LV" sz="1600" baseline="30000" noProof="0" dirty="0" smtClean="0"/>
                        <a:t>2</a:t>
                      </a:r>
                      <a:r>
                        <a:rPr lang="lv-LV" sz="1600" baseline="0" noProof="0" dirty="0" smtClean="0"/>
                        <a:t>К/В</a:t>
                      </a:r>
                      <a:r>
                        <a:rPr lang="uk-UA" sz="1600" baseline="0" noProof="0" dirty="0" smtClean="0">
                          <a:solidFill>
                            <a:srgbClr val="FF0000"/>
                          </a:solidFill>
                        </a:rPr>
                        <a:t>т</a:t>
                      </a:r>
                      <a:endParaRPr lang="uk-UA" sz="1600" noProof="0" dirty="0" smtClean="0">
                        <a:solidFill>
                          <a:srgbClr val="FF0000"/>
                        </a:solidFill>
                      </a:endParaRPr>
                    </a:p>
                    <a:p>
                      <a:pPr algn="ctr"/>
                      <a:endParaRPr lang="uk-UA" sz="1600" noProof="0" dirty="0"/>
                    </a:p>
                  </a:txBody>
                  <a:tcPr anchor="ctr">
                    <a:lnB w="12700" cap="flat" cmpd="sng" algn="ctr">
                      <a:solidFill>
                        <a:schemeClr val="bg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6256382"/>
                  </a:ext>
                </a:extLst>
              </a:tr>
              <a:tr h="0">
                <a:tc vMerge="1">
                  <a:txBody>
                    <a:bodyPr/>
                    <a:lstStyle/>
                    <a:p>
                      <a:endParaRPr lang="en-GB"/>
                    </a:p>
                  </a:txBody>
                  <a:tcPr/>
                </a:tc>
                <a:tc vMerge="1">
                  <a:txBody>
                    <a:bodyPr/>
                    <a:lstStyle/>
                    <a:p>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baseline="0" noProof="0" dirty="0" smtClean="0">
                          <a:solidFill>
                            <a:schemeClr val="bg1"/>
                          </a:solidFill>
                        </a:rPr>
                        <a:t>I</a:t>
                      </a:r>
                      <a:endParaRPr lang="uk-UA" sz="1600" b="1" noProof="0" dirty="0" smtClean="0">
                        <a:solidFill>
                          <a:schemeClr val="bg1"/>
                        </a:solidFill>
                      </a:endParaRP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baseline="0" noProof="0" dirty="0" smtClean="0">
                          <a:solidFill>
                            <a:schemeClr val="bg1"/>
                          </a:solidFill>
                        </a:rPr>
                        <a:t>II</a:t>
                      </a:r>
                      <a:endParaRPr lang="uk-UA" sz="1600" b="1" noProof="0" dirty="0" smtClean="0">
                        <a:solidFill>
                          <a:schemeClr val="bg1"/>
                        </a:solidFill>
                      </a:endParaRPr>
                    </a:p>
                  </a:txBody>
                  <a:tcPr anchor="ctr">
                    <a:lnT w="12700" cap="flat" cmpd="sng" algn="ctr">
                      <a:solidFill>
                        <a:schemeClr val="bg1"/>
                      </a:solidFill>
                      <a:prstDash val="solid"/>
                      <a:round/>
                      <a:headEnd type="none" w="med" len="med"/>
                      <a:tailEnd type="none" w="med" len="med"/>
                    </a:lnT>
                    <a:solidFill>
                      <a:schemeClr val="accent1"/>
                    </a:solidFill>
                  </a:tcPr>
                </a:tc>
                <a:extLst>
                  <a:ext uri="{0D108BD9-81ED-4DB2-BD59-A6C34878D82A}">
                    <a16:rowId xmlns:a16="http://schemas.microsoft.com/office/drawing/2014/main" val="10001"/>
                  </a:ext>
                </a:extLst>
              </a:tr>
              <a:tr h="370840">
                <a:tc>
                  <a:txBody>
                    <a:bodyPr/>
                    <a:lstStyle/>
                    <a:p>
                      <a:r>
                        <a:rPr lang="en-GB" sz="1600" noProof="0" dirty="0" smtClean="0"/>
                        <a:t>1</a:t>
                      </a:r>
                      <a:endParaRPr lang="uk-UA" sz="1600" noProof="0" dirty="0"/>
                    </a:p>
                  </a:txBody>
                  <a:tcPr>
                    <a:lnT w="12700" cap="flat" cmpd="sng" algn="ctr">
                      <a:solidFill>
                        <a:schemeClr val="bg1"/>
                      </a:solidFill>
                      <a:prstDash val="solid"/>
                      <a:round/>
                      <a:headEnd type="none" w="med" len="med"/>
                      <a:tailEnd type="none" w="med" len="med"/>
                    </a:lnT>
                  </a:tcPr>
                </a:tc>
                <a:tc>
                  <a:txBody>
                    <a:bodyPr/>
                    <a:lstStyle/>
                    <a:p>
                      <a:r>
                        <a:rPr lang="lv-LV" sz="1600" noProof="0" dirty="0" smtClean="0"/>
                        <a:t>Зовнішні</a:t>
                      </a:r>
                      <a:r>
                        <a:t> </a:t>
                      </a:r>
                      <a:r>
                        <a:rPr lang="lv-LV" sz="1600" noProof="0" dirty="0" smtClean="0"/>
                        <a:t>стіни</a:t>
                      </a:r>
                      <a:endParaRPr lang="uk-UA" sz="1600" noProof="0" dirty="0"/>
                    </a:p>
                  </a:txBody>
                  <a:tcPr>
                    <a:lnT w="12700" cap="flat" cmpd="sng" algn="ctr">
                      <a:solidFill>
                        <a:schemeClr val="bg1"/>
                      </a:solidFill>
                      <a:prstDash val="solid"/>
                      <a:round/>
                      <a:headEnd type="none" w="med" len="med"/>
                      <a:tailEnd type="none" w="med" len="med"/>
                    </a:lnT>
                  </a:tcPr>
                </a:tc>
                <a:tc>
                  <a:txBody>
                    <a:bodyPr/>
                    <a:lstStyle/>
                    <a:p>
                      <a:pPr algn="ctr"/>
                      <a:r>
                        <a:rPr lang="en-GB" sz="1600" noProof="0" dirty="0" smtClean="0"/>
                        <a:t>3,3</a:t>
                      </a:r>
                      <a:endParaRPr lang="uk-UA" sz="1600" noProof="0" dirty="0"/>
                    </a:p>
                  </a:txBody>
                  <a:tcPr anchor="ctr"/>
                </a:tc>
                <a:tc>
                  <a:txBody>
                    <a:bodyPr/>
                    <a:lstStyle/>
                    <a:p>
                      <a:pPr algn="ctr"/>
                      <a:r>
                        <a:rPr lang="en-GB" sz="1600" noProof="0" dirty="0" smtClean="0"/>
                        <a:t>2,8</a:t>
                      </a:r>
                      <a:endParaRPr lang="uk-UA" sz="1600" noProof="0" dirty="0"/>
                    </a:p>
                  </a:txBody>
                  <a:tcPr anchor="ctr"/>
                </a:tc>
                <a:extLst>
                  <a:ext uri="{0D108BD9-81ED-4DB2-BD59-A6C34878D82A}">
                    <a16:rowId xmlns:a16="http://schemas.microsoft.com/office/drawing/2014/main" val="106697046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noProof="0" dirty="0" smtClean="0"/>
                        <a:t>2</a:t>
                      </a:r>
                      <a:endParaRPr lang="uk-UA" sz="1600" noProof="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600" noProof="0" dirty="0" smtClean="0"/>
                        <a:t>Дах</a:t>
                      </a:r>
                      <a:endParaRPr lang="uk-UA" sz="1600" noProof="0" dirty="0"/>
                    </a:p>
                  </a:txBody>
                  <a:tcPr/>
                </a:tc>
                <a:tc>
                  <a:txBody>
                    <a:bodyPr/>
                    <a:lstStyle/>
                    <a:p>
                      <a:pPr algn="ctr"/>
                      <a:r>
                        <a:rPr lang="en-GB" sz="1600" noProof="0" dirty="0" smtClean="0"/>
                        <a:t>6,0</a:t>
                      </a:r>
                      <a:endParaRPr lang="uk-UA" sz="1600" noProof="0" dirty="0"/>
                    </a:p>
                  </a:txBody>
                  <a:tcPr anchor="ctr"/>
                </a:tc>
                <a:tc>
                  <a:txBody>
                    <a:bodyPr/>
                    <a:lstStyle/>
                    <a:p>
                      <a:pPr algn="ctr"/>
                      <a:r>
                        <a:rPr lang="en-GB" sz="1600" noProof="0" dirty="0" smtClean="0"/>
                        <a:t>5,5</a:t>
                      </a:r>
                      <a:endParaRPr lang="uk-UA" sz="1600" noProof="0" dirty="0"/>
                    </a:p>
                  </a:txBody>
                  <a:tcPr anchor="ctr"/>
                </a:tc>
                <a:extLst>
                  <a:ext uri="{0D108BD9-81ED-4DB2-BD59-A6C34878D82A}">
                    <a16:rowId xmlns:a16="http://schemas.microsoft.com/office/drawing/2014/main" val="356930036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noProof="0" dirty="0" smtClean="0"/>
                        <a:t>3</a:t>
                      </a:r>
                      <a:endParaRPr lang="uk-UA" sz="1600" noProof="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600" noProof="0" dirty="0" smtClean="0"/>
                        <a:t>Стеля</a:t>
                      </a:r>
                      <a:r>
                        <a:rPr dirty="0"/>
                        <a:t> </a:t>
                      </a:r>
                      <a:r>
                        <a:rPr lang="lv-LV" sz="1600" noProof="0" dirty="0" smtClean="0"/>
                        <a:t> </a:t>
                      </a:r>
                      <a:r>
                        <a:rPr dirty="0"/>
                        <a:t> </a:t>
                      </a:r>
                      <a:r>
                        <a:rPr lang="lv-LV" sz="1600" noProof="0" dirty="0" smtClean="0">
                          <a:solidFill>
                            <a:srgbClr val="000000"/>
                          </a:solidFill>
                        </a:rPr>
                        <a:t>опалюваного</a:t>
                      </a:r>
                      <a:r>
                        <a:rPr dirty="0">
                          <a:solidFill>
                            <a:srgbClr val="000000"/>
                          </a:solidFill>
                        </a:rPr>
                        <a:t> </a:t>
                      </a:r>
                      <a:r>
                        <a:rPr lang="lv-LV" sz="1600" noProof="0" dirty="0" smtClean="0"/>
                        <a:t>горища</a:t>
                      </a:r>
                      <a:r>
                        <a:rPr dirty="0"/>
                        <a:t> </a:t>
                      </a:r>
                      <a:r>
                        <a:rPr lang="lv-LV" sz="1600" noProof="0" dirty="0" smtClean="0"/>
                        <a:t>та мансарди</a:t>
                      </a:r>
                      <a:endParaRPr lang="uk-UA" sz="1600" noProof="0" dirty="0"/>
                    </a:p>
                  </a:txBody>
                  <a:tcPr/>
                </a:tc>
                <a:tc>
                  <a:txBody>
                    <a:bodyPr/>
                    <a:lstStyle/>
                    <a:p>
                      <a:pPr algn="ctr"/>
                      <a:r>
                        <a:rPr lang="en-GB" sz="1600" noProof="0" dirty="0" smtClean="0"/>
                        <a:t>4,95</a:t>
                      </a:r>
                      <a:endParaRPr lang="uk-UA" sz="1600" noProof="0" dirty="0"/>
                    </a:p>
                  </a:txBody>
                  <a:tcPr anchor="ctr"/>
                </a:tc>
                <a:tc>
                  <a:txBody>
                    <a:bodyPr/>
                    <a:lstStyle/>
                    <a:p>
                      <a:pPr algn="ctr"/>
                      <a:r>
                        <a:rPr lang="en-GB" sz="1600" noProof="0" dirty="0" smtClean="0"/>
                        <a:t>4,5</a:t>
                      </a:r>
                      <a:endParaRPr lang="uk-UA" sz="1600" noProof="0" dirty="0"/>
                    </a:p>
                  </a:txBody>
                  <a:tcPr anchor="ctr"/>
                </a:tc>
                <a:extLst>
                  <a:ext uri="{0D108BD9-81ED-4DB2-BD59-A6C34878D82A}">
                    <a16:rowId xmlns:a16="http://schemas.microsoft.com/office/drawing/2014/main" val="2748635451"/>
                  </a:ext>
                </a:extLst>
              </a:tr>
              <a:tr h="370840">
                <a:tc>
                  <a:txBody>
                    <a:bodyPr/>
                    <a:lstStyle/>
                    <a:p>
                      <a:r>
                        <a:rPr lang="en-GB" sz="1600" noProof="0" dirty="0" smtClean="0"/>
                        <a:t>4</a:t>
                      </a:r>
                      <a:endParaRPr lang="uk-UA" sz="1600" noProof="0" dirty="0"/>
                    </a:p>
                  </a:txBody>
                  <a:tcPr/>
                </a:tc>
                <a:tc>
                  <a:txBody>
                    <a:bodyPr/>
                    <a:lstStyle/>
                    <a:p>
                      <a:r>
                        <a:rPr lang="lv-LV" sz="1600" noProof="0" dirty="0" smtClean="0"/>
                        <a:t>Підлога</a:t>
                      </a:r>
                      <a:r>
                        <a:rPr dirty="0"/>
                        <a:t> </a:t>
                      </a:r>
                      <a:r>
                        <a:rPr lang="lv-LV" sz="1600" noProof="0" dirty="0" smtClean="0"/>
                        <a:t> </a:t>
                      </a:r>
                      <a:r>
                        <a:rPr dirty="0"/>
                        <a:t> </a:t>
                      </a:r>
                      <a:r>
                        <a:rPr lang="lv-LV" sz="1600" noProof="0" dirty="0" smtClean="0">
                          <a:solidFill>
                            <a:srgbClr val="000000"/>
                          </a:solidFill>
                        </a:rPr>
                        <a:t>неопалюваного</a:t>
                      </a:r>
                      <a:r>
                        <a:rPr dirty="0">
                          <a:solidFill>
                            <a:srgbClr val="000000"/>
                          </a:solidFill>
                        </a:rPr>
                        <a:t> </a:t>
                      </a:r>
                      <a:r>
                        <a:rPr lang="lv-LV" sz="1600" baseline="0" noProof="0" dirty="0" smtClean="0"/>
                        <a:t>горища</a:t>
                      </a:r>
                      <a:endParaRPr lang="uk-UA" sz="1600" noProof="0" dirty="0"/>
                    </a:p>
                  </a:txBody>
                  <a:tcPr/>
                </a:tc>
                <a:tc>
                  <a:txBody>
                    <a:bodyPr/>
                    <a:lstStyle/>
                    <a:p>
                      <a:pPr algn="ctr"/>
                      <a:r>
                        <a:rPr lang="en-GB" sz="1600" noProof="0" dirty="0" smtClean="0"/>
                        <a:t>4,95</a:t>
                      </a:r>
                      <a:endParaRPr lang="uk-UA" sz="1600" noProof="0" dirty="0"/>
                    </a:p>
                  </a:txBody>
                  <a:tcPr anchor="ctr"/>
                </a:tc>
                <a:tc>
                  <a:txBody>
                    <a:bodyPr/>
                    <a:lstStyle/>
                    <a:p>
                      <a:pPr algn="ctr"/>
                      <a:r>
                        <a:rPr lang="en-GB" sz="1600" noProof="0" dirty="0" smtClean="0"/>
                        <a:t>4,5</a:t>
                      </a:r>
                      <a:endParaRPr lang="uk-UA" sz="1600" noProof="0" dirty="0"/>
                    </a:p>
                  </a:txBody>
                  <a:tcPr anchor="ctr"/>
                </a:tc>
                <a:extLst>
                  <a:ext uri="{0D108BD9-81ED-4DB2-BD59-A6C34878D82A}">
                    <a16:rowId xmlns:a16="http://schemas.microsoft.com/office/drawing/2014/main" val="882455072"/>
                  </a:ext>
                </a:extLst>
              </a:tr>
              <a:tr h="370840">
                <a:tc>
                  <a:txBody>
                    <a:bodyPr/>
                    <a:lstStyle/>
                    <a:p>
                      <a:r>
                        <a:rPr lang="en-GB" sz="1600" noProof="0" dirty="0" smtClean="0"/>
                        <a:t>5</a:t>
                      </a:r>
                      <a:endParaRPr lang="uk-UA" sz="1600" noProof="0" dirty="0"/>
                    </a:p>
                  </a:txBody>
                  <a:tcPr/>
                </a:tc>
                <a:tc>
                  <a:txBody>
                    <a:bodyPr/>
                    <a:lstStyle/>
                    <a:p>
                      <a:r>
                        <a:rPr lang="lv-LV" sz="1600" noProof="0" dirty="0" smtClean="0"/>
                        <a:t>Стеля</a:t>
                      </a:r>
                      <a:r>
                        <a:rPr dirty="0"/>
                        <a:t> </a:t>
                      </a:r>
                      <a:r>
                        <a:rPr lang="lv-LV" sz="1600" noProof="0" dirty="0" smtClean="0"/>
                        <a:t> </a:t>
                      </a:r>
                      <a:r>
                        <a:rPr dirty="0"/>
                        <a:t> </a:t>
                      </a:r>
                      <a:r>
                        <a:rPr lang="lv-LV" sz="1600" noProof="0" dirty="0" smtClean="0">
                          <a:solidFill>
                            <a:srgbClr val="000000"/>
                          </a:solidFill>
                        </a:rPr>
                        <a:t>неопалюваного</a:t>
                      </a:r>
                      <a:r>
                        <a:rPr dirty="0">
                          <a:solidFill>
                            <a:srgbClr val="000000"/>
                          </a:solidFill>
                        </a:rPr>
                        <a:t> </a:t>
                      </a:r>
                      <a:r>
                        <a:rPr lang="lv-LV" sz="1600" noProof="0" dirty="0" smtClean="0"/>
                        <a:t>підвалу</a:t>
                      </a:r>
                      <a:r>
                        <a:rPr dirty="0"/>
                        <a:t> </a:t>
                      </a:r>
                      <a:r>
                        <a:rPr lang="lv-LV" sz="1600" baseline="0" noProof="0" dirty="0" smtClean="0"/>
                        <a:t>та</a:t>
                      </a:r>
                      <a:r>
                        <a:rPr dirty="0"/>
                        <a:t> </a:t>
                      </a:r>
                      <a:r>
                        <a:rPr lang="lv-LV" sz="1600" baseline="0" noProof="0" dirty="0" smtClean="0"/>
                        <a:t>стеля</a:t>
                      </a:r>
                      <a:r>
                        <a:rPr dirty="0"/>
                        <a:t> </a:t>
                      </a:r>
                      <a:r>
                        <a:rPr lang="lv-LV" sz="1600" baseline="0" noProof="0" dirty="0" smtClean="0"/>
                        <a:t> </a:t>
                      </a:r>
                      <a:r>
                        <a:rPr dirty="0"/>
                        <a:t> </a:t>
                      </a:r>
                      <a:r>
                        <a:rPr lang="lv-LV" sz="1600" baseline="0" noProof="0" dirty="0" smtClean="0"/>
                        <a:t>коридорів</a:t>
                      </a:r>
                      <a:endParaRPr lang="uk-UA" sz="1600" noProof="0" dirty="0"/>
                    </a:p>
                  </a:txBody>
                  <a:tcPr/>
                </a:tc>
                <a:tc>
                  <a:txBody>
                    <a:bodyPr/>
                    <a:lstStyle/>
                    <a:p>
                      <a:pPr algn="ctr"/>
                      <a:r>
                        <a:rPr lang="en-GB" sz="1600" noProof="0" dirty="0" smtClean="0"/>
                        <a:t>3,75</a:t>
                      </a:r>
                      <a:endParaRPr lang="uk-UA" sz="1600" noProof="0" dirty="0"/>
                    </a:p>
                  </a:txBody>
                  <a:tcPr anchor="ctr"/>
                </a:tc>
                <a:tc>
                  <a:txBody>
                    <a:bodyPr/>
                    <a:lstStyle/>
                    <a:p>
                      <a:pPr algn="ctr"/>
                      <a:r>
                        <a:rPr lang="en-GB" sz="1600" noProof="0" dirty="0" smtClean="0"/>
                        <a:t>3,3</a:t>
                      </a:r>
                      <a:endParaRPr lang="uk-UA" sz="1600" noProof="0" dirty="0"/>
                    </a:p>
                  </a:txBody>
                  <a:tcPr anchor="ctr"/>
                </a:tc>
                <a:extLst>
                  <a:ext uri="{0D108BD9-81ED-4DB2-BD59-A6C34878D82A}">
                    <a16:rowId xmlns:a16="http://schemas.microsoft.com/office/drawing/2014/main" val="10006"/>
                  </a:ext>
                </a:extLst>
              </a:tr>
              <a:tr h="370840">
                <a:tc>
                  <a:txBody>
                    <a:bodyPr/>
                    <a:lstStyle/>
                    <a:p>
                      <a:r>
                        <a:rPr lang="en-GB" sz="1600" noProof="0" dirty="0" smtClean="0"/>
                        <a:t>6</a:t>
                      </a:r>
                      <a:endParaRPr lang="uk-UA" sz="1600" noProof="0" dirty="0"/>
                    </a:p>
                  </a:txBody>
                  <a:tcPr/>
                </a:tc>
                <a:tc>
                  <a:txBody>
                    <a:bodyPr/>
                    <a:lstStyle/>
                    <a:p>
                      <a:r>
                        <a:rPr lang="lv-LV" sz="1600" noProof="0" dirty="0" smtClean="0"/>
                        <a:t>Вікна (</a:t>
                      </a:r>
                      <a:r>
                        <a:rPr lang="uk-UA" sz="1600" noProof="0" dirty="0" smtClean="0"/>
                        <a:t>й </a:t>
                      </a:r>
                      <a:r>
                        <a:rPr lang="lv-LV" sz="1600" noProof="0" dirty="0" smtClean="0"/>
                        <a:t>прозорі</a:t>
                      </a:r>
                      <a:r>
                        <a:rPr dirty="0" smtClean="0"/>
                        <a:t> </a:t>
                      </a:r>
                      <a:r>
                        <a:rPr lang="lv-LV" sz="1600" baseline="0" noProof="0" dirty="0" smtClean="0"/>
                        <a:t>елементи</a:t>
                      </a:r>
                      <a:r>
                        <a:rPr dirty="0"/>
                        <a:t> </a:t>
                      </a:r>
                      <a:r>
                        <a:rPr lang="lv-LV" sz="1600" baseline="0" noProof="0" dirty="0" smtClean="0"/>
                        <a:t>обшивки будівлі)</a:t>
                      </a:r>
                      <a:endParaRPr lang="uk-UA" sz="1600" noProof="0" dirty="0"/>
                    </a:p>
                  </a:txBody>
                  <a:tcPr/>
                </a:tc>
                <a:tc>
                  <a:txBody>
                    <a:bodyPr/>
                    <a:lstStyle/>
                    <a:p>
                      <a:pPr algn="ctr"/>
                      <a:r>
                        <a:rPr lang="en-GB" sz="1600" noProof="0" dirty="0" smtClean="0"/>
                        <a:t>0,75</a:t>
                      </a:r>
                      <a:endParaRPr lang="uk-UA" sz="1600" noProof="0" dirty="0"/>
                    </a:p>
                  </a:txBody>
                  <a:tcPr anchor="ctr"/>
                </a:tc>
                <a:tc>
                  <a:txBody>
                    <a:bodyPr/>
                    <a:lstStyle/>
                    <a:p>
                      <a:pPr algn="ctr"/>
                      <a:r>
                        <a:rPr lang="en-GB" sz="1600" noProof="0" dirty="0" smtClean="0"/>
                        <a:t>0,6</a:t>
                      </a:r>
                      <a:endParaRPr lang="uk-UA" sz="1600" noProof="0" dirty="0"/>
                    </a:p>
                  </a:txBody>
                  <a:tcPr anchor="ctr"/>
                </a:tc>
                <a:extLst>
                  <a:ext uri="{0D108BD9-81ED-4DB2-BD59-A6C34878D82A}">
                    <a16:rowId xmlns:a16="http://schemas.microsoft.com/office/drawing/2014/main" val="10007"/>
                  </a:ext>
                </a:extLst>
              </a:tr>
              <a:tr h="153664">
                <a:tc>
                  <a:txBody>
                    <a:bodyPr/>
                    <a:lstStyle/>
                    <a:p>
                      <a:r>
                        <a:rPr lang="en-GB" sz="1600" noProof="0" dirty="0" smtClean="0"/>
                        <a:t>7</a:t>
                      </a:r>
                      <a:endParaRPr lang="uk-UA" sz="1600" noProof="0" dirty="0"/>
                    </a:p>
                  </a:txBody>
                  <a:tcPr/>
                </a:tc>
                <a:tc>
                  <a:txBody>
                    <a:bodyPr/>
                    <a:lstStyle/>
                    <a:p>
                      <a:r>
                        <a:rPr lang="lv-LV" sz="1600" noProof="0" dirty="0" smtClean="0"/>
                        <a:t>Двері </a:t>
                      </a:r>
                      <a:endParaRPr lang="uk-UA" sz="1600" noProof="0" dirty="0"/>
                    </a:p>
                  </a:txBody>
                  <a:tcPr/>
                </a:tc>
                <a:tc>
                  <a:txBody>
                    <a:bodyPr/>
                    <a:lstStyle/>
                    <a:p>
                      <a:pPr algn="ctr"/>
                      <a:r>
                        <a:rPr lang="en-GB" sz="1600" noProof="0" dirty="0" smtClean="0"/>
                        <a:t>0,6</a:t>
                      </a:r>
                      <a:endParaRPr lang="uk-UA" sz="1600" noProof="0" dirty="0"/>
                    </a:p>
                  </a:txBody>
                  <a:tcPr anchor="ctr"/>
                </a:tc>
                <a:tc>
                  <a:txBody>
                    <a:bodyPr/>
                    <a:lstStyle/>
                    <a:p>
                      <a:pPr algn="ctr"/>
                      <a:r>
                        <a:rPr lang="en-GB" sz="1600" noProof="0" dirty="0" smtClean="0"/>
                        <a:t>0,5</a:t>
                      </a:r>
                      <a:endParaRPr lang="uk-UA" sz="1600" noProof="0" dirty="0"/>
                    </a:p>
                  </a:txBody>
                  <a:tcPr anchor="ct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506942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dirty="0" smtClean="0"/>
              <a:t>ДБН В.2.6-3</a:t>
            </a:r>
            <a:r>
              <a:rPr lang="uk-UA" dirty="0" smtClean="0">
                <a:solidFill>
                  <a:srgbClr val="000000"/>
                </a:solidFill>
              </a:rPr>
              <a:t>1:</a:t>
            </a:r>
            <a:r>
              <a:rPr lang="uk-UA" dirty="0" smtClean="0"/>
              <a:t>2016 </a:t>
            </a:r>
            <a:r>
              <a:rPr lang="uk-UA" dirty="0"/>
              <a:t>–</a:t>
            </a:r>
            <a:r>
              <a:rPr lang="uk-UA" dirty="0" smtClean="0"/>
              <a:t> Кліматичні </a:t>
            </a:r>
            <a:r>
              <a:rPr lang="uk-UA" noProof="0" dirty="0" smtClean="0"/>
              <a:t>зони</a:t>
            </a:r>
            <a:endParaRPr lang="uk-UA" noProof="0" dirty="0"/>
          </a:p>
        </p:txBody>
      </p:sp>
      <p:sp>
        <p:nvSpPr>
          <p:cNvPr id="3" name="Content Placeholder 2"/>
          <p:cNvSpPr>
            <a:spLocks noGrp="1"/>
          </p:cNvSpPr>
          <p:nvPr>
            <p:ph idx="1"/>
          </p:nvPr>
        </p:nvSpPr>
        <p:spPr/>
        <p:txBody>
          <a:bodyPr/>
          <a:lstStyle/>
          <a:p>
            <a:endParaRPr lang="lv-LV"/>
          </a:p>
        </p:txBody>
      </p:sp>
      <p:pic>
        <p:nvPicPr>
          <p:cNvPr id="5" name="Picture 4"/>
          <p:cNvPicPr>
            <a:picLocks noChangeAspect="1"/>
          </p:cNvPicPr>
          <p:nvPr/>
        </p:nvPicPr>
        <p:blipFill>
          <a:blip r:embed="rId3"/>
          <a:stretch>
            <a:fillRect/>
          </a:stretch>
        </p:blipFill>
        <p:spPr>
          <a:xfrm>
            <a:off x="609600" y="1081196"/>
            <a:ext cx="10537171" cy="5344227"/>
          </a:xfrm>
          <a:prstGeom prst="rect">
            <a:avLst/>
          </a:prstGeom>
          <a:ln>
            <a:solidFill>
              <a:schemeClr val="accent6"/>
            </a:solidFill>
          </a:ln>
          <a:effectLst>
            <a:innerShdw blurRad="63500" dist="50800" dir="18900000">
              <a:prstClr val="black">
                <a:alpha val="50000"/>
              </a:prstClr>
            </a:innerShdw>
          </a:effectLst>
        </p:spPr>
      </p:pic>
    </p:spTree>
    <p:extLst>
      <p:ext uri="{BB962C8B-B14F-4D97-AF65-F5344CB8AC3E}">
        <p14:creationId xmlns:p14="http://schemas.microsoft.com/office/powerpoint/2010/main" val="1258308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299200" y="2188300"/>
            <a:ext cx="3498350" cy="707300"/>
          </a:xfrm>
          <a:prstGeom prst="rect">
            <a:avLst/>
          </a:prstGeom>
          <a:noFill/>
        </p:spPr>
        <p:txBody>
          <a:bodyPr vert="horz" lIns="72000" tIns="0" rIns="0" bIns="0" rtlCol="0">
            <a:noAutofit/>
          </a:bodyPr>
          <a:lstStyle/>
          <a:p>
            <a:pPr fontAlgn="auto">
              <a:spcBef>
                <a:spcPts val="0"/>
              </a:spcBef>
              <a:spcAft>
                <a:spcPts val="300"/>
              </a:spcAft>
              <a:buClr>
                <a:srgbClr val="000000"/>
              </a:buClr>
            </a:pPr>
            <a:r>
              <a:rPr lang="uk-UA" sz="1200" dirty="0" smtClean="0">
                <a:solidFill>
                  <a:srgbClr val="6E6452"/>
                </a:solidFill>
              </a:rPr>
              <a:t>Як федеральне підприємство</a:t>
            </a:r>
            <a:r>
              <a:rPr lang="uk-UA" sz="1200" dirty="0" smtClean="0">
                <a:solidFill>
                  <a:srgbClr val="000000"/>
                </a:solidFill>
              </a:rPr>
              <a:t>, </a:t>
            </a:r>
            <a:r>
              <a:rPr lang="uk-UA" sz="1200" dirty="0">
                <a:solidFill>
                  <a:srgbClr val="6E6452"/>
                </a:solidFill>
              </a:rPr>
              <a:t>Німецьке товариство з міжнародного співробітництва допомагає </a:t>
            </a:r>
            <a:r>
              <a:rPr lang="uk-UA" sz="1200" dirty="0" smtClean="0">
                <a:solidFill>
                  <a:srgbClr val="6E6452"/>
                </a:solidFill>
              </a:rPr>
              <a:t>уряду </a:t>
            </a:r>
            <a:r>
              <a:rPr lang="uk-UA" sz="1200" dirty="0">
                <a:solidFill>
                  <a:srgbClr val="6E6452"/>
                </a:solidFill>
              </a:rPr>
              <a:t>Німеччини </a:t>
            </a:r>
            <a:r>
              <a:rPr lang="uk-UA" sz="1200" dirty="0" smtClean="0">
                <a:solidFill>
                  <a:srgbClr val="6E6452"/>
                </a:solidFill>
              </a:rPr>
              <a:t>в </a:t>
            </a:r>
            <a:r>
              <a:rPr lang="uk-UA" sz="1200" dirty="0">
                <a:solidFill>
                  <a:srgbClr val="6E6452"/>
                </a:solidFill>
              </a:rPr>
              <a:t>досягненні цілей у галузі міжнародної співпраці для стабільного екологічно безпечного розвитку.</a:t>
            </a:r>
          </a:p>
          <a:p>
            <a:pPr fontAlgn="auto">
              <a:spcBef>
                <a:spcPts val="0"/>
              </a:spcBef>
              <a:spcAft>
                <a:spcPts val="300"/>
              </a:spcAft>
              <a:buClr>
                <a:srgbClr val="000000"/>
              </a:buClr>
            </a:pPr>
            <a:endParaRPr lang="uk-UA" sz="1200" dirty="0">
              <a:solidFill>
                <a:srgbClr val="6E6452"/>
              </a:solidFill>
              <a:latin typeface="+mn-lt"/>
            </a:endParaRPr>
          </a:p>
          <a:p>
            <a:pPr fontAlgn="auto">
              <a:spcBef>
                <a:spcPts val="0"/>
              </a:spcBef>
              <a:spcAft>
                <a:spcPts val="300"/>
              </a:spcAft>
              <a:buClr>
                <a:srgbClr val="000000"/>
              </a:buClr>
            </a:pPr>
            <a:r>
              <a:rPr lang="uk-UA" sz="1200" dirty="0">
                <a:solidFill>
                  <a:srgbClr val="6E6452"/>
                </a:solidFill>
              </a:rPr>
              <a:t>Опубліковано:</a:t>
            </a:r>
            <a:r>
              <a:rPr dirty="0"/>
              <a:t/>
            </a:r>
            <a:br>
              <a:rPr dirty="0"/>
            </a:br>
            <a:r>
              <a:rPr lang="uk-UA" sz="1200" dirty="0">
                <a:solidFill>
                  <a:srgbClr val="6E6452"/>
                </a:solidFill>
              </a:rPr>
              <a:t>Deutsche Gesellschaft</a:t>
            </a:r>
            <a:r>
              <a:rPr lang="uk-UA" dirty="0" smtClean="0"/>
              <a:t> </a:t>
            </a:r>
            <a:r>
              <a:rPr lang="uk-UA" sz="1200" dirty="0">
                <a:solidFill>
                  <a:srgbClr val="6E6452"/>
                </a:solidFill>
              </a:rPr>
              <a:t>für</a:t>
            </a:r>
            <a:r>
              <a:rPr dirty="0"/>
              <a:t/>
            </a:r>
            <a:br>
              <a:rPr dirty="0"/>
            </a:br>
            <a:r>
              <a:rPr lang="uk-UA" sz="1200" dirty="0">
                <a:solidFill>
                  <a:srgbClr val="6E6452"/>
                </a:solidFill>
              </a:rPr>
              <a:t>Internationale</a:t>
            </a:r>
            <a:r>
              <a:rPr lang="uk-UA" dirty="0" smtClean="0"/>
              <a:t> </a:t>
            </a:r>
            <a:r>
              <a:rPr lang="uk-UA" sz="1200" dirty="0">
                <a:solidFill>
                  <a:srgbClr val="6E6452"/>
                </a:solidFill>
              </a:rPr>
              <a:t>Zusammenarbeit (GIZ) GmbH</a:t>
            </a:r>
          </a:p>
          <a:p>
            <a:pPr fontAlgn="auto">
              <a:spcBef>
                <a:spcPts val="0"/>
              </a:spcBef>
              <a:spcAft>
                <a:spcPts val="300"/>
              </a:spcAft>
              <a:buClr>
                <a:srgbClr val="000000"/>
              </a:buClr>
            </a:pPr>
            <a:endParaRPr lang="uk-UA" sz="1200" dirty="0">
              <a:solidFill>
                <a:srgbClr val="6E6452"/>
              </a:solidFill>
            </a:endParaRPr>
          </a:p>
          <a:p>
            <a:pPr fontAlgn="auto">
              <a:spcBef>
                <a:spcPts val="0"/>
              </a:spcBef>
              <a:spcAft>
                <a:spcPts val="300"/>
              </a:spcAft>
              <a:buClr>
                <a:srgbClr val="000000"/>
              </a:buClr>
            </a:pPr>
            <a:r>
              <a:rPr lang="uk-UA" sz="1200" dirty="0">
                <a:solidFill>
                  <a:srgbClr val="6E6452"/>
                </a:solidFill>
              </a:rPr>
              <a:t>Зареєстровані офіси, Бонн та Ешборн, Німеччина </a:t>
            </a:r>
          </a:p>
          <a:p>
            <a:pPr fontAlgn="auto">
              <a:spcBef>
                <a:spcPts val="0"/>
              </a:spcBef>
              <a:spcAft>
                <a:spcPts val="300"/>
              </a:spcAft>
              <a:buClr>
                <a:srgbClr val="000000"/>
              </a:buClr>
            </a:pPr>
            <a:endParaRPr lang="uk-UA" sz="1200" dirty="0">
              <a:solidFill>
                <a:srgbClr val="6E6452"/>
              </a:solidFill>
              <a:latin typeface="+mn-lt"/>
            </a:endParaRPr>
          </a:p>
          <a:p>
            <a:pPr fontAlgn="auto">
              <a:spcBef>
                <a:spcPts val="0"/>
              </a:spcBef>
              <a:spcAft>
                <a:spcPts val="300"/>
              </a:spcAft>
              <a:buClr>
                <a:srgbClr val="000000"/>
              </a:buClr>
            </a:pPr>
            <a:r>
              <a:rPr lang="uk-UA" sz="1200" dirty="0">
                <a:solidFill>
                  <a:srgbClr val="6E6452"/>
                </a:solidFill>
                <a:latin typeface="+mn-lt"/>
              </a:rPr>
              <a:t>GIZ Україна</a:t>
            </a:r>
          </a:p>
          <a:p>
            <a:pPr fontAlgn="auto">
              <a:spcBef>
                <a:spcPts val="0"/>
              </a:spcBef>
              <a:spcAft>
                <a:spcPts val="300"/>
              </a:spcAft>
              <a:buClr>
                <a:srgbClr val="000000"/>
              </a:buClr>
            </a:pPr>
            <a:endParaRPr lang="uk-UA" sz="1200" dirty="0">
              <a:solidFill>
                <a:srgbClr val="6E6452"/>
              </a:solidFill>
              <a:latin typeface="+mn-lt"/>
            </a:endParaRPr>
          </a:p>
          <a:p>
            <a:pPr fontAlgn="auto">
              <a:spcBef>
                <a:spcPts val="0"/>
              </a:spcBef>
              <a:spcAft>
                <a:spcPts val="300"/>
              </a:spcAft>
              <a:buClr>
                <a:srgbClr val="000000"/>
              </a:buClr>
            </a:pPr>
            <a:r>
              <a:rPr lang="uk-UA" sz="1200" dirty="0">
                <a:solidFill>
                  <a:srgbClr val="6E6452"/>
                </a:solidFill>
                <a:latin typeface="+mn-lt"/>
              </a:rPr>
              <a:t>Офіс GIZ  у Києві</a:t>
            </a:r>
          </a:p>
          <a:p>
            <a:pPr fontAlgn="auto">
              <a:spcBef>
                <a:spcPts val="0"/>
              </a:spcBef>
              <a:spcAft>
                <a:spcPts val="300"/>
              </a:spcAft>
              <a:buClr>
                <a:srgbClr val="000000"/>
              </a:buClr>
            </a:pPr>
            <a:r>
              <a:rPr lang="uk-UA" sz="1200" dirty="0">
                <a:solidFill>
                  <a:srgbClr val="6E6452"/>
                </a:solidFill>
                <a:latin typeface="+mn-lt"/>
              </a:rPr>
              <a:t>Вул. Велика </a:t>
            </a:r>
            <a:r>
              <a:rPr lang="uk-UA" sz="1200" dirty="0" smtClean="0">
                <a:solidFill>
                  <a:srgbClr val="6E6452"/>
                </a:solidFill>
                <a:latin typeface="+mn-lt"/>
              </a:rPr>
              <a:t>Васильківська, 44 </a:t>
            </a:r>
            <a:endParaRPr lang="uk-UA" sz="1200" dirty="0">
              <a:solidFill>
                <a:srgbClr val="6E6452"/>
              </a:solidFill>
              <a:latin typeface="+mn-lt"/>
            </a:endParaRPr>
          </a:p>
          <a:p>
            <a:pPr fontAlgn="auto">
              <a:spcBef>
                <a:spcPts val="0"/>
              </a:spcBef>
              <a:spcAft>
                <a:spcPts val="300"/>
              </a:spcAft>
              <a:buClr>
                <a:srgbClr val="000000"/>
              </a:buClr>
            </a:pPr>
            <a:r>
              <a:rPr lang="uk-UA" sz="1200" dirty="0">
                <a:solidFill>
                  <a:srgbClr val="6E6452"/>
                </a:solidFill>
                <a:latin typeface="+mn-lt"/>
              </a:rPr>
              <a:t>01044, Київ, Україна</a:t>
            </a:r>
            <a:r>
              <a:rPr dirty="0"/>
              <a:t/>
            </a:r>
            <a:br>
              <a:rPr dirty="0"/>
            </a:br>
            <a:r>
              <a:rPr lang="uk-UA" sz="1200" dirty="0">
                <a:solidFill>
                  <a:srgbClr val="6E6452"/>
                </a:solidFill>
                <a:latin typeface="+mn-lt"/>
              </a:rPr>
              <a:t>Тел.: +38 044 581 19 56/57</a:t>
            </a:r>
            <a:r>
              <a:rPr dirty="0"/>
              <a:t/>
            </a:r>
            <a:br>
              <a:rPr dirty="0"/>
            </a:br>
            <a:r>
              <a:rPr lang="uk-UA" sz="1200" dirty="0">
                <a:solidFill>
                  <a:srgbClr val="6E6452"/>
                </a:solidFill>
                <a:latin typeface="+mn-lt"/>
              </a:rPr>
              <a:t>Факс: +38 044 581 19 54</a:t>
            </a:r>
          </a:p>
          <a:p>
            <a:pPr fontAlgn="auto">
              <a:spcBef>
                <a:spcPts val="0"/>
              </a:spcBef>
              <a:spcAft>
                <a:spcPts val="300"/>
              </a:spcAft>
              <a:buClr>
                <a:srgbClr val="000000"/>
              </a:buClr>
            </a:pPr>
            <a:r>
              <a:rPr lang="uk-UA" sz="1200" dirty="0">
                <a:solidFill>
                  <a:srgbClr val="6E6452"/>
                </a:solidFill>
                <a:latin typeface="+mn-lt"/>
              </a:rPr>
              <a:t>Електронна пошта: giz-ukraine@giz.de</a:t>
            </a:r>
            <a:r>
              <a:rPr dirty="0"/>
              <a:t/>
            </a:r>
            <a:br>
              <a:rPr dirty="0"/>
            </a:br>
            <a:r>
              <a:rPr lang="uk-UA" sz="1200" dirty="0">
                <a:solidFill>
                  <a:srgbClr val="6E6452"/>
                </a:solidFill>
                <a:latin typeface="+mn-lt"/>
              </a:rPr>
              <a:t>URL: www.giz.de/ukraine</a:t>
            </a:r>
          </a:p>
          <a:p>
            <a:pPr fontAlgn="auto">
              <a:spcBef>
                <a:spcPts val="0"/>
              </a:spcBef>
              <a:spcAft>
                <a:spcPts val="300"/>
              </a:spcAft>
              <a:buClr>
                <a:srgbClr val="000000"/>
              </a:buClr>
            </a:pPr>
            <a:endParaRPr lang="uk-UA" sz="1200" dirty="0">
              <a:solidFill>
                <a:srgbClr val="6E6452"/>
              </a:solidFill>
              <a:latin typeface="+mn-lt"/>
            </a:endParaRPr>
          </a:p>
          <a:p>
            <a:pPr fontAlgn="auto">
              <a:spcBef>
                <a:spcPts val="0"/>
              </a:spcBef>
              <a:spcAft>
                <a:spcPts val="300"/>
              </a:spcAft>
              <a:buClr>
                <a:srgbClr val="000000"/>
              </a:buClr>
            </a:pPr>
            <a:endParaRPr lang="uk-UA" sz="1200" dirty="0">
              <a:solidFill>
                <a:srgbClr val="6E6452"/>
              </a:solidFill>
              <a:latin typeface="+mn-lt"/>
            </a:endParaRPr>
          </a:p>
          <a:p>
            <a:pPr fontAlgn="auto">
              <a:spcBef>
                <a:spcPts val="0"/>
              </a:spcBef>
              <a:spcAft>
                <a:spcPts val="300"/>
              </a:spcAft>
              <a:buClr>
                <a:srgbClr val="000000"/>
              </a:buClr>
            </a:pPr>
            <a:endParaRPr lang="uk-UA" sz="1200" dirty="0">
              <a:solidFill>
                <a:srgbClr val="6E6452"/>
              </a:solidFill>
              <a:latin typeface="+mn-lt"/>
            </a:endParaRPr>
          </a:p>
          <a:p>
            <a:pPr fontAlgn="auto">
              <a:spcBef>
                <a:spcPts val="0"/>
              </a:spcBef>
              <a:spcAft>
                <a:spcPts val="300"/>
              </a:spcAft>
              <a:buClr>
                <a:srgbClr val="000000"/>
              </a:buClr>
            </a:pPr>
            <a:endParaRPr lang="uk-UA" sz="1200" dirty="0">
              <a:solidFill>
                <a:srgbClr val="6E6452"/>
              </a:solidFill>
              <a:latin typeface="+mn-lt"/>
            </a:endParaRPr>
          </a:p>
          <a:p>
            <a:pPr fontAlgn="auto">
              <a:spcBef>
                <a:spcPts val="0"/>
              </a:spcBef>
              <a:spcAft>
                <a:spcPts val="300"/>
              </a:spcAft>
              <a:buClr>
                <a:srgbClr val="000000"/>
              </a:buClr>
            </a:pPr>
            <a:endParaRPr lang="uk-UA" sz="1200" dirty="0">
              <a:solidFill>
                <a:srgbClr val="6E6452"/>
              </a:solidFill>
              <a:latin typeface="+mn-lt"/>
            </a:endParaRPr>
          </a:p>
          <a:p>
            <a:pPr fontAlgn="auto">
              <a:spcBef>
                <a:spcPts val="0"/>
              </a:spcBef>
              <a:spcAft>
                <a:spcPts val="300"/>
              </a:spcAft>
              <a:buClr>
                <a:srgbClr val="000000"/>
              </a:buClr>
            </a:pPr>
            <a:endParaRPr lang="uk-UA" sz="1200" dirty="0">
              <a:solidFill>
                <a:srgbClr val="6E6452"/>
              </a:solidFill>
              <a:latin typeface="+mn-lt"/>
            </a:endParaRPr>
          </a:p>
          <a:p>
            <a:pPr fontAlgn="auto">
              <a:spcBef>
                <a:spcPts val="0"/>
              </a:spcBef>
              <a:spcAft>
                <a:spcPts val="300"/>
              </a:spcAft>
              <a:buClr>
                <a:srgbClr val="000000"/>
              </a:buClr>
            </a:pPr>
            <a:endParaRPr lang="uk-UA" sz="1200" dirty="0">
              <a:solidFill>
                <a:srgbClr val="6E6452"/>
              </a:solidFill>
              <a:latin typeface="+mn-lt"/>
            </a:endParaRPr>
          </a:p>
          <a:p>
            <a:pPr fontAlgn="auto">
              <a:spcBef>
                <a:spcPts val="0"/>
              </a:spcBef>
              <a:spcAft>
                <a:spcPts val="300"/>
              </a:spcAft>
              <a:buClr>
                <a:srgbClr val="000000"/>
              </a:buClr>
            </a:pPr>
            <a:endParaRPr lang="uk-UA" sz="1200" dirty="0">
              <a:solidFill>
                <a:srgbClr val="6E6452"/>
              </a:solidFill>
              <a:latin typeface="+mn-lt"/>
            </a:endParaRPr>
          </a:p>
          <a:p>
            <a:pPr fontAlgn="auto">
              <a:spcBef>
                <a:spcPts val="0"/>
              </a:spcBef>
              <a:spcAft>
                <a:spcPts val="300"/>
              </a:spcAft>
              <a:buClr>
                <a:srgbClr val="000000"/>
              </a:buClr>
            </a:pPr>
            <a:endParaRPr lang="uk-UA" sz="1200" dirty="0">
              <a:solidFill>
                <a:srgbClr val="6E6452"/>
              </a:solidFill>
              <a:latin typeface="+mn-lt"/>
            </a:endParaRPr>
          </a:p>
        </p:txBody>
      </p:sp>
      <p:pic>
        <p:nvPicPr>
          <p:cNvPr id="5"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0" y="1810"/>
            <a:ext cx="9144000" cy="1115568"/>
          </a:xfrm>
          <a:prstGeom prst="rect">
            <a:avLst/>
          </a:prstGeom>
          <a:noFill/>
          <a:ln w="9525">
            <a:noFill/>
            <a:miter lim="800000"/>
            <a:headEnd/>
            <a:tailEnd/>
          </a:ln>
        </p:spPr>
      </p:pic>
      <p:pic>
        <p:nvPicPr>
          <p:cNvPr id="6" name="Grafik 7"/>
          <p:cNvPicPr>
            <a:picLocks noChangeAspect="1"/>
          </p:cNvPicPr>
          <p:nvPr/>
        </p:nvPicPr>
        <p:blipFill>
          <a:blip r:embed="rId4" cstate="print"/>
          <a:srcRect/>
          <a:stretch>
            <a:fillRect/>
          </a:stretch>
        </p:blipFill>
        <p:spPr bwMode="auto">
          <a:xfrm>
            <a:off x="9529657" y="239490"/>
            <a:ext cx="2106612" cy="877888"/>
          </a:xfrm>
          <a:prstGeom prst="rect">
            <a:avLst/>
          </a:prstGeom>
          <a:noFill/>
          <a:ln w="9525">
            <a:noFill/>
            <a:miter lim="800000"/>
            <a:headEnd/>
            <a:tailEnd/>
          </a:ln>
        </p:spPr>
      </p:pic>
    </p:spTree>
    <p:extLst>
      <p:ext uri="{BB962C8B-B14F-4D97-AF65-F5344CB8AC3E}">
        <p14:creationId xmlns:p14="http://schemas.microsoft.com/office/powerpoint/2010/main" val="2989502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3634448" y="4521419"/>
            <a:ext cx="1237152" cy="120392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551384" y="332656"/>
            <a:ext cx="10033115" cy="737494"/>
          </a:xfrm>
        </p:spPr>
        <p:txBody>
          <a:bodyPr/>
          <a:lstStyle/>
          <a:p>
            <a:r>
              <a:rPr lang="uk-UA" noProof="0" dirty="0" smtClean="0">
                <a:solidFill>
                  <a:schemeClr val="tx1"/>
                </a:solidFill>
              </a:rPr>
              <a:t>1. </a:t>
            </a:r>
            <a:r>
              <a:rPr lang="uk-UA" noProof="0" dirty="0" err="1" smtClean="0">
                <a:solidFill>
                  <a:schemeClr val="tx1"/>
                </a:solidFill>
              </a:rPr>
              <a:t>Енергоаудит</a:t>
            </a:r>
            <a:r>
              <a:rPr lang="uk-UA" noProof="0" dirty="0" smtClean="0">
                <a:solidFill>
                  <a:schemeClr val="tx1"/>
                </a:solidFill>
              </a:rPr>
              <a:t> </a:t>
            </a:r>
            <a:r>
              <a:rPr lang="uk-UA" noProof="0" dirty="0" smtClean="0">
                <a:solidFill>
                  <a:srgbClr val="FF0000"/>
                </a:solidFill>
              </a:rPr>
              <a:t>будівлі</a:t>
            </a:r>
            <a:endParaRPr lang="uk-UA" noProof="0" dirty="0">
              <a:solidFill>
                <a:schemeClr val="tx1"/>
              </a:solidFill>
            </a:endParaRPr>
          </a:p>
        </p:txBody>
      </p:sp>
      <p:pic>
        <p:nvPicPr>
          <p:cNvPr id="8" name="Picture 7" descr="1 old"/>
          <p:cNvPicPr/>
          <p:nvPr/>
        </p:nvPicPr>
        <p:blipFill>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28473" y="1791217"/>
            <a:ext cx="2808312" cy="2232247"/>
          </a:xfrm>
          <a:prstGeom prst="rect">
            <a:avLst/>
          </a:prstGeom>
          <a:noFill/>
          <a:ln w="28575">
            <a:solidFill>
              <a:schemeClr val="accent6"/>
            </a:solidFill>
            <a:miter lim="800000"/>
            <a:headEnd/>
            <a:tailEnd/>
          </a:ln>
        </p:spPr>
      </p:pic>
      <p:pic>
        <p:nvPicPr>
          <p:cNvPr id="9" name="Picture 8" descr="C:\Users\Kaspars\Desktop\after\IMG_0220.jpg"/>
          <p:cNvPicPr/>
          <p:nvPr/>
        </p:nvPicPr>
        <p:blipFill rotWithShape="1">
          <a:blip r:embed="rId5" cstate="print">
            <a:extLst>
              <a:ext uri="{28A0092B-C50C-407E-A947-70E740481C1C}">
                <a14:useLocalDpi xmlns:a14="http://schemas.microsoft.com/office/drawing/2010/main" val="0"/>
              </a:ext>
            </a:extLst>
          </a:blip>
          <a:srcRect/>
          <a:stretch/>
        </p:blipFill>
        <p:spPr bwMode="auto">
          <a:xfrm>
            <a:off x="4983644" y="4521419"/>
            <a:ext cx="1710911" cy="1181552"/>
          </a:xfrm>
          <a:prstGeom prst="rect">
            <a:avLst/>
          </a:prstGeom>
          <a:noFill/>
          <a:ln>
            <a:noFill/>
          </a:ln>
          <a:extLst>
            <a:ext uri="{53640926-AAD7-44D8-BBD7-CCE9431645EC}">
              <a14:shadowObscured xmlns:a14="http://schemas.microsoft.com/office/drawing/2010/main"/>
            </a:ext>
          </a:extLst>
        </p:spPr>
      </p:pic>
      <p:sp>
        <p:nvSpPr>
          <p:cNvPr id="10" name="Content Placeholder 2"/>
          <p:cNvSpPr txBox="1">
            <a:spLocks/>
          </p:cNvSpPr>
          <p:nvPr/>
        </p:nvSpPr>
        <p:spPr bwMode="auto">
          <a:xfrm>
            <a:off x="587387" y="1088269"/>
            <a:ext cx="6324203" cy="513101"/>
          </a:xfrm>
          <a:prstGeom prst="homePlate">
            <a:avLst>
              <a:gd name="adj" fmla="val 32674"/>
            </a:avLst>
          </a:prstGeom>
          <a:gradFill>
            <a:gsLst>
              <a:gs pos="0">
                <a:schemeClr val="accent6"/>
              </a:gs>
              <a:gs pos="53000">
                <a:schemeClr val="accent6">
                  <a:tint val="37000"/>
                  <a:satMod val="300000"/>
                </a:schemeClr>
              </a:gs>
              <a:gs pos="100000">
                <a:schemeClr val="accent6">
                  <a:tint val="15000"/>
                  <a:satMod val="350000"/>
                </a:schemeClr>
              </a:gs>
            </a:gsLst>
            <a:lin ang="0" scaled="0"/>
          </a:gradFill>
          <a:ln>
            <a:noFill/>
          </a:ln>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1">
                  <a:lumMod val="65000"/>
                </a:schemeClr>
              </a:buClr>
              <a:buSzPct val="100000"/>
              <a:buFont typeface="Arial" panose="020B0604020202020204" pitchFamily="34" charset="0"/>
              <a:buChar char="•"/>
              <a:defRPr lang="en-US" altLang="lv-LV" sz="1800">
                <a:solidFill>
                  <a:schemeClr val="tx1"/>
                </a:solidFill>
                <a:latin typeface="+mn-lt"/>
                <a:ea typeface="+mn-ea"/>
                <a:cs typeface="+mn-cs"/>
              </a:defRPr>
            </a:lvl1pPr>
            <a:lvl2pPr marL="742950" indent="-285750" algn="l" rtl="0" eaLnBrk="1" fontAlgn="base" hangingPunct="1">
              <a:spcBef>
                <a:spcPct val="20000"/>
              </a:spcBef>
              <a:spcAft>
                <a:spcPct val="0"/>
              </a:spcAft>
              <a:buClr>
                <a:schemeClr val="bg1">
                  <a:lumMod val="50000"/>
                </a:schemeClr>
              </a:buClr>
              <a:buSzPct val="90000"/>
              <a:buFont typeface="Arial" panose="020B0604020202020204" pitchFamily="34" charset="0"/>
              <a:buChar char="•"/>
              <a:defRPr lang="en-US" altLang="lv-LV" sz="1800" dirty="0" smtClean="0">
                <a:solidFill>
                  <a:schemeClr val="tx1"/>
                </a:solidFill>
                <a:latin typeface="+mn-lt"/>
              </a:defRPr>
            </a:lvl2pPr>
            <a:lvl3pPr marL="1143000" indent="-228600" algn="l" rtl="0" eaLnBrk="1" fontAlgn="base" hangingPunct="1">
              <a:spcBef>
                <a:spcPct val="20000"/>
              </a:spcBef>
              <a:spcAft>
                <a:spcPct val="0"/>
              </a:spcAft>
              <a:buClr>
                <a:schemeClr val="bg1">
                  <a:lumMod val="50000"/>
                </a:schemeClr>
              </a:buClr>
              <a:buSzPct val="90000"/>
              <a:buFont typeface="Arial" panose="020B0604020202020204" pitchFamily="34" charset="0"/>
              <a:buChar char="•"/>
              <a:defRPr lang="en-US" altLang="lv-LV" sz="1800" dirty="0" smtClean="0">
                <a:solidFill>
                  <a:schemeClr val="tx1"/>
                </a:solidFill>
                <a:latin typeface="+mn-lt"/>
              </a:defRPr>
            </a:lvl3pPr>
            <a:lvl4pPr marL="1600200" indent="-228600" algn="l" rtl="0" eaLnBrk="1" fontAlgn="base" hangingPunct="1">
              <a:spcBef>
                <a:spcPct val="20000"/>
              </a:spcBef>
              <a:spcAft>
                <a:spcPct val="0"/>
              </a:spcAft>
              <a:buClr>
                <a:schemeClr val="bg1">
                  <a:lumMod val="50000"/>
                </a:schemeClr>
              </a:buClr>
              <a:buSzPct val="90000"/>
              <a:buFont typeface="Arial" panose="020B0604020202020204" pitchFamily="34" charset="0"/>
              <a:buChar char="•"/>
              <a:defRPr lang="en-US" altLang="lv-LV" sz="1800" dirty="0" smtClean="0">
                <a:solidFill>
                  <a:schemeClr val="tx1"/>
                </a:solidFill>
                <a:latin typeface="+mn-lt"/>
              </a:defRPr>
            </a:lvl4pPr>
            <a:lvl5pPr marL="2057400" indent="-228600" algn="l" rtl="0" eaLnBrk="1" fontAlgn="base" hangingPunct="1">
              <a:spcBef>
                <a:spcPct val="20000"/>
              </a:spcBef>
              <a:spcAft>
                <a:spcPct val="0"/>
              </a:spcAft>
              <a:buClr>
                <a:schemeClr val="bg1">
                  <a:lumMod val="50000"/>
                </a:schemeClr>
              </a:buClr>
              <a:buSzPct val="90000"/>
              <a:buFont typeface="Arial" panose="020B0604020202020204" pitchFamily="34" charset="0"/>
              <a:buChar char="•"/>
              <a:defRPr lang="lv-LV" altLang="lv-LV" sz="1800" baseline="0" dirty="0" smtClean="0">
                <a:solidFill>
                  <a:schemeClr val="tx1"/>
                </a:solidFill>
                <a:latin typeface="+mn-lt"/>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a:lstStyle>
          <a:p>
            <a:pPr marL="0" indent="0">
              <a:buNone/>
            </a:pPr>
            <a:r>
              <a:rPr lang="uk-UA" sz="2400" kern="0" dirty="0" err="1" smtClean="0"/>
              <a:t>Енергоаудит</a:t>
            </a:r>
            <a:r>
              <a:rPr lang="uk-UA" sz="2400" kern="0" dirty="0" smtClean="0">
                <a:solidFill>
                  <a:srgbClr val="FF0000"/>
                </a:solidFill>
              </a:rPr>
              <a:t> будівлі</a:t>
            </a:r>
            <a:r>
              <a:rPr lang="uk-UA" sz="2400" kern="0" dirty="0" smtClean="0"/>
              <a:t> </a:t>
            </a:r>
            <a:endParaRPr lang="uk-UA" sz="2400" kern="0" dirty="0"/>
          </a:p>
        </p:txBody>
      </p:sp>
      <p:graphicFrame>
        <p:nvGraphicFramePr>
          <p:cNvPr id="13" name="Chart 12"/>
          <p:cNvGraphicFramePr/>
          <p:nvPr>
            <p:extLst>
              <p:ext uri="{D42A27DB-BD31-4B8C-83A1-F6EECF244321}">
                <p14:modId xmlns:p14="http://schemas.microsoft.com/office/powerpoint/2010/main" val="4023187764"/>
              </p:ext>
            </p:extLst>
          </p:nvPr>
        </p:nvGraphicFramePr>
        <p:xfrm>
          <a:off x="3634448" y="1760261"/>
          <a:ext cx="3096344" cy="2274660"/>
        </p:xfrm>
        <a:graphic>
          <a:graphicData uri="http://schemas.openxmlformats.org/drawingml/2006/chart">
            <c:chart xmlns:c="http://schemas.openxmlformats.org/drawingml/2006/chart" xmlns:r="http://schemas.openxmlformats.org/officeDocument/2006/relationships" r:id="rId6"/>
          </a:graphicData>
        </a:graphic>
      </p:graphicFrame>
      <p:sp>
        <p:nvSpPr>
          <p:cNvPr id="14" name="TextBox 1"/>
          <p:cNvSpPr txBox="1"/>
          <p:nvPr/>
        </p:nvSpPr>
        <p:spPr>
          <a:xfrm>
            <a:off x="3729790" y="2124917"/>
            <a:ext cx="576064" cy="43491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uk-UA" sz="1100" b="1" dirty="0" smtClean="0"/>
              <a:t>МВт-год</a:t>
            </a:r>
            <a:endParaRPr lang="uk-UA" sz="1100" b="1" dirty="0"/>
          </a:p>
        </p:txBody>
      </p:sp>
      <p:sp>
        <p:nvSpPr>
          <p:cNvPr id="15" name="Content Placeholder 2"/>
          <p:cNvSpPr txBox="1">
            <a:spLocks/>
          </p:cNvSpPr>
          <p:nvPr/>
        </p:nvSpPr>
        <p:spPr bwMode="auto">
          <a:xfrm>
            <a:off x="7021505" y="785794"/>
            <a:ext cx="4115056" cy="4923333"/>
          </a:xfrm>
          <a:prstGeom prst="rect">
            <a:avLst/>
          </a:prstGeom>
          <a:gradFill>
            <a:gsLst>
              <a:gs pos="0">
                <a:schemeClr val="accent6"/>
              </a:gs>
              <a:gs pos="53000">
                <a:schemeClr val="accent6">
                  <a:tint val="37000"/>
                  <a:satMod val="300000"/>
                </a:schemeClr>
              </a:gs>
              <a:gs pos="100000">
                <a:schemeClr val="accent6">
                  <a:tint val="15000"/>
                  <a:satMod val="350000"/>
                </a:schemeClr>
              </a:gs>
            </a:gsLst>
            <a:lin ang="0" scaled="0"/>
          </a:gradFill>
          <a:ln>
            <a:noFill/>
          </a:ln>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1">
                  <a:lumMod val="65000"/>
                </a:schemeClr>
              </a:buClr>
              <a:buSzPct val="100000"/>
              <a:buFont typeface="Arial" panose="020B0604020202020204" pitchFamily="34" charset="0"/>
              <a:buChar char="•"/>
              <a:defRPr lang="en-US" altLang="lv-LV" sz="1800">
                <a:solidFill>
                  <a:schemeClr val="tx1"/>
                </a:solidFill>
                <a:latin typeface="+mn-lt"/>
                <a:ea typeface="+mn-ea"/>
                <a:cs typeface="+mn-cs"/>
              </a:defRPr>
            </a:lvl1pPr>
            <a:lvl2pPr marL="742950" indent="-285750" algn="l" rtl="0" eaLnBrk="1" fontAlgn="base" hangingPunct="1">
              <a:spcBef>
                <a:spcPct val="20000"/>
              </a:spcBef>
              <a:spcAft>
                <a:spcPct val="0"/>
              </a:spcAft>
              <a:buClr>
                <a:schemeClr val="bg1">
                  <a:lumMod val="50000"/>
                </a:schemeClr>
              </a:buClr>
              <a:buSzPct val="90000"/>
              <a:buFont typeface="Arial" panose="020B0604020202020204" pitchFamily="34" charset="0"/>
              <a:buChar char="•"/>
              <a:defRPr lang="en-US" altLang="lv-LV" sz="1800" dirty="0" smtClean="0">
                <a:solidFill>
                  <a:schemeClr val="tx1"/>
                </a:solidFill>
                <a:latin typeface="+mn-lt"/>
              </a:defRPr>
            </a:lvl2pPr>
            <a:lvl3pPr marL="1143000" indent="-228600" algn="l" rtl="0" eaLnBrk="1" fontAlgn="base" hangingPunct="1">
              <a:spcBef>
                <a:spcPct val="20000"/>
              </a:spcBef>
              <a:spcAft>
                <a:spcPct val="0"/>
              </a:spcAft>
              <a:buClr>
                <a:schemeClr val="bg1">
                  <a:lumMod val="50000"/>
                </a:schemeClr>
              </a:buClr>
              <a:buSzPct val="90000"/>
              <a:buFont typeface="Arial" panose="020B0604020202020204" pitchFamily="34" charset="0"/>
              <a:buChar char="•"/>
              <a:defRPr lang="en-US" altLang="lv-LV" sz="1800" dirty="0" smtClean="0">
                <a:solidFill>
                  <a:schemeClr val="tx1"/>
                </a:solidFill>
                <a:latin typeface="+mn-lt"/>
              </a:defRPr>
            </a:lvl3pPr>
            <a:lvl4pPr marL="1600200" indent="-228600" algn="l" rtl="0" eaLnBrk="1" fontAlgn="base" hangingPunct="1">
              <a:spcBef>
                <a:spcPct val="20000"/>
              </a:spcBef>
              <a:spcAft>
                <a:spcPct val="0"/>
              </a:spcAft>
              <a:buClr>
                <a:schemeClr val="bg1">
                  <a:lumMod val="50000"/>
                </a:schemeClr>
              </a:buClr>
              <a:buSzPct val="90000"/>
              <a:buFont typeface="Arial" panose="020B0604020202020204" pitchFamily="34" charset="0"/>
              <a:buChar char="•"/>
              <a:defRPr lang="en-US" altLang="lv-LV" sz="1800" dirty="0" smtClean="0">
                <a:solidFill>
                  <a:schemeClr val="tx1"/>
                </a:solidFill>
                <a:latin typeface="+mn-lt"/>
              </a:defRPr>
            </a:lvl4pPr>
            <a:lvl5pPr marL="2057400" indent="-228600" algn="l" rtl="0" eaLnBrk="1" fontAlgn="base" hangingPunct="1">
              <a:spcBef>
                <a:spcPct val="20000"/>
              </a:spcBef>
              <a:spcAft>
                <a:spcPct val="0"/>
              </a:spcAft>
              <a:buClr>
                <a:schemeClr val="bg1">
                  <a:lumMod val="50000"/>
                </a:schemeClr>
              </a:buClr>
              <a:buSzPct val="90000"/>
              <a:buFont typeface="Arial" panose="020B0604020202020204" pitchFamily="34" charset="0"/>
              <a:buChar char="•"/>
              <a:defRPr lang="lv-LV" altLang="lv-LV" sz="1800" baseline="0" dirty="0" smtClean="0">
                <a:solidFill>
                  <a:schemeClr val="tx1"/>
                </a:solidFill>
                <a:latin typeface="+mn-lt"/>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a:lstStyle>
          <a:p>
            <a:pPr marL="0" indent="0" algn="ctr">
              <a:buNone/>
            </a:pPr>
            <a:r>
              <a:rPr lang="uk-UA" sz="2000" kern="0" dirty="0" smtClean="0"/>
              <a:t>Засоби ідентифікації та визначення кількості</a:t>
            </a:r>
            <a:endParaRPr lang="uk-UA" sz="2000" kern="0" dirty="0"/>
          </a:p>
        </p:txBody>
      </p:sp>
      <p:pic>
        <p:nvPicPr>
          <p:cNvPr id="16" name="Picture 3"/>
          <p:cNvPicPr>
            <a:picLocks noChangeArrowheads="1"/>
          </p:cNvPicPr>
          <p:nvPr/>
        </p:nvPicPr>
        <p:blipFill>
          <a:blip r:embed="rId7" cstate="print"/>
          <a:srcRect/>
          <a:stretch>
            <a:fillRect/>
          </a:stretch>
        </p:blipFill>
        <p:spPr bwMode="auto">
          <a:xfrm>
            <a:off x="7209567" y="1561708"/>
            <a:ext cx="1851927" cy="1584000"/>
          </a:xfrm>
          <a:prstGeom prst="rect">
            <a:avLst/>
          </a:prstGeom>
          <a:noFill/>
          <a:ln w="9525">
            <a:noFill/>
            <a:miter lim="800000"/>
            <a:headEnd/>
            <a:tailEnd/>
          </a:ln>
          <a:effectLst/>
        </p:spPr>
      </p:pic>
      <p:pic>
        <p:nvPicPr>
          <p:cNvPr id="19" name="Picture 6"/>
          <p:cNvPicPr>
            <a:picLocks noChangeArrowheads="1"/>
          </p:cNvPicPr>
          <p:nvPr/>
        </p:nvPicPr>
        <p:blipFill>
          <a:blip r:embed="rId8" cstate="print"/>
          <a:srcRect/>
          <a:stretch>
            <a:fillRect/>
          </a:stretch>
        </p:blipFill>
        <p:spPr bwMode="auto">
          <a:xfrm>
            <a:off x="9264575" y="1556792"/>
            <a:ext cx="1727969" cy="1620000"/>
          </a:xfrm>
          <a:prstGeom prst="rect">
            <a:avLst/>
          </a:prstGeom>
          <a:noFill/>
          <a:ln w="9525">
            <a:noFill/>
            <a:miter lim="800000"/>
            <a:headEnd/>
            <a:tailEnd/>
          </a:ln>
          <a:effectLst/>
        </p:spPr>
      </p:pic>
      <p:graphicFrame>
        <p:nvGraphicFramePr>
          <p:cNvPr id="20" name="Chart 19"/>
          <p:cNvGraphicFramePr/>
          <p:nvPr>
            <p:extLst>
              <p:ext uri="{D42A27DB-BD31-4B8C-83A1-F6EECF244321}">
                <p14:modId xmlns:p14="http://schemas.microsoft.com/office/powerpoint/2010/main" val="3625443131"/>
              </p:ext>
            </p:extLst>
          </p:nvPr>
        </p:nvGraphicFramePr>
        <p:xfrm>
          <a:off x="7121643" y="3332312"/>
          <a:ext cx="3851878" cy="2232247"/>
        </p:xfrm>
        <a:graphic>
          <a:graphicData uri="http://schemas.openxmlformats.org/drawingml/2006/chart">
            <c:chart xmlns:c="http://schemas.openxmlformats.org/drawingml/2006/chart" xmlns:r="http://schemas.openxmlformats.org/officeDocument/2006/relationships" r:id="rId9"/>
          </a:graphicData>
        </a:graphic>
      </p:graphicFrame>
      <p:sp>
        <p:nvSpPr>
          <p:cNvPr id="23" name="Content Placeholder 2"/>
          <p:cNvSpPr txBox="1">
            <a:spLocks/>
          </p:cNvSpPr>
          <p:nvPr/>
        </p:nvSpPr>
        <p:spPr bwMode="auto">
          <a:xfrm flipH="1">
            <a:off x="3729788" y="5864647"/>
            <a:ext cx="8058754" cy="513101"/>
          </a:xfrm>
          <a:prstGeom prst="homePlate">
            <a:avLst>
              <a:gd name="adj" fmla="val 32674"/>
            </a:avLst>
          </a:prstGeom>
          <a:gradFill>
            <a:gsLst>
              <a:gs pos="0">
                <a:schemeClr val="accent6"/>
              </a:gs>
              <a:gs pos="53000">
                <a:schemeClr val="accent6">
                  <a:tint val="37000"/>
                  <a:satMod val="300000"/>
                </a:schemeClr>
              </a:gs>
              <a:gs pos="100000">
                <a:schemeClr val="accent6">
                  <a:tint val="15000"/>
                  <a:satMod val="350000"/>
                </a:schemeClr>
              </a:gs>
            </a:gsLst>
            <a:lin ang="0" scaled="0"/>
          </a:gradFill>
          <a:ln>
            <a:noFill/>
          </a:ln>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1">
                  <a:lumMod val="65000"/>
                </a:schemeClr>
              </a:buClr>
              <a:buSzPct val="100000"/>
              <a:buFont typeface="Arial" panose="020B0604020202020204" pitchFamily="34" charset="0"/>
              <a:buChar char="•"/>
              <a:defRPr lang="en-US" altLang="lv-LV" sz="1800">
                <a:solidFill>
                  <a:schemeClr val="tx1"/>
                </a:solidFill>
                <a:latin typeface="+mn-lt"/>
                <a:ea typeface="+mn-ea"/>
                <a:cs typeface="+mn-cs"/>
              </a:defRPr>
            </a:lvl1pPr>
            <a:lvl2pPr marL="742950" indent="-285750" algn="l" rtl="0" eaLnBrk="1" fontAlgn="base" hangingPunct="1">
              <a:spcBef>
                <a:spcPct val="20000"/>
              </a:spcBef>
              <a:spcAft>
                <a:spcPct val="0"/>
              </a:spcAft>
              <a:buClr>
                <a:schemeClr val="bg1">
                  <a:lumMod val="50000"/>
                </a:schemeClr>
              </a:buClr>
              <a:buSzPct val="90000"/>
              <a:buFont typeface="Arial" panose="020B0604020202020204" pitchFamily="34" charset="0"/>
              <a:buChar char="•"/>
              <a:defRPr lang="en-US" altLang="lv-LV" sz="1800" dirty="0" smtClean="0">
                <a:solidFill>
                  <a:schemeClr val="tx1"/>
                </a:solidFill>
                <a:latin typeface="+mn-lt"/>
              </a:defRPr>
            </a:lvl2pPr>
            <a:lvl3pPr marL="1143000" indent="-228600" algn="l" rtl="0" eaLnBrk="1" fontAlgn="base" hangingPunct="1">
              <a:spcBef>
                <a:spcPct val="20000"/>
              </a:spcBef>
              <a:spcAft>
                <a:spcPct val="0"/>
              </a:spcAft>
              <a:buClr>
                <a:schemeClr val="bg1">
                  <a:lumMod val="50000"/>
                </a:schemeClr>
              </a:buClr>
              <a:buSzPct val="90000"/>
              <a:buFont typeface="Arial" panose="020B0604020202020204" pitchFamily="34" charset="0"/>
              <a:buChar char="•"/>
              <a:defRPr lang="en-US" altLang="lv-LV" sz="1800" dirty="0" smtClean="0">
                <a:solidFill>
                  <a:schemeClr val="tx1"/>
                </a:solidFill>
                <a:latin typeface="+mn-lt"/>
              </a:defRPr>
            </a:lvl3pPr>
            <a:lvl4pPr marL="1600200" indent="-228600" algn="l" rtl="0" eaLnBrk="1" fontAlgn="base" hangingPunct="1">
              <a:spcBef>
                <a:spcPct val="20000"/>
              </a:spcBef>
              <a:spcAft>
                <a:spcPct val="0"/>
              </a:spcAft>
              <a:buClr>
                <a:schemeClr val="bg1">
                  <a:lumMod val="50000"/>
                </a:schemeClr>
              </a:buClr>
              <a:buSzPct val="90000"/>
              <a:buFont typeface="Arial" panose="020B0604020202020204" pitchFamily="34" charset="0"/>
              <a:buChar char="•"/>
              <a:defRPr lang="en-US" altLang="lv-LV" sz="1800" dirty="0" smtClean="0">
                <a:solidFill>
                  <a:schemeClr val="tx1"/>
                </a:solidFill>
                <a:latin typeface="+mn-lt"/>
              </a:defRPr>
            </a:lvl4pPr>
            <a:lvl5pPr marL="2057400" indent="-228600" algn="l" rtl="0" eaLnBrk="1" fontAlgn="base" hangingPunct="1">
              <a:spcBef>
                <a:spcPct val="20000"/>
              </a:spcBef>
              <a:spcAft>
                <a:spcPct val="0"/>
              </a:spcAft>
              <a:buClr>
                <a:schemeClr val="bg1">
                  <a:lumMod val="50000"/>
                </a:schemeClr>
              </a:buClr>
              <a:buSzPct val="90000"/>
              <a:buFont typeface="Arial" panose="020B0604020202020204" pitchFamily="34" charset="0"/>
              <a:buChar char="•"/>
              <a:defRPr lang="lv-LV" altLang="lv-LV" sz="1800" baseline="0" dirty="0" smtClean="0">
                <a:solidFill>
                  <a:schemeClr val="tx1"/>
                </a:solidFill>
                <a:latin typeface="+mn-lt"/>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a:lstStyle>
          <a:p>
            <a:pPr marL="0" indent="0" algn="r">
              <a:buNone/>
            </a:pPr>
            <a:r>
              <a:rPr lang="uk-UA" sz="2400" kern="0" dirty="0" smtClean="0"/>
              <a:t>Звіт </a:t>
            </a:r>
            <a:r>
              <a:rPr lang="uk-UA" sz="2400" kern="0" dirty="0" smtClean="0">
                <a:solidFill>
                  <a:srgbClr val="FF0000"/>
                </a:solidFill>
              </a:rPr>
              <a:t>щодо</a:t>
            </a:r>
            <a:r>
              <a:rPr lang="uk-UA" sz="2400" kern="0" dirty="0" smtClean="0"/>
              <a:t> результатів</a:t>
            </a:r>
            <a:endParaRPr lang="uk-UA" sz="2400" kern="0" dirty="0"/>
          </a:p>
        </p:txBody>
      </p:sp>
      <p:sp>
        <p:nvSpPr>
          <p:cNvPr id="24" name="Rectangle 23"/>
          <p:cNvSpPr/>
          <p:nvPr/>
        </p:nvSpPr>
        <p:spPr>
          <a:xfrm>
            <a:off x="309523" y="3357562"/>
            <a:ext cx="3157074" cy="584775"/>
          </a:xfrm>
          <a:prstGeom prst="rect">
            <a:avLst/>
          </a:prstGeom>
        </p:spPr>
        <p:txBody>
          <a:bodyPr wrap="square">
            <a:spAutoFit/>
          </a:bodyPr>
          <a:lstStyle/>
          <a:p>
            <a:pPr marL="0" indent="0" algn="ctr">
              <a:buNone/>
            </a:pPr>
            <a:r>
              <a:rPr lang="uk-UA" sz="1600" kern="0" dirty="0" smtClean="0">
                <a:solidFill>
                  <a:schemeClr val="bg1"/>
                </a:solidFill>
              </a:rPr>
              <a:t>Отримання інформації про будівлю</a:t>
            </a:r>
            <a:endParaRPr lang="uk-UA" sz="1600" kern="0" dirty="0">
              <a:solidFill>
                <a:schemeClr val="bg1"/>
              </a:solidFill>
            </a:endParaRPr>
          </a:p>
        </p:txBody>
      </p:sp>
      <p:pic>
        <p:nvPicPr>
          <p:cNvPr id="27" name="Picture 26"/>
          <p:cNvPicPr>
            <a:picLocks noChangeAspect="1"/>
          </p:cNvPicPr>
          <p:nvPr/>
        </p:nvPicPr>
        <p:blipFill>
          <a:blip r:embed="rId10"/>
          <a:stretch>
            <a:fillRect/>
          </a:stretch>
        </p:blipFill>
        <p:spPr>
          <a:xfrm>
            <a:off x="615840" y="4213311"/>
            <a:ext cx="1673364" cy="2138641"/>
          </a:xfrm>
          <a:prstGeom prst="rect">
            <a:avLst/>
          </a:prstGeom>
        </p:spPr>
      </p:pic>
      <p:sp>
        <p:nvSpPr>
          <p:cNvPr id="29" name="Rectangle 28"/>
          <p:cNvSpPr/>
          <p:nvPr/>
        </p:nvSpPr>
        <p:spPr>
          <a:xfrm rot="16200000">
            <a:off x="1860263" y="4867132"/>
            <a:ext cx="2015936" cy="830997"/>
          </a:xfrm>
          <a:prstGeom prst="rect">
            <a:avLst/>
          </a:prstGeom>
        </p:spPr>
        <p:txBody>
          <a:bodyPr wrap="none">
            <a:spAutoFit/>
          </a:bodyPr>
          <a:lstStyle/>
          <a:p>
            <a:r>
              <a:rPr lang="uk-UA" sz="2400" dirty="0" smtClean="0"/>
              <a:t>Енергоаудит </a:t>
            </a:r>
          </a:p>
          <a:p>
            <a:pPr algn="ctr"/>
            <a:r>
              <a:rPr lang="uk-UA" sz="2400" dirty="0" smtClean="0"/>
              <a:t>Звіт </a:t>
            </a:r>
            <a:endParaRPr lang="uk-UA" sz="2400" dirty="0"/>
          </a:p>
        </p:txBody>
      </p:sp>
      <p:sp>
        <p:nvSpPr>
          <p:cNvPr id="30" name="TextBox 29"/>
          <p:cNvSpPr txBox="1"/>
          <p:nvPr/>
        </p:nvSpPr>
        <p:spPr>
          <a:xfrm>
            <a:off x="3643324" y="4656153"/>
            <a:ext cx="470000" cy="707886"/>
          </a:xfrm>
          <a:prstGeom prst="rect">
            <a:avLst/>
          </a:prstGeom>
          <a:noFill/>
        </p:spPr>
        <p:txBody>
          <a:bodyPr wrap="none" rtlCol="0">
            <a:spAutoFit/>
          </a:bodyPr>
          <a:lstStyle/>
          <a:p>
            <a:r>
              <a:rPr lang="uk-UA" sz="4000" dirty="0" smtClean="0">
                <a:solidFill>
                  <a:srgbClr val="0070C0"/>
                </a:solidFill>
              </a:rPr>
              <a:t>€</a:t>
            </a:r>
            <a:endParaRPr lang="uk-UA" sz="1000" dirty="0">
              <a:solidFill>
                <a:srgbClr val="0070C0"/>
              </a:solidFill>
            </a:endParaRPr>
          </a:p>
        </p:txBody>
      </p:sp>
      <p:sp>
        <p:nvSpPr>
          <p:cNvPr id="31" name="TextBox 30"/>
          <p:cNvSpPr txBox="1"/>
          <p:nvPr/>
        </p:nvSpPr>
        <p:spPr>
          <a:xfrm>
            <a:off x="3721710" y="5230653"/>
            <a:ext cx="1040670" cy="461665"/>
          </a:xfrm>
          <a:prstGeom prst="rect">
            <a:avLst/>
          </a:prstGeom>
          <a:noFill/>
        </p:spPr>
        <p:txBody>
          <a:bodyPr wrap="none" rtlCol="0">
            <a:spAutoFit/>
          </a:bodyPr>
          <a:lstStyle/>
          <a:p>
            <a:r>
              <a:rPr lang="uk-UA" sz="2400" dirty="0" smtClean="0">
                <a:solidFill>
                  <a:schemeClr val="accent2">
                    <a:lumMod val="75000"/>
                  </a:schemeClr>
                </a:solidFill>
              </a:rPr>
              <a:t>€/рік</a:t>
            </a:r>
            <a:endParaRPr lang="uk-UA" sz="600" dirty="0">
              <a:solidFill>
                <a:schemeClr val="accent2">
                  <a:lumMod val="75000"/>
                </a:schemeClr>
              </a:solidFill>
            </a:endParaRPr>
          </a:p>
        </p:txBody>
      </p:sp>
      <p:sp>
        <p:nvSpPr>
          <p:cNvPr id="32" name="TextBox 31"/>
          <p:cNvSpPr txBox="1"/>
          <p:nvPr/>
        </p:nvSpPr>
        <p:spPr>
          <a:xfrm>
            <a:off x="4355186" y="4737319"/>
            <a:ext cx="470000" cy="707886"/>
          </a:xfrm>
          <a:prstGeom prst="rect">
            <a:avLst/>
          </a:prstGeom>
          <a:noFill/>
        </p:spPr>
        <p:txBody>
          <a:bodyPr wrap="none" rtlCol="0">
            <a:spAutoFit/>
          </a:bodyPr>
          <a:lstStyle/>
          <a:p>
            <a:r>
              <a:rPr lang="uk-UA" sz="4000" dirty="0" smtClean="0">
                <a:solidFill>
                  <a:schemeClr val="accent1">
                    <a:lumMod val="75000"/>
                  </a:schemeClr>
                </a:solidFill>
              </a:rPr>
              <a:t>€</a:t>
            </a:r>
            <a:endParaRPr lang="uk-UA" sz="1000" dirty="0">
              <a:solidFill>
                <a:schemeClr val="accent1">
                  <a:lumMod val="75000"/>
                </a:schemeClr>
              </a:solidFill>
            </a:endParaRPr>
          </a:p>
        </p:txBody>
      </p:sp>
      <p:sp>
        <p:nvSpPr>
          <p:cNvPr id="34" name="TextBox 33"/>
          <p:cNvSpPr txBox="1"/>
          <p:nvPr/>
        </p:nvSpPr>
        <p:spPr>
          <a:xfrm>
            <a:off x="3674659" y="1769028"/>
            <a:ext cx="3252814" cy="655885"/>
          </a:xfrm>
          <a:prstGeom prst="rect">
            <a:avLst/>
          </a:prstGeom>
          <a:noFill/>
        </p:spPr>
        <p:txBody>
          <a:bodyPr wrap="none" rtlCol="0">
            <a:spAutoFit/>
          </a:bodyPr>
          <a:lstStyle/>
          <a:p>
            <a:r>
              <a:rPr lang="uk-UA" dirty="0">
                <a:solidFill>
                  <a:srgbClr val="000000"/>
                </a:solidFill>
              </a:rPr>
              <a:t>Поточне споживання енергії</a:t>
            </a:r>
          </a:p>
          <a:p>
            <a:endParaRPr lang="uk-UA" dirty="0"/>
          </a:p>
        </p:txBody>
      </p:sp>
      <p:sp>
        <p:nvSpPr>
          <p:cNvPr id="35" name="Rectangle 34"/>
          <p:cNvSpPr/>
          <p:nvPr/>
        </p:nvSpPr>
        <p:spPr>
          <a:xfrm>
            <a:off x="7284682" y="3350343"/>
            <a:ext cx="3688840" cy="378886"/>
          </a:xfrm>
          <a:prstGeom prst="rect">
            <a:avLst/>
          </a:prstGeom>
        </p:spPr>
        <p:txBody>
          <a:bodyPr wrap="square">
            <a:spAutoFit/>
          </a:bodyPr>
          <a:lstStyle/>
          <a:p>
            <a:pPr algn="ctr">
              <a:defRPr sz="1862" b="0" i="0" u="none" strike="noStrike" kern="1200" spc="0" baseline="0">
                <a:solidFill>
                  <a:srgbClr val="000000"/>
                </a:solidFill>
                <a:latin typeface="+mn-lt"/>
                <a:ea typeface="+mn-ea"/>
                <a:cs typeface="+mn-cs"/>
              </a:defRPr>
            </a:pPr>
            <a:r>
              <a:rPr lang="uk-UA" dirty="0" smtClean="0">
                <a:solidFill>
                  <a:srgbClr val="000000"/>
                </a:solidFill>
              </a:rPr>
              <a:t>Прогнозоване споживання енергії</a:t>
            </a:r>
            <a:endParaRPr lang="uk-UA" dirty="0">
              <a:solidFill>
                <a:srgbClr val="000000"/>
              </a:solidFill>
            </a:endParaRPr>
          </a:p>
        </p:txBody>
      </p:sp>
      <p:sp>
        <p:nvSpPr>
          <p:cNvPr id="37" name="TextBox 36"/>
          <p:cNvSpPr txBox="1"/>
          <p:nvPr/>
        </p:nvSpPr>
        <p:spPr>
          <a:xfrm>
            <a:off x="4020468" y="4389998"/>
            <a:ext cx="470000" cy="707886"/>
          </a:xfrm>
          <a:prstGeom prst="rect">
            <a:avLst/>
          </a:prstGeom>
          <a:noFill/>
        </p:spPr>
        <p:txBody>
          <a:bodyPr wrap="none" rtlCol="0">
            <a:spAutoFit/>
          </a:bodyPr>
          <a:lstStyle/>
          <a:p>
            <a:r>
              <a:rPr lang="uk-UA" sz="4000" dirty="0" smtClean="0">
                <a:solidFill>
                  <a:schemeClr val="accent2"/>
                </a:solidFill>
              </a:rPr>
              <a:t>€</a:t>
            </a:r>
            <a:endParaRPr lang="uk-UA" sz="1000" dirty="0">
              <a:solidFill>
                <a:schemeClr val="accent2"/>
              </a:solidFill>
            </a:endParaRPr>
          </a:p>
        </p:txBody>
      </p:sp>
      <p:sp>
        <p:nvSpPr>
          <p:cNvPr id="38" name="Content Placeholder 2"/>
          <p:cNvSpPr txBox="1">
            <a:spLocks/>
          </p:cNvSpPr>
          <p:nvPr/>
        </p:nvSpPr>
        <p:spPr bwMode="auto">
          <a:xfrm rot="5400000">
            <a:off x="9173624" y="3171968"/>
            <a:ext cx="4716737" cy="513101"/>
          </a:xfrm>
          <a:prstGeom prst="homePlate">
            <a:avLst>
              <a:gd name="adj" fmla="val 32674"/>
            </a:avLst>
          </a:prstGeom>
          <a:gradFill>
            <a:gsLst>
              <a:gs pos="0">
                <a:schemeClr val="accent6"/>
              </a:gs>
              <a:gs pos="53000">
                <a:schemeClr val="accent6">
                  <a:tint val="37000"/>
                  <a:satMod val="300000"/>
                </a:schemeClr>
              </a:gs>
              <a:gs pos="100000">
                <a:schemeClr val="accent6">
                  <a:tint val="15000"/>
                  <a:satMod val="350000"/>
                </a:schemeClr>
              </a:gs>
            </a:gsLst>
            <a:lin ang="0" scaled="0"/>
          </a:gradFill>
          <a:ln>
            <a:noFill/>
          </a:ln>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1">
                  <a:lumMod val="65000"/>
                </a:schemeClr>
              </a:buClr>
              <a:buSzPct val="100000"/>
              <a:buFont typeface="Arial" panose="020B0604020202020204" pitchFamily="34" charset="0"/>
              <a:buChar char="•"/>
              <a:defRPr lang="en-US" altLang="lv-LV" sz="1800">
                <a:solidFill>
                  <a:schemeClr val="tx1"/>
                </a:solidFill>
                <a:latin typeface="+mn-lt"/>
                <a:ea typeface="+mn-ea"/>
                <a:cs typeface="+mn-cs"/>
              </a:defRPr>
            </a:lvl1pPr>
            <a:lvl2pPr marL="742950" indent="-285750" algn="l" rtl="0" eaLnBrk="1" fontAlgn="base" hangingPunct="1">
              <a:spcBef>
                <a:spcPct val="20000"/>
              </a:spcBef>
              <a:spcAft>
                <a:spcPct val="0"/>
              </a:spcAft>
              <a:buClr>
                <a:schemeClr val="bg1">
                  <a:lumMod val="50000"/>
                </a:schemeClr>
              </a:buClr>
              <a:buSzPct val="90000"/>
              <a:buFont typeface="Arial" panose="020B0604020202020204" pitchFamily="34" charset="0"/>
              <a:buChar char="•"/>
              <a:defRPr lang="en-US" altLang="lv-LV" sz="1800" dirty="0" smtClean="0">
                <a:solidFill>
                  <a:schemeClr val="tx1"/>
                </a:solidFill>
                <a:latin typeface="+mn-lt"/>
              </a:defRPr>
            </a:lvl2pPr>
            <a:lvl3pPr marL="1143000" indent="-228600" algn="l" rtl="0" eaLnBrk="1" fontAlgn="base" hangingPunct="1">
              <a:spcBef>
                <a:spcPct val="20000"/>
              </a:spcBef>
              <a:spcAft>
                <a:spcPct val="0"/>
              </a:spcAft>
              <a:buClr>
                <a:schemeClr val="bg1">
                  <a:lumMod val="50000"/>
                </a:schemeClr>
              </a:buClr>
              <a:buSzPct val="90000"/>
              <a:buFont typeface="Arial" panose="020B0604020202020204" pitchFamily="34" charset="0"/>
              <a:buChar char="•"/>
              <a:defRPr lang="en-US" altLang="lv-LV" sz="1800" dirty="0" smtClean="0">
                <a:solidFill>
                  <a:schemeClr val="tx1"/>
                </a:solidFill>
                <a:latin typeface="+mn-lt"/>
              </a:defRPr>
            </a:lvl3pPr>
            <a:lvl4pPr marL="1600200" indent="-228600" algn="l" rtl="0" eaLnBrk="1" fontAlgn="base" hangingPunct="1">
              <a:spcBef>
                <a:spcPct val="20000"/>
              </a:spcBef>
              <a:spcAft>
                <a:spcPct val="0"/>
              </a:spcAft>
              <a:buClr>
                <a:schemeClr val="bg1">
                  <a:lumMod val="50000"/>
                </a:schemeClr>
              </a:buClr>
              <a:buSzPct val="90000"/>
              <a:buFont typeface="Arial" panose="020B0604020202020204" pitchFamily="34" charset="0"/>
              <a:buChar char="•"/>
              <a:defRPr lang="en-US" altLang="lv-LV" sz="1800" dirty="0" smtClean="0">
                <a:solidFill>
                  <a:schemeClr val="tx1"/>
                </a:solidFill>
                <a:latin typeface="+mn-lt"/>
              </a:defRPr>
            </a:lvl4pPr>
            <a:lvl5pPr marL="2057400" indent="-228600" algn="l" rtl="0" eaLnBrk="1" fontAlgn="base" hangingPunct="1">
              <a:spcBef>
                <a:spcPct val="20000"/>
              </a:spcBef>
              <a:spcAft>
                <a:spcPct val="0"/>
              </a:spcAft>
              <a:buClr>
                <a:schemeClr val="bg1">
                  <a:lumMod val="50000"/>
                </a:schemeClr>
              </a:buClr>
              <a:buSzPct val="90000"/>
              <a:buFont typeface="Arial" panose="020B0604020202020204" pitchFamily="34" charset="0"/>
              <a:buChar char="•"/>
              <a:defRPr lang="lv-LV" altLang="lv-LV" sz="1800" baseline="0" dirty="0" smtClean="0">
                <a:solidFill>
                  <a:schemeClr val="tx1"/>
                </a:solidFill>
                <a:latin typeface="+mn-lt"/>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a:lstStyle>
          <a:p>
            <a:pPr marL="0" indent="0">
              <a:buNone/>
            </a:pPr>
            <a:endParaRPr lang="en-GB" sz="2400" kern="0" dirty="0"/>
          </a:p>
        </p:txBody>
      </p:sp>
      <p:sp>
        <p:nvSpPr>
          <p:cNvPr id="40" name="TextBox 39"/>
          <p:cNvSpPr txBox="1"/>
          <p:nvPr/>
        </p:nvSpPr>
        <p:spPr>
          <a:xfrm>
            <a:off x="3478411" y="4174223"/>
            <a:ext cx="3785908" cy="630942"/>
          </a:xfrm>
          <a:prstGeom prst="rect">
            <a:avLst/>
          </a:prstGeom>
          <a:noFill/>
        </p:spPr>
        <p:txBody>
          <a:bodyPr wrap="none" rtlCol="0">
            <a:spAutoFit/>
          </a:bodyPr>
          <a:lstStyle/>
          <a:p>
            <a:r>
              <a:rPr lang="uk-UA" sz="1750" dirty="0" smtClean="0">
                <a:solidFill>
                  <a:srgbClr val="000000"/>
                </a:solidFill>
              </a:rPr>
              <a:t>Економічний та фінансовий аналіз</a:t>
            </a:r>
            <a:endParaRPr lang="uk-UA" sz="1750" dirty="0">
              <a:solidFill>
                <a:srgbClr val="000000"/>
              </a:solidFill>
            </a:endParaRPr>
          </a:p>
          <a:p>
            <a:endParaRPr lang="uk-UA" sz="1750" dirty="0"/>
          </a:p>
        </p:txBody>
      </p:sp>
    </p:spTree>
    <p:extLst>
      <p:ext uri="{BB962C8B-B14F-4D97-AF65-F5344CB8AC3E}">
        <p14:creationId xmlns:p14="http://schemas.microsoft.com/office/powerpoint/2010/main" val="3571195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dirty="0" smtClean="0">
                <a:solidFill>
                  <a:srgbClr val="FF0000"/>
                </a:solidFill>
              </a:rPr>
              <a:t>Енергетичний с</a:t>
            </a:r>
            <a:r>
              <a:rPr lang="uk-UA" dirty="0" smtClean="0"/>
              <a:t>ертифікат </a:t>
            </a:r>
            <a:r>
              <a:rPr lang="uk-UA" dirty="0" smtClean="0">
                <a:solidFill>
                  <a:srgbClr val="FF0000"/>
                </a:solidFill>
              </a:rPr>
              <a:t>будівлі</a:t>
            </a:r>
            <a:endParaRPr lang="uk-UA" dirty="0"/>
          </a:p>
        </p:txBody>
      </p:sp>
      <p:graphicFrame>
        <p:nvGraphicFramePr>
          <p:cNvPr id="4" name="Content Placeholder 4"/>
          <p:cNvGraphicFramePr>
            <a:graphicFrameLocks/>
          </p:cNvGraphicFramePr>
          <p:nvPr>
            <p:extLst>
              <p:ext uri="{D42A27DB-BD31-4B8C-83A1-F6EECF244321}">
                <p14:modId xmlns:p14="http://schemas.microsoft.com/office/powerpoint/2010/main" val="3915865409"/>
              </p:ext>
            </p:extLst>
          </p:nvPr>
        </p:nvGraphicFramePr>
        <p:xfrm>
          <a:off x="5024427" y="4005064"/>
          <a:ext cx="6477134" cy="2185575"/>
        </p:xfrm>
        <a:graphic>
          <a:graphicData uri="http://schemas.openxmlformats.org/drawingml/2006/table">
            <a:tbl>
              <a:tblPr>
                <a:tableStyleId>{08FB837D-C827-4EFA-A057-4D05807E0F7C}</a:tableStyleId>
              </a:tblPr>
              <a:tblGrid>
                <a:gridCol w="1071573">
                  <a:extLst>
                    <a:ext uri="{9D8B030D-6E8A-4147-A177-3AD203B41FA5}">
                      <a16:colId xmlns:a16="http://schemas.microsoft.com/office/drawing/2014/main" val="2726705025"/>
                    </a:ext>
                  </a:extLst>
                </a:gridCol>
                <a:gridCol w="660683">
                  <a:extLst>
                    <a:ext uri="{9D8B030D-6E8A-4147-A177-3AD203B41FA5}">
                      <a16:colId xmlns:a16="http://schemas.microsoft.com/office/drawing/2014/main" val="1309813291"/>
                    </a:ext>
                  </a:extLst>
                </a:gridCol>
                <a:gridCol w="790813">
                  <a:extLst>
                    <a:ext uri="{9D8B030D-6E8A-4147-A177-3AD203B41FA5}">
                      <a16:colId xmlns:a16="http://schemas.microsoft.com/office/drawing/2014/main" val="1891118174"/>
                    </a:ext>
                  </a:extLst>
                </a:gridCol>
                <a:gridCol w="790813">
                  <a:extLst>
                    <a:ext uri="{9D8B030D-6E8A-4147-A177-3AD203B41FA5}">
                      <a16:colId xmlns:a16="http://schemas.microsoft.com/office/drawing/2014/main" val="3724928233"/>
                    </a:ext>
                  </a:extLst>
                </a:gridCol>
                <a:gridCol w="790813">
                  <a:extLst>
                    <a:ext uri="{9D8B030D-6E8A-4147-A177-3AD203B41FA5}">
                      <a16:colId xmlns:a16="http://schemas.microsoft.com/office/drawing/2014/main" val="2177997655"/>
                    </a:ext>
                  </a:extLst>
                </a:gridCol>
                <a:gridCol w="790813">
                  <a:extLst>
                    <a:ext uri="{9D8B030D-6E8A-4147-A177-3AD203B41FA5}">
                      <a16:colId xmlns:a16="http://schemas.microsoft.com/office/drawing/2014/main" val="298113767"/>
                    </a:ext>
                  </a:extLst>
                </a:gridCol>
                <a:gridCol w="790813">
                  <a:extLst>
                    <a:ext uri="{9D8B030D-6E8A-4147-A177-3AD203B41FA5}">
                      <a16:colId xmlns:a16="http://schemas.microsoft.com/office/drawing/2014/main" val="4068292516"/>
                    </a:ext>
                  </a:extLst>
                </a:gridCol>
                <a:gridCol w="790813">
                  <a:extLst>
                    <a:ext uri="{9D8B030D-6E8A-4147-A177-3AD203B41FA5}">
                      <a16:colId xmlns:a16="http://schemas.microsoft.com/office/drawing/2014/main" val="958915445"/>
                    </a:ext>
                  </a:extLst>
                </a:gridCol>
              </a:tblGrid>
              <a:tr h="731334">
                <a:tc rowSpan="2">
                  <a:txBody>
                    <a:bodyPr/>
                    <a:lstStyle/>
                    <a:p>
                      <a:pPr algn="ctr" fontAlgn="t"/>
                      <a:r>
                        <a:rPr lang="lv-LV" sz="1400" b="1" dirty="0" smtClean="0">
                          <a:effectLst/>
                        </a:rPr>
                        <a:t>Кількість</a:t>
                      </a:r>
                      <a:r>
                        <a:rPr dirty="0"/>
                        <a:t> </a:t>
                      </a:r>
                      <a:r>
                        <a:rPr lang="lv-LV" sz="1400" b="1" dirty="0" smtClean="0">
                          <a:effectLst/>
                        </a:rPr>
                        <a:t> </a:t>
                      </a:r>
                      <a:r>
                        <a:rPr dirty="0"/>
                        <a:t> </a:t>
                      </a:r>
                      <a:r>
                        <a:rPr lang="lv-LV" sz="1400" b="1" dirty="0" smtClean="0">
                          <a:effectLst/>
                        </a:rPr>
                        <a:t>поверхів</a:t>
                      </a:r>
                      <a:endParaRPr lang="uk-UA" sz="1400" b="1" dirty="0">
                        <a:effectLst/>
                      </a:endParaRPr>
                    </a:p>
                  </a:txBody>
                  <a:tcPr anchor="ctr"/>
                </a:tc>
                <a:tc gridSpan="7">
                  <a:txBody>
                    <a:bodyPr/>
                    <a:lstStyle/>
                    <a:p>
                      <a:pPr algn="ctr" fontAlgn="t"/>
                      <a:r>
                        <a:rPr lang="en-US" sz="1400" dirty="0" smtClean="0">
                          <a:effectLst/>
                        </a:rPr>
                        <a:t>Кількість загального споживання енергії на опалення, охолодження</a:t>
                      </a:r>
                      <a:r>
                        <a:rPr lang="uk-UA" sz="1400" baseline="0" dirty="0" smtClean="0">
                          <a:effectLst/>
                        </a:rPr>
                        <a:t> </a:t>
                      </a:r>
                      <a:r>
                        <a:rPr lang="en-US" sz="1400" dirty="0" err="1" smtClean="0">
                          <a:effectLst/>
                        </a:rPr>
                        <a:t>та</a:t>
                      </a:r>
                      <a:r>
                        <a:rPr lang="en-US" sz="1400" dirty="0" smtClean="0">
                          <a:effectLst/>
                        </a:rPr>
                        <a:t> постачання гарячої води</a:t>
                      </a:r>
                      <a:r>
                        <a:rPr dirty="0"/>
                        <a:t> </a:t>
                      </a:r>
                      <a:r>
                        <a:rPr lang="en-US" sz="1400" dirty="0" smtClean="0">
                          <a:effectLst/>
                        </a:rPr>
                        <a:t>[кВт-год/м</a:t>
                      </a:r>
                      <a:r>
                        <a:rPr lang="uk-UA" sz="1400" dirty="0" smtClean="0">
                          <a:effectLst/>
                          <a:latin typeface="Arial" panose="020B0604020202020204" pitchFamily="34" charset="0"/>
                        </a:rPr>
                        <a:t>³</a:t>
                      </a:r>
                      <a:r>
                        <a:rPr lang="en-US" sz="1400" dirty="0" smtClean="0">
                          <a:effectLst/>
                        </a:rPr>
                        <a:t>] на рік, для класу енергоефективності житлової будівлі</a:t>
                      </a:r>
                      <a:endParaRPr lang="uk-UA" sz="1400" dirty="0">
                        <a:effectLst/>
                      </a:endParaRPr>
                    </a:p>
                  </a:txBody>
                  <a:tcPr/>
                </a:tc>
                <a:tc hMerge="1">
                  <a:txBody>
                    <a:bodyPr/>
                    <a:lstStyle/>
                    <a:p>
                      <a:endParaRPr lang="lv-LV"/>
                    </a:p>
                  </a:txBody>
                  <a:tcPr/>
                </a:tc>
                <a:tc hMerge="1">
                  <a:txBody>
                    <a:bodyPr/>
                    <a:lstStyle/>
                    <a:p>
                      <a:endParaRPr lang="lv-LV"/>
                    </a:p>
                  </a:txBody>
                  <a:tcPr/>
                </a:tc>
                <a:tc hMerge="1">
                  <a:txBody>
                    <a:bodyPr/>
                    <a:lstStyle/>
                    <a:p>
                      <a:endParaRPr lang="lv-LV"/>
                    </a:p>
                  </a:txBody>
                  <a:tcPr/>
                </a:tc>
                <a:tc hMerge="1">
                  <a:txBody>
                    <a:bodyPr/>
                    <a:lstStyle/>
                    <a:p>
                      <a:endParaRPr lang="lv-LV"/>
                    </a:p>
                  </a:txBody>
                  <a:tcPr/>
                </a:tc>
                <a:tc hMerge="1">
                  <a:txBody>
                    <a:bodyPr/>
                    <a:lstStyle/>
                    <a:p>
                      <a:endParaRPr lang="lv-LV"/>
                    </a:p>
                  </a:txBody>
                  <a:tcPr/>
                </a:tc>
                <a:tc hMerge="1">
                  <a:txBody>
                    <a:bodyPr/>
                    <a:lstStyle/>
                    <a:p>
                      <a:endParaRPr lang="lv-LV"/>
                    </a:p>
                  </a:txBody>
                  <a:tcPr/>
                </a:tc>
                <a:extLst>
                  <a:ext uri="{0D108BD9-81ED-4DB2-BD59-A6C34878D82A}">
                    <a16:rowId xmlns:a16="http://schemas.microsoft.com/office/drawing/2014/main" val="4111467947"/>
                  </a:ext>
                </a:extLst>
              </a:tr>
              <a:tr h="464365">
                <a:tc vMerge="1">
                  <a:txBody>
                    <a:bodyPr/>
                    <a:lstStyle/>
                    <a:p>
                      <a:endParaRPr lang="lv-LV"/>
                    </a:p>
                  </a:txBody>
                  <a:tcPr/>
                </a:tc>
                <a:tc>
                  <a:txBody>
                    <a:bodyPr/>
                    <a:lstStyle/>
                    <a:p>
                      <a:pPr algn="ctr" fontAlgn="t"/>
                      <a:r>
                        <a:rPr lang="lv-LV" sz="1400" b="1" dirty="0">
                          <a:effectLst/>
                        </a:rPr>
                        <a:t>A</a:t>
                      </a:r>
                    </a:p>
                  </a:txBody>
                  <a:tcPr anchor="ctr"/>
                </a:tc>
                <a:tc>
                  <a:txBody>
                    <a:bodyPr/>
                    <a:lstStyle/>
                    <a:p>
                      <a:pPr algn="ctr" fontAlgn="t"/>
                      <a:r>
                        <a:rPr lang="lv-LV" sz="1400" b="1" dirty="0">
                          <a:effectLst/>
                        </a:rPr>
                        <a:t>B</a:t>
                      </a:r>
                    </a:p>
                  </a:txBody>
                  <a:tcPr anchor="ctr"/>
                </a:tc>
                <a:tc>
                  <a:txBody>
                    <a:bodyPr/>
                    <a:lstStyle/>
                    <a:p>
                      <a:pPr algn="ctr" fontAlgn="t"/>
                      <a:r>
                        <a:rPr lang="lv-LV" sz="1400" b="1" dirty="0">
                          <a:effectLst/>
                        </a:rPr>
                        <a:t>C</a:t>
                      </a:r>
                    </a:p>
                  </a:txBody>
                  <a:tcPr anchor="ctr"/>
                </a:tc>
                <a:tc>
                  <a:txBody>
                    <a:bodyPr/>
                    <a:lstStyle/>
                    <a:p>
                      <a:pPr algn="ctr" fontAlgn="t"/>
                      <a:r>
                        <a:rPr lang="lv-LV" sz="1400" b="1" dirty="0">
                          <a:effectLst/>
                        </a:rPr>
                        <a:t>D</a:t>
                      </a:r>
                    </a:p>
                  </a:txBody>
                  <a:tcPr anchor="ctr"/>
                </a:tc>
                <a:tc>
                  <a:txBody>
                    <a:bodyPr/>
                    <a:lstStyle/>
                    <a:p>
                      <a:pPr algn="ctr" fontAlgn="t"/>
                      <a:r>
                        <a:rPr lang="lv-LV" sz="1400" b="1" dirty="0">
                          <a:effectLst/>
                        </a:rPr>
                        <a:t>E</a:t>
                      </a:r>
                    </a:p>
                  </a:txBody>
                  <a:tcPr anchor="ctr"/>
                </a:tc>
                <a:tc>
                  <a:txBody>
                    <a:bodyPr/>
                    <a:lstStyle/>
                    <a:p>
                      <a:pPr algn="ctr" fontAlgn="t"/>
                      <a:r>
                        <a:rPr lang="lv-LV" sz="1400" b="1" dirty="0">
                          <a:effectLst/>
                        </a:rPr>
                        <a:t>F</a:t>
                      </a:r>
                    </a:p>
                  </a:txBody>
                  <a:tcPr anchor="ctr"/>
                </a:tc>
                <a:tc>
                  <a:txBody>
                    <a:bodyPr/>
                    <a:lstStyle/>
                    <a:p>
                      <a:pPr algn="ctr" fontAlgn="t"/>
                      <a:r>
                        <a:rPr lang="lv-LV" sz="1400" b="1" dirty="0">
                          <a:effectLst/>
                        </a:rPr>
                        <a:t>G</a:t>
                      </a:r>
                    </a:p>
                  </a:txBody>
                  <a:tcPr anchor="ctr"/>
                </a:tc>
                <a:extLst>
                  <a:ext uri="{0D108BD9-81ED-4DB2-BD59-A6C34878D82A}">
                    <a16:rowId xmlns:a16="http://schemas.microsoft.com/office/drawing/2014/main" val="3636484678"/>
                  </a:ext>
                </a:extLst>
              </a:tr>
              <a:tr h="464365">
                <a:tc>
                  <a:txBody>
                    <a:bodyPr/>
                    <a:lstStyle/>
                    <a:p>
                      <a:pPr algn="ctr" fontAlgn="t"/>
                      <a:r>
                        <a:rPr lang="lv-LV" sz="1400" dirty="0">
                          <a:effectLst/>
                        </a:rPr>
                        <a:t>1-3</a:t>
                      </a:r>
                    </a:p>
                  </a:txBody>
                  <a:tcPr anchor="ctr"/>
                </a:tc>
                <a:tc>
                  <a:txBody>
                    <a:bodyPr/>
                    <a:lstStyle/>
                    <a:p>
                      <a:pPr algn="ctr" fontAlgn="t"/>
                      <a:r>
                        <a:rPr lang="lv-LV" sz="1400" dirty="0">
                          <a:effectLst/>
                        </a:rPr>
                        <a:t>&lt;66</a:t>
                      </a:r>
                    </a:p>
                  </a:txBody>
                  <a:tcPr anchor="ctr"/>
                </a:tc>
                <a:tc>
                  <a:txBody>
                    <a:bodyPr/>
                    <a:lstStyle/>
                    <a:p>
                      <a:pPr algn="ctr" fontAlgn="t"/>
                      <a:r>
                        <a:rPr lang="lv-LV" sz="1400" dirty="0">
                          <a:effectLst/>
                        </a:rPr>
                        <a:t>&lt;119</a:t>
                      </a:r>
                    </a:p>
                  </a:txBody>
                  <a:tcPr anchor="ctr"/>
                </a:tc>
                <a:tc>
                  <a:txBody>
                    <a:bodyPr/>
                    <a:lstStyle/>
                    <a:p>
                      <a:pPr algn="ctr" fontAlgn="t"/>
                      <a:r>
                        <a:rPr lang="lv-LV" sz="1400" dirty="0">
                          <a:effectLst/>
                        </a:rPr>
                        <a:t>&lt;132</a:t>
                      </a:r>
                    </a:p>
                  </a:txBody>
                  <a:tcPr anchor="ctr"/>
                </a:tc>
                <a:tc>
                  <a:txBody>
                    <a:bodyPr/>
                    <a:lstStyle/>
                    <a:p>
                      <a:pPr algn="ctr" fontAlgn="t"/>
                      <a:r>
                        <a:rPr lang="lv-LV" sz="1400" dirty="0">
                          <a:effectLst/>
                        </a:rPr>
                        <a:t>&lt;165</a:t>
                      </a:r>
                    </a:p>
                  </a:txBody>
                  <a:tcPr anchor="ctr"/>
                </a:tc>
                <a:tc>
                  <a:txBody>
                    <a:bodyPr/>
                    <a:lstStyle/>
                    <a:p>
                      <a:pPr algn="ctr" fontAlgn="t"/>
                      <a:r>
                        <a:rPr lang="lv-LV" sz="1400" dirty="0">
                          <a:effectLst/>
                        </a:rPr>
                        <a:t>&lt;198</a:t>
                      </a:r>
                    </a:p>
                  </a:txBody>
                  <a:tcPr anchor="ctr"/>
                </a:tc>
                <a:tc>
                  <a:txBody>
                    <a:bodyPr/>
                    <a:lstStyle/>
                    <a:p>
                      <a:pPr algn="ctr" fontAlgn="t"/>
                      <a:r>
                        <a:rPr lang="lv-LV" sz="1400" u="none" strike="noStrike" dirty="0">
                          <a:effectLst/>
                        </a:rPr>
                        <a:t>≤</a:t>
                      </a:r>
                      <a:r>
                        <a:rPr lang="lv-LV" sz="1400" dirty="0">
                          <a:effectLst/>
                        </a:rPr>
                        <a:t>231</a:t>
                      </a:r>
                    </a:p>
                  </a:txBody>
                  <a:tcPr anchor="ctr"/>
                </a:tc>
                <a:tc>
                  <a:txBody>
                    <a:bodyPr/>
                    <a:lstStyle/>
                    <a:p>
                      <a:pPr algn="ctr" fontAlgn="t"/>
                      <a:r>
                        <a:rPr lang="lv-LV" sz="1400" dirty="0">
                          <a:effectLst/>
                        </a:rPr>
                        <a:t>&gt;231</a:t>
                      </a:r>
                    </a:p>
                  </a:txBody>
                  <a:tcPr anchor="ctr"/>
                </a:tc>
                <a:extLst>
                  <a:ext uri="{0D108BD9-81ED-4DB2-BD59-A6C34878D82A}">
                    <a16:rowId xmlns:a16="http://schemas.microsoft.com/office/drawing/2014/main" val="3602490034"/>
                  </a:ext>
                </a:extLst>
              </a:tr>
              <a:tr h="464365">
                <a:tc>
                  <a:txBody>
                    <a:bodyPr/>
                    <a:lstStyle/>
                    <a:p>
                      <a:pPr algn="ctr" fontAlgn="t"/>
                      <a:r>
                        <a:rPr lang="uk-UA" sz="1400" dirty="0" smtClean="0">
                          <a:effectLst/>
                          <a:latin typeface="Arial" panose="020B0604020202020204" pitchFamily="34" charset="0"/>
                        </a:rPr>
                        <a:t>≥</a:t>
                      </a:r>
                      <a:r>
                        <a:rPr lang="az-Cyrl-AZ" sz="1400" dirty="0" smtClean="0">
                          <a:effectLst/>
                        </a:rPr>
                        <a:t>4</a:t>
                      </a:r>
                      <a:endParaRPr lang="uk-UA" sz="1400" dirty="0">
                        <a:effectLst/>
                      </a:endParaRPr>
                    </a:p>
                  </a:txBody>
                  <a:tcPr anchor="ctr"/>
                </a:tc>
                <a:tc>
                  <a:txBody>
                    <a:bodyPr/>
                    <a:lstStyle/>
                    <a:p>
                      <a:pPr algn="ctr" fontAlgn="t"/>
                      <a:r>
                        <a:rPr lang="lv-LV" sz="1400">
                          <a:effectLst/>
                        </a:rPr>
                        <a:t>&lt;44</a:t>
                      </a:r>
                    </a:p>
                  </a:txBody>
                  <a:tcPr anchor="ctr"/>
                </a:tc>
                <a:tc>
                  <a:txBody>
                    <a:bodyPr/>
                    <a:lstStyle/>
                    <a:p>
                      <a:pPr algn="ctr" fontAlgn="t"/>
                      <a:r>
                        <a:rPr lang="lv-LV" sz="1400" dirty="0">
                          <a:effectLst/>
                        </a:rPr>
                        <a:t>&lt;79</a:t>
                      </a:r>
                    </a:p>
                  </a:txBody>
                  <a:tcPr anchor="ctr"/>
                </a:tc>
                <a:tc>
                  <a:txBody>
                    <a:bodyPr/>
                    <a:lstStyle/>
                    <a:p>
                      <a:pPr algn="ctr" fontAlgn="t"/>
                      <a:r>
                        <a:rPr lang="lv-LV" sz="1400">
                          <a:effectLst/>
                        </a:rPr>
                        <a:t>&lt;87</a:t>
                      </a:r>
                    </a:p>
                  </a:txBody>
                  <a:tcPr anchor="ctr"/>
                </a:tc>
                <a:tc>
                  <a:txBody>
                    <a:bodyPr/>
                    <a:lstStyle/>
                    <a:p>
                      <a:pPr algn="ctr" fontAlgn="t"/>
                      <a:r>
                        <a:rPr lang="lv-LV" sz="1400">
                          <a:effectLst/>
                        </a:rPr>
                        <a:t>&lt;109</a:t>
                      </a:r>
                    </a:p>
                  </a:txBody>
                  <a:tcPr anchor="ctr"/>
                </a:tc>
                <a:tc>
                  <a:txBody>
                    <a:bodyPr/>
                    <a:lstStyle/>
                    <a:p>
                      <a:pPr algn="ctr" fontAlgn="t"/>
                      <a:r>
                        <a:rPr lang="lv-LV" sz="1400">
                          <a:effectLst/>
                        </a:rPr>
                        <a:t>&lt;131</a:t>
                      </a:r>
                    </a:p>
                  </a:txBody>
                  <a:tcPr anchor="ctr"/>
                </a:tc>
                <a:tc>
                  <a:txBody>
                    <a:bodyPr/>
                    <a:lstStyle/>
                    <a:p>
                      <a:pPr algn="ctr" fontAlgn="t"/>
                      <a:r>
                        <a:rPr lang="lv-LV" sz="1400" u="none" strike="noStrike" dirty="0">
                          <a:effectLst/>
                        </a:rPr>
                        <a:t>≤</a:t>
                      </a:r>
                      <a:r>
                        <a:rPr lang="lv-LV" sz="1400" dirty="0">
                          <a:effectLst/>
                        </a:rPr>
                        <a:t>153</a:t>
                      </a:r>
                    </a:p>
                  </a:txBody>
                  <a:tcPr anchor="ctr"/>
                </a:tc>
                <a:tc>
                  <a:txBody>
                    <a:bodyPr/>
                    <a:lstStyle/>
                    <a:p>
                      <a:pPr algn="ctr" fontAlgn="t"/>
                      <a:r>
                        <a:rPr lang="lv-LV" sz="1400" dirty="0">
                          <a:effectLst/>
                        </a:rPr>
                        <a:t>&gt;153</a:t>
                      </a:r>
                    </a:p>
                  </a:txBody>
                  <a:tcPr anchor="ctr"/>
                </a:tc>
                <a:extLst>
                  <a:ext uri="{0D108BD9-81ED-4DB2-BD59-A6C34878D82A}">
                    <a16:rowId xmlns:a16="http://schemas.microsoft.com/office/drawing/2014/main" val="1984297495"/>
                  </a:ext>
                </a:extLst>
              </a:tr>
            </a:tbl>
          </a:graphicData>
        </a:graphic>
      </p:graphicFrame>
      <p:sp>
        <p:nvSpPr>
          <p:cNvPr id="7" name="Rectangle 6"/>
          <p:cNvSpPr/>
          <p:nvPr/>
        </p:nvSpPr>
        <p:spPr>
          <a:xfrm>
            <a:off x="5024426" y="1011129"/>
            <a:ext cx="6760205" cy="92333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uk-UA" dirty="0">
                <a:solidFill>
                  <a:srgbClr val="000000"/>
                </a:solidFill>
                <a:latin typeface="Times New Roman" panose="02020603050405020304" pitchFamily="18" charset="0"/>
              </a:rPr>
              <a:t> </a:t>
            </a:r>
            <a:r>
              <a:rPr lang="uk-UA" b="1" dirty="0"/>
              <a:t>Закон </a:t>
            </a:r>
            <a:r>
              <a:rPr lang="uk-UA" b="1" dirty="0" smtClean="0">
                <a:solidFill>
                  <a:srgbClr val="FF0000"/>
                </a:solidFill>
              </a:rPr>
              <a:t>України «Про енергетичну </a:t>
            </a:r>
            <a:r>
              <a:rPr lang="uk-UA" b="1" dirty="0">
                <a:solidFill>
                  <a:srgbClr val="FF0000"/>
                </a:solidFill>
              </a:rPr>
              <a:t>ефективність будівель»</a:t>
            </a:r>
            <a:r>
              <a:rPr lang="uk-UA" dirty="0" smtClean="0"/>
              <a:t>​</a:t>
            </a:r>
          </a:p>
          <a:p>
            <a:r>
              <a:rPr lang="uk-UA" dirty="0" smtClean="0"/>
              <a:t>Вимоги </a:t>
            </a:r>
            <a:r>
              <a:rPr lang="uk-UA" dirty="0" smtClean="0">
                <a:solidFill>
                  <a:srgbClr val="000000"/>
                </a:solidFill>
              </a:rPr>
              <a:t>до</a:t>
            </a:r>
            <a:r>
              <a:rPr lang="uk-UA" dirty="0" smtClean="0">
                <a:solidFill>
                  <a:srgbClr val="FF0000"/>
                </a:solidFill>
              </a:rPr>
              <a:t> </a:t>
            </a:r>
            <a:r>
              <a:rPr lang="uk-UA" dirty="0" smtClean="0"/>
              <a:t>енергетичної сертифікації будівлі</a:t>
            </a:r>
          </a:p>
          <a:p>
            <a:endParaRPr lang="uk-UA" dirty="0"/>
          </a:p>
        </p:txBody>
      </p:sp>
      <p:pic>
        <p:nvPicPr>
          <p:cNvPr id="8" name="Рисунок 5">
            <a:extLst>
              <a:ext uri="{FF2B5EF4-FFF2-40B4-BE49-F238E27FC236}">
                <a16:creationId xmlns:a16="http://schemas.microsoft.com/office/drawing/2014/main" id="{91A0FD27-9AB9-49F7-A9D2-9F9890AB94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381" y="986577"/>
            <a:ext cx="4200467" cy="5143102"/>
          </a:xfrm>
          <a:prstGeom prst="rect">
            <a:avLst/>
          </a:prstGeom>
          <a:ln>
            <a:solidFill>
              <a:schemeClr val="accent6"/>
            </a:solidFill>
          </a:ln>
        </p:spPr>
      </p:pic>
      <p:sp>
        <p:nvSpPr>
          <p:cNvPr id="9" name="Left Arrow 8"/>
          <p:cNvSpPr/>
          <p:nvPr/>
        </p:nvSpPr>
        <p:spPr>
          <a:xfrm>
            <a:off x="5236862" y="2054747"/>
            <a:ext cx="6187729" cy="1830029"/>
          </a:xfrm>
          <a:prstGeom prst="leftArrow">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solidFill>
                  <a:schemeClr val="bg1">
                    <a:lumMod val="65000"/>
                  </a:schemeClr>
                </a:solidFill>
              </a:rPr>
              <a:t>Приклад </a:t>
            </a:r>
            <a:r>
              <a:rPr lang="uk-UA" dirty="0" smtClean="0">
                <a:solidFill>
                  <a:srgbClr val="FF0000"/>
                </a:solidFill>
              </a:rPr>
              <a:t>енергетичного сертифіката</a:t>
            </a:r>
            <a:endParaRPr lang="uk-UA" dirty="0">
              <a:solidFill>
                <a:srgbClr val="FF0000"/>
              </a:solidFill>
            </a:endParaRPr>
          </a:p>
        </p:txBody>
      </p:sp>
    </p:spTree>
    <p:extLst>
      <p:ext uri="{BB962C8B-B14F-4D97-AF65-F5344CB8AC3E}">
        <p14:creationId xmlns:p14="http://schemas.microsoft.com/office/powerpoint/2010/main" val="1913803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dirty="0" smtClean="0"/>
              <a:t>Відповідні стандарти енергоаудиту</a:t>
            </a:r>
            <a:endParaRPr lang="uk-UA" dirty="0"/>
          </a:p>
        </p:txBody>
      </p:sp>
      <p:sp>
        <p:nvSpPr>
          <p:cNvPr id="3" name="Content Placeholder 2"/>
          <p:cNvSpPr>
            <a:spLocks noGrp="1"/>
          </p:cNvSpPr>
          <p:nvPr>
            <p:ph idx="1"/>
          </p:nvPr>
        </p:nvSpPr>
        <p:spPr>
          <a:xfrm>
            <a:off x="563248" y="1988840"/>
            <a:ext cx="5316728" cy="3797614"/>
          </a:xfrm>
        </p:spPr>
        <p:style>
          <a:lnRef idx="1">
            <a:schemeClr val="accent1"/>
          </a:lnRef>
          <a:fillRef idx="2">
            <a:schemeClr val="accent1"/>
          </a:fillRef>
          <a:effectRef idx="1">
            <a:schemeClr val="accent1"/>
          </a:effectRef>
          <a:fontRef idx="minor">
            <a:schemeClr val="dk1"/>
          </a:fontRef>
        </p:style>
        <p:txBody>
          <a:bodyPr anchor="ctr" anchorCtr="0"/>
          <a:lstStyle/>
          <a:p>
            <a:pPr marL="171450" indent="-171450"/>
            <a:r>
              <a:rPr lang="uk-UA" b="1" kern="1200" dirty="0" smtClean="0">
                <a:latin typeface="Arial" charset="0"/>
              </a:rPr>
              <a:t>ДСТУ ISO 50002:2016</a:t>
            </a:r>
            <a:r>
              <a:rPr dirty="0" smtClean="0"/>
              <a:t/>
            </a:r>
            <a:br>
              <a:rPr dirty="0" smtClean="0"/>
            </a:br>
            <a:r>
              <a:rPr lang="ru-RU" altLang="lv-LV" kern="1200" dirty="0" err="1">
                <a:solidFill>
                  <a:srgbClr val="FF0000"/>
                </a:solidFill>
                <a:latin typeface="Arial" charset="0"/>
              </a:rPr>
              <a:t>Енергетичні</a:t>
            </a:r>
            <a:r>
              <a:rPr lang="ru-RU" altLang="lv-LV" kern="1200" dirty="0">
                <a:solidFill>
                  <a:srgbClr val="FF0000"/>
                </a:solidFill>
                <a:latin typeface="Arial" charset="0"/>
              </a:rPr>
              <a:t> </a:t>
            </a:r>
            <a:r>
              <a:rPr lang="ru-RU" altLang="lv-LV" kern="1200" dirty="0" err="1">
                <a:solidFill>
                  <a:srgbClr val="FF0000"/>
                </a:solidFill>
                <a:latin typeface="Arial" charset="0"/>
              </a:rPr>
              <a:t>аудити</a:t>
            </a:r>
            <a:r>
              <a:rPr lang="ru-RU" altLang="lv-LV" kern="1200" dirty="0">
                <a:solidFill>
                  <a:srgbClr val="FF0000"/>
                </a:solidFill>
                <a:latin typeface="Arial" charset="0"/>
              </a:rPr>
              <a:t>. </a:t>
            </a:r>
            <a:r>
              <a:rPr lang="ru-RU" altLang="lv-LV" kern="1200" dirty="0" err="1">
                <a:solidFill>
                  <a:srgbClr val="FF0000"/>
                </a:solidFill>
                <a:latin typeface="Arial" charset="0"/>
              </a:rPr>
              <a:t>Вимоги</a:t>
            </a:r>
            <a:r>
              <a:rPr lang="ru-RU" altLang="lv-LV" kern="1200" dirty="0">
                <a:solidFill>
                  <a:srgbClr val="FF0000"/>
                </a:solidFill>
                <a:latin typeface="Arial" charset="0"/>
              </a:rPr>
              <a:t> та </a:t>
            </a:r>
            <a:r>
              <a:rPr lang="ru-RU" altLang="lv-LV" kern="1200" dirty="0" err="1">
                <a:solidFill>
                  <a:srgbClr val="FF0000"/>
                </a:solidFill>
                <a:latin typeface="Arial" charset="0"/>
              </a:rPr>
              <a:t>настанова</a:t>
            </a:r>
            <a:r>
              <a:rPr lang="ru-RU" altLang="lv-LV" kern="1200" dirty="0">
                <a:solidFill>
                  <a:srgbClr val="FF0000"/>
                </a:solidFill>
                <a:latin typeface="Arial" charset="0"/>
              </a:rPr>
              <a:t> </a:t>
            </a:r>
            <a:r>
              <a:rPr lang="ru-RU" altLang="lv-LV" kern="1200" dirty="0" err="1">
                <a:solidFill>
                  <a:srgbClr val="FF0000"/>
                </a:solidFill>
                <a:latin typeface="Arial" charset="0"/>
              </a:rPr>
              <a:t>щодо</a:t>
            </a:r>
            <a:r>
              <a:rPr lang="ru-RU" altLang="lv-LV" kern="1200" dirty="0">
                <a:solidFill>
                  <a:srgbClr val="FF0000"/>
                </a:solidFill>
                <a:latin typeface="Arial" charset="0"/>
              </a:rPr>
              <a:t> </a:t>
            </a:r>
            <a:r>
              <a:rPr lang="ru-RU" altLang="lv-LV" kern="1200" dirty="0" err="1">
                <a:solidFill>
                  <a:srgbClr val="FF0000"/>
                </a:solidFill>
                <a:latin typeface="Arial" charset="0"/>
              </a:rPr>
              <a:t>їх</a:t>
            </a:r>
            <a:r>
              <a:rPr lang="ru-RU" altLang="lv-LV" kern="1200" dirty="0">
                <a:solidFill>
                  <a:srgbClr val="FF0000"/>
                </a:solidFill>
                <a:latin typeface="Arial" charset="0"/>
              </a:rPr>
              <a:t> </a:t>
            </a:r>
            <a:r>
              <a:rPr lang="ru-RU" altLang="lv-LV" kern="1200" dirty="0" err="1">
                <a:solidFill>
                  <a:srgbClr val="FF0000"/>
                </a:solidFill>
                <a:latin typeface="Arial" charset="0"/>
              </a:rPr>
              <a:t>проведення</a:t>
            </a:r>
            <a:r>
              <a:rPr lang="ru-RU" altLang="lv-LV" kern="1200" dirty="0">
                <a:solidFill>
                  <a:srgbClr val="FF0000"/>
                </a:solidFill>
                <a:latin typeface="Arial" charset="0"/>
              </a:rPr>
              <a:t> (ISO 50002:2014, IDT)</a:t>
            </a:r>
          </a:p>
          <a:p>
            <a:pPr marL="171450" indent="-171450"/>
            <a:r>
              <a:rPr lang="uk-UA" kern="1200" dirty="0" smtClean="0">
                <a:latin typeface="Arial" charset="0"/>
              </a:rPr>
              <a:t>​</a:t>
            </a:r>
            <a:r>
              <a:rPr lang="uk-UA" b="1" kern="1200" dirty="0">
                <a:latin typeface="Arial" charset="0"/>
              </a:rPr>
              <a:t>ДСТУ ЕN 16247-2:2015</a:t>
            </a:r>
            <a:r>
              <a:rPr dirty="0"/>
              <a:t/>
            </a:r>
            <a:br>
              <a:rPr dirty="0"/>
            </a:br>
            <a:r>
              <a:rPr lang="uk-UA" kern="1200" dirty="0" smtClean="0">
                <a:latin typeface="Arial" charset="0"/>
              </a:rPr>
              <a:t>Енергоаудит </a:t>
            </a:r>
            <a:r>
              <a:rPr lang="uk-UA" dirty="0"/>
              <a:t>–</a:t>
            </a:r>
            <a:r>
              <a:rPr lang="uk-UA" kern="1200" dirty="0" smtClean="0">
                <a:latin typeface="Arial" charset="0"/>
              </a:rPr>
              <a:t> Частина 2: Будівлі </a:t>
            </a:r>
          </a:p>
          <a:p>
            <a:pPr marL="171450" indent="-171450"/>
            <a:r>
              <a:rPr lang="uk-UA" kern="1200" dirty="0" smtClean="0">
                <a:latin typeface="Arial" charset="0"/>
              </a:rPr>
              <a:t>​</a:t>
            </a:r>
            <a:r>
              <a:rPr lang="uk-UA" b="1" kern="1200" dirty="0">
                <a:latin typeface="Arial" charset="0"/>
              </a:rPr>
              <a:t>ДСТУ Б В.2.2-39:2016</a:t>
            </a:r>
            <a:r>
              <a:rPr dirty="0"/>
              <a:t/>
            </a:r>
            <a:br>
              <a:rPr dirty="0"/>
            </a:br>
            <a:r>
              <a:rPr lang="uk-UA" kern="1200" dirty="0" smtClean="0">
                <a:latin typeface="Arial" charset="0"/>
              </a:rPr>
              <a:t>Методи й етапи проведення енергетичного аудиту будівель</a:t>
            </a:r>
          </a:p>
          <a:p>
            <a:pPr marL="171450" indent="-171450"/>
            <a:r>
              <a:rPr lang="uk-UA" b="1" dirty="0"/>
              <a:t>ДСТУ Б </a:t>
            </a:r>
            <a:r>
              <a:rPr lang="uk-UA" b="1" dirty="0">
                <a:solidFill>
                  <a:srgbClr val="000000"/>
                </a:solidFill>
              </a:rPr>
              <a:t>А.2.2-12:2015 Енергетична ефективність </a:t>
            </a:r>
            <a:r>
              <a:rPr lang="uk-UA" b="1" dirty="0" smtClean="0">
                <a:solidFill>
                  <a:srgbClr val="000000"/>
                </a:solidFill>
              </a:rPr>
              <a:t>будівель.</a:t>
            </a:r>
            <a:r>
              <a:rPr lang="uk-UA" dirty="0" smtClean="0">
                <a:solidFill>
                  <a:srgbClr val="000000"/>
                </a:solidFill>
              </a:rPr>
              <a:t> </a:t>
            </a:r>
            <a:r>
              <a:rPr lang="uk-UA" dirty="0" smtClean="0"/>
              <a:t>Метод підрахунку споживання енергії на опалення, охолодження, вентиляцію, освітлення та постачання гарячої води</a:t>
            </a:r>
            <a:r>
              <a:rPr lang="uk-UA" kern="1200" dirty="0">
                <a:latin typeface="Arial" charset="0"/>
              </a:rPr>
              <a:t> </a:t>
            </a:r>
            <a:endParaRPr lang="uk-UA" kern="1200" dirty="0" smtClean="0">
              <a:latin typeface="Arial" charset="0"/>
            </a:endParaRPr>
          </a:p>
        </p:txBody>
      </p:sp>
      <p:sp>
        <p:nvSpPr>
          <p:cNvPr id="4" name="Content Placeholder 2"/>
          <p:cNvSpPr txBox="1">
            <a:spLocks/>
          </p:cNvSpPr>
          <p:nvPr/>
        </p:nvSpPr>
        <p:spPr bwMode="auto">
          <a:xfrm>
            <a:off x="563248" y="1340768"/>
            <a:ext cx="5316728" cy="432048"/>
          </a:xfrm>
          <a:prstGeom prst="rect">
            <a:avLst/>
          </a:prstGeom>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1">
                  <a:lumMod val="65000"/>
                </a:schemeClr>
              </a:buClr>
              <a:buSzPct val="100000"/>
              <a:buFont typeface="Arial" panose="020B0604020202020204" pitchFamily="34" charset="0"/>
              <a:buChar char="•"/>
              <a:defRPr lang="en-US" altLang="lv-LV" sz="1800">
                <a:solidFill>
                  <a:schemeClr val="tx1"/>
                </a:solidFill>
                <a:latin typeface="+mn-lt"/>
                <a:ea typeface="+mn-ea"/>
                <a:cs typeface="+mn-cs"/>
              </a:defRPr>
            </a:lvl1pPr>
            <a:lvl2pPr marL="742950" indent="-285750" algn="l" rtl="0" eaLnBrk="1" fontAlgn="base" hangingPunct="1">
              <a:spcBef>
                <a:spcPct val="20000"/>
              </a:spcBef>
              <a:spcAft>
                <a:spcPct val="0"/>
              </a:spcAft>
              <a:buClr>
                <a:schemeClr val="bg1">
                  <a:lumMod val="50000"/>
                </a:schemeClr>
              </a:buClr>
              <a:buSzPct val="90000"/>
              <a:buFont typeface="Arial" panose="020B0604020202020204" pitchFamily="34" charset="0"/>
              <a:buChar char="•"/>
              <a:defRPr lang="en-US" altLang="lv-LV" sz="1800">
                <a:solidFill>
                  <a:schemeClr val="tx1"/>
                </a:solidFill>
                <a:latin typeface="+mn-lt"/>
                <a:ea typeface="+mn-ea"/>
                <a:cs typeface="+mn-cs"/>
              </a:defRPr>
            </a:lvl2pPr>
            <a:lvl3pPr marL="1143000" indent="-228600" algn="l" rtl="0" eaLnBrk="1" fontAlgn="base" hangingPunct="1">
              <a:spcBef>
                <a:spcPct val="20000"/>
              </a:spcBef>
              <a:spcAft>
                <a:spcPct val="0"/>
              </a:spcAft>
              <a:buClr>
                <a:schemeClr val="bg1">
                  <a:lumMod val="50000"/>
                </a:schemeClr>
              </a:buClr>
              <a:buSzPct val="90000"/>
              <a:buFont typeface="Arial" panose="020B0604020202020204" pitchFamily="34" charset="0"/>
              <a:buChar char="•"/>
              <a:defRPr lang="en-US" altLang="lv-LV" sz="1800">
                <a:solidFill>
                  <a:schemeClr val="tx1"/>
                </a:solidFill>
                <a:latin typeface="+mn-lt"/>
                <a:ea typeface="+mn-ea"/>
                <a:cs typeface="+mn-cs"/>
              </a:defRPr>
            </a:lvl3pPr>
            <a:lvl4pPr marL="1600200" indent="-228600" algn="l" rtl="0" eaLnBrk="1" fontAlgn="base" hangingPunct="1">
              <a:spcBef>
                <a:spcPct val="20000"/>
              </a:spcBef>
              <a:spcAft>
                <a:spcPct val="0"/>
              </a:spcAft>
              <a:buClr>
                <a:schemeClr val="bg1">
                  <a:lumMod val="50000"/>
                </a:schemeClr>
              </a:buClr>
              <a:buSzPct val="90000"/>
              <a:buFont typeface="Arial" panose="020B0604020202020204" pitchFamily="34" charset="0"/>
              <a:buChar char="•"/>
              <a:defRPr lang="en-US" altLang="lv-LV" sz="1800">
                <a:solidFill>
                  <a:schemeClr val="tx1"/>
                </a:solidFill>
                <a:latin typeface="+mn-lt"/>
                <a:ea typeface="+mn-ea"/>
                <a:cs typeface="+mn-cs"/>
              </a:defRPr>
            </a:lvl4pPr>
            <a:lvl5pPr marL="2057400" indent="-228600" algn="l" rtl="0" eaLnBrk="1" fontAlgn="base" hangingPunct="1">
              <a:spcBef>
                <a:spcPct val="20000"/>
              </a:spcBef>
              <a:spcAft>
                <a:spcPct val="0"/>
              </a:spcAft>
              <a:buClr>
                <a:schemeClr val="bg1">
                  <a:lumMod val="50000"/>
                </a:schemeClr>
              </a:buClr>
              <a:buSzPct val="90000"/>
              <a:buFont typeface="Arial" panose="020B0604020202020204" pitchFamily="34" charset="0"/>
              <a:buChar char="•"/>
              <a:defRPr lang="lv-LV" altLang="lv-LV" sz="1800" baseline="0">
                <a:solidFill>
                  <a:schemeClr val="tx1"/>
                </a:solidFill>
                <a:latin typeface="+mn-lt"/>
                <a:ea typeface="+mn-ea"/>
                <a:cs typeface="+mn-cs"/>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dk1"/>
                </a:solidFill>
                <a:latin typeface="+mn-lt"/>
                <a:ea typeface="+mn-ea"/>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dk1"/>
                </a:solidFill>
                <a:latin typeface="+mn-lt"/>
                <a:ea typeface="+mn-ea"/>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dk1"/>
                </a:solidFill>
                <a:latin typeface="+mn-lt"/>
                <a:ea typeface="+mn-ea"/>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dk1"/>
                </a:solidFill>
                <a:latin typeface="+mn-lt"/>
                <a:ea typeface="+mn-ea"/>
                <a:cs typeface="+mn-cs"/>
              </a:defRPr>
            </a:lvl9pPr>
          </a:lstStyle>
          <a:p>
            <a:pPr marL="0" indent="0" algn="ctr">
              <a:buNone/>
            </a:pPr>
            <a:r>
              <a:rPr lang="uk-UA" b="1" kern="1200" dirty="0" smtClean="0">
                <a:latin typeface="Arial" charset="0"/>
              </a:rPr>
              <a:t>СТАНДАРТИ</a:t>
            </a:r>
            <a:endParaRPr lang="uk-UA" b="1" kern="0" dirty="0"/>
          </a:p>
        </p:txBody>
      </p:sp>
      <p:sp>
        <p:nvSpPr>
          <p:cNvPr id="5" name="Left Arrow 4"/>
          <p:cNvSpPr/>
          <p:nvPr/>
        </p:nvSpPr>
        <p:spPr>
          <a:xfrm flipH="1">
            <a:off x="6023992" y="2420888"/>
            <a:ext cx="1512168" cy="2952328"/>
          </a:xfrm>
          <a:prstGeom prst="leftArrow">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lumMod val="65000"/>
                </a:schemeClr>
              </a:solidFill>
            </a:endParaRPr>
          </a:p>
        </p:txBody>
      </p:sp>
      <p:sp>
        <p:nvSpPr>
          <p:cNvPr id="6" name="Rectangle 6">
            <a:extLst>
              <a:ext uri="{FF2B5EF4-FFF2-40B4-BE49-F238E27FC236}">
                <a16:creationId xmlns:a16="http://schemas.microsoft.com/office/drawing/2014/main" id="{ED743C08-8E98-488D-A9F1-03C8792E67E8}"/>
              </a:ext>
            </a:extLst>
          </p:cNvPr>
          <p:cNvSpPr>
            <a:spLocks noChangeArrowheads="1"/>
          </p:cNvSpPr>
          <p:nvPr/>
        </p:nvSpPr>
        <p:spPr bwMode="auto">
          <a:xfrm>
            <a:off x="7680176" y="1988840"/>
            <a:ext cx="4248472" cy="3384375"/>
          </a:xfrm>
          <a:prstGeom prst="rect">
            <a:avLst/>
          </a:prstGeom>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noAutofit/>
          </a:bodyPr>
          <a:lstStyle/>
          <a:p>
            <a:pPr lvl="0" algn="ctr" eaLnBrk="0" hangingPunct="0">
              <a:lnSpc>
                <a:spcPct val="120000"/>
              </a:lnSpc>
            </a:pPr>
            <a:r>
              <a:rPr kumimoji="0" lang="uk-UA" altLang="x-none" b="0" i="0" u="none" strike="noStrike" cap="none" normalizeH="0" baseline="0" dirty="0" smtClean="0">
                <a:ln>
                  <a:noFill/>
                </a:ln>
                <a:solidFill>
                  <a:schemeClr val="tx1"/>
                </a:solidFill>
                <a:effectLst/>
                <a:latin typeface="Arial" panose="020B0604020202020204" pitchFamily="34" charset="0"/>
              </a:rPr>
              <a:t>Інформація,</a:t>
            </a:r>
            <a:r>
              <a:rPr kumimoji="0" lang="uk-UA" altLang="x-none" b="0" i="0" u="none" strike="noStrike" cap="none" normalizeH="0" dirty="0" smtClean="0">
                <a:ln>
                  <a:noFill/>
                </a:ln>
                <a:solidFill>
                  <a:schemeClr val="tx1"/>
                </a:solidFill>
                <a:effectLst/>
                <a:latin typeface="Arial" panose="020B0604020202020204" pitchFamily="34" charset="0"/>
              </a:rPr>
              <a:t> яку </a:t>
            </a:r>
            <a:r>
              <a:rPr kumimoji="0" lang="uk-UA" altLang="x-none" b="0" i="0" u="none" strike="noStrike" cap="none" normalizeH="0" dirty="0" smtClean="0">
                <a:ln>
                  <a:noFill/>
                </a:ln>
                <a:solidFill>
                  <a:srgbClr val="000000"/>
                </a:solidFill>
                <a:effectLst/>
                <a:latin typeface="Arial" panose="020B0604020202020204" pitchFamily="34" charset="0"/>
              </a:rPr>
              <a:t>містять </a:t>
            </a:r>
            <a:r>
              <a:rPr kumimoji="0" lang="uk-UA" altLang="x-none" b="0" i="0" u="none" strike="noStrike" cap="none" normalizeH="0" dirty="0" smtClean="0">
                <a:ln>
                  <a:noFill/>
                </a:ln>
                <a:solidFill>
                  <a:schemeClr val="tx1"/>
                </a:solidFill>
                <a:effectLst/>
                <a:latin typeface="Arial" panose="020B0604020202020204" pitchFamily="34" charset="0"/>
              </a:rPr>
              <a:t>ці стандарти, є </a:t>
            </a:r>
            <a:r>
              <a:rPr lang="uk-UA" b="1" dirty="0" smtClean="0"/>
              <a:t>наріжним каменем</a:t>
            </a:r>
            <a:r>
              <a:rPr lang="uk-UA" dirty="0" smtClean="0"/>
              <a:t>  </a:t>
            </a:r>
            <a:r>
              <a:rPr kumimoji="0" lang="uk-UA" altLang="x-none" b="0" i="0" u="none" strike="noStrike" cap="none" normalizeH="0" dirty="0" smtClean="0">
                <a:ln>
                  <a:noFill/>
                </a:ln>
                <a:solidFill>
                  <a:schemeClr val="tx1"/>
                </a:solidFill>
                <a:effectLst/>
                <a:latin typeface="Arial" panose="020B0604020202020204" pitchFamily="34" charset="0"/>
              </a:rPr>
              <a:t>проведення енергетичного аудиту будівель,</a:t>
            </a:r>
          </a:p>
          <a:p>
            <a:pPr lvl="0" algn="ctr" eaLnBrk="0" hangingPunct="0">
              <a:lnSpc>
                <a:spcPct val="120000"/>
              </a:lnSpc>
            </a:pPr>
            <a:r>
              <a:rPr lang="uk-UA" altLang="x-none" dirty="0" smtClean="0">
                <a:solidFill>
                  <a:schemeClr val="tx1"/>
                </a:solidFill>
                <a:latin typeface="Arial" panose="020B0604020202020204" pitchFamily="34" charset="0"/>
              </a:rPr>
              <a:t>зокрема: </a:t>
            </a:r>
            <a:r>
              <a:rPr lang="uk-UA" altLang="x-none" dirty="0">
                <a:solidFill>
                  <a:schemeClr val="tx1"/>
                </a:solidFill>
                <a:latin typeface="Arial" panose="020B0604020202020204" pitchFamily="34" charset="0"/>
              </a:rPr>
              <a:t>вимоги, </a:t>
            </a:r>
            <a:r>
              <a:rPr lang="uk-UA" altLang="x-none" dirty="0" smtClean="0">
                <a:solidFill>
                  <a:schemeClr val="tx1"/>
                </a:solidFill>
                <a:latin typeface="Arial" panose="020B0604020202020204" pitchFamily="34" charset="0"/>
              </a:rPr>
              <a:t>методологія, </a:t>
            </a:r>
            <a:r>
              <a:rPr lang="uk-UA" altLang="x-none" dirty="0">
                <a:solidFill>
                  <a:schemeClr val="tx1"/>
                </a:solidFill>
                <a:latin typeface="Arial" panose="020B0604020202020204" pitchFamily="34" charset="0"/>
              </a:rPr>
              <a:t>моделі, алгоритми щодо енергетичного аудиту </a:t>
            </a:r>
            <a:r>
              <a:rPr lang="uk-UA" altLang="x-none" dirty="0" smtClean="0">
                <a:solidFill>
                  <a:srgbClr val="000000"/>
                </a:solidFill>
                <a:latin typeface="Arial" panose="020B0604020202020204" pitchFamily="34" charset="0"/>
              </a:rPr>
              <a:t>будівель</a:t>
            </a:r>
            <a:endParaRPr kumimoji="0" lang="uk-UA" altLang="x-none" b="0" i="0" u="none" strike="noStrike" cap="none" normalizeH="0" dirty="0" smtClean="0">
              <a:ln>
                <a:noFill/>
              </a:ln>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20330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381" y="249083"/>
            <a:ext cx="9025003" cy="737494"/>
          </a:xfrm>
        </p:spPr>
        <p:txBody>
          <a:bodyPr/>
          <a:lstStyle/>
          <a:p>
            <a:r>
              <a:rPr lang="uk-UA" noProof="0" dirty="0" smtClean="0">
                <a:solidFill>
                  <a:schemeClr val="tx1"/>
                </a:solidFill>
              </a:rPr>
              <a:t>2. </a:t>
            </a:r>
            <a:r>
              <a:rPr lang="uk-UA" noProof="0" dirty="0" smtClean="0">
                <a:solidFill>
                  <a:srgbClr val="000000"/>
                </a:solidFill>
              </a:rPr>
              <a:t>Основні</a:t>
            </a:r>
            <a:r>
              <a:rPr lang="uk-UA" noProof="0" dirty="0" smtClean="0">
                <a:solidFill>
                  <a:srgbClr val="FF0000"/>
                </a:solidFill>
              </a:rPr>
              <a:t> </a:t>
            </a:r>
            <a:r>
              <a:rPr lang="uk-UA" noProof="0" dirty="0" smtClean="0">
                <a:solidFill>
                  <a:schemeClr val="tx1"/>
                </a:solidFill>
              </a:rPr>
              <a:t>кроки щодо проведення енергоаудиту житлових будівель</a:t>
            </a:r>
            <a:endParaRPr lang="uk-UA" noProof="0" dirty="0">
              <a:solidFill>
                <a:schemeClr val="tx1"/>
              </a:solidFill>
            </a:endParaRPr>
          </a:p>
        </p:txBody>
      </p:sp>
      <p:sp>
        <p:nvSpPr>
          <p:cNvPr id="4" name="Rectangle 3"/>
          <p:cNvSpPr/>
          <p:nvPr/>
        </p:nvSpPr>
        <p:spPr>
          <a:xfrm>
            <a:off x="925259" y="1227284"/>
            <a:ext cx="2808000" cy="134445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nchor="ctr" anchorCtr="0">
            <a:noAutofit/>
          </a:bodyPr>
          <a:lstStyle/>
          <a:p>
            <a:r>
              <a:rPr lang="uk-UA" dirty="0">
                <a:solidFill>
                  <a:schemeClr val="tx1"/>
                </a:solidFill>
              </a:rPr>
              <a:t>Рішення </a:t>
            </a:r>
            <a:r>
              <a:rPr lang="uk-UA" dirty="0" smtClean="0">
                <a:solidFill>
                  <a:schemeClr val="tx1"/>
                </a:solidFill>
              </a:rPr>
              <a:t>ОСББ</a:t>
            </a:r>
            <a:endParaRPr lang="uk-UA" dirty="0">
              <a:solidFill>
                <a:schemeClr val="tx1"/>
              </a:solidFill>
            </a:endParaRPr>
          </a:p>
          <a:p>
            <a:r>
              <a:rPr lang="uk-UA" dirty="0">
                <a:solidFill>
                  <a:schemeClr val="tx1"/>
                </a:solidFill>
              </a:rPr>
              <a:t>Договір щодо проведення енергоаудиту</a:t>
            </a:r>
          </a:p>
        </p:txBody>
      </p:sp>
      <p:sp>
        <p:nvSpPr>
          <p:cNvPr id="5" name="Rectangle 4"/>
          <p:cNvSpPr/>
          <p:nvPr/>
        </p:nvSpPr>
        <p:spPr>
          <a:xfrm>
            <a:off x="335360" y="1227285"/>
            <a:ext cx="504056" cy="1188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nchor="ctr" anchorCtr="0">
            <a:noAutofit/>
          </a:bodyPr>
          <a:lstStyle/>
          <a:p>
            <a:r>
              <a:rPr lang="uk-UA" sz="3600" b="1" dirty="0">
                <a:solidFill>
                  <a:schemeClr val="tx1"/>
                </a:solidFill>
              </a:rPr>
              <a:t>0</a:t>
            </a:r>
          </a:p>
        </p:txBody>
      </p:sp>
      <p:sp>
        <p:nvSpPr>
          <p:cNvPr id="6" name="Rectangle 5"/>
          <p:cNvSpPr/>
          <p:nvPr/>
        </p:nvSpPr>
        <p:spPr>
          <a:xfrm>
            <a:off x="4438087" y="1227285"/>
            <a:ext cx="504056" cy="1188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nchor="ctr" anchorCtr="0">
            <a:noAutofit/>
          </a:bodyPr>
          <a:lstStyle/>
          <a:p>
            <a:r>
              <a:rPr lang="uk-UA" sz="3600" b="1" dirty="0" smtClean="0">
                <a:solidFill>
                  <a:schemeClr val="tx1"/>
                </a:solidFill>
              </a:rPr>
              <a:t>1</a:t>
            </a:r>
            <a:endParaRPr lang="uk-UA" sz="3600" b="1" dirty="0">
              <a:solidFill>
                <a:schemeClr val="tx1"/>
              </a:solidFill>
            </a:endParaRPr>
          </a:p>
        </p:txBody>
      </p:sp>
      <p:sp>
        <p:nvSpPr>
          <p:cNvPr id="7" name="Rectangle 6"/>
          <p:cNvSpPr/>
          <p:nvPr/>
        </p:nvSpPr>
        <p:spPr>
          <a:xfrm>
            <a:off x="5052977" y="1227285"/>
            <a:ext cx="2808000" cy="1188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nchor="ctr" anchorCtr="0">
            <a:noAutofit/>
          </a:bodyPr>
          <a:lstStyle/>
          <a:p>
            <a:r>
              <a:rPr lang="uk-UA" dirty="0" smtClean="0">
                <a:solidFill>
                  <a:srgbClr val="000000"/>
                </a:solidFill>
              </a:rPr>
              <a:t>Збір </a:t>
            </a:r>
            <a:r>
              <a:rPr lang="uk-UA" dirty="0" smtClean="0">
                <a:solidFill>
                  <a:schemeClr val="tx1"/>
                </a:solidFill>
              </a:rPr>
              <a:t>даних перед проведенням перевірки будівель</a:t>
            </a:r>
            <a:endParaRPr lang="uk-UA" dirty="0">
              <a:solidFill>
                <a:schemeClr val="tx1"/>
              </a:solidFill>
            </a:endParaRPr>
          </a:p>
        </p:txBody>
      </p:sp>
      <p:sp>
        <p:nvSpPr>
          <p:cNvPr id="8" name="Right Arrow 7"/>
          <p:cNvSpPr/>
          <p:nvPr/>
        </p:nvSpPr>
        <p:spPr>
          <a:xfrm>
            <a:off x="3874889" y="1209820"/>
            <a:ext cx="437356" cy="1188000"/>
          </a:xfrm>
          <a:prstGeom prst="rightArrow">
            <a:avLst>
              <a:gd name="adj1" fmla="val 69242"/>
              <a:gd name="adj2" fmla="val 50000"/>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8544272" y="1185914"/>
            <a:ext cx="504056" cy="1188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nchor="ctr" anchorCtr="0">
            <a:noAutofit/>
          </a:bodyPr>
          <a:lstStyle/>
          <a:p>
            <a:r>
              <a:rPr lang="uk-UA" sz="3600" b="1" dirty="0">
                <a:solidFill>
                  <a:schemeClr val="tx1"/>
                </a:solidFill>
              </a:rPr>
              <a:t>2</a:t>
            </a:r>
          </a:p>
        </p:txBody>
      </p:sp>
      <p:sp>
        <p:nvSpPr>
          <p:cNvPr id="10" name="Rectangle 9"/>
          <p:cNvSpPr/>
          <p:nvPr/>
        </p:nvSpPr>
        <p:spPr>
          <a:xfrm>
            <a:off x="9146438" y="1185914"/>
            <a:ext cx="2808000" cy="1188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nchor="ctr" anchorCtr="0">
            <a:noAutofit/>
          </a:bodyPr>
          <a:lstStyle/>
          <a:p>
            <a:r>
              <a:rPr lang="uk-UA" dirty="0" smtClean="0">
                <a:solidFill>
                  <a:schemeClr val="tx1"/>
                </a:solidFill>
              </a:rPr>
              <a:t>Аналіз зібраної інформації перед перевіркою будівель</a:t>
            </a:r>
            <a:endParaRPr lang="uk-UA" dirty="0">
              <a:solidFill>
                <a:schemeClr val="tx1"/>
              </a:solidFill>
            </a:endParaRPr>
          </a:p>
        </p:txBody>
      </p:sp>
      <p:sp>
        <p:nvSpPr>
          <p:cNvPr id="11" name="Right Arrow 10"/>
          <p:cNvSpPr/>
          <p:nvPr/>
        </p:nvSpPr>
        <p:spPr>
          <a:xfrm>
            <a:off x="7968208" y="1168449"/>
            <a:ext cx="437356" cy="1188000"/>
          </a:xfrm>
          <a:prstGeom prst="rightArrow">
            <a:avLst>
              <a:gd name="adj1" fmla="val 69242"/>
              <a:gd name="adj2" fmla="val 50000"/>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ight Arrow 11"/>
          <p:cNvSpPr/>
          <p:nvPr/>
        </p:nvSpPr>
        <p:spPr>
          <a:xfrm rot="5400000">
            <a:off x="10215738" y="2193489"/>
            <a:ext cx="437356" cy="1188000"/>
          </a:xfrm>
          <a:prstGeom prst="rightArrow">
            <a:avLst>
              <a:gd name="adj1" fmla="val 69242"/>
              <a:gd name="adj2" fmla="val 50000"/>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8544272" y="3139248"/>
            <a:ext cx="2808000" cy="1188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nchor="ctr" anchorCtr="0">
            <a:noAutofit/>
          </a:bodyPr>
          <a:lstStyle/>
          <a:p>
            <a:pPr algn="r"/>
            <a:r>
              <a:rPr lang="uk-UA" dirty="0" smtClean="0">
                <a:solidFill>
                  <a:schemeClr val="tx1"/>
                </a:solidFill>
              </a:rPr>
              <a:t>Перевірка будівель</a:t>
            </a:r>
            <a:endParaRPr lang="uk-UA" dirty="0">
              <a:solidFill>
                <a:schemeClr val="tx1"/>
              </a:solidFill>
            </a:endParaRPr>
          </a:p>
        </p:txBody>
      </p:sp>
      <p:sp>
        <p:nvSpPr>
          <p:cNvPr id="15" name="Rectangle 14"/>
          <p:cNvSpPr/>
          <p:nvPr/>
        </p:nvSpPr>
        <p:spPr>
          <a:xfrm>
            <a:off x="11450382" y="3155034"/>
            <a:ext cx="504056" cy="1188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nchor="ctr" anchorCtr="0">
            <a:noAutofit/>
          </a:bodyPr>
          <a:lstStyle/>
          <a:p>
            <a:r>
              <a:rPr lang="uk-UA" sz="3600" b="1" dirty="0" smtClean="0">
                <a:solidFill>
                  <a:schemeClr val="tx1"/>
                </a:solidFill>
              </a:rPr>
              <a:t>3</a:t>
            </a:r>
            <a:endParaRPr lang="uk-UA" sz="3600" b="1" dirty="0">
              <a:solidFill>
                <a:schemeClr val="tx1"/>
              </a:solidFill>
            </a:endParaRPr>
          </a:p>
        </p:txBody>
      </p:sp>
      <p:sp>
        <p:nvSpPr>
          <p:cNvPr id="16" name="Rectangle 15"/>
          <p:cNvSpPr/>
          <p:nvPr/>
        </p:nvSpPr>
        <p:spPr>
          <a:xfrm>
            <a:off x="7356921" y="3139248"/>
            <a:ext cx="504056" cy="1188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nchor="ctr" anchorCtr="0">
            <a:noAutofit/>
          </a:bodyPr>
          <a:lstStyle/>
          <a:p>
            <a:r>
              <a:rPr lang="uk-UA" sz="3600" b="1" dirty="0">
                <a:solidFill>
                  <a:schemeClr val="bg1"/>
                </a:solidFill>
              </a:rPr>
              <a:t>4</a:t>
            </a:r>
          </a:p>
        </p:txBody>
      </p:sp>
      <p:sp>
        <p:nvSpPr>
          <p:cNvPr id="17" name="Rectangle 16"/>
          <p:cNvSpPr/>
          <p:nvPr/>
        </p:nvSpPr>
        <p:spPr>
          <a:xfrm>
            <a:off x="4438583" y="3155034"/>
            <a:ext cx="2808000" cy="1188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nchor="ctr" anchorCtr="0">
            <a:noAutofit/>
          </a:bodyPr>
          <a:lstStyle/>
          <a:p>
            <a:pPr algn="r"/>
            <a:r>
              <a:rPr lang="uk-UA" dirty="0" smtClean="0">
                <a:solidFill>
                  <a:schemeClr val="bg1"/>
                </a:solidFill>
              </a:rPr>
              <a:t>Визначення поточної ситуації та обґрунтування моделі</a:t>
            </a:r>
            <a:endParaRPr lang="uk-UA" dirty="0">
              <a:solidFill>
                <a:schemeClr val="bg1"/>
              </a:solidFill>
            </a:endParaRPr>
          </a:p>
        </p:txBody>
      </p:sp>
      <p:sp>
        <p:nvSpPr>
          <p:cNvPr id="18" name="Right Arrow 17"/>
          <p:cNvSpPr/>
          <p:nvPr/>
        </p:nvSpPr>
        <p:spPr>
          <a:xfrm rot="10800000">
            <a:off x="7982651" y="3155034"/>
            <a:ext cx="437356" cy="1188000"/>
          </a:xfrm>
          <a:prstGeom prst="rightArrow">
            <a:avLst>
              <a:gd name="adj1" fmla="val 69242"/>
              <a:gd name="adj2" fmla="val 50000"/>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3198363" y="3139248"/>
            <a:ext cx="504056" cy="118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nchor="ctr" anchorCtr="0">
            <a:noAutofit/>
          </a:bodyPr>
          <a:lstStyle/>
          <a:p>
            <a:r>
              <a:rPr lang="uk-UA" sz="3600" b="1" dirty="0" smtClean="0">
                <a:solidFill>
                  <a:schemeClr val="bg1"/>
                </a:solidFill>
              </a:rPr>
              <a:t>5</a:t>
            </a:r>
            <a:endParaRPr lang="uk-UA" sz="3600" b="1" dirty="0">
              <a:solidFill>
                <a:schemeClr val="bg1"/>
              </a:solidFill>
            </a:endParaRPr>
          </a:p>
        </p:txBody>
      </p:sp>
      <p:sp>
        <p:nvSpPr>
          <p:cNvPr id="20" name="Rectangle 19"/>
          <p:cNvSpPr/>
          <p:nvPr/>
        </p:nvSpPr>
        <p:spPr>
          <a:xfrm>
            <a:off x="335360" y="3139248"/>
            <a:ext cx="2808000" cy="118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nchor="ctr" anchorCtr="0">
            <a:noAutofit/>
          </a:bodyPr>
          <a:lstStyle/>
          <a:p>
            <a:pPr algn="r"/>
            <a:r>
              <a:rPr lang="uk-UA" dirty="0" smtClean="0">
                <a:solidFill>
                  <a:schemeClr val="bg1"/>
                </a:solidFill>
              </a:rPr>
              <a:t>Підрахунок заходів підвищення енергоефективності</a:t>
            </a:r>
            <a:endParaRPr lang="uk-UA" dirty="0">
              <a:solidFill>
                <a:schemeClr val="bg1"/>
              </a:solidFill>
            </a:endParaRPr>
          </a:p>
        </p:txBody>
      </p:sp>
      <p:sp>
        <p:nvSpPr>
          <p:cNvPr id="21" name="Right Arrow 20"/>
          <p:cNvSpPr/>
          <p:nvPr/>
        </p:nvSpPr>
        <p:spPr>
          <a:xfrm rot="10800000">
            <a:off x="3824093" y="3139248"/>
            <a:ext cx="437356" cy="1188000"/>
          </a:xfrm>
          <a:prstGeom prst="rightArrow">
            <a:avLst>
              <a:gd name="adj1" fmla="val 69242"/>
              <a:gd name="adj2" fmla="val 50000"/>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5065137" y="4869160"/>
            <a:ext cx="2808000" cy="1188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nchor="ctr" anchorCtr="0">
            <a:noAutofit/>
          </a:bodyPr>
          <a:lstStyle/>
          <a:p>
            <a:r>
              <a:rPr lang="uk-UA" dirty="0" smtClean="0">
                <a:solidFill>
                  <a:schemeClr val="tx1"/>
                </a:solidFill>
              </a:rPr>
              <a:t>Звіт та поточні результати</a:t>
            </a:r>
            <a:endParaRPr lang="uk-UA" dirty="0">
              <a:solidFill>
                <a:schemeClr val="tx1"/>
              </a:solidFill>
            </a:endParaRPr>
          </a:p>
        </p:txBody>
      </p:sp>
      <p:sp>
        <p:nvSpPr>
          <p:cNvPr id="25" name="Rectangle 24"/>
          <p:cNvSpPr/>
          <p:nvPr/>
        </p:nvSpPr>
        <p:spPr>
          <a:xfrm>
            <a:off x="4475238" y="4869160"/>
            <a:ext cx="504056" cy="1188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nchor="ctr" anchorCtr="0">
            <a:noAutofit/>
          </a:bodyPr>
          <a:lstStyle/>
          <a:p>
            <a:r>
              <a:rPr lang="uk-UA" sz="3600" b="1" dirty="0">
                <a:solidFill>
                  <a:schemeClr val="tx1"/>
                </a:solidFill>
              </a:rPr>
              <a:t>6</a:t>
            </a:r>
          </a:p>
        </p:txBody>
      </p:sp>
      <p:sp>
        <p:nvSpPr>
          <p:cNvPr id="27" name="Bent Arrow 26"/>
          <p:cNvSpPr/>
          <p:nvPr/>
        </p:nvSpPr>
        <p:spPr>
          <a:xfrm flipV="1">
            <a:off x="2733228" y="4696466"/>
            <a:ext cx="1584176" cy="1414636"/>
          </a:xfrm>
          <a:prstGeom prst="bentArrow">
            <a:avLst>
              <a:gd name="adj1" fmla="val 60528"/>
              <a:gd name="adj2" fmla="val 43281"/>
              <a:gd name="adj3" fmla="val 18300"/>
              <a:gd name="adj4" fmla="val 43750"/>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529" y="4693514"/>
            <a:ext cx="2239856" cy="1543396"/>
          </a:xfrm>
          <a:prstGeom prst="rect">
            <a:avLst/>
          </a:prstGeom>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4272" y="4693514"/>
            <a:ext cx="2808000" cy="1543396"/>
          </a:xfrm>
          <a:prstGeom prst="rect">
            <a:avLst/>
          </a:prstGeom>
        </p:spPr>
      </p:pic>
    </p:spTree>
    <p:extLst>
      <p:ext uri="{BB962C8B-B14F-4D97-AF65-F5344CB8AC3E}">
        <p14:creationId xmlns:p14="http://schemas.microsoft.com/office/powerpoint/2010/main" val="3400288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noProof="0" dirty="0" smtClean="0"/>
              <a:t>2.1. Вхідні дані щодо енергоаудиту</a:t>
            </a:r>
            <a:endParaRPr lang="uk-UA" noProof="0" dirty="0"/>
          </a:p>
        </p:txBody>
      </p:sp>
      <p:sp>
        <p:nvSpPr>
          <p:cNvPr id="3" name="Content Placeholder 2"/>
          <p:cNvSpPr>
            <a:spLocks noGrp="1"/>
          </p:cNvSpPr>
          <p:nvPr>
            <p:ph idx="1"/>
          </p:nvPr>
        </p:nvSpPr>
        <p:spPr>
          <a:xfrm>
            <a:off x="407368" y="1124744"/>
            <a:ext cx="7070576" cy="5184576"/>
          </a:xfrm>
        </p:spPr>
        <p:style>
          <a:lnRef idx="2">
            <a:schemeClr val="accent3"/>
          </a:lnRef>
          <a:fillRef idx="1">
            <a:schemeClr val="lt1"/>
          </a:fillRef>
          <a:effectRef idx="0">
            <a:schemeClr val="accent3"/>
          </a:effectRef>
          <a:fontRef idx="minor">
            <a:schemeClr val="dk1"/>
          </a:fontRef>
        </p:style>
        <p:txBody>
          <a:bodyPr/>
          <a:lstStyle/>
          <a:p>
            <a:r>
              <a:rPr lang="uk-UA" sz="2200" noProof="0" dirty="0" smtClean="0"/>
              <a:t>Плани будівель (інвентарна документація), інша наявна документація (напр. щодо впроваджених заходів)</a:t>
            </a:r>
          </a:p>
          <a:p>
            <a:r>
              <a:rPr lang="uk-UA" sz="2200" noProof="0" dirty="0" smtClean="0"/>
              <a:t>Щомісячне споживання тепла (чи палива) </a:t>
            </a:r>
            <a:r>
              <a:rPr lang="uk-UA" sz="2200" noProof="0" dirty="0" err="1" smtClean="0"/>
              <a:t>МВт</a:t>
            </a:r>
            <a:r>
              <a:rPr lang="uk-UA" sz="2200" noProof="0" dirty="0" smtClean="0"/>
              <a:t>*год</a:t>
            </a:r>
            <a:r>
              <a:rPr lang="uk-UA" sz="2200" noProof="0" dirty="0" smtClean="0">
                <a:solidFill>
                  <a:srgbClr val="000000"/>
                </a:solidFill>
              </a:rPr>
              <a:t> у </a:t>
            </a:r>
            <a:r>
              <a:rPr lang="uk-UA" sz="2200" noProof="0" dirty="0" smtClean="0"/>
              <a:t>будівлі протягом щонайменше 3 років </a:t>
            </a:r>
          </a:p>
          <a:p>
            <a:r>
              <a:rPr lang="uk-UA" sz="2200" noProof="0" dirty="0" smtClean="0"/>
              <a:t>Щомісячне споживання гарячої та/або холодної води (м3/міс.) протягом щонайменше 3 років</a:t>
            </a:r>
          </a:p>
          <a:p>
            <a:r>
              <a:rPr lang="uk-UA" sz="2200" noProof="0" dirty="0" smtClean="0"/>
              <a:t>Дата початку та завершення опалювального сезону протягом останніх 3 років</a:t>
            </a:r>
          </a:p>
          <a:p>
            <a:r>
              <a:rPr lang="uk-UA" sz="2200" noProof="0" dirty="0" smtClean="0"/>
              <a:t>Щомісячна зовнішня температура повітря протягом щонайменше 3 років</a:t>
            </a:r>
          </a:p>
          <a:p>
            <a:r>
              <a:rPr lang="uk-UA" sz="2200" noProof="0" dirty="0" smtClean="0"/>
              <a:t>Щомісячне споживання електроенергії в будівлі та в приміщеннях загального користування будівлі протягом останніх 3 років</a:t>
            </a:r>
            <a:endParaRPr lang="uk-UA" sz="2200" noProof="0" dirty="0"/>
          </a:p>
        </p:txBody>
      </p:sp>
      <p:pic>
        <p:nvPicPr>
          <p:cNvPr id="4" name="Picture 3" descr="O:\A_Esosie_projekti\Starptautiskie_projekti\Ukraine_energy_audits\gatis\kiev_bildes\kosmichna_8\gatis\IMG_1302.JPG"/>
          <p:cNvPicPr/>
          <p:nvPr/>
        </p:nvPicPr>
        <p:blipFill rotWithShape="1">
          <a:blip r:embed="rId3"/>
          <a:srcRect l="6840" t="40566" r="18345" b="11952"/>
          <a:stretch/>
        </p:blipFill>
        <p:spPr bwMode="auto">
          <a:xfrm>
            <a:off x="7680176" y="1124744"/>
            <a:ext cx="4176464" cy="3161546"/>
          </a:xfrm>
          <a:prstGeom prst="rect">
            <a:avLst/>
          </a:prstGeom>
          <a:noFill/>
          <a:ln w="9525">
            <a:solidFill>
              <a:schemeClr val="tx1"/>
            </a:solidFill>
            <a:miter lim="800000"/>
            <a:headEnd/>
            <a:tailEnd/>
          </a:ln>
        </p:spPr>
      </p:pic>
      <p:graphicFrame>
        <p:nvGraphicFramePr>
          <p:cNvPr id="5" name="Chart 4"/>
          <p:cNvGraphicFramePr/>
          <p:nvPr>
            <p:extLst>
              <p:ext uri="{D42A27DB-BD31-4B8C-83A1-F6EECF244321}">
                <p14:modId xmlns:p14="http://schemas.microsoft.com/office/powerpoint/2010/main" val="2109090315"/>
              </p:ext>
            </p:extLst>
          </p:nvPr>
        </p:nvGraphicFramePr>
        <p:xfrm>
          <a:off x="7680176" y="4424456"/>
          <a:ext cx="4176464" cy="188486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12330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680" y="334782"/>
            <a:ext cx="10033115" cy="737494"/>
          </a:xfrm>
        </p:spPr>
        <p:txBody>
          <a:bodyPr/>
          <a:lstStyle/>
          <a:p>
            <a:r>
              <a:rPr lang="uk-UA" altLang="lv-LV" noProof="0" dirty="0" smtClean="0"/>
              <a:t>Вхідні дані для бази</a:t>
            </a:r>
            <a:endParaRPr lang="uk-UA" altLang="lv-LV" noProof="0" dirty="0"/>
          </a:p>
        </p:txBody>
      </p:sp>
      <p:sp>
        <p:nvSpPr>
          <p:cNvPr id="4" name="Pentagon 3"/>
          <p:cNvSpPr/>
          <p:nvPr/>
        </p:nvSpPr>
        <p:spPr>
          <a:xfrm>
            <a:off x="650346" y="1505323"/>
            <a:ext cx="3960000" cy="432000"/>
          </a:xfrm>
          <a:prstGeom prst="homePlate">
            <a:avLst/>
          </a:prstGeom>
          <a:ln/>
        </p:spPr>
        <p:style>
          <a:lnRef idx="1">
            <a:schemeClr val="accent2"/>
          </a:lnRef>
          <a:fillRef idx="3">
            <a:schemeClr val="accent2"/>
          </a:fillRef>
          <a:effectRef idx="2">
            <a:schemeClr val="accent2"/>
          </a:effectRef>
          <a:fontRef idx="minor">
            <a:schemeClr val="lt1"/>
          </a:fontRef>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r>
              <a:rPr lang="uk-UA" dirty="0" smtClean="0">
                <a:solidFill>
                  <a:srgbClr val="000000"/>
                </a:solidFill>
                <a:sym typeface="Calibri"/>
              </a:rPr>
              <a:t>СПОЖИВАННЯ ЕНЕРГІЇ, МВТ*ГОД.</a:t>
            </a:r>
            <a:endParaRPr kumimoji="0" lang="uk-UA" b="0" i="0" u="none" strike="noStrike" cap="none" spc="0" normalizeH="0" baseline="0" dirty="0">
              <a:ln>
                <a:noFill/>
              </a:ln>
              <a:solidFill>
                <a:srgbClr val="000000"/>
              </a:solidFill>
              <a:effectLst/>
              <a:uFillTx/>
              <a:ea typeface="+mj-ea"/>
              <a:cs typeface="+mj-cs"/>
              <a:sym typeface="Calibri"/>
            </a:endParaRPr>
          </a:p>
        </p:txBody>
      </p:sp>
      <p:sp>
        <p:nvSpPr>
          <p:cNvPr id="5" name="Pentagon 4"/>
          <p:cNvSpPr/>
          <p:nvPr/>
        </p:nvSpPr>
        <p:spPr>
          <a:xfrm>
            <a:off x="630412" y="2281804"/>
            <a:ext cx="3960000" cy="432000"/>
          </a:xfrm>
          <a:prstGeom prst="homePlate">
            <a:avLst/>
          </a:prstGeom>
          <a:ln/>
        </p:spPr>
        <p:style>
          <a:lnRef idx="1">
            <a:schemeClr val="accent2"/>
          </a:lnRef>
          <a:fillRef idx="3">
            <a:schemeClr val="accent2"/>
          </a:fillRef>
          <a:effectRef idx="2">
            <a:schemeClr val="accent2"/>
          </a:effectRef>
          <a:fontRef idx="minor">
            <a:schemeClr val="lt1"/>
          </a:fontRef>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r>
              <a:rPr lang="uk-UA" dirty="0" smtClean="0">
                <a:solidFill>
                  <a:srgbClr val="000000"/>
                </a:solidFill>
                <a:sym typeface="Calibri"/>
              </a:rPr>
              <a:t>СПОЖИВАННЯ ГАРЯЧОЇ ВОДИ, м3</a:t>
            </a:r>
            <a:endParaRPr kumimoji="0" lang="uk-UA" b="0" i="0" u="none" strike="noStrike" cap="none" spc="0" normalizeH="0" baseline="0" dirty="0">
              <a:ln>
                <a:noFill/>
              </a:ln>
              <a:solidFill>
                <a:srgbClr val="000000"/>
              </a:solidFill>
              <a:effectLst/>
              <a:uFillTx/>
              <a:ea typeface="+mj-ea"/>
              <a:cs typeface="+mj-cs"/>
              <a:sym typeface="Calibri"/>
            </a:endParaRPr>
          </a:p>
        </p:txBody>
      </p:sp>
      <p:sp>
        <p:nvSpPr>
          <p:cNvPr id="6" name="Pentagon 5"/>
          <p:cNvSpPr/>
          <p:nvPr/>
        </p:nvSpPr>
        <p:spPr>
          <a:xfrm>
            <a:off x="642026" y="3026032"/>
            <a:ext cx="3960000" cy="432000"/>
          </a:xfrm>
          <a:prstGeom prst="homePlate">
            <a:avLst/>
          </a:prstGeom>
          <a:ln/>
        </p:spPr>
        <p:style>
          <a:lnRef idx="1">
            <a:schemeClr val="accent2"/>
          </a:lnRef>
          <a:fillRef idx="3">
            <a:schemeClr val="accent2"/>
          </a:fillRef>
          <a:effectRef idx="2">
            <a:schemeClr val="accent2"/>
          </a:effectRef>
          <a:fontRef idx="minor">
            <a:schemeClr val="lt1"/>
          </a:fontRef>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r>
              <a:rPr lang="uk-UA" dirty="0" smtClean="0">
                <a:solidFill>
                  <a:srgbClr val="000000"/>
                </a:solidFill>
                <a:sym typeface="Calibri"/>
              </a:rPr>
              <a:t>ТЕМПЕРАТУРА ГАРЯЧОЇ ВОДИ, °C</a:t>
            </a:r>
            <a:endParaRPr kumimoji="0" lang="uk-UA" b="0" i="0" u="none" strike="noStrike" cap="none" spc="0" normalizeH="0" baseline="0" dirty="0">
              <a:ln>
                <a:noFill/>
              </a:ln>
              <a:solidFill>
                <a:srgbClr val="000000"/>
              </a:solidFill>
              <a:effectLst/>
              <a:uFillTx/>
              <a:ea typeface="+mj-ea"/>
              <a:cs typeface="+mj-cs"/>
              <a:sym typeface="Calibri"/>
            </a:endParaRPr>
          </a:p>
        </p:txBody>
      </p:sp>
      <p:sp>
        <p:nvSpPr>
          <p:cNvPr id="7" name="Pentagon 6"/>
          <p:cNvSpPr/>
          <p:nvPr/>
        </p:nvSpPr>
        <p:spPr>
          <a:xfrm>
            <a:off x="650346" y="3845168"/>
            <a:ext cx="3960000" cy="432000"/>
          </a:xfrm>
          <a:prstGeom prst="homePlate">
            <a:avLst/>
          </a:prstGeom>
          <a:ln/>
        </p:spPr>
        <p:style>
          <a:lnRef idx="1">
            <a:schemeClr val="accent2"/>
          </a:lnRef>
          <a:fillRef idx="3">
            <a:schemeClr val="accent2"/>
          </a:fillRef>
          <a:effectRef idx="2">
            <a:schemeClr val="accent2"/>
          </a:effectRef>
          <a:fontRef idx="minor">
            <a:schemeClr val="lt1"/>
          </a:fontRef>
        </p:style>
        <p:txBody>
          <a:bodyPr rot="0" spcFirstLastPara="1" vertOverflow="overflow" horzOverflow="overflow" vert="horz" wrap="square" lIns="45719" tIns="45719" rIns="45719" bIns="45719" numCol="1" spcCol="38100" rtlCol="0" anchor="ctr">
            <a:noAutofit/>
          </a:bodyPr>
          <a:lstStyle/>
          <a:p>
            <a:pPr fontAlgn="auto">
              <a:spcBef>
                <a:spcPts val="0"/>
              </a:spcBef>
              <a:spcAft>
                <a:spcPts val="0"/>
              </a:spcAft>
            </a:pPr>
            <a:r>
              <a:rPr lang="uk-UA" dirty="0" smtClean="0">
                <a:solidFill>
                  <a:srgbClr val="000000"/>
                </a:solidFill>
                <a:sym typeface="Calibri"/>
              </a:rPr>
              <a:t>ТЕМПЕРАТУРА В ПРИМІЩЕННІ, °C</a:t>
            </a:r>
            <a:endParaRPr kumimoji="0" lang="uk-UA" b="0" i="0" u="none" strike="noStrike" cap="none" spc="0" normalizeH="0" baseline="0" dirty="0">
              <a:ln>
                <a:noFill/>
              </a:ln>
              <a:solidFill>
                <a:srgbClr val="000000"/>
              </a:solidFill>
              <a:effectLst/>
              <a:uFillTx/>
              <a:ea typeface="+mj-ea"/>
              <a:cs typeface="+mj-cs"/>
              <a:sym typeface="Calibri"/>
            </a:endParaRPr>
          </a:p>
        </p:txBody>
      </p:sp>
      <p:sp>
        <p:nvSpPr>
          <p:cNvPr id="8" name="Pentagon 7"/>
          <p:cNvSpPr/>
          <p:nvPr/>
        </p:nvSpPr>
        <p:spPr>
          <a:xfrm>
            <a:off x="659085" y="4628573"/>
            <a:ext cx="3960000" cy="432000"/>
          </a:xfrm>
          <a:prstGeom prst="homePlate">
            <a:avLst/>
          </a:prstGeom>
          <a:ln/>
        </p:spPr>
        <p:style>
          <a:lnRef idx="1">
            <a:schemeClr val="accent2"/>
          </a:lnRef>
          <a:fillRef idx="3">
            <a:schemeClr val="accent2"/>
          </a:fillRef>
          <a:effectRef idx="2">
            <a:schemeClr val="accent2"/>
          </a:effectRef>
          <a:fontRef idx="minor">
            <a:schemeClr val="lt1"/>
          </a:fontRef>
        </p:style>
        <p:txBody>
          <a:bodyPr rot="0" spcFirstLastPara="1" vertOverflow="overflow" horzOverflow="overflow" vert="horz" wrap="square" lIns="45719" tIns="45719" rIns="45719" bIns="45719" numCol="1" spcCol="38100" rtlCol="0" anchor="ctr">
            <a:noAutofit/>
          </a:bodyPr>
          <a:lstStyle/>
          <a:p>
            <a:pPr fontAlgn="auto">
              <a:spcBef>
                <a:spcPts val="0"/>
              </a:spcBef>
              <a:spcAft>
                <a:spcPts val="0"/>
              </a:spcAft>
            </a:pPr>
            <a:r>
              <a:rPr lang="uk-UA" dirty="0" smtClean="0">
                <a:solidFill>
                  <a:srgbClr val="000000"/>
                </a:solidFill>
                <a:sym typeface="Calibri"/>
              </a:rPr>
              <a:t>ЗОВНІШНЯ ТЕМПЕРАТУРА, °C</a:t>
            </a:r>
            <a:endParaRPr kumimoji="0" lang="uk-UA" b="0" i="0" u="none" strike="noStrike" cap="none" spc="0" normalizeH="0" baseline="0" dirty="0">
              <a:ln>
                <a:noFill/>
              </a:ln>
              <a:solidFill>
                <a:srgbClr val="000000"/>
              </a:solidFill>
              <a:effectLst/>
              <a:uFillTx/>
              <a:ea typeface="+mj-ea"/>
              <a:cs typeface="+mj-cs"/>
              <a:sym typeface="Calibri"/>
            </a:endParaRPr>
          </a:p>
        </p:txBody>
      </p:sp>
      <p:sp>
        <p:nvSpPr>
          <p:cNvPr id="9" name="Pentagon 8"/>
          <p:cNvSpPr/>
          <p:nvPr/>
        </p:nvSpPr>
        <p:spPr>
          <a:xfrm>
            <a:off x="650346" y="5405054"/>
            <a:ext cx="3960000" cy="432000"/>
          </a:xfrm>
          <a:prstGeom prst="homePlate">
            <a:avLst/>
          </a:prstGeom>
          <a:ln/>
        </p:spPr>
        <p:style>
          <a:lnRef idx="1">
            <a:schemeClr val="accent2"/>
          </a:lnRef>
          <a:fillRef idx="3">
            <a:schemeClr val="accent2"/>
          </a:fillRef>
          <a:effectRef idx="2">
            <a:schemeClr val="accent2"/>
          </a:effectRef>
          <a:fontRef idx="minor">
            <a:schemeClr val="lt1"/>
          </a:fontRef>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r>
              <a:rPr lang="uk-UA" dirty="0" smtClean="0">
                <a:solidFill>
                  <a:srgbClr val="000000"/>
                </a:solidFill>
                <a:sym typeface="Calibri"/>
              </a:rPr>
              <a:t>ТРИВАЛІСТЬ ОПАЛЮВАЛЬНОГО </a:t>
            </a:r>
            <a:r>
              <a:rPr lang="uk-UA" dirty="0" smtClean="0">
                <a:solidFill>
                  <a:srgbClr val="FF0000"/>
                </a:solidFill>
                <a:sym typeface="Calibri"/>
              </a:rPr>
              <a:t>ПЕРІОДУ</a:t>
            </a:r>
            <a:endParaRPr kumimoji="0" lang="uk-UA" b="0" i="0" u="none" strike="noStrike" cap="none" spc="0" normalizeH="0" baseline="0" dirty="0">
              <a:ln>
                <a:noFill/>
              </a:ln>
              <a:solidFill>
                <a:srgbClr val="FF0000"/>
              </a:solidFill>
              <a:effectLst/>
              <a:uFillTx/>
              <a:ea typeface="+mj-ea"/>
              <a:cs typeface="+mj-cs"/>
              <a:sym typeface="Calibri"/>
            </a:endParaRPr>
          </a:p>
        </p:txBody>
      </p:sp>
      <p:sp>
        <p:nvSpPr>
          <p:cNvPr id="10" name="Pentagon 9"/>
          <p:cNvSpPr/>
          <p:nvPr/>
        </p:nvSpPr>
        <p:spPr>
          <a:xfrm>
            <a:off x="5177971" y="1428736"/>
            <a:ext cx="3960535" cy="508587"/>
          </a:xfrm>
          <a:prstGeom prst="homePlate">
            <a:avLst/>
          </a:prstGeom>
          <a:ln/>
        </p:spPr>
        <p:style>
          <a:lnRef idx="1">
            <a:schemeClr val="accent3"/>
          </a:lnRef>
          <a:fillRef idx="3">
            <a:schemeClr val="accent3"/>
          </a:fillRef>
          <a:effectRef idx="2">
            <a:schemeClr val="accent3"/>
          </a:effectRef>
          <a:fontRef idx="minor">
            <a:schemeClr val="lt1"/>
          </a:fontRef>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r>
              <a:rPr lang="uk-UA" dirty="0" smtClean="0">
                <a:solidFill>
                  <a:srgbClr val="000000"/>
                </a:solidFill>
                <a:sym typeface="Calibri"/>
              </a:rPr>
              <a:t>ЩОМІСЯЧНЕ СПОЖИВАННЯ, ЗА ПІДРАХУНКАМИ</a:t>
            </a:r>
            <a:endParaRPr kumimoji="0" lang="uk-UA" b="0" i="0" u="none" strike="noStrike" cap="none" spc="0" normalizeH="0" baseline="0" dirty="0">
              <a:ln>
                <a:noFill/>
              </a:ln>
              <a:solidFill>
                <a:srgbClr val="000000"/>
              </a:solidFill>
              <a:effectLst/>
              <a:uFillTx/>
              <a:ea typeface="+mj-ea"/>
              <a:cs typeface="+mj-cs"/>
              <a:sym typeface="Calibri"/>
            </a:endParaRPr>
          </a:p>
        </p:txBody>
      </p:sp>
      <p:sp>
        <p:nvSpPr>
          <p:cNvPr id="11" name="Pentagon 10"/>
          <p:cNvSpPr/>
          <p:nvPr/>
        </p:nvSpPr>
        <p:spPr>
          <a:xfrm>
            <a:off x="5178238" y="2281804"/>
            <a:ext cx="3960000" cy="432000"/>
          </a:xfrm>
          <a:prstGeom prst="homePlate">
            <a:avLst/>
          </a:prstGeom>
          <a:ln/>
        </p:spPr>
        <p:style>
          <a:lnRef idx="1">
            <a:schemeClr val="accent3"/>
          </a:lnRef>
          <a:fillRef idx="3">
            <a:schemeClr val="accent3"/>
          </a:fillRef>
          <a:effectRef idx="2">
            <a:schemeClr val="accent3"/>
          </a:effectRef>
          <a:fontRef idx="minor">
            <a:schemeClr val="lt1"/>
          </a:fontRef>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r>
              <a:rPr lang="uk-UA" dirty="0" smtClean="0">
                <a:solidFill>
                  <a:srgbClr val="000000"/>
                </a:solidFill>
                <a:sym typeface="Calibri"/>
              </a:rPr>
              <a:t>ЩОМІСЯЧНЕ СПОЖИВАННЯ, ЗА ПІДРАХУНКАМИ</a:t>
            </a:r>
            <a:endParaRPr kumimoji="0" lang="uk-UA" b="0" i="0" u="none" strike="noStrike" cap="none" spc="0" normalizeH="0" baseline="0" dirty="0">
              <a:ln>
                <a:noFill/>
              </a:ln>
              <a:solidFill>
                <a:srgbClr val="000000"/>
              </a:solidFill>
              <a:effectLst/>
              <a:uFillTx/>
              <a:ea typeface="+mj-ea"/>
              <a:cs typeface="+mj-cs"/>
              <a:sym typeface="Calibri"/>
            </a:endParaRPr>
          </a:p>
        </p:txBody>
      </p:sp>
      <p:sp>
        <p:nvSpPr>
          <p:cNvPr id="12" name="Pentagon 11"/>
          <p:cNvSpPr/>
          <p:nvPr/>
        </p:nvSpPr>
        <p:spPr>
          <a:xfrm>
            <a:off x="5189852" y="3065209"/>
            <a:ext cx="3960000" cy="432000"/>
          </a:xfrm>
          <a:prstGeom prst="homePlate">
            <a:avLst/>
          </a:prstGeom>
          <a:ln/>
        </p:spPr>
        <p:style>
          <a:lnRef idx="1">
            <a:schemeClr val="accent3"/>
          </a:lnRef>
          <a:fillRef idx="3">
            <a:schemeClr val="accent3"/>
          </a:fillRef>
          <a:effectRef idx="2">
            <a:schemeClr val="accent3"/>
          </a:effectRef>
          <a:fontRef idx="minor">
            <a:schemeClr val="lt1"/>
          </a:fontRef>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r>
              <a:rPr lang="uk-UA" dirty="0" smtClean="0">
                <a:solidFill>
                  <a:srgbClr val="000000"/>
                </a:solidFill>
                <a:sym typeface="Calibri"/>
              </a:rPr>
              <a:t>ВСТАНОВЛЕНО/ВИМІРЯНО</a:t>
            </a:r>
            <a:endParaRPr kumimoji="0" lang="uk-UA" b="0" i="0" u="none" strike="noStrike" cap="none" spc="0" normalizeH="0" baseline="0" dirty="0">
              <a:ln>
                <a:noFill/>
              </a:ln>
              <a:solidFill>
                <a:srgbClr val="000000"/>
              </a:solidFill>
              <a:effectLst/>
              <a:uFillTx/>
              <a:ea typeface="+mj-ea"/>
              <a:cs typeface="+mj-cs"/>
              <a:sym typeface="Calibri"/>
            </a:endParaRPr>
          </a:p>
        </p:txBody>
      </p:sp>
      <p:sp>
        <p:nvSpPr>
          <p:cNvPr id="13" name="Pentagon 12"/>
          <p:cNvSpPr/>
          <p:nvPr/>
        </p:nvSpPr>
        <p:spPr>
          <a:xfrm>
            <a:off x="5159896" y="3845168"/>
            <a:ext cx="3960000" cy="432000"/>
          </a:xfrm>
          <a:prstGeom prst="homePlate">
            <a:avLst/>
          </a:prstGeom>
          <a:ln/>
        </p:spPr>
        <p:style>
          <a:lnRef idx="1">
            <a:schemeClr val="accent3"/>
          </a:lnRef>
          <a:fillRef idx="3">
            <a:schemeClr val="accent3"/>
          </a:fillRef>
          <a:effectRef idx="2">
            <a:schemeClr val="accent3"/>
          </a:effectRef>
          <a:fontRef idx="minor">
            <a:schemeClr val="lt1"/>
          </a:fontRef>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r>
              <a:rPr lang="uk-UA" dirty="0" smtClean="0">
                <a:solidFill>
                  <a:srgbClr val="000000"/>
                </a:solidFill>
                <a:sym typeface="Calibri"/>
              </a:rPr>
              <a:t>ВСТАНОВЛЕНО/ВИМІРЯНО</a:t>
            </a:r>
            <a:endParaRPr kumimoji="0" lang="uk-UA" b="0" i="0" u="none" strike="noStrike" cap="none" spc="0" normalizeH="0" baseline="0" dirty="0">
              <a:ln>
                <a:noFill/>
              </a:ln>
              <a:solidFill>
                <a:srgbClr val="000000"/>
              </a:solidFill>
              <a:effectLst/>
              <a:uFillTx/>
              <a:ea typeface="+mj-ea"/>
              <a:cs typeface="+mj-cs"/>
              <a:sym typeface="Calibri"/>
            </a:endParaRPr>
          </a:p>
        </p:txBody>
      </p:sp>
      <p:sp>
        <p:nvSpPr>
          <p:cNvPr id="14" name="Pentagon 13"/>
          <p:cNvSpPr/>
          <p:nvPr/>
        </p:nvSpPr>
        <p:spPr>
          <a:xfrm>
            <a:off x="5159896" y="4628573"/>
            <a:ext cx="3960000" cy="432000"/>
          </a:xfrm>
          <a:prstGeom prst="homePlate">
            <a:avLst/>
          </a:prstGeom>
          <a:ln/>
        </p:spPr>
        <p:style>
          <a:lnRef idx="1">
            <a:schemeClr val="accent3"/>
          </a:lnRef>
          <a:fillRef idx="3">
            <a:schemeClr val="accent3"/>
          </a:fillRef>
          <a:effectRef idx="2">
            <a:schemeClr val="accent3"/>
          </a:effectRef>
          <a:fontRef idx="minor">
            <a:schemeClr val="lt1"/>
          </a:fontRef>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r>
              <a:rPr lang="uk-UA" dirty="0" smtClean="0">
                <a:solidFill>
                  <a:srgbClr val="000000"/>
                </a:solidFill>
                <a:sym typeface="Calibri"/>
              </a:rPr>
              <a:t>ВИМІРЯНІ ДАНІ</a:t>
            </a:r>
            <a:endParaRPr kumimoji="0" lang="uk-UA" b="0" i="0" u="none" strike="noStrike" cap="none" spc="0" normalizeH="0" baseline="0" dirty="0">
              <a:ln>
                <a:noFill/>
              </a:ln>
              <a:solidFill>
                <a:srgbClr val="000000"/>
              </a:solidFill>
              <a:effectLst/>
              <a:uFillTx/>
              <a:ea typeface="+mj-ea"/>
              <a:cs typeface="+mj-cs"/>
              <a:sym typeface="Calibri"/>
            </a:endParaRPr>
          </a:p>
        </p:txBody>
      </p:sp>
      <p:sp>
        <p:nvSpPr>
          <p:cNvPr id="15" name="Pentagon 14"/>
          <p:cNvSpPr/>
          <p:nvPr/>
        </p:nvSpPr>
        <p:spPr>
          <a:xfrm>
            <a:off x="5178238" y="5411978"/>
            <a:ext cx="3960000" cy="432000"/>
          </a:xfrm>
          <a:prstGeom prst="homePlate">
            <a:avLst/>
          </a:prstGeom>
          <a:ln/>
        </p:spPr>
        <p:style>
          <a:lnRef idx="1">
            <a:schemeClr val="accent3"/>
          </a:lnRef>
          <a:fillRef idx="3">
            <a:schemeClr val="accent3"/>
          </a:fillRef>
          <a:effectRef idx="2">
            <a:schemeClr val="accent3"/>
          </a:effectRef>
          <a:fontRef idx="minor">
            <a:schemeClr val="lt1"/>
          </a:fontRef>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r>
              <a:rPr lang="uk-UA" dirty="0" smtClean="0">
                <a:solidFill>
                  <a:srgbClr val="FF0000"/>
                </a:solidFill>
                <a:sym typeface="Calibri"/>
              </a:rPr>
              <a:t>ЗАГАЛЬНО</a:t>
            </a:r>
            <a:r>
              <a:rPr lang="uk-UA" dirty="0" smtClean="0">
                <a:solidFill>
                  <a:srgbClr val="000000"/>
                </a:solidFill>
                <a:sym typeface="Calibri"/>
              </a:rPr>
              <a:t>ВІДОМА ІНФОРМАЦІЯ</a:t>
            </a:r>
            <a:endParaRPr kumimoji="0" lang="uk-UA" b="0" i="0" u="none" strike="noStrike" cap="none" spc="0" normalizeH="0" baseline="0" dirty="0">
              <a:ln>
                <a:noFill/>
              </a:ln>
              <a:solidFill>
                <a:srgbClr val="000000"/>
              </a:solidFill>
              <a:effectLst/>
              <a:uFillTx/>
              <a:ea typeface="+mj-ea"/>
              <a:cs typeface="+mj-cs"/>
              <a:sym typeface="Calibri"/>
            </a:endParaRPr>
          </a:p>
        </p:txBody>
      </p:sp>
      <p:sp>
        <p:nvSpPr>
          <p:cNvPr id="16" name="Rectangle 15"/>
          <p:cNvSpPr/>
          <p:nvPr/>
        </p:nvSpPr>
        <p:spPr>
          <a:xfrm>
            <a:off x="9696400" y="1505323"/>
            <a:ext cx="1788790" cy="437194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uk-UA" sz="2000" b="1" dirty="0">
                <a:solidFill>
                  <a:schemeClr val="tx1"/>
                </a:solidFill>
              </a:rPr>
              <a:t>ЗА ОСТАННІ ТРИ РОКИ</a:t>
            </a:r>
          </a:p>
        </p:txBody>
      </p:sp>
    </p:spTree>
    <p:extLst>
      <p:ext uri="{BB962C8B-B14F-4D97-AF65-F5344CB8AC3E}">
        <p14:creationId xmlns:p14="http://schemas.microsoft.com/office/powerpoint/2010/main" val="3456177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noProof="0" dirty="0" smtClean="0"/>
              <a:t>2.2. Попередній аналіз даних</a:t>
            </a:r>
            <a:endParaRPr lang="uk-UA" noProof="0" dirty="0"/>
          </a:p>
        </p:txBody>
      </p:sp>
      <p:sp>
        <p:nvSpPr>
          <p:cNvPr id="3" name="Content Placeholder 2"/>
          <p:cNvSpPr>
            <a:spLocks noGrp="1"/>
          </p:cNvSpPr>
          <p:nvPr>
            <p:ph idx="1"/>
          </p:nvPr>
        </p:nvSpPr>
        <p:spPr>
          <a:xfrm>
            <a:off x="623392" y="1285861"/>
            <a:ext cx="4392488" cy="5572140"/>
          </a:xfrm>
        </p:spPr>
        <p:style>
          <a:lnRef idx="2">
            <a:schemeClr val="accent6"/>
          </a:lnRef>
          <a:fillRef idx="1">
            <a:schemeClr val="lt1"/>
          </a:fillRef>
          <a:effectRef idx="0">
            <a:schemeClr val="accent6"/>
          </a:effectRef>
          <a:fontRef idx="minor">
            <a:schemeClr val="dk1"/>
          </a:fontRef>
        </p:style>
        <p:txBody>
          <a:bodyPr/>
          <a:lstStyle/>
          <a:p>
            <a:r>
              <a:rPr lang="uk-UA" altLang="en-US" sz="2400" noProof="0" dirty="0" smtClean="0"/>
              <a:t>Структурування отриманих даних</a:t>
            </a:r>
          </a:p>
          <a:p>
            <a:r>
              <a:rPr lang="uk-UA" altLang="en-US" sz="2400" noProof="0" dirty="0" smtClean="0"/>
              <a:t>Дані про зону кондиціонування та приміщення будівлі</a:t>
            </a:r>
          </a:p>
          <a:p>
            <a:r>
              <a:rPr lang="uk-UA" altLang="en-US" sz="2400" noProof="0" dirty="0" smtClean="0"/>
              <a:t>Дані про </a:t>
            </a:r>
            <a:r>
              <a:rPr lang="uk-UA" altLang="en-US" sz="2400" b="1" u="sng" noProof="0" dirty="0" smtClean="0">
                <a:solidFill>
                  <a:srgbClr val="FF0000"/>
                </a:solidFill>
              </a:rPr>
              <a:t>структури та діаграми</a:t>
            </a:r>
          </a:p>
          <a:p>
            <a:r>
              <a:rPr lang="uk-UA" altLang="en-US" sz="2400" noProof="0" dirty="0" smtClean="0"/>
              <a:t>Співвідношення </a:t>
            </a:r>
            <a:r>
              <a:rPr lang="uk-UA" altLang="en-US" sz="2400" noProof="0" dirty="0" smtClean="0">
                <a:solidFill>
                  <a:srgbClr val="FF0000"/>
                </a:solidFill>
              </a:rPr>
              <a:t>між </a:t>
            </a:r>
            <a:r>
              <a:rPr lang="uk-UA" altLang="en-US" sz="2400" noProof="0" dirty="0" smtClean="0"/>
              <a:t>споживанням </a:t>
            </a:r>
            <a:r>
              <a:rPr lang="uk-UA" altLang="en-US" sz="2400" noProof="0" dirty="0" smtClean="0">
                <a:solidFill>
                  <a:srgbClr val="FF0000"/>
                </a:solidFill>
              </a:rPr>
              <a:t>та </a:t>
            </a:r>
            <a:r>
              <a:rPr lang="uk-UA" altLang="en-US" sz="2400" noProof="0" dirty="0" smtClean="0"/>
              <a:t>погодн</a:t>
            </a:r>
            <a:r>
              <a:rPr lang="uk-UA" altLang="en-US" sz="2400" noProof="0" dirty="0" smtClean="0">
                <a:solidFill>
                  <a:srgbClr val="FF0000"/>
                </a:solidFill>
              </a:rPr>
              <a:t>ими</a:t>
            </a:r>
            <a:r>
              <a:rPr lang="uk-UA" altLang="en-US" sz="2400" noProof="0" dirty="0" smtClean="0"/>
              <a:t> умов</a:t>
            </a:r>
            <a:r>
              <a:rPr lang="uk-UA" altLang="en-US" sz="2400" noProof="0" dirty="0" smtClean="0">
                <a:solidFill>
                  <a:srgbClr val="FF0000"/>
                </a:solidFill>
              </a:rPr>
              <a:t>ами</a:t>
            </a:r>
            <a:endParaRPr lang="uk-UA" altLang="en-US" sz="2400" noProof="0" dirty="0" smtClean="0"/>
          </a:p>
          <a:p>
            <a:r>
              <a:rPr lang="uk-UA" altLang="en-US" sz="2400" noProof="0" dirty="0" smtClean="0"/>
              <a:t>Підрахунок </a:t>
            </a:r>
            <a:r>
              <a:rPr lang="uk-UA" altLang="en-US" sz="2400" b="1" u="sng" noProof="0" dirty="0" smtClean="0">
                <a:solidFill>
                  <a:srgbClr val="FF0000"/>
                </a:solidFill>
              </a:rPr>
              <a:t>інтенсивності</a:t>
            </a:r>
            <a:r>
              <a:rPr lang="uk-UA" altLang="en-US" sz="2400" noProof="0" dirty="0" smtClean="0"/>
              <a:t> споживання електроенергії та еталонне порівняння</a:t>
            </a:r>
            <a:endParaRPr lang="uk-UA" sz="2400" noProof="0" dirty="0"/>
          </a:p>
        </p:txBody>
      </p:sp>
      <p:pic>
        <p:nvPicPr>
          <p:cNvPr id="4" name="Picture 3" descr="O:\_A_Esosie_projekti\Energoauditi\Dzivojamas_ekas\Riga\Bērzupes_23_Renesco\bildes\bildes 001.jpg"/>
          <p:cNvPicPr/>
          <p:nvPr/>
        </p:nvPicPr>
        <p:blipFill>
          <a:blip r:embed="rId3" cstate="print"/>
          <a:srcRect/>
          <a:stretch>
            <a:fillRect/>
          </a:stretch>
        </p:blipFill>
        <p:spPr bwMode="auto">
          <a:xfrm>
            <a:off x="7752184" y="1556792"/>
            <a:ext cx="3740988" cy="2520280"/>
          </a:xfrm>
          <a:prstGeom prst="rect">
            <a:avLst/>
          </a:prstGeom>
          <a:noFill/>
          <a:ln>
            <a:no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0098" y="1556792"/>
            <a:ext cx="2018070" cy="252028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2184" y="4221089"/>
            <a:ext cx="3740988" cy="2088232"/>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r="14852"/>
          <a:stretch/>
        </p:blipFill>
        <p:spPr>
          <a:xfrm>
            <a:off x="5543939" y="4186591"/>
            <a:ext cx="2064229" cy="2122729"/>
          </a:xfrm>
          <a:prstGeom prst="rect">
            <a:avLst/>
          </a:prstGeom>
        </p:spPr>
      </p:pic>
      <p:sp>
        <p:nvSpPr>
          <p:cNvPr id="8" name="TextBox 7"/>
          <p:cNvSpPr txBox="1"/>
          <p:nvPr/>
        </p:nvSpPr>
        <p:spPr>
          <a:xfrm>
            <a:off x="5738810" y="3707740"/>
            <a:ext cx="1785950" cy="369332"/>
          </a:xfrm>
          <a:prstGeom prst="rect">
            <a:avLst/>
          </a:prstGeom>
          <a:noFill/>
        </p:spPr>
        <p:txBody>
          <a:bodyPr wrap="square" rtlCol="0">
            <a:spAutoFit/>
          </a:bodyPr>
          <a:lstStyle/>
          <a:p>
            <a:r>
              <a:rPr lang="uk-UA" dirty="0" smtClean="0">
                <a:solidFill>
                  <a:schemeClr val="bg1"/>
                </a:solidFill>
              </a:rPr>
              <a:t>Сходова клітка</a:t>
            </a:r>
            <a:endParaRPr lang="uk-UA" dirty="0">
              <a:solidFill>
                <a:schemeClr val="bg1"/>
              </a:solidFill>
            </a:endParaRPr>
          </a:p>
        </p:txBody>
      </p:sp>
      <p:sp>
        <p:nvSpPr>
          <p:cNvPr id="9" name="TextBox 8"/>
          <p:cNvSpPr txBox="1"/>
          <p:nvPr/>
        </p:nvSpPr>
        <p:spPr>
          <a:xfrm>
            <a:off x="9648882" y="5929046"/>
            <a:ext cx="1223412" cy="369332"/>
          </a:xfrm>
          <a:prstGeom prst="rect">
            <a:avLst/>
          </a:prstGeom>
          <a:noFill/>
        </p:spPr>
        <p:txBody>
          <a:bodyPr wrap="none" rtlCol="0">
            <a:spAutoFit/>
          </a:bodyPr>
          <a:lstStyle/>
          <a:p>
            <a:r>
              <a:rPr lang="uk-UA" dirty="0" smtClean="0">
                <a:solidFill>
                  <a:schemeClr val="bg1"/>
                </a:solidFill>
              </a:rPr>
              <a:t>Підвал </a:t>
            </a:r>
            <a:endParaRPr lang="uk-UA" dirty="0">
              <a:solidFill>
                <a:schemeClr val="bg1"/>
              </a:solidFill>
            </a:endParaRPr>
          </a:p>
        </p:txBody>
      </p:sp>
      <p:sp>
        <p:nvSpPr>
          <p:cNvPr id="10" name="TextBox 9"/>
          <p:cNvSpPr txBox="1"/>
          <p:nvPr/>
        </p:nvSpPr>
        <p:spPr>
          <a:xfrm>
            <a:off x="5563240" y="5939988"/>
            <a:ext cx="1531188" cy="369332"/>
          </a:xfrm>
          <a:prstGeom prst="rect">
            <a:avLst/>
          </a:prstGeom>
          <a:noFill/>
        </p:spPr>
        <p:txBody>
          <a:bodyPr wrap="none" rtlCol="0">
            <a:spAutoFit/>
          </a:bodyPr>
          <a:lstStyle/>
          <a:p>
            <a:r>
              <a:rPr lang="ru-RU" dirty="0" err="1" smtClean="0">
                <a:solidFill>
                  <a:schemeClr val="bg1"/>
                </a:solidFill>
              </a:rPr>
              <a:t>Вихід</a:t>
            </a:r>
            <a:r>
              <a:rPr lang="ru-RU" dirty="0" smtClean="0">
                <a:solidFill>
                  <a:schemeClr val="bg1"/>
                </a:solidFill>
              </a:rPr>
              <a:t> </a:t>
            </a:r>
            <a:r>
              <a:rPr lang="uk-UA" dirty="0" smtClean="0">
                <a:solidFill>
                  <a:schemeClr val="bg1"/>
                </a:solidFill>
              </a:rPr>
              <a:t>на дах</a:t>
            </a:r>
            <a:endParaRPr lang="uk-UA" dirty="0">
              <a:solidFill>
                <a:schemeClr val="bg1"/>
              </a:solidFill>
            </a:endParaRPr>
          </a:p>
        </p:txBody>
      </p:sp>
    </p:spTree>
    <p:extLst>
      <p:ext uri="{BB962C8B-B14F-4D97-AF65-F5344CB8AC3E}">
        <p14:creationId xmlns:p14="http://schemas.microsoft.com/office/powerpoint/2010/main" val="795985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VASSI_zals">
  <a:themeElements>
    <a:clrScheme name="Custom 4">
      <a:dk1>
        <a:srgbClr val="000000"/>
      </a:dk1>
      <a:lt1>
        <a:srgbClr val="FFFFFF"/>
      </a:lt1>
      <a:dk2>
        <a:srgbClr val="DDE9EC"/>
      </a:dk2>
      <a:lt2>
        <a:srgbClr val="464653"/>
      </a:lt2>
      <a:accent1>
        <a:srgbClr val="727CA3"/>
      </a:accent1>
      <a:accent2>
        <a:srgbClr val="9FB8CD"/>
      </a:accent2>
      <a:accent3>
        <a:srgbClr val="D2DA7A"/>
      </a:accent3>
      <a:accent4>
        <a:srgbClr val="FADA7A"/>
      </a:accent4>
      <a:accent5>
        <a:srgbClr val="B88472"/>
      </a:accent5>
      <a:accent6>
        <a:srgbClr val="775F55"/>
      </a:accent6>
      <a:hlink>
        <a:srgbClr val="0084B4"/>
      </a:hlink>
      <a:folHlink>
        <a:srgbClr val="00B0F0"/>
      </a:folHlink>
    </a:clrScheme>
    <a:fontScheme name="VASSI_zal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ASSI_zals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VASSI_zals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VASSI_zals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VASSI_zals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VASSI_zals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VASSI_zals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VASSI_zals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VASSI_zals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VASSI_zals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VASSI_zals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VASSI_zals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VASSI_zals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VASSI_zals</Template>
  <TotalTime>10749</TotalTime>
  <Words>3727</Words>
  <Application>Microsoft Office PowerPoint</Application>
  <PresentationFormat>Широкоэкранный</PresentationFormat>
  <Paragraphs>861</Paragraphs>
  <Slides>27</Slides>
  <Notes>27</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27</vt:i4>
      </vt:variant>
    </vt:vector>
  </HeadingPairs>
  <TitlesOfParts>
    <vt:vector size="34" baseType="lpstr">
      <vt:lpstr>Arial</vt:lpstr>
      <vt:lpstr>Arial Narrow</vt:lpstr>
      <vt:lpstr>Calibri</vt:lpstr>
      <vt:lpstr>Open Sans</vt:lpstr>
      <vt:lpstr>Times New Roman</vt:lpstr>
      <vt:lpstr>Wingdings</vt:lpstr>
      <vt:lpstr>VASSI_zals</vt:lpstr>
      <vt:lpstr>Презентация PowerPoint</vt:lpstr>
      <vt:lpstr>Зміст </vt:lpstr>
      <vt:lpstr>1. Енергоаудит будівлі</vt:lpstr>
      <vt:lpstr>Енергетичний сертифікат будівлі</vt:lpstr>
      <vt:lpstr>Відповідні стандарти енергоаудиту</vt:lpstr>
      <vt:lpstr>2. Основні кроки щодо проведення енергоаудиту житлових будівель</vt:lpstr>
      <vt:lpstr>2.1. Вхідні дані щодо енергоаудиту</vt:lpstr>
      <vt:lpstr>Вхідні дані для бази</vt:lpstr>
      <vt:lpstr>2.2. Попередній аналіз даних</vt:lpstr>
      <vt:lpstr>Приклад структурованих зібраних даних</vt:lpstr>
      <vt:lpstr>Діаграми та порівняння - приклад</vt:lpstr>
      <vt:lpstr>Приклад еталонного порівняння</vt:lpstr>
      <vt:lpstr>4. Перевірка будівель</vt:lpstr>
      <vt:lpstr>Що потрібно перевірити під час перевірки  будівель</vt:lpstr>
      <vt:lpstr>4.1. Фасад будівлі</vt:lpstr>
      <vt:lpstr>4.2. Інженерні системи</vt:lpstr>
      <vt:lpstr>4.3. Підвал</vt:lpstr>
      <vt:lpstr>4.4. Горище</vt:lpstr>
      <vt:lpstr>4.5. Дах</vt:lpstr>
      <vt:lpstr>4.6. Сходи</vt:lpstr>
      <vt:lpstr>4.7. Квартири</vt:lpstr>
      <vt:lpstr>5. Обладнання для проведення енергоаудиту</vt:lpstr>
      <vt:lpstr>6. Структура звіту з енергоаудиту будівлі</vt:lpstr>
      <vt:lpstr>7. Відповідні норми щодо вимог енергоефективності в житлових будівлях</vt:lpstr>
      <vt:lpstr>ДБН B.2.6-31:2016 – приклад вимоги</vt:lpstr>
      <vt:lpstr>ДБН В.2.6-31:2016 – Кліматичні зони</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Dace Eihvalde</dc:creator>
  <cp:lastModifiedBy>Катерина Шишка</cp:lastModifiedBy>
  <cp:revision>1525</cp:revision>
  <cp:lastPrinted>2019-01-29T12:08:09Z</cp:lastPrinted>
  <dcterms:created xsi:type="dcterms:W3CDTF">2015-02-12T10:49:47Z</dcterms:created>
  <dcterms:modified xsi:type="dcterms:W3CDTF">2019-08-27T07:22:58Z</dcterms:modified>
</cp:coreProperties>
</file>