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305" r:id="rId6"/>
    <p:sldId id="259" r:id="rId7"/>
    <p:sldId id="262" r:id="rId8"/>
    <p:sldId id="260" r:id="rId9"/>
    <p:sldId id="261" r:id="rId10"/>
    <p:sldId id="263" r:id="rId11"/>
    <p:sldId id="264" r:id="rId12"/>
    <p:sldId id="30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86" r:id="rId41"/>
    <p:sldId id="291" r:id="rId42"/>
    <p:sldId id="292" r:id="rId43"/>
    <p:sldId id="293" r:id="rId44"/>
    <p:sldId id="294" r:id="rId45"/>
    <p:sldId id="295" r:id="rId46"/>
    <p:sldId id="287" r:id="rId47"/>
    <p:sldId id="296" r:id="rId48"/>
    <p:sldId id="288" r:id="rId49"/>
    <p:sldId id="290" r:id="rId50"/>
    <p:sldId id="266" r:id="rId5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5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uk-UA" dirty="0"/>
              <a:t>Образец заголовка</a:t>
            </a:r>
            <a:endParaRPr lang="ru-RU" altLang="uk-UA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uk-UA" dirty="0"/>
              <a:t>Образец текста</a:t>
            </a:r>
            <a:endParaRPr lang="ru-RU" altLang="uk-UA" dirty="0"/>
          </a:p>
          <a:p>
            <a:pPr lvl="1"/>
            <a:r>
              <a:rPr lang="ru-RU" altLang="uk-UA" dirty="0"/>
              <a:t>Второй уровень</a:t>
            </a:r>
            <a:endParaRPr lang="ru-RU" altLang="uk-UA" dirty="0"/>
          </a:p>
          <a:p>
            <a:pPr lvl="2"/>
            <a:r>
              <a:rPr lang="ru-RU" altLang="uk-UA" dirty="0"/>
              <a:t>Третий уровень</a:t>
            </a:r>
            <a:endParaRPr lang="ru-RU" altLang="uk-UA" dirty="0"/>
          </a:p>
          <a:p>
            <a:pPr lvl="3"/>
            <a:r>
              <a:rPr lang="ru-RU" altLang="uk-UA" dirty="0"/>
              <a:t>Четвертый уровень</a:t>
            </a:r>
            <a:endParaRPr lang="ru-RU" altLang="uk-UA" dirty="0"/>
          </a:p>
          <a:p>
            <a:pPr lvl="4"/>
            <a:r>
              <a:rPr lang="ru-RU" altLang="uk-UA" dirty="0"/>
              <a:t>Пятый уровень</a:t>
            </a:r>
            <a:endParaRPr lang="ru-RU" alt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EFB96A-5B66-4E81-B644-E6241131B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C30243-55F8-47AB-8075-602BBCA695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4%D0%B5%D1%80%D0%BD%D0%B0%D0%BD_%D0%9B%D0%B5%D0%B6%D0%B5" TargetMode="External"/><Relationship Id="rId3" Type="http://schemas.openxmlformats.org/officeDocument/2006/relationships/hyperlink" Target="http://uk.wikipedia.org/wiki/%D0%A1%D0%B5%D0%B7%D0%B0%D0%BD%D0%BD_%D0%9F%D0%BE%D0%BB%D1%8C" TargetMode="External"/><Relationship Id="rId2" Type="http://schemas.openxmlformats.org/officeDocument/2006/relationships/hyperlink" Target="http://uk.wikipedia.org/w/index.php?title=%D0%91%D1%80%D0%B0%D0%BA_%D0%96%D0%BE%D1%80%D0%B6&amp;action=edit&amp;redlink=1" TargetMode="External"/><Relationship Id="rId1" Type="http://schemas.openxmlformats.org/officeDocument/2006/relationships/hyperlink" Target="http://uk.wikipedia.org/wiki/%D0%9F%D1%96%D0%BA%D0%B0%D1%81%D1%81%D0%BE_%D0%9F%D0%B0%D0%B1%D0%BB%D0%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A5%D1%83%D0%B4%D0%BE%D0%B6%D0%BD%D0%B8%D0%BA" TargetMode="External"/><Relationship Id="rId8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hyperlink" Target="http://uk.wikipedia.org/wiki/%D0%9C%D1%83%D0%B6%D0%B5%D0%BD" TargetMode="External"/><Relationship Id="rId6" Type="http://schemas.openxmlformats.org/officeDocument/2006/relationships/hyperlink" Target="http://uk.wikipedia.org/wiki/1973" TargetMode="External"/><Relationship Id="rId5" Type="http://schemas.openxmlformats.org/officeDocument/2006/relationships/hyperlink" Target="http://uk.wikipedia.org/wiki/8_%D0%BA%D0%B2%D1%96%D1%82%D0%BD%D1%8F" TargetMode="External"/><Relationship Id="rId4" Type="http://schemas.openxmlformats.org/officeDocument/2006/relationships/hyperlink" Target="http://uk.wikipedia.org/wiki/%D0%86%D1%81%D0%BF%D0%B0%D0%BD%D1%96%D1%8F" TargetMode="External"/><Relationship Id="rId3" Type="http://schemas.openxmlformats.org/officeDocument/2006/relationships/hyperlink" Target="http://uk.wikipedia.org/wiki/%D0%9C%D0%B0%D0%BB%D0%B0%D0%B3%D0%B0" TargetMode="External"/><Relationship Id="rId2" Type="http://schemas.openxmlformats.org/officeDocument/2006/relationships/hyperlink" Target="http://uk.wikipedia.org/wiki/1881" TargetMode="External"/><Relationship Id="rId19" Type="http://schemas.openxmlformats.org/officeDocument/2006/relationships/slideLayout" Target="../slideLayouts/slideLayout2.xml"/><Relationship Id="rId18" Type="http://schemas.openxmlformats.org/officeDocument/2006/relationships/hyperlink" Target="http://uk.wikipedia.org/wiki/%D0%90%D0%BB%D0%B5%D0%B3%D0%BE%D1%80%D1%96%D1%8F" TargetMode="External"/><Relationship Id="rId17" Type="http://schemas.openxmlformats.org/officeDocument/2006/relationships/hyperlink" Target="http://uk.wikipedia.org/wiki/%D0%9F%D0%BE%D1%81%D1%83%D0%B4" TargetMode="External"/><Relationship Id="rId16" Type="http://schemas.openxmlformats.org/officeDocument/2006/relationships/hyperlink" Target="http://uk.wikipedia.org/wiki/%D0%9C%D1%83%D0%B7%D0%B8%D1%87%D0%BD%D1%96_%D1%96%D0%BD%D1%81%D1%82%D1%80%D1%83%D0%BC%D0%B5%D0%BD%D1%82%D0%B8" TargetMode="External"/><Relationship Id="rId15" Type="http://schemas.openxmlformats.org/officeDocument/2006/relationships/hyperlink" Target="http://uk.wikipedia.org/wiki/%D0%A1%D0%B8%D0%BC%D0%B2%D0%BE%D0%BB%D1%96%D0%B7%D0%BC" TargetMode="External"/><Relationship Id="rId14" Type="http://schemas.openxmlformats.org/officeDocument/2006/relationships/hyperlink" Target="http://uk.wikipedia.org/wiki/1917" TargetMode="External"/><Relationship Id="rId13" Type="http://schemas.openxmlformats.org/officeDocument/2006/relationships/hyperlink" Target="http://uk.wikipedia.org/wiki/1909" TargetMode="External"/><Relationship Id="rId12" Type="http://schemas.openxmlformats.org/officeDocument/2006/relationships/hyperlink" Target="http://uk.wikipedia.org/wiki/1908" TargetMode="External"/><Relationship Id="rId11" Type="http://schemas.openxmlformats.org/officeDocument/2006/relationships/image" Target="../media/image7.jpeg"/><Relationship Id="rId10" Type="http://schemas.openxmlformats.org/officeDocument/2006/relationships/hyperlink" Target="http://uk.wikipedia.org/wiki/20_%D1%81%D1%82%D0%BE%D0%BB%D1%96%D1%82%D1%82%D1%8F" TargetMode="External"/><Relationship Id="rId1" Type="http://schemas.openxmlformats.org/officeDocument/2006/relationships/hyperlink" Target="http://uk.wikipedia.org/wiki/25_%D0%B6%D0%BE%D0%B2%D1%82%D0%BD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://uk.wikipedia.org/wiki/191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uk.wikipedia.org/wiki/%D0%86%D1%82%D0%B0%D0%BB%D1%96%D1%8F" TargetMode="External"/><Relationship Id="rId6" Type="http://schemas.openxmlformats.org/officeDocument/2006/relationships/hyperlink" Target="http://uk.wikipedia.org/wiki/20_%D1%81%D1%82%D0%BE%D0%BB%D1%96%D1%82%D1%82%D1%8F" TargetMode="External"/><Relationship Id="rId5" Type="http://schemas.openxmlformats.org/officeDocument/2006/relationships/hyperlink" Target="http://uk.wikipedia.org/wiki/%D0%9E%D0%B1%D1%80%D0%B0%D0%B7%D0%BE%D1%82%D0%B2%D0%BE%D1%80%D1%87%D0%B5_%D0%BC%D0%B8%D1%81%D1%82%D0%B5%D1%86%D1%82%D0%B2%D0%BE" TargetMode="External"/><Relationship Id="rId4" Type="http://schemas.openxmlformats.org/officeDocument/2006/relationships/hyperlink" Target="http://uk.wikipedia.org/wiki/%D0%A5%D1%83%D0%B4%D0%BE%D0%B6%D0%BD%D1%8F_%D0%BB%D1%96%D1%82%D0%B5%D1%80%D0%B0%D1%82%D1%83%D1%80%D0%B0" TargetMode="External"/><Relationship Id="rId3" Type="http://schemas.openxmlformats.org/officeDocument/2006/relationships/hyperlink" Target="http://uk.wikipedia.org/wiki/%D0%90%D0%B2%D0%B0%D0%BD%D0%B3%D0%B0%D1%80%D0%B4_(%D0%BC%D0%B8%D1%81%D1%82%D0%B5%D1%86%D1%82%D0%B2%D0%BE)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hyperlink" Target="http://uk.wikipedia.org/wiki/%D0%86%D1%82%D0%B0%D0%BB%D1%96%D0%B9%D1%81%D1%8C%D0%BA%D0%B0_%D0%BC%D0%BE%D0%B2%D0%B0" TargetMode="Externa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/index.php?title=%D0%9A%D0%BE%D1%81%D0%BC%D0%BE%D0%BF%D0%BE%D0%BB%D1%96%D0%B7%D0%BC&amp;action=edit&amp;redlink=1" TargetMode="External"/><Relationship Id="rId8" Type="http://schemas.openxmlformats.org/officeDocument/2006/relationships/hyperlink" Target="http://uk.wikipedia.org/wiki/%D0%86%D0%BD%D0%B4%D1%83%D1%81%D1%82%D1%80%D1%96%D0%B0%D0%BB%D1%96%D0%B7%D0%B0%D1%86%D1%96%D1%8F" TargetMode="External"/><Relationship Id="rId7" Type="http://schemas.openxmlformats.org/officeDocument/2006/relationships/hyperlink" Target="http://uk.wikipedia.org/wiki/%D0%A3%D1%80%D0%B1%D0%B0%D0%BD%D1%96%D0%B7%D0%BC" TargetMode="External"/><Relationship Id="rId6" Type="http://schemas.openxmlformats.org/officeDocument/2006/relationships/hyperlink" Target="http://uk.wikipedia.org/wiki/%D0%9F%D0%BE%D0%B5%D0%B7%D1%96%D1%8F" TargetMode="External"/><Relationship Id="rId5" Type="http://schemas.openxmlformats.org/officeDocument/2006/relationships/hyperlink" Target="http://uk.wikipedia.org/wiki/%D0%9C%D0%B0%D0%BB%D1%8F%D1%80%D1%81%D1%82%D0%B2%D0%BE" TargetMode="External"/><Relationship Id="rId4" Type="http://schemas.openxmlformats.org/officeDocument/2006/relationships/hyperlink" Target="http://uk.wikipedia.org/wiki/%D0%86%D0%BD%D0%B4%D0%B8%D0%B2%D1%96%D0%B4%D1%83%D0%B0%D0%BB%D1%96%D0%B7%D0%BC" TargetMode="External"/><Relationship Id="rId3" Type="http://schemas.openxmlformats.org/officeDocument/2006/relationships/hyperlink" Target="http://uk.wikipedia.org/wiki/%D0%9A%D0%BB%D0%B0%D1%81%D0%B8%D1%86%D0%B8%D0%B7%D0%BC" TargetMode="External"/><Relationship Id="rId2" Type="http://schemas.openxmlformats.org/officeDocument/2006/relationships/hyperlink" Target="http://uk.wikipedia.org/wiki/%D0%A0%D0%B5%D0%B0%D0%BB%D1%96%D0%B7%D0%BC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uk.wikipedia.org/w/index.php?title=%D0%9B%D0%B5_%D0%A4%D1%96%D2%91%D0%B0%D1%80%D0%BE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A1%D0%B2%D1%96%D0%B4%D0%BE%D0%BC%D1%96%D1%81%D1%82%D1%8C" TargetMode="External"/><Relationship Id="rId8" Type="http://schemas.openxmlformats.org/officeDocument/2006/relationships/hyperlink" Target="http://uk.wikipedia.org/wiki/%D0%86%D0%BD%D1%82%D1%83%D1%97%D1%86%D1%96%D1%8F" TargetMode="External"/><Relationship Id="rId7" Type="http://schemas.openxmlformats.org/officeDocument/2006/relationships/hyperlink" Target="http://uk.wikipedia.org/wiki/%D0%93%D0%B0%D0%BB%D1%8E%D1%86%D0%B8%D0%BD%D0%B0%D1%86%D1%96%D1%8F" TargetMode="External"/><Relationship Id="rId6" Type="http://schemas.openxmlformats.org/officeDocument/2006/relationships/hyperlink" Target="http://uk.wikipedia.org/wiki/%D0%A1%D0%BE%D0%BD_(%D1%84%D1%96%D0%B7%D1%96%D0%BE%D0%BB%D0%BE%D0%B3%D1%96%D1%87%D0%BD%D0%B8%D0%B9_%D1%81%D1%82%D0%B0%D0%BD)" TargetMode="External"/><Relationship Id="rId5" Type="http://schemas.openxmlformats.org/officeDocument/2006/relationships/hyperlink" Target="http://uk.wikipedia.org/wiki/%D0%9B%D0%BE%D0%B3%D1%96%D0%BA%D0%B0" TargetMode="External"/><Relationship Id="rId4" Type="http://schemas.openxmlformats.org/officeDocument/2006/relationships/hyperlink" Target="http://uk.wikipedia.org/wiki/%D0%9C%D0%B0%D1%82%D0%B5%D1%80%D1%96%D0%B0%D0%BB%D1%96%D0%B7%D0%BC" TargetMode="External"/><Relationship Id="rId3" Type="http://schemas.openxmlformats.org/officeDocument/2006/relationships/hyperlink" Target="http://uk.wikipedia.org/wiki/%D0%A4%D1%80%D0%B5%D0%B9%D0%B4%D0%B8%D0%B7%D0%BC" TargetMode="External"/><Relationship Id="rId2" Type="http://schemas.openxmlformats.org/officeDocument/2006/relationships/hyperlink" Target="http://uk.wikipedia.org/wiki/%D0%86%D0%BD%D1%82%D1%83%D1%97%D1%82%D0%B8%D0%B2%D1%96%D0%B7%D0%BC" TargetMode="External"/><Relationship Id="rId16" Type="http://schemas.openxmlformats.org/officeDocument/2006/relationships/slideLayout" Target="../slideLayouts/slideLayout2.xml"/><Relationship Id="rId15" Type="http://schemas.openxmlformats.org/officeDocument/2006/relationships/hyperlink" Target="http://uk.wikipedia.org/wiki/%D0%9F%D1%96%D0%B4%D1%81%D0%B2%D1%96%D0%B4%D0%BE%D0%BC%D1%96%D1%81%D1%82%D1%8C" TargetMode="External"/><Relationship Id="rId14" Type="http://schemas.openxmlformats.org/officeDocument/2006/relationships/hyperlink" Target="http://uk.wikipedia.org/wiki/%D0%90%D0%BD%D0%B0%D1%80%D1%85%D1%96%D0%B7%D0%BC" TargetMode="External"/><Relationship Id="rId13" Type="http://schemas.openxmlformats.org/officeDocument/2006/relationships/hyperlink" Target="http://uk.wikipedia.org/wiki/%D0%97%D0%B8%D0%B3%D0%BC%D1%83%D0%BD%D0%B4_%D0%A4%D1%80%D0%B5%D0%B9%D0%B4" TargetMode="External"/><Relationship Id="rId12" Type="http://schemas.openxmlformats.org/officeDocument/2006/relationships/hyperlink" Target="http://uk.wikipedia.org/wiki/%D0%96%D0%B0%D1%85%D0%B8" TargetMode="External"/><Relationship Id="rId11" Type="http://schemas.openxmlformats.org/officeDocument/2006/relationships/hyperlink" Target="http://uk.wikipedia.org/wiki/%D0%A4%D0%B0%D0%BD%D1%82%D0%B0%D1%81%D1%82%D0%B8%D0%BA%D0%B0" TargetMode="External"/><Relationship Id="rId10" Type="http://schemas.openxmlformats.org/officeDocument/2006/relationships/hyperlink" Target="http://uk.wikipedia.org/wiki/%D0%9C%D1%96%D1%81%D1%82%D0%B8%D0%BA%D0%B0" TargetMode="External"/><Relationship Id="rId1" Type="http://schemas.openxmlformats.org/officeDocument/2006/relationships/hyperlink" Target="http://uk.wikipedia.org/wiki/%D0%91%D1%80%D0%B5%D1%82%D0%BE%D0%BD_%D0%90%D0%BD%D0%B4%D1%80%D0%B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uk.wikipedia.org/wiki/%D0%A1%D1%83%D0%B1'%D1%94%D0%BA%D1%82%D0%B8%D0%B2%D1%96%D0%B7%D0%BC" TargetMode="External"/><Relationship Id="rId2" Type="http://schemas.openxmlformats.org/officeDocument/2006/relationships/hyperlink" Target="http://uk.wikipedia.org/wiki/%D0%9F%D0%B0%D1%84%D0%BE%D1%81" TargetMode="External"/><Relationship Id="rId1" Type="http://schemas.openxmlformats.org/officeDocument/2006/relationships/hyperlink" Target="http://uk.wikipedia.org/wiki/%D0%9B%D1%96%D1%80%D0%B8%D0%B7%D0%B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A5%D0%B0%D0%B9%D0%BC_%D0%A1%D1%83%D1%82%D1%96%D0%BD" TargetMode="External"/><Relationship Id="rId8" Type="http://schemas.openxmlformats.org/officeDocument/2006/relationships/hyperlink" Target="http://uk.wikipedia.org/wiki/%D0%96%D0%BE%D1%80%D0%B6_%D0%A0%D1%83%D0%BE" TargetMode="External"/><Relationship Id="rId7" Type="http://schemas.openxmlformats.org/officeDocument/2006/relationships/hyperlink" Target="http://uk.wikipedia.org/wiki/%D0%9E%D1%82%D1%82%D0%BE_%D0%94%D1%96%D0%BA%D1%81" TargetMode="External"/><Relationship Id="rId6" Type="http://schemas.openxmlformats.org/officeDocument/2006/relationships/hyperlink" Target="http://uk.wikipedia.org/wiki/%D0%95%D1%80%D0%BD%D1%81%D1%82_%D0%91%D0%B0%D1%80%D0%BB%D0%B0%D1%85" TargetMode="External"/><Relationship Id="rId5" Type="http://schemas.openxmlformats.org/officeDocument/2006/relationships/hyperlink" Target="http://uk.wikipedia.org/wiki/%D0%95%D0%B3%D0%BE%D0%BD_%D0%A8%D0%B8%D0%BB%D0%B5" TargetMode="External"/><Relationship Id="rId4" Type="http://schemas.openxmlformats.org/officeDocument/2006/relationships/hyperlink" Target="http://uk.wikipedia.org/wiki/%D0%92%D1%96%D1%82%D0%BA%D0%B5%D0%B2%D0%B8%D1%87_%D0%A1%D1%82%D0%B0%D0%BD%D1%96%D1%81%D0%BB%D0%B0%D0%B2_%D0%86%D0%B3%D0%BD%D0%B0%D1%86%D1%96%D0%B9" TargetMode="External"/><Relationship Id="rId3" Type="http://schemas.openxmlformats.org/officeDocument/2006/relationships/hyperlink" Target="http://uk.wikipedia.org/wiki/%D0%9E%D1%81%D0%B8%D0%BF_%D0%A6%D0%B0%D0%B4%D0%BA%D0%B8%D0%BD" TargetMode="External"/><Relationship Id="rId2" Type="http://schemas.openxmlformats.org/officeDocument/2006/relationships/hyperlink" Target="http://uk.wikipedia.org/wiki/%D0%95%D0%B4%D0%B2%D0%B0%D1%80%D0%B4_%D0%9C%D1%83%D0%BD%D0%BA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uk.wikipedia.org/wiki/%D0%A4%D1%80%D0%B0%D0%BD%D1%86_%D0%9C%D0%B0%D1%80%D0%BA" TargetMode="External"/><Relationship Id="rId12" Type="http://schemas.openxmlformats.org/officeDocument/2006/relationships/hyperlink" Target="http://uk.wikipedia.org/w/index.php?title=%D0%92%D1%96%D0%BB%D1%8C%D0%B3%D0%B5%D0%BB%D1%8C%D0%BC_%D0%9B%D0%B5%D0%BC%D0%B1%D1%80%D1%83%D0%BA&amp;action=edit&amp;redlink=1" TargetMode="External"/><Relationship Id="rId11" Type="http://schemas.openxmlformats.org/officeDocument/2006/relationships/hyperlink" Target="http://uk.wikipedia.org/wiki/%D0%95%D1%80%D0%BD%D1%81%D1%82_%D0%9B%D1%8E%D0%B4%D0%B2%D1%96%D0%B3_%D0%9A%D1%96%D1%80%D1%85%D0%BD%D0%B5%D1%80" TargetMode="External"/><Relationship Id="rId10" Type="http://schemas.openxmlformats.org/officeDocument/2006/relationships/hyperlink" Target="http://uk.wikipedia.org/w/index.php?title=%D0%93%D0%B5%D0%BD%D1%80%D0%B8%D1%85_%D0%9A%D0%B0%D0%BC%D0%BF%D0%B5%D0%BD%D0%B4%D0%BE%D0%BD%D0%BA&amp;action=edit&amp;redlink=1" TargetMode="External"/><Relationship Id="rId1" Type="http://schemas.openxmlformats.org/officeDocument/2006/relationships/hyperlink" Target="http://uk.wikipedia.org/wiki/%D0%9A%D0%B0%D0%BD%D0%B4%D1%96%D0%BD%D1%81%D1%8C%D0%BA%D0%B8%D0%B9_%D0%92%D0%B0%D1%81%D0%B8%D0%BB%D1%8C_%D0%92%D0%B0%D1%81%D0%B8%D0%BB%D1%8C%D0%BE%D0%B2%D0%B8%D1%87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ru.wikipedia.org/wiki/%D0%A1%D0%BF%D0%B8%D1%81%D0%BE%D0%BA_%D1%81%D0%B0%D0%BC%D1%8B%D1%85_%D0%B4%D0%BE%D1%80%D0%BE%D0%B3%D0%B8%D1%85_%D0%BA%D0%B0%D1%80%D1%82%D0%B8%D0%BD" TargetMode="External"/><Relationship Id="rId1" Type="http://schemas.openxmlformats.org/officeDocument/2006/relationships/hyperlink" Target="http://ru.wikipedia.org/wiki/Sotheby'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uk.wikipedia.org/wiki/%D0%86%D1%80%D1%80%D0%B0%D1%86%D1%96%D0%BE%D0%BD%D0%B0%D0%BB%D1%96%D0%B7%D0%BC" TargetMode="External"/><Relationship Id="rId2" Type="http://schemas.openxmlformats.org/officeDocument/2006/relationships/hyperlink" Target="http://uk.wikipedia.org/wiki/%D0%90%D0%B2%D0%B0%D0%BD%D0%B3%D0%B0%D1%80%D0%B4%D0%B8%D0%B7%D0%BC" TargetMode="External"/><Relationship Id="rId1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0%D0%B1%D1%81%D1%82%D1%80%D0%B0%D0%BA%D1%82%D0%BD%D0%B8%D0%B9_%D0%B5%D0%BA%D1%81%D0%BF%D1%80%D0%B5%D1%81%D1%96%D0%BE%D0%BD%D1%96%D0%B7%D0%BC" TargetMode="External"/><Relationship Id="rId3" Type="http://schemas.openxmlformats.org/officeDocument/2006/relationships/hyperlink" Target="http://uk.wikipedia.org/wiki/1960" TargetMode="External"/><Relationship Id="rId2" Type="http://schemas.openxmlformats.org/officeDocument/2006/relationships/hyperlink" Target="http://uk.wikipedia.org/wiki/1950" TargetMode="External"/><Relationship Id="rId1" Type="http://schemas.openxmlformats.org/officeDocument/2006/relationships/hyperlink" Target="http://uk.wikipedia.org/wiki/%D0%90%D0%BD%D0%B3%D0%BB%D1%96%D0%B9%D1%81%D1%8C%D0%BA%D0%B0_%D0%BC%D0%BE%D0%B2%D0%B0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blipFill rotWithShape="1"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br>
              <a:rPr lang="ru-RU" altLang="uk-UA" sz="2800" dirty="0"/>
            </a:br>
            <a:br>
              <a:rPr lang="ru-RU" altLang="uk-UA" sz="2800" dirty="0"/>
            </a:br>
            <a:r>
              <a:rPr lang="ru-RU" altLang="uk-UA" sz="2800" b="1" dirty="0">
                <a:latin typeface="Arial Black" panose="020B0A04020102020204" pitchFamily="34" charset="0"/>
              </a:rPr>
              <a:t>Лекція </a:t>
            </a:r>
            <a:r>
              <a:rPr lang="uk-UA" altLang="ru-RU" sz="2800" b="1" dirty="0">
                <a:latin typeface="Arial Black" panose="020B0A04020102020204" pitchFamily="34" charset="0"/>
              </a:rPr>
              <a:t>5. </a:t>
            </a:r>
            <a:r>
              <a:rPr lang="uk-UA" altLang="uk-UA" sz="2800" b="1" dirty="0"/>
              <a:t>ЕВОЛЮЦІЯ ХУДОЖНІХ СТИЛІВ І НАПРЯМІВ </a:t>
            </a:r>
            <a:br>
              <a:rPr lang="ru-RU" altLang="uk-UA" sz="2800" dirty="0"/>
            </a:br>
            <a:r>
              <a:rPr lang="uk-UA" altLang="uk-UA" sz="2800" b="1" dirty="0"/>
              <a:t>У ХХ – ПОЧАТКУ ХХІ СТОЛІТЬ</a:t>
            </a:r>
            <a:br>
              <a:rPr lang="ru-RU" altLang="uk-UA" sz="2900" dirty="0"/>
            </a:br>
            <a:r>
              <a:rPr lang="uk-UA" altLang="uk-UA" sz="2900" b="1" dirty="0"/>
              <a:t> </a:t>
            </a:r>
            <a:br>
              <a:rPr lang="ru-RU" altLang="uk-UA" sz="2900" dirty="0"/>
            </a:br>
            <a:endParaRPr lang="ru-RU" altLang="uk-UA" sz="29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План</a:t>
            </a: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1. </a:t>
            </a:r>
            <a:r>
              <a:rPr kumimoji="0" 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Фовізм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Кубізм.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 Футуризм.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 Експресіонізм.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 Абстракціонізм.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 Поп-арт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Кубізм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Кубізм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революційна течія в образотворчому мистецтві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початку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ХХ століття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З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асновники,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Пікассо Пабло"/>
              </a:rPr>
              <a:t> Пабло Пікассо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Брак Жорж (ще не написана)"/>
              </a:rPr>
              <a:t>Жорж Брак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творчість яких вплинули роботи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Сезанн Поль"/>
              </a:rPr>
              <a:t>Поля Сезанна</a:t>
            </a:r>
            <a:r>
              <a:rPr kumimoji="0" lang="uk-UA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Сезанн Поль"/>
              </a:rPr>
              <a:t>.</a:t>
            </a:r>
            <a:r>
              <a:rPr kumimoji="0" lang="uk-UA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Кубізм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оголосив, що мистецтво існує заради самого себе, а не для відтворення дійсності.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Кубізм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залучив таких художників, як 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Хуан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Гріс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Фернан Леже"/>
              </a:rPr>
              <a:t>.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Фернан Леже"/>
              </a:rPr>
              <a:t>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Леже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Р. Делане.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417638"/>
          </a:xfrm>
          <a:blipFill rotWithShape="1">
            <a:blip r:embed="rId1"/>
          </a:blipFill>
        </p:spPr>
        <p:txBody>
          <a:bodyPr vert="horz" wrap="square" lIns="91440" tIns="45720" rIns="91440" bIns="45720" anchor="ctr" anchorCtr="0"/>
          <a:p>
            <a:r>
              <a:rPr lang="vi-VN" altLang="uk-UA" b="1" dirty="0">
                <a:latin typeface="Times New Roman" panose="02020603050405020304" pitchFamily="18" charset="0"/>
              </a:rPr>
              <a:t>Кубізм</a:t>
            </a:r>
            <a:endParaRPr lang="uk-UA" alt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616575"/>
          </a:xfrm>
          <a:solidFill>
            <a:srgbClr val="FFFF00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vi-V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відтворює світ </a:t>
            </a:r>
            <a:r>
              <a:rPr kumimoji="0" lang="vi-VN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таким, яким його бачить митець, а таким, яким він його мислить</a:t>
            </a:r>
            <a:r>
              <a:rPr kumimoji="0" lang="uk-UA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</a:t>
            </a:r>
            <a:r>
              <a:rPr kumimoji="0" lang="vi-V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vi-V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ляхом розкладання всіх предметів і форм на прості </a:t>
            </a:r>
            <a:r>
              <a:rPr kumimoji="0" lang="vi-VN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геометричні фігури та їх перекомбінування</a:t>
            </a:r>
            <a:r>
              <a:rPr kumimoji="0" lang="uk-UA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ідповідно до задуму митця кубісти сподівалися прийти до </a:t>
            </a: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інтелектуального й аналітичного живопису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здатного розкривати структуру речей і їхню внутрішню сутність, виражати «константи буття», підніматися до рівня вимог сучасності, входити в неї і сприяти її перебудові.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Пабло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Пікассо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" tooltip="25 жовтня"/>
              </a:rPr>
              <a:t>25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" tooltip="25 жовтня"/>
              </a:rPr>
              <a:t>жовтня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tooltip="1881"/>
              </a:rPr>
              <a:t>1881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tooltip="Малага"/>
              </a:rPr>
              <a:t>Малага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tooltip="Іспанія"/>
              </a:rPr>
              <a:t>Іспанія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tooltip="8 квітня"/>
              </a:rPr>
              <a:t>8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tooltip="8 квітня"/>
              </a:rPr>
              <a:t>квітня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tooltip="1973"/>
              </a:rPr>
              <a:t>1973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7" tooltip="Мужен"/>
              </a:rPr>
              <a:t>Мужен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8" tooltip="Франція"/>
              </a:rPr>
              <a:t>Франція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 —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tooltip="Іспанія"/>
              </a:rPr>
              <a:t>іспанський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і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8" tooltip="Франція"/>
              </a:rPr>
              <a:t>французький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9" tooltip="Художник"/>
              </a:rPr>
              <a:t>художник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працював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основному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8" tooltip="Франція"/>
              </a:rPr>
              <a:t>Франції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один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із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найвидатніших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митців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0" tooltip="20 століття"/>
              </a:rPr>
              <a:t>XX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0" tooltip="20 століття"/>
              </a:rPr>
              <a:t>століття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0" y="1371600"/>
            <a:ext cx="9072563" cy="5580063"/>
          </a:xfrm>
          <a:blipFill rotWithShape="1">
            <a:blip r:embed="rId11"/>
          </a:blipFill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uk-UA" sz="1800" b="1" dirty="0"/>
              <a:t>Кубізм</a:t>
            </a:r>
            <a:endParaRPr lang="ru-RU" altLang="uk-UA" sz="1800" b="1" dirty="0"/>
          </a:p>
          <a:p>
            <a:pPr eaLnBrk="1" hangingPunct="1"/>
            <a:r>
              <a:rPr lang="ru-RU" altLang="uk-UA" sz="1800" dirty="0"/>
              <a:t>Період кубізму в творчості Пікассо, одним із винахідників якого він власне і був, і який є одним з визначальних у доробку митця, охоплює, згідно з дослідженнями мистецтвознавців, доволі значний проміжок від </a:t>
            </a:r>
            <a:r>
              <a:rPr lang="ru-RU" altLang="uk-UA" sz="1800" dirty="0">
                <a:hlinkClick r:id="rId12" tooltip="1908"/>
              </a:rPr>
              <a:t>1908</a:t>
            </a:r>
            <a:r>
              <a:rPr lang="ru-RU" altLang="uk-UA" sz="1800" dirty="0"/>
              <a:t> або </a:t>
            </a:r>
            <a:r>
              <a:rPr lang="ru-RU" altLang="uk-UA" sz="1800" dirty="0">
                <a:hlinkClick r:id="rId13" tooltip="1909"/>
              </a:rPr>
              <a:t>1909</a:t>
            </a:r>
            <a:r>
              <a:rPr lang="ru-RU" altLang="uk-UA" sz="1800" dirty="0"/>
              <a:t> до </a:t>
            </a:r>
            <a:r>
              <a:rPr lang="ru-RU" altLang="uk-UA" sz="1800" dirty="0">
                <a:hlinkClick r:id="rId14" tooltip="1917"/>
              </a:rPr>
              <a:t>1917</a:t>
            </a:r>
            <a:r>
              <a:rPr lang="ru-RU" altLang="uk-UA" sz="1800" dirty="0"/>
              <a:t> року. Традиційно виокремлюють декілька етапів кубізму Пікассо:</a:t>
            </a:r>
            <a:endParaRPr lang="ru-RU" altLang="uk-UA" sz="1800" dirty="0"/>
          </a:p>
          <a:p>
            <a:pPr eaLnBrk="1" hangingPunct="1"/>
            <a:r>
              <a:rPr lang="ru-RU" altLang="uk-UA" sz="1800" dirty="0"/>
              <a:t>перший етап, т.зв. </a:t>
            </a:r>
            <a:r>
              <a:rPr lang="ru-RU" altLang="uk-UA" sz="1800" b="1" dirty="0"/>
              <a:t>«сезанівський кубізм»</a:t>
            </a:r>
            <a:r>
              <a:rPr lang="ru-RU" altLang="uk-UA" sz="1800" dirty="0"/>
              <a:t> — застосування в структурі малюнку простих геометричних форм (переважно трикутників), з яких формуються предмети, які виразно знаходять подібність із реально існуючими; у кольоровій гамі переважають також «сезанівські» тони, щоправда більш «розмиті» — зелений та його відтінки (від салатового до брунатного), коричневий (болотяний), ліловий;</a:t>
            </a:r>
            <a:endParaRPr lang="ru-RU" altLang="uk-UA" sz="1800" dirty="0"/>
          </a:p>
          <a:p>
            <a:pPr eaLnBrk="1" hangingPunct="1"/>
            <a:r>
              <a:rPr lang="ru-RU" altLang="uk-UA" sz="1800" dirty="0"/>
              <a:t>другий етап, т.зв. </a:t>
            </a:r>
            <a:r>
              <a:rPr lang="ru-RU" altLang="uk-UA" sz="1800" b="1" dirty="0"/>
              <a:t>«аналітичний кубізм»</a:t>
            </a:r>
            <a:r>
              <a:rPr lang="ru-RU" altLang="uk-UA" sz="1800" dirty="0"/>
              <a:t> — предмети або особи поділяються на геометричні форми (зазвичай велике число маленьких, переважно тих же трикутників); межі і обриси предметів/осіб розмиті і нечіткі.</a:t>
            </a:r>
            <a:endParaRPr lang="ru-RU" altLang="uk-UA" sz="1800" dirty="0"/>
          </a:p>
          <a:p>
            <a:pPr eaLnBrk="1" hangingPunct="1"/>
            <a:r>
              <a:rPr lang="ru-RU" altLang="uk-UA" sz="1800" dirty="0"/>
              <a:t>третій етап, т.зв. </a:t>
            </a:r>
            <a:r>
              <a:rPr lang="ru-RU" altLang="uk-UA" sz="1800" b="1" dirty="0"/>
              <a:t>«синтетичний кубізм»</a:t>
            </a:r>
            <a:r>
              <a:rPr lang="ru-RU" altLang="uk-UA" sz="1800" dirty="0"/>
              <a:t> — носить декоративний і контрастний характер, близький до </a:t>
            </a:r>
            <a:r>
              <a:rPr lang="ru-RU" altLang="uk-UA" sz="1800" dirty="0">
                <a:hlinkClick r:id="rId15" tooltip="Символізм"/>
              </a:rPr>
              <a:t>символізму</a:t>
            </a:r>
            <a:r>
              <a:rPr lang="ru-RU" altLang="uk-UA" sz="1800" dirty="0"/>
              <a:t>; переважно зображувані предмети (</a:t>
            </a:r>
            <a:r>
              <a:rPr lang="ru-RU" altLang="uk-UA" sz="1800" dirty="0">
                <a:hlinkClick r:id="rId16" tooltip="Музичні інструменти"/>
              </a:rPr>
              <a:t>музичні інструменти</a:t>
            </a:r>
            <a:r>
              <a:rPr lang="ru-RU" altLang="uk-UA" sz="1800" dirty="0"/>
              <a:t>, </a:t>
            </a:r>
            <a:r>
              <a:rPr lang="ru-RU" altLang="uk-UA" sz="1800" dirty="0">
                <a:hlinkClick r:id="rId17" tooltip="Посуд"/>
              </a:rPr>
              <a:t>посуд</a:t>
            </a:r>
            <a:r>
              <a:rPr lang="ru-RU" altLang="uk-UA" sz="1800" dirty="0"/>
              <a:t>, різні прилади та пристосування, напр. люльки для паління тощо) мають дещо спільне з реальними предметами, але водночас фактично є </a:t>
            </a:r>
            <a:r>
              <a:rPr lang="ru-RU" altLang="uk-UA" sz="1800" dirty="0">
                <a:hlinkClick r:id="rId18" tooltip="Алегорія"/>
              </a:rPr>
              <a:t>алегорією</a:t>
            </a:r>
            <a:r>
              <a:rPr lang="ru-RU" altLang="uk-UA" sz="1800" dirty="0"/>
              <a:t> до якихось понять, настроїв, ситуацій тощо.</a:t>
            </a:r>
            <a:endParaRPr lang="ru-RU" altLang="uk-UA" sz="1800" dirty="0"/>
          </a:p>
          <a:p>
            <a:pPr eaLnBrk="1" hangingPunct="1"/>
            <a:r>
              <a:rPr lang="ru-RU" altLang="uk-UA" sz="1800" i="1" dirty="0"/>
              <a:t>Еволюцію кубізму Пікассо видно з трьох його робіт, поданих нижче</a:t>
            </a:r>
            <a:r>
              <a:rPr lang="ru-RU" altLang="uk-UA" sz="1800" dirty="0"/>
              <a:t>:</a:t>
            </a:r>
            <a:endParaRPr lang="ru-RU" altLang="uk-UA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Пабло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Пікассо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«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Жінка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віялом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», 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1909</a:t>
            </a:r>
            <a:b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зразок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сезанівського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кубізму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13" y="1412875"/>
            <a:ext cx="4176712" cy="5268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Пабло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Пікассо</a:t>
            </a:r>
            <a:b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Портрет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Канвайлера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" tooltip="1910"/>
              </a:rPr>
              <a:t>1910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зразок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аналітичного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кубізму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8" y="1341438"/>
            <a:ext cx="3651250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uk-UA" sz="3200" i="1" dirty="0"/>
              <a:t>Пабло Пікассо  «Скрипка та гітара», 1913,</a:t>
            </a:r>
            <a:br>
              <a:rPr lang="ru-RU" altLang="uk-UA" sz="3200" dirty="0"/>
            </a:br>
            <a:r>
              <a:rPr lang="ru-RU" altLang="uk-UA" sz="3200" dirty="0"/>
              <a:t>зразок «синтетичного» кубізму</a:t>
            </a:r>
            <a:endParaRPr lang="ru-RU" altLang="uk-UA" sz="32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endParaRPr lang="uk-UA" altLang="uk-UA" dirty="0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1412875"/>
            <a:ext cx="4356100" cy="524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Пабло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Пікассо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Голуб миру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447800"/>
            <a:ext cx="6661150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Пабло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Пікассо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«Оголена, яку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кохаю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Єва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.», 1912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119188"/>
            <a:ext cx="3851275" cy="5738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Пабло Пікассо, «Герніка», 1937</a:t>
            </a:r>
            <a:endParaRPr lang="ru-RU" altLang="uk-UA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628775"/>
            <a:ext cx="8388350" cy="367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0850" y="115888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ru-RU" altLang="uk-UA" sz="2800" i="1" dirty="0"/>
              <a:t>Замок Вовенарґ, де П.Пікассо жив з 1959 по 1973рр.</a:t>
            </a:r>
            <a:endParaRPr lang="ru-RU" altLang="uk-UA" sz="2800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90805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Література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 Дубчак Л.М., Прибутько П.С.  Естетика: посібник для підготовки до іспитів. 2-ге вид. стереотип.  Київ: Вид. Паливода А.В., 2019.  124 с.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Етика та естетика: підруч. для студ. ВНЗ, реком. МОНУ / [за ред. В.Л. Петрушенка]. Львів: Новий Світ,  2020.   240 с. 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Естетика: навчальний посібник / [за ред. В. О. Лозового].  Київ: Юрінком Інтер, 2018.  208 с. 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Левчук  Л. Т., Панченко В.І.,  Оніщенко О.І., Кучерюк Д.Ю.  Естетика: навчальний посібник, затверджено МОН України, 3-тє вид., допов. і переробл. Київ: Центр учбової літератури, 2021. 520 с. 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Сморж Л. О. Естетика : навч. посібник. Київ : Кондор, 2020. 334 с.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Футуризм</a:t>
            </a:r>
            <a:endParaRPr lang="ru-RU" altLang="uk-UA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ru-RU" altLang="uk-UA" b="1" dirty="0"/>
              <a:t>Футуризм</a:t>
            </a:r>
            <a:r>
              <a:rPr lang="ru-RU" altLang="uk-UA" dirty="0"/>
              <a:t> — (від </a:t>
            </a:r>
            <a:r>
              <a:rPr lang="ru-RU" altLang="uk-UA" dirty="0">
                <a:hlinkClick r:id="rId1" tooltip="Італійська мова"/>
              </a:rPr>
              <a:t>італ.</a:t>
            </a:r>
            <a:r>
              <a:rPr lang="ru-RU" altLang="uk-UA" dirty="0"/>
              <a:t> </a:t>
            </a:r>
            <a:r>
              <a:rPr lang="en-US" altLang="uk-UA" i="1" dirty="0"/>
              <a:t>futurismo</a:t>
            </a:r>
            <a:r>
              <a:rPr lang="en-US" altLang="uk-UA" dirty="0"/>
              <a:t> </a:t>
            </a:r>
            <a:r>
              <a:rPr lang="ru-RU" altLang="uk-UA" dirty="0"/>
              <a:t>та </a:t>
            </a:r>
            <a:r>
              <a:rPr lang="ru-RU" altLang="uk-UA" dirty="0">
                <a:hlinkClick r:id="rId2" tooltip="Латинська мова"/>
              </a:rPr>
              <a:t>лат.</a:t>
            </a:r>
            <a:r>
              <a:rPr lang="ru-RU" altLang="uk-UA" dirty="0"/>
              <a:t> </a:t>
            </a:r>
            <a:r>
              <a:rPr lang="en-US" altLang="uk-UA" i="1" dirty="0"/>
              <a:t>futurum</a:t>
            </a:r>
            <a:r>
              <a:rPr lang="en-US" altLang="uk-UA" dirty="0"/>
              <a:t> - </a:t>
            </a:r>
            <a:r>
              <a:rPr lang="ru-RU" altLang="uk-UA" dirty="0"/>
              <a:t>майбутнє). </a:t>
            </a:r>
            <a:r>
              <a:rPr lang="ru-RU" altLang="uk-UA" dirty="0">
                <a:hlinkClick r:id="rId3" tooltip="Авангард (мистецтво)"/>
              </a:rPr>
              <a:t>Авангардний</a:t>
            </a:r>
            <a:r>
              <a:rPr lang="ru-RU" altLang="uk-UA" dirty="0"/>
              <a:t> напрям у </a:t>
            </a:r>
            <a:r>
              <a:rPr lang="ru-RU" altLang="uk-UA" dirty="0">
                <a:hlinkClick r:id="rId4" tooltip="Художня література"/>
              </a:rPr>
              <a:t>літературі</a:t>
            </a:r>
            <a:r>
              <a:rPr lang="ru-RU" altLang="uk-UA" dirty="0"/>
              <a:t> й </a:t>
            </a:r>
            <a:r>
              <a:rPr lang="ru-RU" altLang="uk-UA" dirty="0">
                <a:hlinkClick r:id="rId5" tooltip="Образотворче мистецтво"/>
              </a:rPr>
              <a:t>мистецтві</a:t>
            </a:r>
            <a:r>
              <a:rPr lang="ru-RU" altLang="uk-UA" dirty="0"/>
              <a:t>, що розвинувся на початку </a:t>
            </a:r>
            <a:r>
              <a:rPr lang="en-US" altLang="uk-UA" dirty="0">
                <a:hlinkClick r:id="rId6" tooltip="20 століття"/>
              </a:rPr>
              <a:t>XX </a:t>
            </a:r>
            <a:r>
              <a:rPr lang="ru-RU" altLang="uk-UA" dirty="0">
                <a:hlinkClick r:id="rId6" tooltip="20 століття"/>
              </a:rPr>
              <a:t>століття</a:t>
            </a:r>
            <a:r>
              <a:rPr lang="uk-UA" altLang="ru-RU" dirty="0"/>
              <a:t> </a:t>
            </a:r>
            <a:r>
              <a:rPr lang="ru-RU" altLang="uk-UA" dirty="0"/>
              <a:t>здебільшого в </a:t>
            </a:r>
            <a:r>
              <a:rPr lang="ru-RU" altLang="uk-UA" dirty="0">
                <a:hlinkClick r:id="rId7" tooltip="Італія"/>
              </a:rPr>
              <a:t>Італії</a:t>
            </a:r>
            <a:r>
              <a:rPr lang="ru-RU" altLang="uk-UA" dirty="0"/>
              <a:t> й обстоював крайній формалізм, пропагував культ індивідуалізму,</a:t>
            </a:r>
            <a:r>
              <a:rPr lang="uk-UA" altLang="ru-RU" dirty="0"/>
              <a:t> </a:t>
            </a:r>
            <a:r>
              <a:rPr lang="ru-RU" altLang="uk-UA" dirty="0"/>
              <a:t>відкидав загальноприйняті мовні та поетично-мистецькі норми.</a:t>
            </a:r>
            <a:endParaRPr lang="ru-RU" alt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Засновники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футуризму: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письменник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Філіппо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Марінетті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художник  Умберто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Боччоні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Італія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23275" cy="4525963"/>
          </a:xfrm>
        </p:spPr>
        <p:txBody>
          <a:bodyPr vert="horz" wrap="square" lIns="91440" tIns="45720" rIns="91440" bIns="45720" numCol="1" rtlCol="0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sz="2500" dirty="0"/>
              <a:t>який  в 1909 році опублікував у французькій газеті </a:t>
            </a:r>
            <a:r>
              <a:rPr sz="2500" dirty="0">
                <a:hlinkClick r:id="rId1" tooltip="Ле Фіґаро (ще не написана)"/>
              </a:rPr>
              <a:t>«Ле Фіґаро»</a:t>
            </a:r>
            <a:r>
              <a:rPr sz="2500" dirty="0"/>
              <a:t> «</a:t>
            </a:r>
            <a:r>
              <a:rPr sz="2500" i="1" dirty="0"/>
              <a:t>Маніфест футуризму</a:t>
            </a:r>
            <a:r>
              <a:rPr sz="2500" dirty="0"/>
              <a:t>». Головне завдання нового напряму Марінетті бачив у нищенні панівних у 19 столітті  мистецьких форм, особливо </a:t>
            </a:r>
            <a:r>
              <a:rPr sz="2500" dirty="0">
                <a:hlinkClick r:id="rId2" tooltip="Реалізм"/>
              </a:rPr>
              <a:t>реалізму</a:t>
            </a:r>
            <a:r>
              <a:rPr sz="2500" dirty="0"/>
              <a:t> і </a:t>
            </a:r>
            <a:r>
              <a:rPr sz="2500" dirty="0">
                <a:hlinkClick r:id="rId3" tooltip="Класицизм"/>
              </a:rPr>
              <a:t>класики</a:t>
            </a:r>
            <a:r>
              <a:rPr sz="2500" dirty="0"/>
              <a:t>, та в безконтрольному</a:t>
            </a:r>
            <a:r>
              <a:rPr sz="2500" dirty="0">
                <a:hlinkClick r:id="rId4" tooltip="Індивідуалізм"/>
              </a:rPr>
              <a:t>індивідуалізмі</a:t>
            </a:r>
            <a:r>
              <a:rPr sz="2500" dirty="0"/>
              <a:t>, який у </a:t>
            </a:r>
            <a:r>
              <a:rPr sz="2500" dirty="0">
                <a:hlinkClick r:id="rId5" tooltip="Малярство"/>
              </a:rPr>
              <a:t>малярстві</a:t>
            </a:r>
            <a:r>
              <a:rPr sz="2500" dirty="0"/>
              <a:t> виявився фантастичними формами й кольорами, а в літературі, особливо в </a:t>
            </a:r>
            <a:r>
              <a:rPr sz="2500" dirty="0">
                <a:hlinkClick r:id="rId6" tooltip="Поезія"/>
              </a:rPr>
              <a:t>поезії</a:t>
            </a:r>
            <a:r>
              <a:rPr sz="2500" dirty="0"/>
              <a:t>, т. зв. «заумною мовою» — творенням нових звуків-слів, часто без жодного глузду. Характерною прикметою футуризму була тематика </a:t>
            </a:r>
            <a:r>
              <a:rPr sz="2500" dirty="0">
                <a:hlinkClick r:id="rId7" tooltip="Урбанізм"/>
              </a:rPr>
              <a:t>урбанізму</a:t>
            </a:r>
            <a:r>
              <a:rPr sz="2500" dirty="0"/>
              <a:t> й </a:t>
            </a:r>
            <a:r>
              <a:rPr sz="2500" dirty="0">
                <a:hlinkClick r:id="rId8" tooltip="Індустріалізація"/>
              </a:rPr>
              <a:t>індустріалізації</a:t>
            </a:r>
            <a:r>
              <a:rPr sz="2500" dirty="0"/>
              <a:t>, що мала віддати ідеї й дух майбутнього </a:t>
            </a:r>
            <a:r>
              <a:rPr sz="2500" dirty="0">
                <a:hlinkClick r:id="rId9" tooltip="Космополізм (ще не написана)"/>
              </a:rPr>
              <a:t>космополітичного</a:t>
            </a:r>
            <a:r>
              <a:rPr sz="2500" dirty="0"/>
              <a:t> суспільства з </a:t>
            </a:r>
            <a:r>
              <a:rPr sz="2500" dirty="0"/>
              <a:t>метою «епатувати буржуа», провокувати його всілякими вигадками й деформаціями.</a:t>
            </a:r>
            <a:endParaRPr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uk-UA" dirty="0"/>
              <a:t>Футуризм</a:t>
            </a:r>
            <a:endParaRPr lang="ru-RU" alt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яке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відбити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Спрямування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футуризму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виразити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трьома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«М»: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машина,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футуризму: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по-перше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зовсім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цікавиться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людиною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Психологізм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оголошується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анархізмом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По-друге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для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виключний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динамізм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опоетизування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швидкості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зорові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пошуки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засобів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Зупинка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 злом,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футуристи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вживали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динамізації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(«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прискорення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»)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художнього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тексту: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записувалися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без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розділових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без великих і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букв.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думку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футуристів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перешкод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роблять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прикметники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прийменники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 перший план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висувається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дієслово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Футуризм —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тотальне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єства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Музикою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вважався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шум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Панувала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поетизація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потворного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антиестетизм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футуристи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видавали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твори на шпалерах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uk-UA" sz="2400" b="1" dirty="0"/>
              <a:t>Умберто Боччоні</a:t>
            </a:r>
            <a:r>
              <a:rPr lang="ru-RU" altLang="uk-UA" sz="2400" dirty="0"/>
              <a:t> ( 19.10.1882— 16.08 1916) — італійський художник, скульптор і теоретик футуризма.</a:t>
            </a:r>
            <a:endParaRPr lang="ru-RU" altLang="uk-UA" sz="2400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143000"/>
            <a:ext cx="5715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Умберто Боччоні</a:t>
            </a:r>
            <a:endParaRPr lang="ru-RU" altLang="uk-UA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1412875"/>
            <a:ext cx="4751388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Умберто Боччоні</a:t>
            </a:r>
            <a:endParaRPr lang="ru-RU" altLang="uk-UA" dirty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630363"/>
            <a:ext cx="4822825" cy="5018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Сюрреалі́зм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надреалізм) — один із найпоширеніших напрямів у сучасному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мистецтві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й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літературі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иник на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початку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20 століття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Франції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Засновником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письменник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Бретон Андре"/>
              </a:rPr>
              <a:t>Андре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Бретон Андре"/>
              </a:rPr>
              <a:t>Бретон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(«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Маніфест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Філософськими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засадами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суб'єктивно-ідеалістичні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Інтуїтивізм"/>
              </a:rPr>
              <a:t>інтуїтивізму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Фрейдизм"/>
              </a:rPr>
              <a:t>фрейдизму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східні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містико-релігійні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закликали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звільнити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людське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«Я»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«пут»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Матеріалізм"/>
              </a:rPr>
              <a:t>матеріалізму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Логіка"/>
              </a:rPr>
              <a:t>логіки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вважали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породженням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буржуазної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цивілізації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їхню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думку,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митцю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спиратися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несвідомого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вираження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духу —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Сон (фізіологічний стан)"/>
              </a:rPr>
              <a:t>сни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Галюцинація"/>
              </a:rPr>
              <a:t>галюцинації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 tooltip="Інтуїція"/>
              </a:rPr>
              <a:t>інтуїтивного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проникнути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той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бік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tooltip="Свідомість"/>
              </a:rPr>
              <a:t>свідомості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осягнути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нескінченне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й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вічне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Прийоми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зображення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надреального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tooltip="Містика"/>
              </a:rPr>
              <a:t>містичні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tooltip="Містика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Фантастика"/>
              </a:rPr>
              <a:t>фантастики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tooltip="Жахи"/>
              </a:rPr>
              <a:t>жахи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спотворене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людське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використовуються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театрі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абсурду».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Сюрреалізм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заперечує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сучасного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технічної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цивілізації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моральних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впливом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tooltip="Зигмунд Фрейд"/>
              </a:rPr>
              <a:t>Зигмунда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tooltip="Зигмунд Фрейд"/>
              </a:rPr>
              <a:t>Фрейда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пропагує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психічний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 tooltip="Анархізм"/>
              </a:rPr>
              <a:t>анархізм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автоматизм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вислову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звільнення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контролю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розуму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спонтанність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 tooltip="Підсвідомість"/>
              </a:rPr>
              <a:t>підсвідомості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Сальваторе Далі (1904-1989) – іспанський художник-сюрреаліст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557338"/>
            <a:ext cx="4500562" cy="4887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Сальваторе Далі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Постійність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пам'яті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2772" name="Picture 4" descr="Постійність пам'яті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557338"/>
            <a:ext cx="7550150" cy="543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Сальваторе Далі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Великий </a:t>
            </a: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мастурбатор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557338"/>
            <a:ext cx="7631113" cy="555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113"/>
          </a:xfr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buNone/>
            </a:pPr>
            <a:r>
              <a:rPr lang="uk-UA" altLang="x-none" b="1" dirty="0"/>
              <a:t>Фовізм</a:t>
            </a:r>
            <a:r>
              <a:rPr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від фр. </a:t>
            </a:r>
            <a:r>
              <a:rPr lang="en-US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fauve -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дикий) </a:t>
            </a:r>
            <a:endParaRPr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14400"/>
            <a:ext cx="8604250" cy="565150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numCol="1" rtlCol="0" anchor="t" anchorCtr="0" compatLnSpc="1">
            <a:noAutofit/>
          </a:bodyPr>
          <a:p>
            <a:pPr marL="0" indent="0" eaLnBrk="1" hangingPunct="1">
              <a:buNone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напрям у французькому живописі кінця </a:t>
            </a:r>
            <a:r>
              <a:rPr lang="en-US" alt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XIX - </a:t>
            </a:r>
            <a:r>
              <a:rPr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початку </a:t>
            </a:r>
            <a:r>
              <a:rPr lang="en-US" alt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століття. - Анрі Матісс, Андре Дерен, Рауль Дюфі, Моріс де Вламінк. </a:t>
            </a:r>
            <a:endParaRPr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	Назва закріпилася за групою художників, чиї полотна були представлені на осінньому салоні 1905 року. Картини залишали у глядача відчуття енергії і пристрасті, і французький критик Луї Восель назвав цих живописців дикими звірами (фр. </a:t>
            </a:r>
            <a:r>
              <a:rPr lang="en-US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les fauves).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Це було реакцією сучасників  на їх картини, які уразили глядачів екзальтацією кольору, «дикою» виразністю фарб. Так випадкове висловлювання закріпилося як назва цієї течії. Самі ж художники ніколи не визнавали даного епітета. 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uk-UA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Сальваторе Далі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«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Сон,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викликаний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польотом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бджоли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навкруги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граната за секунду до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пробудження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1349375"/>
            <a:ext cx="4325937" cy="550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</a:t>
            </a:r>
            <a:endParaRPr lang="ru-RU" altLang="uk-UA" dirty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endParaRPr lang="uk-UA" altLang="uk-UA" dirty="0"/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147763"/>
            <a:ext cx="5715000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uk-UA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133475"/>
            <a:ext cx="5715000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 </a:t>
            </a:r>
            <a:endParaRPr lang="ru-RU" altLang="uk-UA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0738" y="1111250"/>
            <a:ext cx="496252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uk-UA" dirty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0" y="571500"/>
            <a:ext cx="49911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 </a:t>
            </a:r>
            <a:endParaRPr lang="ru-RU" altLang="uk-UA" dirty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412875"/>
            <a:ext cx="57150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</a:t>
            </a:r>
            <a:endParaRPr lang="ru-RU" altLang="uk-UA" dirty="0"/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7638" y="1628775"/>
            <a:ext cx="38100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</a:t>
            </a:r>
            <a:endParaRPr lang="ru-RU" altLang="uk-UA" dirty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484313"/>
            <a:ext cx="5715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uk-UA" altLang="uk-UA" dirty="0"/>
              <a:t>Куш  Володимир </a:t>
            </a:r>
            <a:endParaRPr lang="ru-RU" altLang="uk-UA" dirty="0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171575"/>
            <a:ext cx="5715000" cy="451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Експресіонізм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(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франц.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expression 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вираження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виразність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—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літературно-мистецька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стильова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тенденція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авангардизму,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сформувалася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Німеччині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на початку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століття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783638" cy="543560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Визначальні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риси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експресіонізму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зацікавленість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глибинними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психічними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процесами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позитивізму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і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раціоналізму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оновлення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формально-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стилістичних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засобів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художньої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образності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виразності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часом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непоєднуваних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собою, як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глибокий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Ліризм"/>
              </a:rPr>
              <a:t>ліризм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і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всеохоплюючий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Пафос"/>
              </a:rPr>
              <a:t>пафос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Суб'єктивізм"/>
              </a:rPr>
              <a:t>суб'єктивізм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і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зацікавленість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громадянською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темою;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бунт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академічних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 в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образотворчому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збереженні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жанрів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(портрет,,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побутова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картина,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міфологічний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релігійний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образ,пейзаж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натюрморт)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lang="uk-UA" alt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Характерні риси фовізму:</a:t>
            </a:r>
            <a:endParaRPr lang="uk-UA" altLang="x-none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solidFill>
            <a:srgbClr val="FFFF00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 eaLnBrk="1" hangingPunct="1">
              <a:buFontTx/>
              <a:buChar char="-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емоційна манера творчості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підвищена художня виразність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інтенсивність кольору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стихійна динаміка живопису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різке узагальнення об'ємів, простору, малюнку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спрощення форми. </a:t>
            </a:r>
            <a:endParaRPr lang="ru-RU" alt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alt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Головні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представники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експресіонізму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живописі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Кандінський Василь Васильович"/>
              </a:rPr>
              <a:t>Кандінський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Кандінський Василь Васильович"/>
              </a:rPr>
              <a:t>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Кандінський Василь Васильович"/>
              </a:rPr>
              <a:t>Василь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Кандінський Василь Васильович"/>
              </a:rPr>
              <a:t>Васильович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Едвард Мунк"/>
              </a:rPr>
              <a:t>Едвард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Едвард Мунк"/>
              </a:rPr>
              <a:t> Мунк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Осип Цадкин"/>
              </a:rPr>
              <a:t>Осип Цадкин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Віткевич Станіслав Ігнацій"/>
              </a:rPr>
              <a:t>Віткевич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Віткевич Станіслав Ігнацій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Віткевич Станіслав Ігнацій"/>
              </a:rPr>
              <a:t>Станіслав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Віткевич Станіслав Ігнацій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Віткевич Станіслав Ігнацій"/>
              </a:rPr>
              <a:t>Ігнацій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Егон Шиле"/>
              </a:rPr>
              <a:t>Егон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Егон Шиле"/>
              </a:rPr>
              <a:t> Шиле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Ернст Барлах"/>
              </a:rPr>
              <a:t>Ернст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Ернст Барлах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Ернст Барлах"/>
              </a:rPr>
              <a:t>Барлах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Отто Дікс"/>
              </a:rPr>
              <a:t>Отто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Отто Дікс"/>
              </a:rPr>
              <a:t>Дікс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 tooltip="Жорж Руо"/>
              </a:rPr>
              <a:t>Жорж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 tooltip="Жорж Руо"/>
              </a:rPr>
              <a:t>Руо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tooltip="Хайм Сутін"/>
              </a:rPr>
              <a:t>Хайм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tooltip="Хайм Сутін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tooltip="Хайм Сутін"/>
              </a:rPr>
              <a:t>Сутін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tooltip="Генрих Кампендонк (ще не написана)"/>
              </a:rPr>
              <a:t>Генрих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tooltip="Генрих Кампендонк (ще не написана)"/>
              </a:rPr>
              <a:t>Кампендонк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Ернст Людвіг Кірхнер"/>
              </a:rPr>
              <a:t>Ернст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Ернст Людвіг Кірхнер"/>
              </a:rPr>
              <a:t> </a:t>
            </a:r>
            <a:r>
              <a:rPr kumimoji="0" lang="ru-RU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Ернст Людвіг Кірхнер"/>
              </a:rPr>
              <a:t>Людвіг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Ернст Людвіг Кірхнер"/>
              </a:rPr>
              <a:t> </a:t>
            </a:r>
            <a:r>
              <a:rPr kumimoji="0" lang="ru-RU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tooltip="Ернст Людвіг Кірхнер"/>
              </a:rPr>
              <a:t>Кірхнер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tooltip="Вільгельм Лембрук (ще не написана)"/>
              </a:rPr>
              <a:t>Вільгельм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tooltip="Вільгельм Лембрук (ще не написана)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tooltip="Вільгельм Лембрук (ще не написана)"/>
              </a:rPr>
              <a:t>Лембрук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tooltip="Франц Марк"/>
              </a:rPr>
              <a:t>Франц Марк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Едвард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Мунк</a:t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608138"/>
            <a:ext cx="3852863" cy="498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Едвард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Мунк</a:t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Существует четыре её экземпляра, написанных между 1893 и 1910 годами. Первоначально картина называлась «Отчаяние». Охваченный ужасом человек с этой картины стал одним из самых узнаваемых образов в искусстве. В частных руках остаётся только один вариант картины (1895); он был продан 2 мая 2012 года на аукционе 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Sotheby's"/>
              </a:rPr>
              <a:t>Sotheby's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за 119,9 миллиона долларов. Это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Список самых дорогих картин"/>
              </a:rPr>
              <a:t>самое дорогое произведение искусства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проданное на открытом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аукционе.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Лоран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Парселье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французский художник-экспрессионист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700213"/>
            <a:ext cx="5848350" cy="4500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Василий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Кандинский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«Амазонка»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630363"/>
            <a:ext cx="3549650" cy="453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Абстракціонізм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11113" y="1447800"/>
            <a:ext cx="9132887" cy="5119688"/>
          </a:xfrm>
          <a:blipFill rotWithShape="1">
            <a:blip r:embed="rId1"/>
          </a:blipFill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uk-UA" altLang="uk-UA" dirty="0"/>
              <a:t> -</a:t>
            </a:r>
            <a:r>
              <a:rPr lang="vi-VN" altLang="uk-UA" dirty="0">
                <a:latin typeface="Arial" panose="020B0604020202020204" pitchFamily="34" charset="0"/>
              </a:rPr>
              <a:t> </a:t>
            </a:r>
            <a:r>
              <a:rPr lang="vi-VN" altLang="uk-UA" b="1" dirty="0">
                <a:latin typeface="Arial" panose="020B0604020202020204" pitchFamily="34" charset="0"/>
              </a:rPr>
              <a:t>абстрактне</a:t>
            </a:r>
            <a:r>
              <a:rPr lang="vi-VN" altLang="uk-UA" dirty="0">
                <a:latin typeface="Arial" panose="020B0604020202020204" pitchFamily="34" charset="0"/>
              </a:rPr>
              <a:t>, </a:t>
            </a:r>
            <a:r>
              <a:rPr lang="vi-VN" altLang="uk-UA" i="1" dirty="0">
                <a:latin typeface="Arial" panose="020B0604020202020204" pitchFamily="34" charset="0"/>
              </a:rPr>
              <a:t>безпредметне</a:t>
            </a:r>
            <a:r>
              <a:rPr lang="uk-UA" altLang="uk-UA" i="1" dirty="0"/>
              <a:t>, </a:t>
            </a:r>
            <a:r>
              <a:rPr lang="vi-VN" altLang="uk-UA" i="1" dirty="0">
                <a:latin typeface="Arial" panose="020B0604020202020204" pitchFamily="34" charset="0"/>
              </a:rPr>
              <a:t>конфігуративне мистецтво</a:t>
            </a:r>
            <a:r>
              <a:rPr lang="vi-VN" altLang="uk-UA" dirty="0">
                <a:latin typeface="Arial" panose="020B0604020202020204" pitchFamily="34" charset="0"/>
              </a:rPr>
              <a:t> — одна з течій </a:t>
            </a:r>
            <a:r>
              <a:rPr lang="vi-VN" altLang="uk-UA" dirty="0">
                <a:latin typeface="Arial" panose="020B0604020202020204" pitchFamily="34" charset="0"/>
                <a:hlinkClick r:id="rId2" tooltip="Авангардизм"/>
              </a:rPr>
              <a:t>авангардистського</a:t>
            </a:r>
            <a:r>
              <a:rPr lang="vi-VN" altLang="uk-UA" dirty="0">
                <a:latin typeface="Arial" panose="020B0604020202020204" pitchFamily="34" charset="0"/>
              </a:rPr>
              <a:t> мистецтва. Виникла на початку ХХ ст. Філософсько-естетична основа абстракціонізму — </a:t>
            </a:r>
            <a:r>
              <a:rPr lang="vi-VN" altLang="uk-UA" dirty="0">
                <a:latin typeface="Arial" panose="020B0604020202020204" pitchFamily="34" charset="0"/>
                <a:hlinkClick r:id="rId3" tooltip="Ірраціоналізм"/>
              </a:rPr>
              <a:t>ірраціоналізм</a:t>
            </a:r>
            <a:r>
              <a:rPr lang="vi-VN" altLang="uk-UA" dirty="0">
                <a:latin typeface="Arial" panose="020B0604020202020204" pitchFamily="34" charset="0"/>
              </a:rPr>
              <a:t>, відхід від ілюзорно-предметного зображення, абсолютизація чистого враження та самовираження митця засобами геометричних фігур, ліній, кольорових плям, звуків. </a:t>
            </a:r>
            <a:endParaRPr lang="ru-RU" altLang="uk-U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Чорний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крадрат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Казиміра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Малевича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628775"/>
            <a:ext cx="4608512" cy="454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Поп-арт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4000"/>
            <a:ext cx="9277350" cy="4602163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Поп-а́рт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Англійська мова"/>
              </a:rPr>
              <a:t>англ.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pop-art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скорочення від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Англійська мова"/>
              </a:rPr>
              <a:t>англ.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popular 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етимологію також пов'язують із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tooltip="Англійська мова"/>
              </a:rPr>
              <a:t>англ.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рор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уривчастий удар, плескіт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 — напрям в образотворчому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мистецтві,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 виник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1950"/>
              </a:rPr>
              <a:t>1950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1960"/>
              </a:rPr>
              <a:t>1960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-х рок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ах 20 століття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реакція на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Абстрактний експресіонізм"/>
              </a:rPr>
              <a:t>абстрактний експресіонізм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та використовує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образи продуктів вжитку.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Так, Роберт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Раушенберг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відомий представник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поп-арта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США)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запропонував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сміття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поп-арта.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blipFill rotWithShape="1"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uk-UA" sz="2400" b="1" dirty="0"/>
              <a:t>Річард Гамільто</a:t>
            </a:r>
            <a:r>
              <a:rPr lang="ru-RU" altLang="uk-UA" sz="2400" dirty="0"/>
              <a:t>н «Що робить наші сьогоднішні помешкання такими різними, такими привабливими?» (1956) — одна з найперших робіт поп-арту</a:t>
            </a:r>
            <a:endParaRPr lang="ru-RU" altLang="uk-UA" sz="2400" dirty="0"/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1700213"/>
            <a:ext cx="4859337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 5</a:t>
            </a:r>
            <a:endParaRPr kumimoji="0" lang="ru-RU" alt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alt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 напряму в живописі притаманна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інтенсивність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кольору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спрощення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підвищена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художня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виразність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defRPr/>
            </a:pP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напряму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живопису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відноситься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робота 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Малевича «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Чорний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квадрат»?</a:t>
            </a:r>
            <a:endParaRPr kumimoji="0" lang="ru-RU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defRPr/>
            </a:pP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 автор малюнку «Голуб миру»?</a:t>
            </a:r>
            <a:endParaRPr kumimoji="0" lang="uk-UA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якого напрямку відноситься робота Едварда </a:t>
            </a:r>
            <a:r>
              <a:rPr kumimoji="0" lang="uk-UA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Мунка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«Крик»?</a:t>
            </a:r>
            <a:endParaRPr kumimoji="0" lang="uk-UA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</a:t>
            </a:r>
            <a:r>
              <a:rPr kumimoji="0" lang="vi-VN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ілософсько-естетичн</a:t>
            </a:r>
            <a:r>
              <a:rPr kumimoji="0" lang="uk-UA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ою</a:t>
            </a:r>
            <a:r>
              <a:rPr kumimoji="0" lang="vi-VN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</a:t>
            </a:r>
            <a:r>
              <a:rPr kumimoji="0" lang="uk-UA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ою</a:t>
            </a:r>
            <a:r>
              <a:rPr kumimoji="0" lang="vi-VN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абстракціонізму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</a:t>
            </a:r>
            <a:r>
              <a:rPr kumimoji="0" lang="uk-UA" alt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..</a:t>
            </a: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uk-UA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</a:t>
            </a:r>
            <a:r>
              <a:rPr kumimoji="0" lang="ru-RU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alt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напряму</a:t>
            </a:r>
            <a:r>
              <a:rPr kumimoji="0" lang="ru-RU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живопису</a:t>
            </a:r>
            <a:r>
              <a:rPr kumimoji="0" lang="ru-RU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відноситься</a:t>
            </a:r>
            <a:r>
              <a:rPr kumimoji="0" lang="ru-RU" alt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</a:t>
            </a:r>
            <a:r>
              <a:rPr kumimoji="0" lang="uk-UA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сть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Сальваторе </a:t>
            </a:r>
            <a:r>
              <a:rPr kumimoji="0" lang="ru-RU" alt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Далі</a:t>
            </a:r>
            <a:r>
              <a:rPr kumimoji="0" lang="ru-RU" alt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uk-UA" alt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defRPr/>
            </a:pPr>
            <a:endParaRPr kumimoji="0" lang="uk-UA" altLang="uk-UA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defRPr/>
            </a:pPr>
            <a:endParaRPr kumimoji="0" lang="ru-RU" altLang="uk-UA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defRPr/>
            </a:pPr>
            <a:endParaRPr kumimoji="0" lang="ru-RU" altLang="uk-UA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altLang="uk-UA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alt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Анрі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Матісс</a:t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Радість життя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412875"/>
            <a:ext cx="7164387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uk-UA" altLang="uk-UA" dirty="0"/>
              <a:t>Анрі Матісс</a:t>
            </a:r>
            <a:br>
              <a:rPr lang="uk-UA" altLang="uk-UA" dirty="0"/>
            </a:br>
            <a:r>
              <a:rPr lang="uk-UA" altLang="uk-UA" sz="2200" b="1" u="sng" dirty="0"/>
              <a:t>ФАМІЛЬНИЙ ПОРТРЕТ</a:t>
            </a:r>
            <a:endParaRPr lang="ru-RU" altLang="uk-UA" sz="2200" b="1" u="sng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52513"/>
            <a:ext cx="8243888" cy="6034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Андре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Дерен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Міст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066800"/>
            <a:ext cx="6299200" cy="580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65150" y="-11112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uk-UA" sz="3600" dirty="0"/>
              <a:t>Рауль Дюфі </a:t>
            </a:r>
            <a:br>
              <a:rPr lang="ru-RU" altLang="uk-UA" sz="3600" dirty="0"/>
            </a:br>
            <a:r>
              <a:rPr lang="ru-RU" altLang="uk-UA" sz="3600" b="1" dirty="0"/>
              <a:t>Моделі</a:t>
            </a:r>
            <a:endParaRPr lang="ru-RU" altLang="uk-UA" sz="3600" b="1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052513"/>
            <a:ext cx="6840537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6350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Моріс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Вламінк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Пейзаж </a:t>
            </a:r>
            <a:r>
              <a:rPr kumimoji="0" lang="ru-RU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близько</a:t>
            </a:r>
            <a:r>
              <a:rPr kumimoji="0" lang="ru-RU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Шато</a:t>
            </a:r>
            <a:endParaRPr kumimoji="0" lang="ru-RU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uk-UA" dirty="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095375"/>
            <a:ext cx="6156325" cy="576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10624</Words>
  <Application>WPS Presentation</Application>
  <PresentationFormat/>
  <Paragraphs>197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Arial Black</vt:lpstr>
      <vt:lpstr>Microsoft YaHei</vt:lpstr>
      <vt:lpstr>Arial Unicode MS</vt:lpstr>
      <vt:lpstr>Times New Roman</vt:lpstr>
      <vt:lpstr>Тема Office</vt:lpstr>
      <vt:lpstr>  Лекція 5. ЕВОЛЮЦІЯ ХУДОЖНІХ СТИЛІВ І НАПРЯМІВ  У ХХ – ПОЧАТКУ ХХІ СТОЛІТЬ   </vt:lpstr>
      <vt:lpstr>Література </vt:lpstr>
      <vt:lpstr>Фовізм (від фр. fauve - дикий) </vt:lpstr>
      <vt:lpstr>Характерні риси фовізму:</vt:lpstr>
      <vt:lpstr>Анрі Матісс Радість життя</vt:lpstr>
      <vt:lpstr>Анрі Матісс ФАМІЛЬНИЙ ПОРТРЕТ</vt:lpstr>
      <vt:lpstr>Андре Дерен  Міст </vt:lpstr>
      <vt:lpstr>Рауль Дюфі  Моделі</vt:lpstr>
      <vt:lpstr>Моріс Вламінк  Пейзаж близько Шато</vt:lpstr>
      <vt:lpstr>Кубізм</vt:lpstr>
      <vt:lpstr>Кубізм</vt:lpstr>
      <vt:lpstr>Пабло Пікассо 25 жовтня 1881, Малага, Іспанія — 8 квітня 1973, Мужен, Франція) — іспанський і французький художник, працював в основному у Франції, один із найвидатніших митців  XX століття.</vt:lpstr>
      <vt:lpstr>Пабло Пікассо. «Жінка з віялом», 1909 зразок «сезанівського» кубізму</vt:lpstr>
      <vt:lpstr>Пабло Пікассо Портрет Канвайлера, 1910 зразок «аналітичного» кубізму</vt:lpstr>
      <vt:lpstr>Пабло Пікассо  «Скрипка та гітара», 1913, зразок «синтетичного» кубізму</vt:lpstr>
      <vt:lpstr>Пабло Пікассо   Голуб миру</vt:lpstr>
      <vt:lpstr>Пабло Пікассо «Оголена, яку кохаю. Єва.», 1912</vt:lpstr>
      <vt:lpstr>Пабло Пікассо, «Герніка», 1937</vt:lpstr>
      <vt:lpstr>Замок Вовенарґ, де П.Пікассо жив з 1959 по 1973рр.</vt:lpstr>
      <vt:lpstr>Футуризм</vt:lpstr>
      <vt:lpstr>Засновники футуризму:  письменник Філіппо Марінетті та художник  Умберто Боччоні (Італія)</vt:lpstr>
      <vt:lpstr>Футуризм</vt:lpstr>
      <vt:lpstr>Умберто Боччоні ( 19.10.1882— 16.08 1916) — італійський художник, скульптор і теоретик футуризма.</vt:lpstr>
      <vt:lpstr>Умберто Боччоні</vt:lpstr>
      <vt:lpstr>Умберто Боччоні</vt:lpstr>
      <vt:lpstr>Сюрреалі́зм ( надреалізм) — один із найпоширеніших напрямів у сучасному мистецтві й літературі. Виник на початку 20 століття у Франції</vt:lpstr>
      <vt:lpstr>Сальваторе Далі (1904-1989) – іспанський художник-сюрреаліст</vt:lpstr>
      <vt:lpstr>Сальваторе Далі «Постійність пам'яті»</vt:lpstr>
      <vt:lpstr>Сальваторе Далі Великий мастурбатор</vt:lpstr>
      <vt:lpstr>Сальваторе Далі. «Сон, викликаний польотом бджоли навкруги граната за секунду до пробудження»</vt:lpstr>
      <vt:lpstr>Куш  Володимир</vt:lpstr>
      <vt:lpstr>PowerPoint 演示文稿</vt:lpstr>
      <vt:lpstr>Куш  Володимир </vt:lpstr>
      <vt:lpstr>PowerPoint 演示文稿</vt:lpstr>
      <vt:lpstr>Куш  Володимир </vt:lpstr>
      <vt:lpstr>Куш  Володимир</vt:lpstr>
      <vt:lpstr>Куш  Володимир</vt:lpstr>
      <vt:lpstr>Куш  Володимир ( Россія</vt:lpstr>
      <vt:lpstr>Експресіонізм - (від франц. expression - вираження, виразність) — літературно-мистецька стильова тенденція авангардизму, що сформувалася в Німеччині на початку ХХ століття</vt:lpstr>
      <vt:lpstr>Головні представники експресіонізму в живописі:</vt:lpstr>
      <vt:lpstr>Едвард Мунк Крик</vt:lpstr>
      <vt:lpstr>Едвард Мунк Крик</vt:lpstr>
      <vt:lpstr>Лоран Парселье – французский художник-экспрессионист </vt:lpstr>
      <vt:lpstr>Василий Кандинский «Амазонка»</vt:lpstr>
      <vt:lpstr>Абстракціонізм</vt:lpstr>
      <vt:lpstr>Чорний крадрат Казиміра Малевича</vt:lpstr>
      <vt:lpstr>Поп-арт </vt:lpstr>
      <vt:lpstr>Річард Гамільтон «Що робить наші сьогоднішні помешкання такими різними, такими привабливими?» (1956) — одна з найперших робіт поп-арту</vt:lpstr>
      <vt:lpstr>ТЕСТ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14.</dc:title>
  <dc:creator>DNA7 X86</dc:creator>
  <cp:lastModifiedBy>User</cp:lastModifiedBy>
  <cp:revision>83</cp:revision>
  <dcterms:created xsi:type="dcterms:W3CDTF">2012-12-02T17:46:00Z</dcterms:created>
  <dcterms:modified xsi:type="dcterms:W3CDTF">2024-10-24T19:42:59Z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81AB9E0775D94D13A78872998C86DAD7_13</vt:lpwstr>
  </property>
  <property fmtid="{D5CDD505-2E9C-101B-9397-08002B2CF9AE}" pid="3" name="KSOProductBuildVer">
    <vt:lpwstr>1033-12.2.0.18607</vt:lpwstr>
  </property>
</Properties>
</file>