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5"/>
  </p:notesMasterIdLst>
  <p:handoutMasterIdLst>
    <p:handoutMasterId r:id="rId36"/>
  </p:handoutMasterIdLst>
  <p:sldIdLst>
    <p:sldId id="256" r:id="rId4"/>
    <p:sldId id="257" r:id="rId5"/>
    <p:sldId id="270" r:id="rId6"/>
    <p:sldId id="277" r:id="rId7"/>
    <p:sldId id="271" r:id="rId8"/>
    <p:sldId id="278" r:id="rId9"/>
    <p:sldId id="280" r:id="rId10"/>
    <p:sldId id="283" r:id="rId11"/>
    <p:sldId id="281" r:id="rId12"/>
    <p:sldId id="284" r:id="rId13"/>
    <p:sldId id="282" r:id="rId14"/>
    <p:sldId id="285" r:id="rId15"/>
    <p:sldId id="272" r:id="rId16"/>
    <p:sldId id="276" r:id="rId17"/>
    <p:sldId id="274" r:id="rId18"/>
    <p:sldId id="273" r:id="rId19"/>
    <p:sldId id="275" r:id="rId20"/>
    <p:sldId id="263" r:id="rId21"/>
    <p:sldId id="258" r:id="rId22"/>
    <p:sldId id="259" r:id="rId23"/>
    <p:sldId id="279" r:id="rId24"/>
    <p:sldId id="261" r:id="rId25"/>
    <p:sldId id="262" r:id="rId26"/>
    <p:sldId id="286" r:id="rId27"/>
    <p:sldId id="260" r:id="rId28"/>
    <p:sldId id="264" r:id="rId29"/>
    <p:sldId id="265" r:id="rId30"/>
    <p:sldId id="266" r:id="rId31"/>
    <p:sldId id="267" r:id="rId32"/>
    <p:sldId id="268" r:id="rId33"/>
    <p:sldId id="269" r:id="rId34"/>
  </p:sldIdLst>
  <p:sldSz cx="12192000" cy="6858000"/>
  <p:notesSz cx="7104063" cy="102346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7840"/>
    <p:restoredTop sz="69507" autoAdjust="0"/>
  </p:normalViewPr>
  <p:slideViewPr>
    <p:cSldViewPr snapToGrid="0">
      <p:cViewPr varScale="1">
        <p:scale>
          <a:sx n="47" d="100"/>
          <a:sy n="47" d="100"/>
        </p:scale>
        <p:origin x="672" y="36"/>
      </p:cViewPr>
      <p:guideLst>
        <p:guide orient="horz" pos="2160"/>
        <p:guide pos="3840"/>
      </p:guideLst>
    </p:cSldViewPr>
  </p:slideViewPr>
  <p:notesTextViewPr>
    <p:cViewPr>
      <p:scale>
        <a:sx n="1" d="1"/>
        <a:sy n="1" d="1"/>
      </p:scale>
      <p:origin x="0" y="0"/>
    </p:cViewPr>
  </p:notesTextViewPr>
  <p:notesViewPr>
    <p:cSldViewPr snapToGrid="0">
      <p:cViewPr varScale="1">
        <p:scale>
          <a:sx n="46" d="100"/>
          <a:sy n="46" d="100"/>
        </p:scale>
        <p:origin x="2764"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15A0D0A0-81D8-42AB-AE45-519885B9F56C}"/>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ru-UA"/>
          </a:p>
        </p:txBody>
      </p:sp>
      <p:sp>
        <p:nvSpPr>
          <p:cNvPr id="3" name="Дата 2">
            <a:extLst>
              <a:ext uri="{FF2B5EF4-FFF2-40B4-BE49-F238E27FC236}">
                <a16:creationId xmlns:a16="http://schemas.microsoft.com/office/drawing/2014/main" id="{392DD3C3-E789-42B0-9D5C-F0CB3ED71E1C}"/>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AA5EA7C6-4409-4C96-B681-9517560605C4}" type="datetimeFigureOut">
              <a:rPr lang="ru-UA" smtClean="0"/>
              <a:t>02.07.2019</a:t>
            </a:fld>
            <a:endParaRPr lang="ru-UA"/>
          </a:p>
        </p:txBody>
      </p:sp>
      <p:sp>
        <p:nvSpPr>
          <p:cNvPr id="4" name="Нижний колонтитул 3">
            <a:extLst>
              <a:ext uri="{FF2B5EF4-FFF2-40B4-BE49-F238E27FC236}">
                <a16:creationId xmlns:a16="http://schemas.microsoft.com/office/drawing/2014/main" id="{593D9AF7-B118-4DE6-95A6-F608E61A2AA0}"/>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ru-UA"/>
          </a:p>
        </p:txBody>
      </p:sp>
      <p:sp>
        <p:nvSpPr>
          <p:cNvPr id="5" name="Номер слайда 4">
            <a:extLst>
              <a:ext uri="{FF2B5EF4-FFF2-40B4-BE49-F238E27FC236}">
                <a16:creationId xmlns:a16="http://schemas.microsoft.com/office/drawing/2014/main" id="{22F8BF7F-3415-4CD2-9CD7-D153B2F4331F}"/>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D364380D-84FE-43D0-A085-806422DE67B6}" type="slidenum">
              <a:rPr lang="ru-UA" smtClean="0"/>
              <a:t>‹#›</a:t>
            </a:fld>
            <a:endParaRPr lang="ru-UA"/>
          </a:p>
        </p:txBody>
      </p:sp>
    </p:spTree>
    <p:extLst>
      <p:ext uri="{BB962C8B-B14F-4D97-AF65-F5344CB8AC3E}">
        <p14:creationId xmlns:p14="http://schemas.microsoft.com/office/powerpoint/2010/main" val="15929911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lv-LV" sz="2400" b="0" strike="noStrike" spc="-1">
                <a:solidFill>
                  <a:srgbClr val="000000"/>
                </a:solidFill>
                <a:latin typeface="Arial"/>
              </a:rPr>
              <a:t>Click to move the slide</a:t>
            </a:r>
          </a:p>
        </p:txBody>
      </p:sp>
      <p:sp>
        <p:nvSpPr>
          <p:cNvPr id="126"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27"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128"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129"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130" name="PlaceHolder 6"/>
          <p:cNvSpPr>
            <a:spLocks noGrp="1"/>
          </p:cNvSpPr>
          <p:nvPr>
            <p:ph type="sldNum"/>
          </p:nvPr>
        </p:nvSpPr>
        <p:spPr>
          <a:xfrm>
            <a:off x="3621960" y="9555480"/>
            <a:ext cx="3372840" cy="502560"/>
          </a:xfrm>
          <a:prstGeom prst="rect">
            <a:avLst/>
          </a:prstGeom>
        </p:spPr>
        <p:txBody>
          <a:bodyPr lIns="0" tIns="0" rIns="0" bIns="0" anchor="b">
            <a:noAutofit/>
          </a:bodyPr>
          <a:lstStyle/>
          <a:p>
            <a:pPr algn="r"/>
            <a:fld id="{5FB18543-51EA-4F68-9BF9-F8124756DA86}"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65327310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139700" y="766763"/>
            <a:ext cx="6824663" cy="3840162"/>
          </a:xfrm>
          <a:prstGeom prst="rect">
            <a:avLst/>
          </a:prstGeom>
        </p:spPr>
      </p:sp>
      <p:sp>
        <p:nvSpPr>
          <p:cNvPr id="244"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nSpc>
                <a:spcPct val="100000"/>
              </a:lnSpc>
            </a:pPr>
            <a:endParaRPr lang="en-US" sz="1800" b="0" strike="noStrike" spc="-1" dirty="0">
              <a:latin typeface="Arial"/>
            </a:endParaRPr>
          </a:p>
        </p:txBody>
      </p:sp>
      <p:sp>
        <p:nvSpPr>
          <p:cNvPr id="245"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uk-UA"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6B501020-A409-4949-8D70-AF413B0B8755}"/>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A023BCC4-E2D6-4C13-81DE-F94F5D8B56E3}"/>
              </a:ext>
            </a:extLst>
          </p:cNvPr>
          <p:cNvSpPr>
            <a:spLocks noGrp="1"/>
          </p:cNvSpPr>
          <p:nvPr>
            <p:ph type="hdr"/>
          </p:nvPr>
        </p:nvSpPr>
        <p:spPr>
          <a:xfrm>
            <a:off x="0" y="0"/>
            <a:ext cx="6303818" cy="502560"/>
          </a:xfrm>
        </p:spPr>
        <p:txBody>
          <a:bodyPr/>
          <a:lstStyle/>
          <a:p>
            <a:r>
              <a:rPr lang="en-US" sz="1400" b="0" strike="noStrike" spc="-1">
                <a:latin typeface="Times New Roman"/>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DDB8C7CD-D66F-47DE-9D83-FDB5B21850B6}"/>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10</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17A20A86-76F9-4EE5-A562-EA8186067D2D}"/>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173378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03DEEF93-4EEF-4196-9EAB-BCFA59C9D778}"/>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11</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49B33B6D-1340-44AE-8832-0AF61CE29FFB}"/>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11319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0FF5A54C-318E-49D6-A43C-87AD0C7C6C7F}"/>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12</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08F24B0C-5ADE-422B-BA50-C3BC564FABD6}"/>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132370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spcBef>
                <a:spcPts val="360"/>
              </a:spcBef>
            </a:pPr>
            <a:endParaRPr lang="en-US" sz="1100" b="0" strike="noStrike" spc="-1" dirty="0">
              <a:latin typeface="Arial"/>
            </a:endParaRP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27C1675C-F7F4-425E-B86A-401D07A7C81E}"/>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13</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6890839D-9217-4138-AA60-6849FF933A66}"/>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341408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341F18A5-911E-496B-AD89-3DEF715C7037}"/>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14</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5D982403-6FC5-4879-B974-2D29F923073C}"/>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307181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spcBef>
                <a:spcPts val="360"/>
              </a:spcBef>
            </a:pPr>
            <a:endParaRPr lang="en-US" sz="1100" b="0" strike="noStrike" spc="-1" dirty="0">
              <a:latin typeface="Arial"/>
            </a:endParaRP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F574ACF7-4094-4B0D-BDE8-AEAA10DBF13F}"/>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15</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B97FA4D1-E24C-46E0-95B3-98B1B8D04043}"/>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84514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algn="just">
              <a:lnSpc>
                <a:spcPct val="100000"/>
              </a:lnSpc>
            </a:pPr>
            <a:r>
              <a:rPr lang="en-US" b="0" strike="noStrike" spc="-1" dirty="0">
                <a:latin typeface="Aria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C142D713-2320-4D2E-A503-99653E3C898B}"/>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16</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E60924E1-251A-4179-8465-019ADDDE48C2}"/>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2045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spcBef>
                <a:spcPts val="360"/>
              </a:spcBef>
            </a:pPr>
            <a:endParaRPr lang="en-US" sz="1100" b="0" strike="noStrike" spc="-1" dirty="0">
              <a:latin typeface="Arial"/>
            </a:endParaRP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F008E182-929F-42AA-BA88-C28FF8FE43C7}"/>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17</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CCE0F80B-F81F-4F8E-8899-D194BE5E95CF}"/>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1681985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noRot="1" noChangeAspect="1"/>
          </p:cNvSpPr>
          <p:nvPr>
            <p:ph type="sldImg"/>
          </p:nvPr>
        </p:nvSpPr>
        <p:spPr>
          <a:xfrm>
            <a:off x="139700" y="766763"/>
            <a:ext cx="6824663" cy="3840162"/>
          </a:xfrm>
          <a:prstGeom prst="rect">
            <a:avLst/>
          </a:prstGeom>
        </p:spPr>
      </p:sp>
      <p:sp>
        <p:nvSpPr>
          <p:cNvPr id="265"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indent="-216000">
              <a:lnSpc>
                <a:spcPct val="100000"/>
              </a:lnSpc>
            </a:pPr>
            <a:r>
              <a:rPr lang="uk-UA" b="0" strike="noStrike" spc="-1" noProof="0" dirty="0">
                <a:solidFill>
                  <a:srgbClr val="000000"/>
                </a:solidFill>
                <a:latin typeface="Arial"/>
                <a:ea typeface="+mn-ea"/>
              </a:rPr>
              <a:t>Сіра</a:t>
            </a:r>
            <a:r>
              <a:rPr lang="en-US" b="0" strike="noStrike" spc="-1" dirty="0">
                <a:solidFill>
                  <a:srgbClr val="000000"/>
                </a:solidFill>
                <a:latin typeface="Arial"/>
                <a:ea typeface="+mn-ea"/>
              </a:rPr>
              <a:t> </a:t>
            </a:r>
            <a:r>
              <a:rPr lang="uk-UA" b="0" strike="noStrike" spc="-1" noProof="0" dirty="0">
                <a:solidFill>
                  <a:srgbClr val="000000"/>
                </a:solidFill>
                <a:latin typeface="Arial"/>
                <a:ea typeface="+mn-ea"/>
              </a:rPr>
              <a:t>вода</a:t>
            </a:r>
            <a:r>
              <a:rPr lang="en-US" b="0" strike="noStrike" spc="-1" dirty="0">
                <a:solidFill>
                  <a:srgbClr val="000000"/>
                </a:solidFill>
                <a:latin typeface="Arial"/>
                <a:ea typeface="+mn-ea"/>
              </a:rPr>
              <a:t> </a:t>
            </a:r>
            <a:r>
              <a:rPr lang="uk-UA" b="0" strike="noStrike" spc="-1" noProof="0" dirty="0">
                <a:solidFill>
                  <a:srgbClr val="000000"/>
                </a:solidFill>
                <a:latin typeface="Arial"/>
                <a:ea typeface="+mn-ea"/>
              </a:rPr>
              <a:t>надходить</a:t>
            </a:r>
            <a:r>
              <a:rPr lang="en-US" b="0" strike="noStrike" spc="-1" dirty="0">
                <a:solidFill>
                  <a:srgbClr val="000000"/>
                </a:solidFill>
                <a:latin typeface="Arial"/>
                <a:ea typeface="+mn-ea"/>
              </a:rPr>
              <a:t> </a:t>
            </a:r>
            <a:r>
              <a:rPr lang="uk-UA" b="0" strike="noStrike" spc="-1" dirty="0">
                <a:solidFill>
                  <a:srgbClr val="000000"/>
                </a:solidFill>
                <a:latin typeface="Arial"/>
                <a:ea typeface="+mn-ea"/>
              </a:rPr>
              <a:t>і</a:t>
            </a:r>
            <a:r>
              <a:rPr lang="en-US" b="0" strike="noStrike" spc="-1" dirty="0">
                <a:solidFill>
                  <a:srgbClr val="000000"/>
                </a:solidFill>
                <a:latin typeface="Arial"/>
                <a:ea typeface="+mn-ea"/>
              </a:rPr>
              <a:t>з </a:t>
            </a:r>
            <a:r>
              <a:rPr lang="uk-UA" b="0" strike="noStrike" spc="-1" noProof="0" dirty="0">
                <a:solidFill>
                  <a:srgbClr val="000000"/>
                </a:solidFill>
                <a:latin typeface="Arial"/>
                <a:ea typeface="+mn-ea"/>
              </a:rPr>
              <a:t>різних джерел</a:t>
            </a:r>
            <a:r>
              <a:rPr lang="en-US" b="0" strike="noStrike" spc="-1" dirty="0">
                <a:solidFill>
                  <a:srgbClr val="000000"/>
                </a:solidFill>
                <a:latin typeface="Arial"/>
                <a:ea typeface="+mn-ea"/>
              </a:rPr>
              <a:t>. </a:t>
            </a:r>
            <a:r>
              <a:rPr lang="uk-UA" b="0" strike="noStrike" spc="-1" noProof="0" dirty="0">
                <a:solidFill>
                  <a:srgbClr val="000000"/>
                </a:solidFill>
                <a:latin typeface="Arial"/>
                <a:ea typeface="+mn-ea"/>
              </a:rPr>
              <a:t>Характеристики стічних вод пов'язані з побутовими приладами та індивідуальними рішеннями: кухонна раковина</a:t>
            </a:r>
            <a:r>
              <a:rPr lang="en-US" b="0" strike="noStrike" spc="-1" dirty="0">
                <a:solidFill>
                  <a:srgbClr val="000000"/>
                </a:solidFill>
                <a:latin typeface="Arial"/>
                <a:ea typeface="+mn-ea"/>
              </a:rPr>
              <a:t>, </a:t>
            </a:r>
            <a:r>
              <a:rPr lang="uk-UA" b="0" strike="noStrike" spc="-1" noProof="0" dirty="0">
                <a:solidFill>
                  <a:srgbClr val="000000"/>
                </a:solidFill>
                <a:latin typeface="Arial"/>
                <a:ea typeface="+mn-ea"/>
              </a:rPr>
              <a:t>посудомийна машина</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пральна</a:t>
            </a:r>
            <a:r>
              <a:rPr lang="uk-UA" b="0" strike="noStrike" spc="-1" baseline="0" dirty="0">
                <a:solidFill>
                  <a:srgbClr val="000000"/>
                </a:solidFill>
                <a:latin typeface="Arial"/>
                <a:ea typeface="+mn-ea"/>
              </a:rPr>
              <a:t> </a:t>
            </a:r>
            <a:r>
              <a:rPr lang="en-US" b="0" strike="noStrike" spc="-1" dirty="0" err="1">
                <a:solidFill>
                  <a:srgbClr val="000000"/>
                </a:solidFill>
                <a:latin typeface="Arial"/>
                <a:ea typeface="+mn-ea"/>
              </a:rPr>
              <a:t>машина</a:t>
            </a:r>
            <a:r>
              <a:rPr lang="en-US" b="0" strike="noStrike" spc="-1" dirty="0">
                <a:solidFill>
                  <a:srgbClr val="000000"/>
                </a:solidFill>
                <a:latin typeface="Arial"/>
                <a:ea typeface="+mn-ea"/>
              </a:rPr>
              <a:t>, </a:t>
            </a:r>
            <a:r>
              <a:rPr lang="uk-UA" b="0" strike="noStrike" spc="-1" dirty="0">
                <a:solidFill>
                  <a:srgbClr val="000000"/>
                </a:solidFill>
                <a:latin typeface="Arial"/>
                <a:ea typeface="+mn-ea"/>
              </a:rPr>
              <a:t>раковина</a:t>
            </a:r>
            <a:r>
              <a:rPr lang="en-US" b="0" strike="noStrike" spc="-1" dirty="0">
                <a:solidFill>
                  <a:srgbClr val="000000"/>
                </a:solidFill>
                <a:latin typeface="Arial"/>
                <a:ea typeface="+mn-ea"/>
              </a:rPr>
              <a:t> </a:t>
            </a:r>
            <a:r>
              <a:rPr lang="uk-UA" b="0" strike="noStrike" spc="-1" noProof="0" dirty="0">
                <a:solidFill>
                  <a:srgbClr val="000000"/>
                </a:solidFill>
                <a:latin typeface="Arial"/>
                <a:ea typeface="+mn-ea"/>
              </a:rPr>
              <a:t>для ва</a:t>
            </a:r>
            <a:r>
              <a:rPr lang="en-US" b="0" strike="noStrike" spc="-1" dirty="0" err="1">
                <a:solidFill>
                  <a:srgbClr val="000000"/>
                </a:solidFill>
                <a:latin typeface="Arial"/>
                <a:ea typeface="+mn-ea"/>
              </a:rPr>
              <a:t>нної</a:t>
            </a:r>
            <a:r>
              <a:rPr lang="en-US" b="0" strike="noStrike" spc="-1" dirty="0">
                <a:solidFill>
                  <a:srgbClr val="000000"/>
                </a:solidFill>
                <a:latin typeface="Arial"/>
                <a:ea typeface="+mn-ea"/>
              </a:rPr>
              <a:t> </a:t>
            </a:r>
            <a:r>
              <a:rPr lang="uk-UA" b="0" strike="noStrike" spc="-1" noProof="0" dirty="0">
                <a:solidFill>
                  <a:srgbClr val="000000"/>
                </a:solidFill>
                <a:latin typeface="Arial"/>
                <a:ea typeface="+mn-ea"/>
              </a:rPr>
              <a:t>кімнати, душ і ванна</a:t>
            </a:r>
            <a:r>
              <a:rPr lang="en-US" b="0" strike="noStrike" spc="-1" dirty="0">
                <a:solidFill>
                  <a:srgbClr val="000000"/>
                </a:solidFill>
                <a:latin typeface="Arial"/>
                <a:ea typeface="+mn-ea"/>
              </a:rPr>
              <a:t>. </a:t>
            </a:r>
            <a:r>
              <a:rPr lang="uk-UA" b="0" strike="noStrike" spc="-1" noProof="0" dirty="0">
                <a:solidFill>
                  <a:srgbClr val="000000"/>
                </a:solidFill>
                <a:latin typeface="Arial"/>
                <a:ea typeface="+mn-ea"/>
              </a:rPr>
              <a:t>Ці джерела поділяють на дві </a:t>
            </a:r>
            <a:r>
              <a:rPr lang="uk-UA" b="0" strike="noStrike" spc="-1" noProof="0" dirty="0" err="1">
                <a:solidFill>
                  <a:srgbClr val="000000"/>
                </a:solidFill>
                <a:latin typeface="Arial"/>
                <a:ea typeface="+mn-ea"/>
              </a:rPr>
              <a:t>катег</a:t>
            </a:r>
            <a:r>
              <a:rPr lang="en-US" b="0" strike="noStrike" spc="-1" dirty="0" err="1">
                <a:solidFill>
                  <a:srgbClr val="000000"/>
                </a:solidFill>
                <a:latin typeface="Arial"/>
                <a:ea typeface="+mn-ea"/>
              </a:rPr>
              <a:t>орії</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i</a:t>
            </a:r>
            <a:r>
              <a:rPr lang="en-US" b="0" strike="noStrike" spc="-1" dirty="0">
                <a:solidFill>
                  <a:srgbClr val="000000"/>
                </a:solidFill>
                <a:latin typeface="Arial"/>
                <a:ea typeface="+mn-ea"/>
              </a:rPr>
              <a:t>)</a:t>
            </a:r>
            <a:r>
              <a:rPr lang="uk-UA" b="0" strike="noStrike" spc="-1" dirty="0">
                <a:solidFill>
                  <a:srgbClr val="000000"/>
                </a:solidFill>
                <a:latin typeface="Arial"/>
                <a:ea typeface="+mn-ea"/>
              </a:rPr>
              <a:t> </a:t>
            </a:r>
            <a:r>
              <a:rPr lang="en-US" b="0" strike="noStrike" spc="-1" dirty="0" err="1">
                <a:solidFill>
                  <a:srgbClr val="000000"/>
                </a:solidFill>
                <a:latin typeface="Arial"/>
                <a:ea typeface="+mn-ea"/>
              </a:rPr>
              <a:t>сір</a:t>
            </a:r>
            <a:r>
              <a:rPr lang="uk-UA" b="0" strike="noStrike" spc="-1" dirty="0">
                <a:solidFill>
                  <a:srgbClr val="000000"/>
                </a:solidFill>
                <a:latin typeface="Arial"/>
                <a:ea typeface="+mn-ea"/>
              </a:rPr>
              <a:t>у</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вод</a:t>
            </a:r>
            <a:r>
              <a:rPr lang="uk-UA" b="0" strike="noStrike" spc="-1" dirty="0">
                <a:solidFill>
                  <a:srgbClr val="000000"/>
                </a:solidFill>
                <a:latin typeface="Arial"/>
                <a:ea typeface="+mn-ea"/>
              </a:rPr>
              <a:t>у</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від</a:t>
            </a:r>
            <a:r>
              <a:rPr lang="en-US" b="0" strike="noStrike" spc="-1" dirty="0">
                <a:solidFill>
                  <a:srgbClr val="000000"/>
                </a:solidFill>
                <a:latin typeface="Arial"/>
                <a:ea typeface="+mn-ea"/>
              </a:rPr>
              <a:t> діяльності, </a:t>
            </a:r>
            <a:r>
              <a:rPr lang="en-US" b="0" strike="noStrike" spc="-1" dirty="0" err="1">
                <a:solidFill>
                  <a:srgbClr val="000000"/>
                </a:solidFill>
                <a:latin typeface="Arial"/>
                <a:ea typeface="+mn-ea"/>
              </a:rPr>
              <a:t>пов'язаної</a:t>
            </a:r>
            <a:r>
              <a:rPr lang="en-US" b="0" strike="noStrike" spc="-1" dirty="0">
                <a:solidFill>
                  <a:srgbClr val="000000"/>
                </a:solidFill>
                <a:latin typeface="Arial"/>
                <a:ea typeface="+mn-ea"/>
              </a:rPr>
              <a:t> з </a:t>
            </a:r>
            <a:r>
              <a:rPr lang="en-US" b="0" strike="noStrike" spc="-1" dirty="0" err="1">
                <a:solidFill>
                  <a:srgbClr val="000000"/>
                </a:solidFill>
                <a:latin typeface="Arial"/>
                <a:ea typeface="+mn-ea"/>
              </a:rPr>
              <a:t>харчовими</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продуктами</a:t>
            </a:r>
            <a:r>
              <a:rPr lang="en-US" b="0" strike="noStrike" spc="-1" dirty="0">
                <a:solidFill>
                  <a:srgbClr val="000000"/>
                </a:solidFill>
                <a:latin typeface="Arial"/>
                <a:ea typeface="+mn-ea"/>
              </a:rPr>
              <a:t> </a:t>
            </a:r>
            <a:r>
              <a:rPr lang="uk-UA" b="0" strike="noStrike" spc="-1" dirty="0">
                <a:solidFill>
                  <a:srgbClr val="000000"/>
                </a:solidFill>
                <a:latin typeface="Arial"/>
                <a:ea typeface="+mn-ea"/>
              </a:rPr>
              <a:t>й</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прибиранням</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діяльність</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на</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кухні</a:t>
            </a:r>
            <a:r>
              <a:rPr lang="en-US" b="0" strike="noStrike" spc="-1" dirty="0">
                <a:solidFill>
                  <a:srgbClr val="000000"/>
                </a:solidFill>
                <a:latin typeface="Arial"/>
                <a:ea typeface="+mn-ea"/>
              </a:rPr>
              <a:t> і в </a:t>
            </a:r>
            <a:r>
              <a:rPr lang="en-US" b="0" strike="noStrike" spc="-1" dirty="0" err="1">
                <a:solidFill>
                  <a:srgbClr val="000000"/>
                </a:solidFill>
                <a:latin typeface="Arial"/>
                <a:ea typeface="+mn-ea"/>
              </a:rPr>
              <a:t>пральні</a:t>
            </a:r>
            <a:r>
              <a:rPr lang="en-US" b="0" strike="noStrike" spc="-1" dirty="0">
                <a:solidFill>
                  <a:srgbClr val="000000"/>
                </a:solidFill>
                <a:latin typeface="Arial"/>
                <a:ea typeface="+mn-ea"/>
              </a:rPr>
              <a:t>) – </a:t>
            </a:r>
            <a:r>
              <a:rPr lang="en-US" b="0" strike="noStrike" spc="-1" dirty="0" err="1">
                <a:solidFill>
                  <a:srgbClr val="000000"/>
                </a:solidFill>
                <a:latin typeface="Arial"/>
                <a:ea typeface="+mn-ea"/>
              </a:rPr>
              <a:t>вважа</a:t>
            </a:r>
            <a:r>
              <a:rPr lang="uk-UA" b="0" strike="noStrike" spc="-1" dirty="0" err="1">
                <a:solidFill>
                  <a:srgbClr val="000000"/>
                </a:solidFill>
                <a:latin typeface="Arial"/>
                <a:ea typeface="+mn-ea"/>
              </a:rPr>
              <a:t>ють</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більш</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забрудненою</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водою</a:t>
            </a:r>
            <a:r>
              <a:rPr lang="en-US" b="0" strike="noStrike" spc="-1" dirty="0">
                <a:solidFill>
                  <a:srgbClr val="000000"/>
                </a:solidFill>
                <a:latin typeface="Arial"/>
                <a:ea typeface="+mn-ea"/>
              </a:rPr>
              <a:t>, і (</a:t>
            </a:r>
            <a:r>
              <a:rPr lang="en-US" b="0" strike="noStrike" spc="-1" dirty="0" err="1">
                <a:solidFill>
                  <a:srgbClr val="000000"/>
                </a:solidFill>
                <a:latin typeface="Arial"/>
                <a:ea typeface="+mn-ea"/>
              </a:rPr>
              <a:t>i</a:t>
            </a:r>
            <a:r>
              <a:rPr lang="uk-UA" b="0" strike="noStrike" spc="-1" dirty="0">
                <a:solidFill>
                  <a:srgbClr val="000000"/>
                </a:solidFill>
                <a:latin typeface="Arial"/>
                <a:ea typeface="+mn-ea"/>
              </a:rPr>
              <a:t>і</a:t>
            </a:r>
            <a:r>
              <a:rPr lang="en-US" b="0" strike="noStrike" spc="-1" dirty="0">
                <a:solidFill>
                  <a:srgbClr val="000000"/>
                </a:solidFill>
                <a:latin typeface="Arial"/>
                <a:ea typeface="+mn-ea"/>
              </a:rPr>
              <a:t>) </a:t>
            </a:r>
            <a:r>
              <a:rPr lang="uk-UA" b="0" strike="noStrike" spc="-1" dirty="0">
                <a:solidFill>
                  <a:srgbClr val="000000"/>
                </a:solidFill>
                <a:latin typeface="Arial"/>
                <a:ea typeface="+mn-ea"/>
              </a:rPr>
              <a:t>сіру</a:t>
            </a:r>
            <a:r>
              <a:rPr lang="en-US" b="0" strike="noStrike" spc="-1" dirty="0">
                <a:solidFill>
                  <a:srgbClr val="000000"/>
                </a:solidFill>
                <a:latin typeface="Arial"/>
                <a:ea typeface="+mn-ea"/>
              </a:rPr>
              <a:t> </a:t>
            </a:r>
            <a:r>
              <a:rPr lang="uk-UA" b="0" strike="noStrike" spc="-1" dirty="0">
                <a:solidFill>
                  <a:srgbClr val="000000"/>
                </a:solidFill>
                <a:latin typeface="Arial"/>
                <a:ea typeface="+mn-ea"/>
              </a:rPr>
              <a:t>воду </a:t>
            </a:r>
            <a:r>
              <a:rPr lang="en-US" b="0" strike="noStrike" spc="-1" dirty="0" err="1">
                <a:solidFill>
                  <a:srgbClr val="000000"/>
                </a:solidFill>
                <a:latin typeface="Arial"/>
                <a:ea typeface="+mn-ea"/>
              </a:rPr>
              <a:t>від</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дотримання</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особистої</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гігієни</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стоки</a:t>
            </a:r>
            <a:r>
              <a:rPr lang="en-US" b="0" strike="noStrike" spc="-1" dirty="0">
                <a:solidFill>
                  <a:srgbClr val="000000"/>
                </a:solidFill>
                <a:latin typeface="Arial"/>
                <a:ea typeface="+mn-ea"/>
              </a:rPr>
              <a:t> у </a:t>
            </a:r>
            <a:r>
              <a:rPr lang="en-US" b="0" strike="noStrike" spc="-1" dirty="0" err="1">
                <a:solidFill>
                  <a:srgbClr val="000000"/>
                </a:solidFill>
                <a:latin typeface="Arial"/>
                <a:ea typeface="+mn-ea"/>
              </a:rPr>
              <a:t>ванній</a:t>
            </a:r>
            <a:r>
              <a:rPr lang="en-US" b="0" strike="noStrike" spc="-1" dirty="0">
                <a:solidFill>
                  <a:srgbClr val="000000"/>
                </a:solidFill>
                <a:latin typeface="Arial"/>
                <a:ea typeface="+mn-ea"/>
              </a:rPr>
              <a:t> – </a:t>
            </a:r>
            <a:r>
              <a:rPr lang="en-US" b="0" strike="noStrike" spc="-1" dirty="0" err="1">
                <a:solidFill>
                  <a:srgbClr val="000000"/>
                </a:solidFill>
                <a:latin typeface="Arial"/>
                <a:ea typeface="+mn-ea"/>
              </a:rPr>
              <a:t>вважа</a:t>
            </a:r>
            <a:r>
              <a:rPr lang="uk-UA" b="0" strike="noStrike" spc="-1" dirty="0" err="1">
                <a:solidFill>
                  <a:srgbClr val="000000"/>
                </a:solidFill>
                <a:latin typeface="Arial"/>
                <a:ea typeface="+mn-ea"/>
              </a:rPr>
              <a:t>ють</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менш</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забрудненою</a:t>
            </a:r>
            <a:r>
              <a:rPr lang="en-US" b="0" strike="noStrike" spc="-1" dirty="0">
                <a:solidFill>
                  <a:srgbClr val="000000"/>
                </a:solidFill>
                <a:latin typeface="Arial"/>
                <a:ea typeface="+mn-ea"/>
              </a:rPr>
              <a:t>» </a:t>
            </a:r>
            <a:r>
              <a:rPr lang="en-US" b="0" strike="noStrike" spc="-1" dirty="0" err="1">
                <a:solidFill>
                  <a:srgbClr val="000000"/>
                </a:solidFill>
                <a:latin typeface="Arial"/>
                <a:ea typeface="+mn-ea"/>
              </a:rPr>
              <a:t>водою</a:t>
            </a:r>
            <a:r>
              <a:rPr lang="en-US" b="0" strike="noStrike" spc="-1" dirty="0">
                <a:solidFill>
                  <a:srgbClr val="000000"/>
                </a:solidFill>
                <a:latin typeface="Arial"/>
                <a:ea typeface="+mn-ea"/>
              </a:rPr>
              <a:t>.</a:t>
            </a:r>
            <a:endParaRPr lang="en-US" b="0" strike="noStrike" spc="-1" dirty="0">
              <a:latin typeface="Arial"/>
            </a:endParaRPr>
          </a:p>
          <a:p>
            <a:pPr marL="216000" indent="-216000"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marL="216000" indent="-216000"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marL="216000" indent="-216000"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marL="216000" indent="-216000"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marL="216000" indent="-216000"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marL="216000" indent="-216000"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marL="216000" indent="-216000"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marL="216000" indent="-216000"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marL="216000" indent="-216000">
              <a:lnSpc>
                <a:spcPct val="100000"/>
              </a:lnSpc>
            </a:pPr>
            <a:endParaRPr lang="en-US" sz="1100" b="0" strike="noStrike" spc="-1" dirty="0">
              <a:latin typeface="Arial"/>
            </a:endParaRPr>
          </a:p>
        </p:txBody>
      </p:sp>
      <p:sp>
        <p:nvSpPr>
          <p:cNvPr id="266"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84264E30-13EC-4D51-AA74-92B05258133A}"/>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18</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7DC5454C-9CF3-4A9F-8DE1-882C52E960B4}"/>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139700" y="766763"/>
            <a:ext cx="6824663" cy="3840162"/>
          </a:xfrm>
          <a:prstGeom prst="rect">
            <a:avLst/>
          </a:prstGeom>
        </p:spPr>
      </p:sp>
      <p:sp>
        <p:nvSpPr>
          <p:cNvPr id="250"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indent="-216000" algn="just">
              <a:lnSpc>
                <a:spcPct val="100000"/>
              </a:lnSpc>
            </a:pPr>
            <a:r>
              <a:rPr lang="en-US" b="0" strike="noStrike" spc="-1" dirty="0">
                <a:latin typeface="Arial"/>
              </a:rPr>
              <a:t>З </a:t>
            </a:r>
            <a:r>
              <a:rPr lang="en-US" b="0" strike="noStrike" spc="-1" dirty="0" err="1">
                <a:latin typeface="Arial"/>
              </a:rPr>
              <a:t>ліво</a:t>
            </a:r>
            <a:r>
              <a:rPr lang="uk-UA" b="0" strike="noStrike" spc="-1" dirty="0" err="1">
                <a:latin typeface="Arial"/>
              </a:rPr>
              <a:t>го</a:t>
            </a:r>
            <a:r>
              <a:rPr lang="en-US" b="0" strike="noStrike" spc="-1" dirty="0">
                <a:latin typeface="Arial"/>
              </a:rPr>
              <a:t> </a:t>
            </a:r>
            <a:r>
              <a:rPr lang="uk-UA" b="0" strike="noStrike" spc="-1" dirty="0">
                <a:latin typeface="Arial"/>
              </a:rPr>
              <a:t>боку </a:t>
            </a:r>
            <a:r>
              <a:rPr lang="en-US" b="0" strike="noStrike" spc="-1" dirty="0" err="1">
                <a:latin typeface="Arial"/>
              </a:rPr>
              <a:t>показан</a:t>
            </a:r>
            <a:r>
              <a:rPr lang="uk-UA" b="0" strike="noStrike" spc="-1" dirty="0">
                <a:latin typeface="Arial"/>
              </a:rPr>
              <a:t>о</a:t>
            </a:r>
            <a:r>
              <a:rPr lang="en-US" b="0" strike="noStrike" spc="-1" dirty="0">
                <a:latin typeface="Arial"/>
              </a:rPr>
              <a:t> </a:t>
            </a:r>
            <a:r>
              <a:rPr lang="en-US" b="0" strike="noStrike" spc="-1" dirty="0" err="1">
                <a:latin typeface="Arial"/>
              </a:rPr>
              <a:t>прості</a:t>
            </a:r>
            <a:r>
              <a:rPr lang="en-US" b="0" strike="noStrike" spc="-1" dirty="0">
                <a:latin typeface="Arial"/>
              </a:rPr>
              <a:t> </a:t>
            </a:r>
            <a:r>
              <a:rPr lang="en-US" b="0" strike="noStrike" spc="-1" dirty="0" err="1">
                <a:latin typeface="Arial"/>
              </a:rPr>
              <a:t>рішення</a:t>
            </a:r>
            <a:r>
              <a:rPr lang="en-US" b="0" strike="noStrike" spc="-1" dirty="0">
                <a:latin typeface="Arial"/>
              </a:rPr>
              <a:t> </a:t>
            </a:r>
            <a:r>
              <a:rPr lang="en-US" b="0" strike="noStrike" spc="-1" dirty="0" err="1">
                <a:latin typeface="Arial"/>
              </a:rPr>
              <a:t>для</a:t>
            </a:r>
            <a:r>
              <a:rPr lang="en-US" b="0" strike="noStrike" spc="-1" dirty="0">
                <a:latin typeface="Arial"/>
              </a:rPr>
              <a:t> </a:t>
            </a:r>
            <a:r>
              <a:rPr lang="en-US" b="0" strike="noStrike" spc="-1" dirty="0" err="1">
                <a:latin typeface="Arial"/>
              </a:rPr>
              <a:t>зменшення</a:t>
            </a:r>
            <a:r>
              <a:rPr lang="en-US" b="0" strike="noStrike" spc="-1" dirty="0">
                <a:latin typeface="Arial"/>
              </a:rPr>
              <a:t> </a:t>
            </a:r>
            <a:r>
              <a:rPr lang="en-US" b="0" strike="noStrike" spc="-1" dirty="0" err="1">
                <a:latin typeface="Arial"/>
              </a:rPr>
              <a:t>споживання</a:t>
            </a:r>
            <a:r>
              <a:rPr lang="en-US" b="0" strike="noStrike" spc="-1" dirty="0">
                <a:latin typeface="Arial"/>
              </a:rPr>
              <a:t> </a:t>
            </a:r>
            <a:r>
              <a:rPr lang="en-US" b="0" strike="noStrike" spc="-1" dirty="0" err="1">
                <a:latin typeface="Arial"/>
              </a:rPr>
              <a:t>води</a:t>
            </a:r>
            <a:r>
              <a:rPr lang="en-US" b="0" strike="noStrike" spc="-1" dirty="0">
                <a:latin typeface="Arial"/>
              </a:rPr>
              <a:t> в </a:t>
            </a:r>
            <a:r>
              <a:rPr lang="en-US" b="0" strike="noStrike" spc="-1" dirty="0" err="1">
                <a:latin typeface="Arial"/>
              </a:rPr>
              <a:t>будівлях</a:t>
            </a:r>
            <a:r>
              <a:rPr lang="uk-UA" b="0" strike="noStrike" spc="-1" dirty="0">
                <a:latin typeface="Arial"/>
              </a:rPr>
              <a:t>. </a:t>
            </a:r>
            <a:r>
              <a:rPr lang="en-US" b="0" strike="noStrike" spc="-1" dirty="0">
                <a:latin typeface="Arial"/>
              </a:rPr>
              <a:t>З </a:t>
            </a:r>
            <a:r>
              <a:rPr lang="en-US" b="0" strike="noStrike" spc="-1" dirty="0" err="1">
                <a:latin typeface="Arial"/>
              </a:rPr>
              <a:t>право</a:t>
            </a:r>
            <a:r>
              <a:rPr lang="uk-UA" b="0" strike="noStrike" spc="-1" dirty="0" err="1">
                <a:latin typeface="Arial"/>
              </a:rPr>
              <a:t>го</a:t>
            </a:r>
            <a:r>
              <a:rPr lang="en-US" b="0" strike="noStrike" spc="-1" dirty="0">
                <a:latin typeface="Arial"/>
              </a:rPr>
              <a:t> </a:t>
            </a:r>
            <a:r>
              <a:rPr lang="uk-UA" kern="1200" dirty="0">
                <a:solidFill>
                  <a:schemeClr val="tx1"/>
                </a:solidFill>
                <a:latin typeface="Arial" charset="0"/>
              </a:rPr>
              <a:t>– </a:t>
            </a:r>
            <a:r>
              <a:rPr lang="en-US" b="0" strike="noStrike" spc="-1" dirty="0" err="1">
                <a:latin typeface="Arial"/>
              </a:rPr>
              <a:t>сучасне</a:t>
            </a:r>
            <a:r>
              <a:rPr lang="en-US" b="0" strike="noStrike" spc="-1" dirty="0">
                <a:latin typeface="Arial"/>
              </a:rPr>
              <a:t>, </a:t>
            </a:r>
            <a:r>
              <a:rPr lang="en-US" b="0" strike="noStrike" spc="-1" dirty="0" err="1">
                <a:latin typeface="Arial"/>
              </a:rPr>
              <a:t>складне</a:t>
            </a:r>
            <a:r>
              <a:rPr lang="en-US" b="0" strike="noStrike" spc="-1" dirty="0">
                <a:latin typeface="Arial"/>
              </a:rPr>
              <a:t> </a:t>
            </a:r>
            <a:r>
              <a:rPr lang="uk-UA" b="0" strike="noStrike" spc="-1" dirty="0">
                <a:latin typeface="Arial"/>
              </a:rPr>
              <a:t>й</a:t>
            </a:r>
            <a:r>
              <a:rPr lang="en-US" b="0" strike="noStrike" spc="-1" dirty="0">
                <a:latin typeface="Arial"/>
              </a:rPr>
              <a:t> </a:t>
            </a:r>
            <a:r>
              <a:rPr lang="en-US" b="0" strike="noStrike" spc="-1" dirty="0" err="1">
                <a:latin typeface="Arial"/>
              </a:rPr>
              <a:t>дороге</a:t>
            </a:r>
            <a:r>
              <a:rPr lang="en-US" b="0" strike="noStrike" spc="-1" dirty="0">
                <a:latin typeface="Arial"/>
              </a:rPr>
              <a:t> </a:t>
            </a:r>
            <a:r>
              <a:rPr lang="en-US" b="0" strike="noStrike" spc="-1" dirty="0" err="1">
                <a:latin typeface="Arial"/>
              </a:rPr>
              <a:t>рішення</a:t>
            </a:r>
            <a:r>
              <a:rPr lang="en-US" b="0" strike="noStrike" spc="-1" dirty="0">
                <a:latin typeface="Arial"/>
              </a:rPr>
              <a:t> </a:t>
            </a:r>
            <a:r>
              <a:rPr lang="en-US" b="0" strike="noStrike" spc="-1" dirty="0" err="1">
                <a:latin typeface="Arial"/>
              </a:rPr>
              <a:t>для</a:t>
            </a:r>
            <a:r>
              <a:rPr lang="en-US" b="0" strike="noStrike" spc="-1" dirty="0">
                <a:latin typeface="Arial"/>
              </a:rPr>
              <a:t> </a:t>
            </a:r>
            <a:r>
              <a:rPr lang="en-US" b="0" strike="noStrike" spc="-1" dirty="0" err="1">
                <a:latin typeface="Arial"/>
              </a:rPr>
              <a:t>зменшення</a:t>
            </a:r>
            <a:r>
              <a:rPr lang="uk-UA" b="0" strike="noStrike" spc="-1" baseline="0" dirty="0">
                <a:latin typeface="Arial"/>
              </a:rPr>
              <a:t> </a:t>
            </a:r>
            <a:r>
              <a:rPr lang="en-US" b="0" strike="noStrike" spc="-1" dirty="0" err="1">
                <a:latin typeface="Arial"/>
              </a:rPr>
              <a:t>споживання</a:t>
            </a:r>
            <a:r>
              <a:rPr lang="en-US" b="0" strike="noStrike" spc="-1" dirty="0">
                <a:latin typeface="Arial"/>
              </a:rPr>
              <a:t> </a:t>
            </a:r>
            <a:r>
              <a:rPr lang="en-US" b="0" strike="noStrike" spc="-1" dirty="0" err="1">
                <a:latin typeface="Arial"/>
              </a:rPr>
              <a:t>питної</a:t>
            </a:r>
            <a:r>
              <a:rPr lang="en-US" b="0" strike="noStrike" spc="-1" dirty="0">
                <a:latin typeface="Arial"/>
              </a:rPr>
              <a:t> </a:t>
            </a:r>
            <a:r>
              <a:rPr lang="en-US" b="0" strike="noStrike" spc="-1" dirty="0" err="1">
                <a:latin typeface="Arial"/>
              </a:rPr>
              <a:t>води</a:t>
            </a:r>
            <a:r>
              <a:rPr lang="en-US" b="0" strike="noStrike" spc="-1" dirty="0">
                <a:latin typeface="Arial"/>
              </a:rPr>
              <a:t> в </a:t>
            </a:r>
            <a:r>
              <a:rPr lang="en-US" b="0" strike="noStrike" spc="-1" dirty="0" err="1">
                <a:latin typeface="Arial"/>
              </a:rPr>
              <a:t>будинку</a:t>
            </a:r>
            <a:r>
              <a:rPr lang="en-US" b="0" strike="noStrike" spc="-1" dirty="0">
                <a:latin typeface="Arial"/>
              </a:rPr>
              <a:t> </a:t>
            </a:r>
            <a:r>
              <a:rPr lang="en-US" b="0" strike="noStrike" spc="-1" dirty="0" err="1">
                <a:latin typeface="Arial"/>
              </a:rPr>
              <a:t>та</a:t>
            </a:r>
            <a:r>
              <a:rPr lang="en-US" b="0" strike="noStrike" spc="-1" dirty="0">
                <a:latin typeface="Arial"/>
              </a:rPr>
              <a:t> </a:t>
            </a:r>
            <a:r>
              <a:rPr lang="uk-UA" b="0" strike="noStrike" spc="-1" dirty="0">
                <a:latin typeface="Arial"/>
              </a:rPr>
              <a:t>збільшення </a:t>
            </a:r>
            <a:r>
              <a:rPr lang="en-US" b="0" strike="noStrike" spc="-1" dirty="0" err="1">
                <a:latin typeface="Arial"/>
              </a:rPr>
              <a:t>ефективності</a:t>
            </a:r>
            <a:r>
              <a:rPr lang="en-US" b="0" strike="noStrike" spc="-1" dirty="0">
                <a:latin typeface="Arial"/>
              </a:rPr>
              <a:t> </a:t>
            </a:r>
            <a:r>
              <a:rPr lang="en-US" b="0" strike="noStrike" spc="-1" dirty="0" err="1">
                <a:latin typeface="Arial"/>
              </a:rPr>
              <a:t>системи</a:t>
            </a:r>
            <a:r>
              <a:rPr lang="en-US" b="0" strike="noStrike" spc="-1" dirty="0">
                <a:latin typeface="Arial"/>
              </a:rPr>
              <a:t> </a:t>
            </a:r>
            <a:r>
              <a:rPr lang="en-US" b="0" strike="noStrike" spc="-1" dirty="0" err="1">
                <a:latin typeface="Arial"/>
              </a:rPr>
              <a:t>нагрівання</a:t>
            </a:r>
            <a:r>
              <a:rPr lang="en-US" b="0" strike="noStrike" spc="-1" dirty="0">
                <a:latin typeface="Arial"/>
              </a:rPr>
              <a:t> </a:t>
            </a:r>
            <a:r>
              <a:rPr lang="en-US" b="0" strike="noStrike" spc="-1" dirty="0" err="1">
                <a:latin typeface="Arial"/>
              </a:rPr>
              <a:t>води</a:t>
            </a:r>
            <a:r>
              <a:rPr lang="en-US" b="0" strike="noStrike" spc="-1" dirty="0">
                <a:latin typeface="Arial"/>
              </a:rPr>
              <a:t>, </a:t>
            </a:r>
            <a:r>
              <a:rPr lang="en-US" b="0" strike="noStrike" spc="-1" dirty="0" err="1">
                <a:latin typeface="Arial"/>
              </a:rPr>
              <a:t>встановленої</a:t>
            </a:r>
            <a:r>
              <a:rPr lang="en-US" b="0" strike="noStrike" spc="-1" dirty="0">
                <a:latin typeface="Arial"/>
              </a:rPr>
              <a:t> в </a:t>
            </a:r>
            <a:r>
              <a:rPr lang="uk-UA" b="0" strike="noStrike" spc="-1" dirty="0">
                <a:latin typeface="Arial"/>
              </a:rPr>
              <a:t>будинку.</a:t>
            </a:r>
            <a:endParaRPr lang="en-US" b="0" strike="noStrike" spc="-1" dirty="0">
              <a:latin typeface="Arial"/>
            </a:endParaRP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nSpc>
                <a:spcPct val="100000"/>
              </a:lnSpc>
            </a:pPr>
            <a:endParaRPr lang="en-US" sz="1800" b="0" strike="noStrike" spc="-1" dirty="0">
              <a:latin typeface="Arial"/>
            </a:endParaRPr>
          </a:p>
        </p:txBody>
      </p:sp>
      <p:sp>
        <p:nvSpPr>
          <p:cNvPr id="251"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038B440F-286E-4EF3-B1EE-9BB6BB6EAE33}"/>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19</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CCA1CA6C-3F20-494A-9490-73B71DA2F763}"/>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noRot="1" noChangeAspect="1"/>
          </p:cNvSpPr>
          <p:nvPr>
            <p:ph type="sldImg"/>
          </p:nvPr>
        </p:nvSpPr>
        <p:spPr>
          <a:xfrm>
            <a:off x="139700" y="766763"/>
            <a:ext cx="6824663" cy="3840162"/>
          </a:xfrm>
          <a:prstGeom prst="rect">
            <a:avLst/>
          </a:prstGeom>
        </p:spPr>
      </p:sp>
      <p:sp>
        <p:nvSpPr>
          <p:cNvPr id="247"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nSpc>
                <a:spcPct val="100000"/>
              </a:lnSpc>
            </a:pPr>
            <a:endParaRPr lang="en-US" sz="1100" b="0" strike="noStrike" spc="-1" dirty="0">
              <a:latin typeface="Arial"/>
            </a:endParaRPr>
          </a:p>
        </p:txBody>
      </p:sp>
      <p:sp>
        <p:nvSpPr>
          <p:cNvPr id="248"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a:t>
            </a:r>
            <a:r>
              <a:rPr lang="uk-UA" sz="1300" b="0" strike="noStrike" spc="-1" dirty="0">
                <a:solidFill>
                  <a:srgbClr val="000000"/>
                </a:solidFill>
                <a:latin typeface="Arial"/>
                <a:ea typeface="+mn-ea"/>
              </a:rPr>
              <a:t> </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uk-UA"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406B0E2B-0C87-446B-B400-26E8CA908688}"/>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a:t>
            </a:fld>
            <a:endParaRPr lang="en-US" sz="14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139700" y="766763"/>
            <a:ext cx="6824663" cy="3840162"/>
          </a:xfrm>
          <a:prstGeom prst="rect">
            <a:avLst/>
          </a:prstGeom>
        </p:spPr>
      </p:sp>
      <p:sp>
        <p:nvSpPr>
          <p:cNvPr id="253"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indent="-216000">
              <a:lnSpc>
                <a:spcPct val="100000"/>
              </a:lnSpc>
            </a:pPr>
            <a:endParaRPr lang="en-US" sz="1800" b="0" strike="noStrike" spc="-1" dirty="0">
              <a:latin typeface="Arial"/>
            </a:endParaRPr>
          </a:p>
        </p:txBody>
      </p:sp>
      <p:sp>
        <p:nvSpPr>
          <p:cNvPr id="254"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CF50CE84-3B0C-4A71-8626-8038BAE59A74}"/>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20</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CF21EBB7-8430-4C5F-BD4E-429888C66ABE}"/>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algn="just">
              <a:lnSpc>
                <a:spcPct val="100000"/>
              </a:lnSpc>
            </a:pPr>
            <a:r>
              <a:rPr lang="uk-UA" b="0" strike="noStrike" spc="-1" dirty="0">
                <a:latin typeface="Arial"/>
              </a:rPr>
              <a:t>Розрахункові добі витрати визначені відповідно до </a:t>
            </a:r>
          </a:p>
          <a:p>
            <a:pPr marL="343080" indent="-342720" algn="just">
              <a:lnSpc>
                <a:spcPct val="100000"/>
              </a:lnSpc>
              <a:spcBef>
                <a:spcPts val="400"/>
              </a:spcBef>
              <a:buClr>
                <a:srgbClr val="A6A6A6"/>
              </a:buClr>
              <a:buFont typeface="Arial"/>
              <a:buChar char="•"/>
            </a:pPr>
            <a:r>
              <a:rPr lang="uk-UA" spc="-1" dirty="0">
                <a:solidFill>
                  <a:srgbClr val="000000"/>
                </a:solidFill>
                <a:latin typeface="+mn-lt"/>
              </a:rPr>
              <a:t>ДБН В.2.5-74:2013 «Водопостачання зовнішні мережі та споруди. Основні положення проектування»</a:t>
            </a:r>
          </a:p>
          <a:p>
            <a:pPr marL="343080" indent="-342720" algn="just">
              <a:spcBef>
                <a:spcPts val="400"/>
              </a:spcBef>
              <a:buClr>
                <a:srgbClr val="A6A6A6"/>
              </a:buClr>
              <a:buFont typeface="Arial"/>
              <a:buChar char="•"/>
            </a:pPr>
            <a:r>
              <a:rPr lang="uk-UA" spc="-1" dirty="0">
                <a:solidFill>
                  <a:srgbClr val="000000"/>
                </a:solidFill>
                <a:latin typeface="+mn-lt"/>
              </a:rPr>
              <a:t>ДБН В.2.5-64:2012 «Внутрішній водопровід і каналізація. Частина I. Проектування. Частина II. Будівництво</a:t>
            </a:r>
          </a:p>
          <a:p>
            <a:pPr algn="just">
              <a:lnSpc>
                <a:spcPct val="100000"/>
              </a:lnSpc>
            </a:pPr>
            <a:endParaRPr lang="uk-UA" b="1" strike="noStrike" spc="-1" dirty="0">
              <a:latin typeface="Arial"/>
            </a:endParaRPr>
          </a:p>
          <a:p>
            <a:pPr algn="just">
              <a:lnSpc>
                <a:spcPct val="100000"/>
              </a:lnSpc>
            </a:pPr>
            <a:r>
              <a:rPr lang="uk-UA" b="1" strike="noStrike" spc="-1" dirty="0">
                <a:latin typeface="Arial"/>
              </a:rPr>
              <a:t>Примітка 1. </a:t>
            </a:r>
            <a:r>
              <a:rPr lang="uk-UA" b="0" strike="noStrike" spc="-1" dirty="0">
                <a:latin typeface="Arial"/>
              </a:rPr>
              <a:t>Використання наведених значень витрат води для комерційних розрахунків за воду не допускається </a:t>
            </a:r>
          </a:p>
          <a:p>
            <a:pPr algn="just">
              <a:lnSpc>
                <a:spcPct val="100000"/>
              </a:lnSpc>
            </a:pPr>
            <a:r>
              <a:rPr lang="uk-UA" b="1" strike="noStrike" kern="1200" spc="-1" dirty="0">
                <a:solidFill>
                  <a:schemeClr val="tx1"/>
                </a:solidFill>
                <a:latin typeface="Arial"/>
                <a:ea typeface="+mn-ea"/>
                <a:cs typeface="+mn-cs"/>
              </a:rPr>
              <a:t>Примітка 2. </a:t>
            </a:r>
            <a:r>
              <a:rPr lang="uk-UA" b="0" strike="noStrike" kern="1200" spc="-1" dirty="0">
                <a:solidFill>
                  <a:schemeClr val="tx1"/>
                </a:solidFill>
                <a:latin typeface="Arial"/>
                <a:ea typeface="+mn-ea"/>
                <a:cs typeface="+mn-cs"/>
              </a:rPr>
              <a:t>Кліматичні райони визначені згідно з ДСТУ –</a:t>
            </a:r>
            <a:r>
              <a:rPr lang="uk-UA" b="0" strike="noStrike" kern="1200" spc="-1" dirty="0" err="1">
                <a:solidFill>
                  <a:schemeClr val="tx1"/>
                </a:solidFill>
                <a:latin typeface="Arial"/>
                <a:ea typeface="+mn-ea"/>
                <a:cs typeface="+mn-cs"/>
              </a:rPr>
              <a:t>Н</a:t>
            </a:r>
            <a:r>
              <a:rPr lang="uk-UA" b="0" strike="noStrike" kern="1200" spc="-1" dirty="0">
                <a:solidFill>
                  <a:schemeClr val="tx1"/>
                </a:solidFill>
                <a:latin typeface="Arial"/>
                <a:ea typeface="+mn-ea"/>
                <a:cs typeface="+mn-cs"/>
              </a:rPr>
              <a:t> Б В.1.1-27 «Будівельна кліматологія»</a:t>
            </a:r>
          </a:p>
          <a:p>
            <a:pPr algn="just">
              <a:lnSpc>
                <a:spcPct val="100000"/>
              </a:lnSpc>
            </a:pPr>
            <a:r>
              <a:rPr lang="en-US" b="0" strike="noStrike" spc="-1" dirty="0">
                <a:latin typeface="Arial"/>
              </a:rPr>
              <a:t>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nSpc>
                <a:spcPct val="100000"/>
              </a:lnSpc>
              <a:spcBef>
                <a:spcPts val="360"/>
              </a:spcBef>
            </a:pPr>
            <a:endParaRPr lang="en-US" b="0" strike="noStrike" spc="-1" dirty="0">
              <a:latin typeface="Arial"/>
            </a:endParaRP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970E677C-5EC3-4C9B-B0B7-78598DB05A0E}"/>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21</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5A82B1CB-D8D1-4F5E-A630-60B929285D5D}"/>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3262863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noRot="1" noChangeAspect="1"/>
          </p:cNvSpPr>
          <p:nvPr>
            <p:ph type="sldImg"/>
          </p:nvPr>
        </p:nvSpPr>
        <p:spPr>
          <a:xfrm>
            <a:off x="139700" y="766763"/>
            <a:ext cx="6824663" cy="3840162"/>
          </a:xfrm>
          <a:prstGeom prst="rect">
            <a:avLst/>
          </a:prstGeom>
        </p:spPr>
      </p:sp>
      <p:sp>
        <p:nvSpPr>
          <p:cNvPr id="259"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a:lnSpc>
                <a:spcPct val="100000"/>
              </a:lnSpc>
              <a:spcBef>
                <a:spcPts val="360"/>
              </a:spcBef>
            </a:pPr>
            <a:r>
              <a:rPr lang="uk-UA" sz="1200" b="0" strike="noStrike" spc="-1" noProof="0" dirty="0">
                <a:latin typeface="Arial"/>
              </a:rPr>
              <a:t>Це рішення зменшує потік води, що проходить через кран. Отже, такі заходи допомагають зменшити споживання не лише води, а й електроенергії, що використовують для її нагрівання (у разі застосування </a:t>
            </a:r>
            <a:r>
              <a:rPr lang="uk-UA" sz="1200" b="0" strike="noStrike" spc="-1" noProof="0" dirty="0" err="1">
                <a:latin typeface="Arial"/>
              </a:rPr>
              <a:t>електробойлерів</a:t>
            </a:r>
            <a:r>
              <a:rPr lang="uk-UA" sz="1200" b="0" strike="noStrike" spc="-1" noProof="0" dirty="0">
                <a:latin typeface="Arial"/>
              </a:rPr>
              <a:t>). </a:t>
            </a:r>
          </a:p>
          <a:p>
            <a:pPr>
              <a:lnSpc>
                <a:spcPct val="100000"/>
              </a:lnSpc>
              <a:spcBef>
                <a:spcPts val="360"/>
              </a:spcBef>
            </a:pPr>
            <a:r>
              <a:rPr lang="uk-UA" sz="1200" b="0" strike="noStrike" spc="-1" noProof="0" dirty="0">
                <a:latin typeface="Arial"/>
              </a:rPr>
              <a:t>Ці рішення зменшують витрати води для душових насадок та змішувачів за рахунок змішення повітря зі струменем води відповідної потужності). Загалом такий метод також стабілізує швидкість потоку води під час зміни тиску води.</a:t>
            </a:r>
          </a:p>
          <a:p>
            <a:pPr>
              <a:lnSpc>
                <a:spcPct val="100000"/>
              </a:lnSpc>
              <a:spcBef>
                <a:spcPts val="360"/>
              </a:spcBef>
            </a:pPr>
            <a:r>
              <a:rPr lang="uk-UA" sz="1200" b="0" strike="noStrike" spc="-1" noProof="0" dirty="0">
                <a:latin typeface="Arial"/>
              </a:rPr>
              <a:t>Рекомендований розхід становить:</a:t>
            </a:r>
          </a:p>
          <a:p>
            <a:pPr marL="171360" indent="-171000">
              <a:lnSpc>
                <a:spcPct val="100000"/>
              </a:lnSpc>
              <a:spcBef>
                <a:spcPts val="360"/>
              </a:spcBef>
              <a:buClr>
                <a:srgbClr val="000000"/>
              </a:buClr>
              <a:buFont typeface="Arial"/>
              <a:buChar char="•"/>
            </a:pPr>
            <a:r>
              <a:rPr lang="uk-UA" sz="1200" b="0" strike="noStrike" spc="-1" noProof="0" dirty="0">
                <a:latin typeface="Arial"/>
              </a:rPr>
              <a:t>Для кранів: 3</a:t>
            </a:r>
            <a:r>
              <a:rPr lang="uk-UA" sz="1200" kern="1200" noProof="0" dirty="0">
                <a:solidFill>
                  <a:schemeClr val="tx1"/>
                </a:solidFill>
                <a:latin typeface="Arial" charset="0"/>
              </a:rPr>
              <a:t>–</a:t>
            </a:r>
            <a:r>
              <a:rPr lang="uk-UA" sz="1200" b="0" strike="noStrike" spc="-1" noProof="0" dirty="0">
                <a:latin typeface="Arial"/>
              </a:rPr>
              <a:t>5 л/хв</a:t>
            </a:r>
          </a:p>
          <a:p>
            <a:pPr marL="171360" indent="-171000">
              <a:lnSpc>
                <a:spcPct val="100000"/>
              </a:lnSpc>
              <a:spcBef>
                <a:spcPts val="360"/>
              </a:spcBef>
              <a:buClr>
                <a:srgbClr val="000000"/>
              </a:buClr>
              <a:buFont typeface="Arial"/>
              <a:buChar char="•"/>
            </a:pPr>
            <a:r>
              <a:rPr lang="uk-UA" sz="1200" b="0" strike="noStrike" spc="-1" noProof="0" dirty="0">
                <a:latin typeface="Arial"/>
              </a:rPr>
              <a:t>Для душових насадок: 7</a:t>
            </a:r>
            <a:r>
              <a:rPr lang="uk-UA" sz="1200" kern="1200" noProof="0" dirty="0">
                <a:solidFill>
                  <a:schemeClr val="tx1"/>
                </a:solidFill>
                <a:latin typeface="Arial" charset="0"/>
              </a:rPr>
              <a:t>–</a:t>
            </a:r>
            <a:r>
              <a:rPr lang="uk-UA" sz="1200" b="0" strike="noStrike" spc="-1" noProof="0" dirty="0">
                <a:latin typeface="Arial"/>
              </a:rPr>
              <a:t>8 л/хв</a:t>
            </a:r>
          </a:p>
          <a:p>
            <a:pPr>
              <a:lnSpc>
                <a:spcPct val="100000"/>
              </a:lnSpc>
              <a:spcBef>
                <a:spcPts val="360"/>
              </a:spcBef>
            </a:pPr>
            <a:r>
              <a:rPr lang="uk-UA" sz="1200" b="0" strike="noStrike" spc="-1" noProof="0" dirty="0">
                <a:latin typeface="Arial"/>
              </a:rPr>
              <a:t>Такі рішення завжди зручні  під час побутового споживання гарячої води. Якщо ж </a:t>
            </a:r>
            <a:r>
              <a:rPr lang="uk-UA" sz="1200" b="0" strike="noStrike" spc="-1" noProof="0" dirty="0">
                <a:latin typeface="+mn-lt"/>
              </a:rPr>
              <a:t>вода холодна, </a:t>
            </a:r>
            <a:r>
              <a:rPr lang="uk-UA" sz="1200" b="0" strike="noStrike" spc="-1" noProof="0" dirty="0">
                <a:latin typeface="Arial"/>
              </a:rPr>
              <a:t>ці рішення доцільно розглядати для випадків із високим рівнем споживанням води.</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nSpc>
                <a:spcPct val="100000"/>
              </a:lnSpc>
              <a:spcBef>
                <a:spcPts val="360"/>
              </a:spcBef>
            </a:pPr>
            <a:endParaRPr lang="en-US" sz="1100" b="0" strike="noStrike" spc="-1" dirty="0">
              <a:latin typeface="Arial"/>
            </a:endParaRPr>
          </a:p>
        </p:txBody>
      </p:sp>
      <p:sp>
        <p:nvSpPr>
          <p:cNvPr id="260"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0257C5B3-5CFB-4BAD-9784-964453597D92}"/>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22</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8197FB08-C3C8-4BD2-8FF6-326BBDC7DEF9}"/>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139700" y="766763"/>
            <a:ext cx="6824663" cy="3840162"/>
          </a:xfrm>
          <a:prstGeom prst="rect">
            <a:avLst/>
          </a:prstGeom>
        </p:spPr>
      </p:sp>
      <p:sp>
        <p:nvSpPr>
          <p:cNvPr id="262"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indent="-216000">
              <a:lnSpc>
                <a:spcPct val="100000"/>
              </a:lnSpc>
            </a:pPr>
            <a:endParaRPr lang="en-US" sz="1100" b="0" strike="noStrike" spc="-1" dirty="0">
              <a:latin typeface="Arial"/>
            </a:endParaRPr>
          </a:p>
        </p:txBody>
      </p:sp>
      <p:sp>
        <p:nvSpPr>
          <p:cNvPr id="263"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4BBCA3E5-1602-4F87-B977-154141B9A846}"/>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23</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F0DF43F2-E804-464A-B242-3910F7FB64FC}"/>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139700" y="766763"/>
            <a:ext cx="6824663" cy="3840162"/>
          </a:xfrm>
          <a:prstGeom prst="rect">
            <a:avLst/>
          </a:prstGeom>
        </p:spPr>
      </p:sp>
      <p:sp>
        <p:nvSpPr>
          <p:cNvPr id="262"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indent="-216000">
              <a:lnSpc>
                <a:spcPct val="100000"/>
              </a:lnSpc>
            </a:pPr>
            <a:endParaRPr lang="en-US" sz="1100" b="0" strike="noStrike" spc="-1" dirty="0">
              <a:latin typeface="Arial"/>
            </a:endParaRPr>
          </a:p>
        </p:txBody>
      </p:sp>
      <p:sp>
        <p:nvSpPr>
          <p:cNvPr id="263"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911963B5-F56D-40D2-AEB8-0D24C084D88C}"/>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24</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5AB976C0-6C68-473E-B420-1F1EF2EEFA1C}"/>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3910840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algn="just">
              <a:lnSpc>
                <a:spcPct val="100000"/>
              </a:lnSpc>
            </a:pPr>
            <a:r>
              <a:rPr lang="en-US" b="0" strike="noStrike" spc="-1" dirty="0">
                <a:latin typeface="Aria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0318148C-8C8B-4293-96A8-27158FE5513A}"/>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25</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2B4C53A0-03F9-4D36-9199-923305DF95FA}"/>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noRot="1" noChangeAspect="1"/>
          </p:cNvSpPr>
          <p:nvPr>
            <p:ph type="sldImg"/>
          </p:nvPr>
        </p:nvSpPr>
        <p:spPr>
          <a:xfrm>
            <a:off x="139700" y="766763"/>
            <a:ext cx="6824663" cy="3840162"/>
          </a:xfrm>
          <a:prstGeom prst="rect">
            <a:avLst/>
          </a:prstGeom>
        </p:spPr>
      </p:sp>
      <p:sp>
        <p:nvSpPr>
          <p:cNvPr id="268"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indent="-216000">
              <a:lnSpc>
                <a:spcPct val="100000"/>
              </a:lnSpc>
            </a:pPr>
            <a:r>
              <a:rPr lang="en-US" b="0" strike="noStrike" spc="-1" dirty="0" err="1">
                <a:latin typeface="Arial"/>
              </a:rPr>
              <a:t>Головною</a:t>
            </a:r>
            <a:r>
              <a:rPr lang="en-US" b="0" strike="noStrike" spc="-1" dirty="0">
                <a:latin typeface="Arial"/>
              </a:rPr>
              <a:t> </a:t>
            </a:r>
            <a:r>
              <a:rPr lang="en-US" b="0" strike="noStrike" spc="-1" dirty="0" err="1">
                <a:latin typeface="Arial"/>
              </a:rPr>
              <a:t>проблемою</a:t>
            </a:r>
            <a:r>
              <a:rPr lang="en-US" b="0" strike="noStrike" spc="-1" dirty="0">
                <a:latin typeface="Arial"/>
              </a:rPr>
              <a:t> </a:t>
            </a:r>
            <a:r>
              <a:rPr lang="en-US" b="0" strike="noStrike" spc="-1" dirty="0" err="1">
                <a:latin typeface="Arial"/>
              </a:rPr>
              <a:t>всіх</a:t>
            </a:r>
            <a:r>
              <a:rPr lang="en-US" b="0" strike="noStrike" spc="-1" dirty="0">
                <a:latin typeface="Arial"/>
              </a:rPr>
              <a:t> </a:t>
            </a:r>
            <a:r>
              <a:rPr lang="en-US" b="0" strike="noStrike" spc="-1" dirty="0" err="1">
                <a:latin typeface="Arial"/>
              </a:rPr>
              <a:t>подвійних</a:t>
            </a:r>
            <a:r>
              <a:rPr lang="en-US" b="0" strike="noStrike" spc="-1" dirty="0">
                <a:latin typeface="Arial"/>
              </a:rPr>
              <a:t> </a:t>
            </a:r>
            <a:r>
              <a:rPr lang="en-US" b="0" strike="noStrike" spc="-1" dirty="0" err="1">
                <a:latin typeface="Arial"/>
              </a:rPr>
              <a:t>систем</a:t>
            </a:r>
            <a:r>
              <a:rPr lang="en-US" b="0" strike="noStrike" spc="-1" dirty="0">
                <a:latin typeface="Arial"/>
              </a:rPr>
              <a:t> є </a:t>
            </a:r>
            <a:r>
              <a:rPr lang="en-US" b="0" strike="noStrike" spc="-1" dirty="0" err="1">
                <a:latin typeface="Arial"/>
              </a:rPr>
              <a:t>забезпечення</a:t>
            </a:r>
            <a:r>
              <a:rPr lang="en-US" b="0" strike="noStrike" spc="-1" dirty="0">
                <a:latin typeface="Arial"/>
              </a:rPr>
              <a:t> </a:t>
            </a:r>
            <a:r>
              <a:rPr lang="en-US" b="0" strike="noStrike" spc="-1" dirty="0" err="1">
                <a:latin typeface="Arial"/>
              </a:rPr>
              <a:t>відсутності</a:t>
            </a:r>
            <a:r>
              <a:rPr lang="en-US" b="0" strike="noStrike" spc="-1" dirty="0">
                <a:latin typeface="Arial"/>
              </a:rPr>
              <a:t> </a:t>
            </a:r>
            <a:r>
              <a:rPr lang="en-US" b="0" strike="noStrike" spc="-1" dirty="0" err="1">
                <a:latin typeface="Arial"/>
              </a:rPr>
              <a:t>перехресних</a:t>
            </a:r>
            <a:r>
              <a:rPr lang="en-US" b="0" strike="noStrike" spc="-1" dirty="0">
                <a:latin typeface="Arial"/>
              </a:rPr>
              <a:t> </a:t>
            </a:r>
            <a:r>
              <a:rPr lang="en-US" b="0" strike="noStrike" spc="-1" dirty="0" err="1">
                <a:latin typeface="Arial"/>
              </a:rPr>
              <a:t>з'єднань</a:t>
            </a:r>
            <a:r>
              <a:rPr lang="en-US" b="0" strike="noStrike" spc="-1" dirty="0">
                <a:latin typeface="Arial"/>
              </a:rPr>
              <a:t> </a:t>
            </a:r>
            <a:r>
              <a:rPr lang="en-US" b="0" strike="noStrike" spc="-1" dirty="0" err="1">
                <a:latin typeface="Arial"/>
              </a:rPr>
              <a:t>під</a:t>
            </a:r>
            <a:r>
              <a:rPr lang="en-US" b="0" strike="noStrike" spc="-1" dirty="0">
                <a:latin typeface="Arial"/>
              </a:rPr>
              <a:t> </a:t>
            </a:r>
            <a:r>
              <a:rPr lang="en-US" b="0" strike="noStrike" spc="-1" dirty="0" err="1">
                <a:latin typeface="Arial"/>
              </a:rPr>
              <a:t>час</a:t>
            </a:r>
            <a:r>
              <a:rPr lang="en-US" b="0" strike="noStrike" spc="-1" dirty="0">
                <a:latin typeface="Arial"/>
              </a:rPr>
              <a:t> </a:t>
            </a:r>
            <a:r>
              <a:rPr lang="en-US" b="0" strike="noStrike" spc="-1" dirty="0" err="1">
                <a:latin typeface="Arial"/>
              </a:rPr>
              <a:t>установки</a:t>
            </a:r>
            <a:r>
              <a:rPr lang="en-US" b="0" strike="noStrike" spc="-1" dirty="0">
                <a:latin typeface="Arial"/>
              </a:rPr>
              <a:t> або </a:t>
            </a:r>
            <a:r>
              <a:rPr lang="en-US" b="0" strike="noStrike" spc="-1" dirty="0" err="1">
                <a:latin typeface="Arial"/>
              </a:rPr>
              <a:t>ремонту</a:t>
            </a:r>
            <a:r>
              <a:rPr lang="en-US" b="0" strike="noStrike" spc="-1" dirty="0">
                <a:latin typeface="Arial"/>
              </a:rPr>
              <a:t>. </a:t>
            </a:r>
            <a:r>
              <a:rPr lang="uk-UA" b="0" strike="noStrike" spc="-1" dirty="0">
                <a:latin typeface="Arial"/>
              </a:rPr>
              <a:t>Тоді</a:t>
            </a:r>
            <a:r>
              <a:rPr lang="en-US" b="0" strike="noStrike" spc="-1" dirty="0">
                <a:latin typeface="Arial"/>
              </a:rPr>
              <a:t>, </a:t>
            </a:r>
            <a:r>
              <a:rPr lang="en-US" b="0" strike="noStrike" spc="-1" dirty="0" err="1">
                <a:latin typeface="Arial"/>
              </a:rPr>
              <a:t>коли</a:t>
            </a:r>
            <a:r>
              <a:rPr lang="en-US" b="0" strike="noStrike" spc="-1" dirty="0">
                <a:latin typeface="Arial"/>
              </a:rPr>
              <a:t> </a:t>
            </a:r>
            <a:r>
              <a:rPr lang="en-US" b="0" strike="noStrike" spc="-1" dirty="0" err="1">
                <a:latin typeface="Arial"/>
              </a:rPr>
              <a:t>альтернативним</a:t>
            </a:r>
            <a:r>
              <a:rPr lang="en-US" b="0" strike="noStrike" spc="-1" dirty="0">
                <a:latin typeface="Arial"/>
              </a:rPr>
              <a:t> </a:t>
            </a:r>
            <a:r>
              <a:rPr lang="en-US" b="0" strike="noStrike" spc="-1" dirty="0" err="1">
                <a:latin typeface="Arial"/>
              </a:rPr>
              <a:t>джерелом</a:t>
            </a:r>
            <a:r>
              <a:rPr lang="en-US" b="0" strike="noStrike" spc="-1" dirty="0">
                <a:latin typeface="Arial"/>
              </a:rPr>
              <a:t> є </a:t>
            </a:r>
            <a:r>
              <a:rPr lang="en-US" b="0" strike="noStrike" spc="-1" dirty="0" err="1">
                <a:latin typeface="Arial"/>
              </a:rPr>
              <a:t>питна</a:t>
            </a:r>
            <a:r>
              <a:rPr lang="en-US" b="0" strike="noStrike" spc="-1" dirty="0">
                <a:latin typeface="Arial"/>
              </a:rPr>
              <a:t> або </a:t>
            </a:r>
            <a:r>
              <a:rPr lang="en-US" b="0" strike="noStrike" spc="-1" dirty="0" err="1">
                <a:latin typeface="Arial"/>
              </a:rPr>
              <a:t>непитна</a:t>
            </a:r>
            <a:r>
              <a:rPr lang="en-US" b="0" strike="noStrike" spc="-1" dirty="0">
                <a:latin typeface="Arial"/>
              </a:rPr>
              <a:t> </a:t>
            </a:r>
            <a:r>
              <a:rPr lang="en-US" b="0" strike="noStrike" spc="-1" dirty="0" err="1">
                <a:latin typeface="Arial"/>
              </a:rPr>
              <a:t>вода</a:t>
            </a:r>
            <a:r>
              <a:rPr lang="en-US" b="0" strike="noStrike" spc="-1" dirty="0">
                <a:latin typeface="Arial"/>
              </a:rPr>
              <a:t>, </a:t>
            </a:r>
            <a:r>
              <a:rPr lang="en-US" b="0" strike="noStrike" spc="-1" dirty="0" err="1">
                <a:latin typeface="Arial"/>
              </a:rPr>
              <a:t>кожна</a:t>
            </a:r>
            <a:r>
              <a:rPr lang="en-US" b="0" strike="noStrike" spc="-1" dirty="0">
                <a:latin typeface="Arial"/>
              </a:rPr>
              <a:t> </a:t>
            </a:r>
            <a:r>
              <a:rPr lang="en-US" b="0" strike="noStrike" spc="-1" dirty="0" err="1">
                <a:latin typeface="Arial"/>
              </a:rPr>
              <a:t>її</a:t>
            </a:r>
            <a:r>
              <a:rPr lang="en-US" b="0" strike="noStrike" spc="-1" dirty="0">
                <a:latin typeface="Arial"/>
              </a:rPr>
              <a:t> </a:t>
            </a:r>
            <a:r>
              <a:rPr lang="en-US" b="0" strike="noStrike" spc="-1" dirty="0" err="1">
                <a:latin typeface="Arial"/>
              </a:rPr>
              <a:t>точка</a:t>
            </a:r>
            <a:r>
              <a:rPr lang="en-US" b="0" strike="noStrike" spc="-1" dirty="0">
                <a:latin typeface="Arial"/>
              </a:rPr>
              <a:t> </a:t>
            </a:r>
            <a:r>
              <a:rPr lang="en-US" b="0" strike="noStrike" spc="-1" dirty="0" err="1">
                <a:latin typeface="Arial"/>
              </a:rPr>
              <a:t>повинна</a:t>
            </a:r>
            <a:r>
              <a:rPr lang="en-US" b="0" strike="noStrike" spc="-1" dirty="0">
                <a:latin typeface="Arial"/>
              </a:rPr>
              <a:t> </a:t>
            </a:r>
            <a:r>
              <a:rPr lang="en-US" b="0" strike="noStrike" spc="-1" dirty="0" err="1">
                <a:latin typeface="Arial"/>
              </a:rPr>
              <a:t>мати</a:t>
            </a:r>
            <a:r>
              <a:rPr lang="en-US" b="0" strike="noStrike" spc="-1" dirty="0">
                <a:latin typeface="Arial"/>
              </a:rPr>
              <a:t> </a:t>
            </a:r>
            <a:r>
              <a:rPr lang="en-US" b="0" strike="noStrike" spc="-1" dirty="0" err="1">
                <a:latin typeface="Arial"/>
              </a:rPr>
              <a:t>чітке</a:t>
            </a:r>
            <a:r>
              <a:rPr lang="en-US" b="0" strike="noStrike" spc="-1" dirty="0">
                <a:latin typeface="Arial"/>
              </a:rPr>
              <a:t> </a:t>
            </a:r>
            <a:r>
              <a:rPr lang="en-US" b="0" strike="noStrike" spc="-1" dirty="0" err="1">
                <a:latin typeface="Arial"/>
              </a:rPr>
              <a:t>постійне</a:t>
            </a:r>
            <a:r>
              <a:rPr lang="en-US" b="0" strike="noStrike" spc="-1" dirty="0">
                <a:latin typeface="Arial"/>
              </a:rPr>
              <a:t> </a:t>
            </a:r>
            <a:r>
              <a:rPr lang="en-US" b="0" strike="noStrike" spc="-1" dirty="0" err="1">
                <a:latin typeface="Arial"/>
              </a:rPr>
              <a:t>маркування</a:t>
            </a:r>
            <a:r>
              <a:rPr lang="en-US" b="0" strike="noStrike" spc="-1" dirty="0">
                <a:latin typeface="Arial"/>
              </a:rPr>
              <a:t>. </a:t>
            </a:r>
            <a:r>
              <a:rPr lang="en-US" b="0" strike="noStrike" spc="-1" dirty="0" err="1">
                <a:latin typeface="Arial"/>
              </a:rPr>
              <a:t>Відкриті</a:t>
            </a:r>
            <a:r>
              <a:rPr lang="en-US" b="0" strike="noStrike" spc="-1" dirty="0">
                <a:latin typeface="Arial"/>
              </a:rPr>
              <a:t> </a:t>
            </a:r>
            <a:r>
              <a:rPr lang="en-US" b="0" strike="noStrike" spc="-1" dirty="0" err="1">
                <a:latin typeface="Arial"/>
              </a:rPr>
              <a:t>трубопроводи</a:t>
            </a:r>
            <a:r>
              <a:rPr lang="en-US" b="0" strike="noStrike" spc="-1" dirty="0">
                <a:latin typeface="Arial"/>
              </a:rPr>
              <a:t> </a:t>
            </a:r>
            <a:r>
              <a:rPr lang="en-US" b="0" strike="noStrike" spc="-1" dirty="0" err="1">
                <a:latin typeface="Arial"/>
              </a:rPr>
              <a:t>також</a:t>
            </a:r>
            <a:r>
              <a:rPr lang="en-US" b="0" strike="noStrike" spc="-1" dirty="0">
                <a:latin typeface="Arial"/>
              </a:rPr>
              <a:t> </a:t>
            </a:r>
            <a:r>
              <a:rPr lang="en-US" b="0" strike="noStrike" spc="-1" dirty="0" err="1">
                <a:latin typeface="Arial"/>
              </a:rPr>
              <a:t>повинні</a:t>
            </a:r>
            <a:r>
              <a:rPr lang="en-US" b="0" strike="noStrike" spc="-1" dirty="0">
                <a:latin typeface="Arial"/>
              </a:rPr>
              <a:t> </a:t>
            </a:r>
            <a:r>
              <a:rPr lang="en-US" b="0" strike="noStrike" spc="-1" dirty="0" err="1">
                <a:latin typeface="Arial"/>
              </a:rPr>
              <a:t>бути</a:t>
            </a:r>
            <a:r>
              <a:rPr lang="en-US" b="0" strike="noStrike" spc="-1" dirty="0">
                <a:latin typeface="Arial"/>
              </a:rPr>
              <a:t> </a:t>
            </a:r>
            <a:r>
              <a:rPr lang="en-US" b="0" strike="noStrike" spc="-1" dirty="0" err="1">
                <a:latin typeface="Arial"/>
              </a:rPr>
              <a:t>ідентифіковані</a:t>
            </a:r>
            <a:r>
              <a:rPr lang="en-US" b="0" strike="noStrike" spc="-1" dirty="0">
                <a:latin typeface="Arial"/>
              </a:rPr>
              <a:t> </a:t>
            </a:r>
            <a:r>
              <a:rPr lang="en-US" b="0" strike="noStrike" spc="-1" dirty="0" err="1">
                <a:latin typeface="Arial"/>
              </a:rPr>
              <a:t>за</a:t>
            </a:r>
            <a:r>
              <a:rPr lang="en-US" b="0" strike="noStrike" spc="-1" dirty="0">
                <a:latin typeface="Arial"/>
              </a:rPr>
              <a:t> </a:t>
            </a:r>
            <a:r>
              <a:rPr lang="en-US" b="0" strike="noStrike" spc="-1" dirty="0" err="1">
                <a:latin typeface="Arial"/>
              </a:rPr>
              <a:t>допомогою</a:t>
            </a:r>
            <a:r>
              <a:rPr lang="en-US" b="0" strike="noStrike" spc="-1" dirty="0">
                <a:latin typeface="Arial"/>
              </a:rPr>
              <a:t> </a:t>
            </a:r>
            <a:r>
              <a:rPr lang="en-US" b="0" strike="noStrike" spc="-1" dirty="0" err="1">
                <a:latin typeface="Arial"/>
              </a:rPr>
              <a:t>кольорового</a:t>
            </a:r>
            <a:r>
              <a:rPr lang="en-US" b="0" strike="noStrike" spc="-1" dirty="0">
                <a:latin typeface="Arial"/>
              </a:rPr>
              <a:t> </a:t>
            </a:r>
            <a:r>
              <a:rPr lang="en-US" b="0" strike="noStrike" spc="-1" dirty="0" err="1">
                <a:latin typeface="Arial"/>
              </a:rPr>
              <a:t>кодування</a:t>
            </a:r>
            <a:r>
              <a:rPr lang="en-US" b="0" strike="noStrike" spc="-1" dirty="0">
                <a:latin typeface="Arial"/>
              </a:rPr>
              <a:t> </a:t>
            </a:r>
            <a:r>
              <a:rPr lang="en-US" b="0" strike="noStrike" spc="-1" dirty="0" err="1">
                <a:latin typeface="Arial"/>
              </a:rPr>
              <a:t>та</a:t>
            </a:r>
            <a:r>
              <a:rPr lang="en-US" b="0" strike="noStrike" spc="-1" dirty="0">
                <a:latin typeface="Arial"/>
              </a:rPr>
              <a:t> </a:t>
            </a:r>
            <a:r>
              <a:rPr lang="en-US" b="0" strike="noStrike" spc="-1" dirty="0" err="1">
                <a:latin typeface="Arial"/>
              </a:rPr>
              <a:t>маркування</a:t>
            </a:r>
            <a:r>
              <a:rPr lang="en-US" b="0" strike="noStrike" spc="-1" dirty="0">
                <a:latin typeface="Arial"/>
              </a:rPr>
              <a:t> або </a:t>
            </a:r>
            <a:r>
              <a:rPr lang="en-US" b="0" strike="noStrike" spc="-1" dirty="0" err="1">
                <a:latin typeface="Arial"/>
              </a:rPr>
              <a:t>позначень</a:t>
            </a:r>
            <a:r>
              <a:rPr lang="en-US" b="0" strike="noStrike" spc="-1" dirty="0">
                <a:latin typeface="Arial"/>
              </a:rPr>
              <a:t>. </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gn="just">
              <a:lnSpc>
                <a:spcPct val="100000"/>
              </a:lnSpc>
            </a:pPr>
            <a:r>
              <a:rPr lang="en-US" b="0" strike="noStrike" spc="-1" dirty="0">
                <a:latin typeface="Arial"/>
              </a:rPr>
              <a:t>_________________________________________________________________</a:t>
            </a:r>
          </a:p>
          <a:p>
            <a:pPr marL="216000" indent="-216000">
              <a:lnSpc>
                <a:spcPct val="100000"/>
              </a:lnSpc>
            </a:pPr>
            <a:endParaRPr lang="en-US" sz="1100" b="0" strike="noStrike" spc="-1" dirty="0">
              <a:latin typeface="Arial"/>
            </a:endParaRPr>
          </a:p>
          <a:p>
            <a:pPr marL="216000" indent="-216000">
              <a:lnSpc>
                <a:spcPct val="100000"/>
              </a:lnSpc>
            </a:pPr>
            <a:r>
              <a:rPr lang="en-US" sz="2000" b="0" strike="noStrike" spc="-1" dirty="0">
                <a:latin typeface="Arial"/>
              </a:rPr>
              <a:t> </a:t>
            </a:r>
          </a:p>
        </p:txBody>
      </p:sp>
      <p:sp>
        <p:nvSpPr>
          <p:cNvPr id="269"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BF5D81DC-F78F-41C9-99B7-D83E021E48F8}"/>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26</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9358882B-DF38-4061-8ADF-D37048727470}"/>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noRot="1" noChangeAspect="1"/>
          </p:cNvSpPr>
          <p:nvPr>
            <p:ph type="sldImg"/>
          </p:nvPr>
        </p:nvSpPr>
        <p:spPr>
          <a:xfrm>
            <a:off x="139700" y="766763"/>
            <a:ext cx="6824663" cy="3840162"/>
          </a:xfrm>
          <a:prstGeom prst="rect">
            <a:avLst/>
          </a:prstGeom>
        </p:spPr>
      </p:sp>
      <p:sp>
        <p:nvSpPr>
          <p:cNvPr id="271" name="PlaceHolder 2"/>
          <p:cNvSpPr>
            <a:spLocks noGrp="1"/>
          </p:cNvSpPr>
          <p:nvPr>
            <p:ph type="body"/>
          </p:nvPr>
        </p:nvSpPr>
        <p:spPr>
          <a:xfrm>
            <a:off x="710279" y="4861440"/>
            <a:ext cx="5829065" cy="4605120"/>
          </a:xfrm>
          <a:prstGeom prst="rect">
            <a:avLst/>
          </a:prstGeom>
        </p:spPr>
        <p:txBody>
          <a:bodyPr lIns="98640" tIns="49320" rIns="98640" bIns="49320">
            <a:noAutofit/>
          </a:bodyPr>
          <a:lstStyle/>
          <a:p>
            <a:pPr marL="216000" indent="-216000">
              <a:lnSpc>
                <a:spcPct val="100000"/>
              </a:lnSpc>
            </a:pPr>
            <a:r>
              <a:rPr lang="uk-UA" sz="1100" b="0" strike="noStrike" spc="-1" noProof="0" dirty="0">
                <a:latin typeface="Arial"/>
              </a:rPr>
              <a:t>Рециркуляція — повторне використання води, створює великі можливості для збереження значної кількості свіжої/питної води.</a:t>
            </a:r>
          </a:p>
          <a:p>
            <a:pPr marL="216000" indent="-216000">
              <a:lnSpc>
                <a:spcPct val="100000"/>
              </a:lnSpc>
            </a:pPr>
            <a:r>
              <a:rPr lang="uk-UA" sz="1100" b="0" strike="noStrike" spc="-1" noProof="0" dirty="0">
                <a:solidFill>
                  <a:srgbClr val="000000"/>
                </a:solidFill>
                <a:latin typeface="Arial"/>
                <a:ea typeface="+mn-ea"/>
              </a:rPr>
              <a:t>Перероблена </a:t>
            </a:r>
            <a:r>
              <a:rPr lang="uk-UA" sz="1100" b="1" strike="noStrike" spc="-1" noProof="0" dirty="0">
                <a:solidFill>
                  <a:srgbClr val="000000"/>
                </a:solidFill>
                <a:latin typeface="Arial"/>
                <a:ea typeface="+mn-ea"/>
              </a:rPr>
              <a:t>сіра вода</a:t>
            </a:r>
            <a:r>
              <a:rPr lang="uk-UA" sz="1100" b="0" strike="noStrike" spc="-1" noProof="0" dirty="0">
                <a:solidFill>
                  <a:srgbClr val="000000"/>
                </a:solidFill>
                <a:latin typeface="Arial"/>
                <a:ea typeface="+mn-ea"/>
              </a:rPr>
              <a:t> може бути альтернативою для тих видів застосування, які не потребують якісної питної води, у такий спосіб зменшуючи або зберігаючи потребу в свіжій воді на сталому рівні.</a:t>
            </a:r>
            <a:endParaRPr lang="uk-UA" sz="1100" b="0" strike="noStrike" spc="-1" noProof="0" dirty="0">
              <a:latin typeface="Arial"/>
            </a:endParaRPr>
          </a:p>
          <a:p>
            <a:pPr marL="216000" indent="-216000">
              <a:lnSpc>
                <a:spcPct val="100000"/>
              </a:lnSpc>
            </a:pPr>
            <a:r>
              <a:rPr lang="uk-UA" sz="1100" b="0" strike="noStrike" spc="-1" noProof="0" dirty="0">
                <a:solidFill>
                  <a:srgbClr val="000000"/>
                </a:solidFill>
                <a:latin typeface="Arial"/>
                <a:ea typeface="+mn-ea"/>
              </a:rPr>
              <a:t>Рециркуляція сірої води не залежить від сезону або мінливості опадів, а тому є безперервним і надійним джерелом води. Рециркуляція сірої води також зменшить навантаження на очисні споруди. Інфільтрація переробленої сірої води, що використовують для зрошення, допоможе збільшити або зберегти рівень ґрунтових вод.</a:t>
            </a:r>
            <a:endParaRPr lang="uk-UA" sz="1100" b="0" strike="noStrike" spc="-1" noProof="0" dirty="0">
              <a:latin typeface="Arial"/>
            </a:endParaRPr>
          </a:p>
          <a:p>
            <a:pPr marL="216000" indent="-216000">
              <a:lnSpc>
                <a:spcPct val="100000"/>
              </a:lnSpc>
            </a:pPr>
            <a:r>
              <a:rPr lang="uk-UA" sz="1100" b="0" strike="noStrike" spc="-1" noProof="0" dirty="0">
                <a:solidFill>
                  <a:srgbClr val="000000"/>
                </a:solidFill>
                <a:latin typeface="Arial"/>
                <a:ea typeface="+mn-ea"/>
              </a:rPr>
              <a:t>Зазвичай сірі стічні води збирають із душових і раковин у туалетах (менш забруднена вода). Без переробки її не можна зберігати протягом тривалого часу. У разі правильної переробки можна навіть використовувати сіру воду з пральної машини.</a:t>
            </a:r>
            <a:endParaRPr lang="uk-UA" sz="1100" b="0" strike="noStrike" spc="-1" noProof="0" dirty="0">
              <a:latin typeface="Arial"/>
            </a:endParaRPr>
          </a:p>
          <a:p>
            <a:pPr marL="216000" indent="-216000">
              <a:lnSpc>
                <a:spcPct val="100000"/>
              </a:lnSpc>
            </a:pPr>
            <a:r>
              <a:rPr lang="uk-UA" sz="1100" b="0" strike="noStrike" spc="-1" noProof="0" dirty="0">
                <a:solidFill>
                  <a:srgbClr val="000000"/>
                </a:solidFill>
                <a:latin typeface="Arial"/>
                <a:ea typeface="+mn-ea"/>
              </a:rPr>
              <a:t>Перероблену сіру воду можна використовувати для поливу (поверхневого поливу й розпорошення). Для змивання в туалеті сіру воду можна використовувати повторно після процедури фільтрації та знезараження (хлором або ультрафіолетом).</a:t>
            </a:r>
            <a:endParaRPr lang="uk-UA" sz="1100" b="0" strike="noStrike" spc="-1" noProof="0" dirty="0">
              <a:latin typeface="Arial"/>
            </a:endParaRPr>
          </a:p>
          <a:p>
            <a:pPr marL="216000" indent="-216000">
              <a:lnSpc>
                <a:spcPct val="100000"/>
              </a:lnSpc>
            </a:pPr>
            <a:endParaRPr lang="uk-UA" sz="1100" b="0" strike="noStrike" spc="-1" noProof="0" dirty="0">
              <a:latin typeface="Arial"/>
            </a:endParaRPr>
          </a:p>
          <a:p>
            <a:pPr marL="216000" indent="-216000">
              <a:lnSpc>
                <a:spcPct val="100000"/>
              </a:lnSpc>
            </a:pPr>
            <a:r>
              <a:rPr lang="uk-UA" sz="1100" b="0" strike="noStrike" spc="-1" noProof="0" dirty="0">
                <a:solidFill>
                  <a:srgbClr val="000000"/>
                </a:solidFill>
                <a:latin typeface="Arial"/>
                <a:ea typeface="+mn-ea"/>
              </a:rPr>
              <a:t>Збирання конденсату з установок кондиціонування повітря є цікавим варіантом, зокрема для теплого й вологого клімату. Це рішення зазвичай є більш доцільним для централізованих систем кондиціонування повітря.</a:t>
            </a:r>
            <a:endParaRPr lang="uk-UA" sz="1100" b="0" strike="noStrike" spc="-1" noProof="0" dirty="0">
              <a:latin typeface="Arial"/>
            </a:endParaRPr>
          </a:p>
          <a:p>
            <a:pPr marL="216000" indent="-216000">
              <a:lnSpc>
                <a:spcPct val="100000"/>
              </a:lnSpc>
            </a:pPr>
            <a:endParaRPr lang="uk-UA" sz="1100" b="0" strike="noStrike" spc="-1" noProof="0" dirty="0">
              <a:latin typeface="Arial"/>
            </a:endParaRPr>
          </a:p>
          <a:p>
            <a:pPr marL="216000" indent="-216000">
              <a:lnSpc>
                <a:spcPct val="100000"/>
              </a:lnSpc>
            </a:pPr>
            <a:r>
              <a:rPr lang="uk-UA" sz="1100" b="0" strike="noStrike" spc="-1" noProof="0" dirty="0">
                <a:solidFill>
                  <a:srgbClr val="000000"/>
                </a:solidFill>
                <a:latin typeface="Arial"/>
                <a:ea typeface="+mn-ea"/>
              </a:rPr>
              <a:t>Збір </a:t>
            </a:r>
            <a:r>
              <a:rPr lang="uk-UA" sz="1100" b="1" strike="noStrike" spc="-1" noProof="0" dirty="0">
                <a:solidFill>
                  <a:srgbClr val="000000"/>
                </a:solidFill>
                <a:latin typeface="Arial"/>
                <a:ea typeface="+mn-ea"/>
              </a:rPr>
              <a:t>дощової води</a:t>
            </a:r>
            <a:r>
              <a:rPr lang="uk-UA" sz="1100" b="0" strike="noStrike" spc="-1" noProof="0" dirty="0">
                <a:solidFill>
                  <a:srgbClr val="000000"/>
                </a:solidFill>
                <a:latin typeface="Arial"/>
                <a:ea typeface="+mn-ea"/>
              </a:rPr>
              <a:t> додатково допомагає економити питну воду, замінюючи водопровідну воду для таких цілей, як змивання в туалеті і полив саду. Додатковою перевагою збору дощової води є зменшення обсягу дренажної води під час штормів. Резервуари для дощової води мають різні конструкції та матеріали. Їх можна встановити над землею або під землею, що захищатиме їх від заморозків. Оцінка доступності та попиту в дощовій воді є першим кроком до розуміння переваг цього рішення. </a:t>
            </a:r>
            <a:endParaRPr lang="uk-UA" sz="1100" b="0" strike="noStrike" spc="-1" noProof="0" dirty="0">
              <a:latin typeface="Arial"/>
            </a:endParaRPr>
          </a:p>
          <a:p>
            <a:pPr marL="216000" indent="-216000">
              <a:lnSpc>
                <a:spcPct val="100000"/>
              </a:lnSpc>
            </a:pPr>
            <a:endParaRPr lang="uk-UA" sz="1100" b="0" strike="noStrike" spc="-1" noProof="0" dirty="0">
              <a:latin typeface="Arial"/>
            </a:endParaRPr>
          </a:p>
          <a:p>
            <a:pPr marL="216000" indent="-216000">
              <a:lnSpc>
                <a:spcPct val="100000"/>
              </a:lnSpc>
            </a:pPr>
            <a:r>
              <a:rPr lang="uk-UA" sz="1100" b="0" strike="noStrike" spc="-1" noProof="0" dirty="0">
                <a:solidFill>
                  <a:srgbClr val="000000"/>
                </a:solidFill>
                <a:latin typeface="Arial"/>
                <a:ea typeface="+mn-ea"/>
              </a:rPr>
              <a:t>Основними чинниками, які потрібно враховувати під час планування переробки й повторного використання води, є:</a:t>
            </a:r>
            <a:endParaRPr lang="uk-UA" sz="1100" b="0" strike="noStrike" spc="-1" noProof="0" dirty="0">
              <a:latin typeface="Arial"/>
            </a:endParaRPr>
          </a:p>
          <a:p>
            <a:pPr marL="171360" indent="-171000">
              <a:lnSpc>
                <a:spcPct val="100000"/>
              </a:lnSpc>
              <a:buClr>
                <a:srgbClr val="000000"/>
              </a:buClr>
              <a:buFont typeface="Arial"/>
              <a:buChar char="•"/>
            </a:pPr>
            <a:r>
              <a:rPr lang="uk-UA" sz="1100" b="0" strike="noStrike" spc="-1" noProof="0" dirty="0">
                <a:solidFill>
                  <a:srgbClr val="000000"/>
                </a:solidFill>
                <a:latin typeface="Arial"/>
                <a:ea typeface="+mn-ea"/>
              </a:rPr>
              <a:t>Для чого використовуватимуть рециркуляційну воду?</a:t>
            </a:r>
            <a:endParaRPr lang="uk-UA" sz="1100" b="0" strike="noStrike" spc="-1" noProof="0" dirty="0">
              <a:latin typeface="Arial"/>
            </a:endParaRPr>
          </a:p>
          <a:p>
            <a:pPr marL="171360" indent="-171000">
              <a:lnSpc>
                <a:spcPct val="100000"/>
              </a:lnSpc>
              <a:buClr>
                <a:srgbClr val="000000"/>
              </a:buClr>
              <a:buFont typeface="Arial"/>
              <a:buChar char="•"/>
            </a:pPr>
            <a:r>
              <a:rPr lang="uk-UA" sz="1100" b="0" strike="noStrike" spc="-1" noProof="0" dirty="0">
                <a:solidFill>
                  <a:srgbClr val="000000"/>
                </a:solidFill>
                <a:latin typeface="Arial"/>
                <a:ea typeface="+mn-ea"/>
              </a:rPr>
              <a:t>Який розмір водозбірних площ для дощової води (дах, двори тощо)?</a:t>
            </a:r>
            <a:endParaRPr lang="uk-UA" sz="1100" b="0" strike="noStrike" spc="-1" noProof="0" dirty="0">
              <a:latin typeface="Arial"/>
            </a:endParaRPr>
          </a:p>
          <a:p>
            <a:pPr marL="171360" indent="-171000">
              <a:lnSpc>
                <a:spcPct val="100000"/>
              </a:lnSpc>
              <a:buClr>
                <a:srgbClr val="000000"/>
              </a:buClr>
              <a:buFont typeface="Arial"/>
              <a:buChar char="•"/>
            </a:pPr>
            <a:r>
              <a:rPr lang="uk-UA" sz="1100" b="0" strike="noStrike" spc="-1" noProof="0" dirty="0">
                <a:solidFill>
                  <a:srgbClr val="000000"/>
                </a:solidFill>
                <a:latin typeface="Arial"/>
                <a:ea typeface="+mn-ea"/>
              </a:rPr>
              <a:t>Які є джерела сірої води та яка її якість?</a:t>
            </a:r>
            <a:endParaRPr lang="uk-UA" sz="1100" b="0" strike="noStrike" spc="-1" noProof="0" dirty="0">
              <a:latin typeface="Arial"/>
            </a:endParaRPr>
          </a:p>
          <a:p>
            <a:pPr marL="171360" indent="-171000">
              <a:lnSpc>
                <a:spcPct val="100000"/>
              </a:lnSpc>
              <a:buClr>
                <a:srgbClr val="000000"/>
              </a:buClr>
              <a:buFont typeface="Arial"/>
              <a:buChar char="•"/>
            </a:pPr>
            <a:r>
              <a:rPr lang="uk-UA" sz="1100" b="0" strike="noStrike" spc="-1" noProof="0" dirty="0">
                <a:solidFill>
                  <a:srgbClr val="000000"/>
                </a:solidFill>
                <a:latin typeface="Arial"/>
                <a:ea typeface="+mn-ea"/>
              </a:rPr>
              <a:t>Якою є запланована потреба у воді для будівлі?</a:t>
            </a:r>
            <a:endParaRPr lang="uk-UA" sz="1100" b="0" strike="noStrike" spc="-1" noProof="0" dirty="0">
              <a:latin typeface="Arial"/>
            </a:endParaRPr>
          </a:p>
          <a:p>
            <a:pPr marL="171360" indent="-171000">
              <a:lnSpc>
                <a:spcPct val="100000"/>
              </a:lnSpc>
              <a:buClr>
                <a:srgbClr val="000000"/>
              </a:buClr>
              <a:buFont typeface="Arial"/>
              <a:buChar char="•"/>
            </a:pPr>
            <a:r>
              <a:rPr lang="uk-UA" sz="1100" b="0" strike="noStrike" spc="-1" noProof="0" dirty="0">
                <a:solidFill>
                  <a:srgbClr val="000000"/>
                </a:solidFill>
                <a:latin typeface="Arial"/>
                <a:ea typeface="+mn-ea"/>
              </a:rPr>
              <a:t>Наскільки велика територія зрошення? Які потреби у воді для зрошення? Який графік зрошення?</a:t>
            </a:r>
            <a:endParaRPr lang="uk-UA" sz="1100" b="0" strike="noStrike" spc="-1" noProof="0" dirty="0">
              <a:latin typeface="Arial"/>
            </a:endParaRPr>
          </a:p>
          <a:p>
            <a:pPr>
              <a:lnSpc>
                <a:spcPct val="100000"/>
              </a:lnSpc>
            </a:pPr>
            <a:r>
              <a:rPr lang="uk-UA" sz="1100" b="0" strike="noStrike" spc="-1" noProof="0" dirty="0">
                <a:solidFill>
                  <a:srgbClr val="000000"/>
                </a:solidFill>
                <a:latin typeface="Arial"/>
                <a:ea typeface="+mn-ea"/>
              </a:rPr>
              <a:t>На підставі відповідей можна визначити точний розмір системи відповідно до попиту та пропозиції, а також місце розташування резервуара (-</a:t>
            </a:r>
            <a:r>
              <a:rPr lang="uk-UA" sz="1100" b="0" strike="noStrike" spc="-1" noProof="0" dirty="0" err="1">
                <a:solidFill>
                  <a:srgbClr val="000000"/>
                </a:solidFill>
                <a:latin typeface="Arial"/>
                <a:ea typeface="+mn-ea"/>
              </a:rPr>
              <a:t>ів</a:t>
            </a:r>
            <a:r>
              <a:rPr lang="uk-UA" sz="1100" b="0" strike="noStrike" spc="-1" noProof="0" dirty="0">
                <a:solidFill>
                  <a:srgbClr val="000000"/>
                </a:solidFill>
                <a:latin typeface="Arial"/>
                <a:ea typeface="+mn-ea"/>
              </a:rPr>
              <a:t>).</a:t>
            </a:r>
            <a:endParaRPr lang="uk-UA" sz="1100" b="0" strike="noStrike" spc="-1" noProof="0" dirty="0">
              <a:latin typeface="Arial"/>
            </a:endParaRPr>
          </a:p>
          <a:p>
            <a:pPr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algn="just">
              <a:lnSpc>
                <a:spcPct val="100000"/>
              </a:lnSpc>
            </a:pPr>
            <a:r>
              <a:rPr lang="en-US" b="0" strike="noStrike" spc="-1" dirty="0">
                <a:solidFill>
                  <a:srgbClr val="000000"/>
                </a:solidFill>
                <a:latin typeface="Arial"/>
                <a:ea typeface="+mn-ea"/>
              </a:rPr>
              <a:t>_________________________________________________________________</a:t>
            </a:r>
            <a:endParaRPr lang="en-US" b="0" strike="noStrike" spc="-1" dirty="0">
              <a:latin typeface="Arial"/>
            </a:endParaRPr>
          </a:p>
          <a:p>
            <a:pPr algn="just">
              <a:lnSpc>
                <a:spcPct val="100000"/>
              </a:lnSpc>
            </a:pPr>
            <a:r>
              <a:rPr lang="en-US" b="0" strike="noStrike" spc="-1" dirty="0">
                <a:solidFill>
                  <a:srgbClr val="000000"/>
                </a:solidFill>
                <a:latin typeface="Arial"/>
                <a:ea typeface="+mn-ea"/>
              </a:rPr>
              <a:t>_________________________________________________________________</a:t>
            </a:r>
            <a:endParaRPr lang="uk-UA" b="0" strike="noStrike" spc="-1" dirty="0">
              <a:solidFill>
                <a:srgbClr val="000000"/>
              </a:solidFill>
              <a:latin typeface="Arial"/>
              <a:ea typeface="+mn-ea"/>
            </a:endParaRPr>
          </a:p>
          <a:p>
            <a:pPr lvl="0" algn="just"/>
            <a:r>
              <a:rPr lang="en-US" spc="-1" dirty="0">
                <a:solidFill>
                  <a:srgbClr val="000000"/>
                </a:solidFill>
              </a:rPr>
              <a:t>_________________________________________________________________</a:t>
            </a:r>
            <a:endParaRPr lang="en-US" spc="-1" dirty="0">
              <a:solidFill>
                <a:prstClr val="black"/>
              </a:solidFill>
            </a:endParaRPr>
          </a:p>
          <a:p>
            <a:pPr lvl="0" algn="just"/>
            <a:r>
              <a:rPr lang="en-US" spc="-1" dirty="0">
                <a:solidFill>
                  <a:srgbClr val="000000"/>
                </a:solidFill>
              </a:rPr>
              <a:t>_________________________________________________________________</a:t>
            </a:r>
            <a:endParaRPr lang="en-US" spc="-1" dirty="0">
              <a:solidFill>
                <a:prstClr val="black"/>
              </a:solidFill>
            </a:endParaRPr>
          </a:p>
          <a:p>
            <a:pPr algn="just">
              <a:lnSpc>
                <a:spcPct val="100000"/>
              </a:lnSpc>
            </a:pPr>
            <a:endParaRPr lang="en-US" b="0" strike="noStrike" spc="-1" dirty="0">
              <a:latin typeface="Arial"/>
            </a:endParaRPr>
          </a:p>
          <a:p>
            <a:pPr>
              <a:lnSpc>
                <a:spcPct val="100000"/>
              </a:lnSpc>
            </a:pPr>
            <a:endParaRPr lang="en-US" sz="1100" b="0" strike="noStrike" spc="-1" dirty="0">
              <a:latin typeface="Arial"/>
            </a:endParaRPr>
          </a:p>
        </p:txBody>
      </p:sp>
      <p:sp>
        <p:nvSpPr>
          <p:cNvPr id="272"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36D85D0F-0ECF-468D-B52D-F6F72F19053D}"/>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27</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F8DC7C74-AF97-44EB-9E1A-85AF3ADFAF32}"/>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139700" y="766763"/>
            <a:ext cx="6824663" cy="3840162"/>
          </a:xfrm>
          <a:prstGeom prst="rect">
            <a:avLst/>
          </a:prstGeom>
        </p:spPr>
      </p:sp>
      <p:sp>
        <p:nvSpPr>
          <p:cNvPr id="274"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indent="-216000">
              <a:lnSpc>
                <a:spcPct val="100000"/>
              </a:lnSpc>
            </a:pPr>
            <a:endParaRPr lang="en-US" sz="1100" b="0" strike="noStrike" spc="-1" dirty="0">
              <a:latin typeface="Arial"/>
            </a:endParaRPr>
          </a:p>
        </p:txBody>
      </p:sp>
      <p:sp>
        <p:nvSpPr>
          <p:cNvPr id="275"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DC6A5A7D-9B35-436C-B102-E10DECB349FC}"/>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28</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5088CA52-A67A-4AA7-80E7-5339931237B2}"/>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noRot="1" noChangeAspect="1"/>
          </p:cNvSpPr>
          <p:nvPr>
            <p:ph type="sldImg"/>
          </p:nvPr>
        </p:nvSpPr>
        <p:spPr>
          <a:xfrm>
            <a:off x="139700" y="766763"/>
            <a:ext cx="6824663" cy="3840162"/>
          </a:xfrm>
          <a:prstGeom prst="rect">
            <a:avLst/>
          </a:prstGeom>
        </p:spPr>
      </p:sp>
      <p:sp>
        <p:nvSpPr>
          <p:cNvPr id="277"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a:lnSpc>
                <a:spcPct val="100000"/>
              </a:lnSpc>
              <a:spcBef>
                <a:spcPts val="541"/>
              </a:spcBef>
            </a:pPr>
            <a:r>
              <a:rPr lang="en-US" b="0" strike="noStrike" spc="-1" dirty="0" err="1">
                <a:latin typeface="Arial"/>
              </a:rPr>
              <a:t>На</a:t>
            </a:r>
            <a:r>
              <a:rPr lang="en-US" b="0" strike="noStrike" spc="-1" dirty="0">
                <a:latin typeface="Arial"/>
              </a:rPr>
              <a:t> </a:t>
            </a:r>
            <a:r>
              <a:rPr lang="en-US" b="0" strike="noStrike" spc="-1" dirty="0" err="1">
                <a:latin typeface="Arial"/>
              </a:rPr>
              <a:t>рисунку</a:t>
            </a:r>
            <a:r>
              <a:rPr lang="en-US" b="0" strike="noStrike" spc="-1" dirty="0">
                <a:latin typeface="Arial"/>
              </a:rPr>
              <a:t> </a:t>
            </a:r>
            <a:r>
              <a:rPr lang="en-US" b="0" strike="noStrike" spc="-1" dirty="0" err="1">
                <a:latin typeface="Arial"/>
              </a:rPr>
              <a:t>зображено</a:t>
            </a:r>
            <a:r>
              <a:rPr lang="en-US" b="0" strike="noStrike" spc="-1" dirty="0">
                <a:latin typeface="Arial"/>
              </a:rPr>
              <a:t> </a:t>
            </a:r>
            <a:r>
              <a:rPr lang="en-US" b="0" strike="noStrike" spc="-1" dirty="0" err="1">
                <a:latin typeface="Arial"/>
              </a:rPr>
              <a:t>ескіз</a:t>
            </a:r>
            <a:r>
              <a:rPr lang="en-US" b="0" strike="noStrike" spc="-1" dirty="0">
                <a:latin typeface="Arial"/>
              </a:rPr>
              <a:t> </a:t>
            </a:r>
            <a:r>
              <a:rPr lang="en-US" b="0" strike="noStrike" spc="-1" dirty="0" err="1">
                <a:latin typeface="Arial"/>
              </a:rPr>
              <a:t>системи</a:t>
            </a:r>
            <a:r>
              <a:rPr lang="en-US" b="0" strike="noStrike" spc="-1" dirty="0">
                <a:latin typeface="Arial"/>
              </a:rPr>
              <a:t> </a:t>
            </a:r>
            <a:r>
              <a:rPr lang="en-US" b="0" strike="noStrike" spc="-1" dirty="0" err="1">
                <a:latin typeface="Arial"/>
              </a:rPr>
              <a:t>збору</a:t>
            </a:r>
            <a:r>
              <a:rPr lang="en-US" b="0" strike="noStrike" spc="-1" dirty="0">
                <a:latin typeface="Arial"/>
              </a:rPr>
              <a:t> </a:t>
            </a:r>
            <a:r>
              <a:rPr lang="en-US" b="0" strike="noStrike" spc="-1" dirty="0" err="1">
                <a:latin typeface="Arial"/>
              </a:rPr>
              <a:t>сірої</a:t>
            </a:r>
            <a:r>
              <a:rPr lang="en-US" b="0" strike="noStrike" spc="-1" dirty="0">
                <a:latin typeface="Arial"/>
              </a:rPr>
              <a:t> </a:t>
            </a:r>
            <a:r>
              <a:rPr lang="en-US" b="0" strike="noStrike" spc="-1" dirty="0" err="1">
                <a:latin typeface="Arial"/>
              </a:rPr>
              <a:t>побутової</a:t>
            </a:r>
            <a:r>
              <a:rPr lang="en-US" b="0" strike="noStrike" spc="-1" dirty="0">
                <a:latin typeface="Arial"/>
              </a:rPr>
              <a:t> </a:t>
            </a:r>
            <a:r>
              <a:rPr lang="en-US" b="0" strike="noStrike" spc="-1" dirty="0" err="1">
                <a:latin typeface="Arial"/>
              </a:rPr>
              <a:t>води</a:t>
            </a:r>
            <a:r>
              <a:rPr lang="en-US" b="0" strike="noStrike" spc="-1" dirty="0">
                <a:latin typeface="Arial"/>
              </a:rPr>
              <a:t>, </a:t>
            </a:r>
            <a:r>
              <a:rPr lang="en-US" b="0" strike="noStrike" spc="-1" dirty="0" err="1">
                <a:latin typeface="Arial"/>
              </a:rPr>
              <a:t>де</a:t>
            </a:r>
            <a:r>
              <a:rPr lang="en-US" b="0" strike="noStrike" spc="-1" dirty="0">
                <a:latin typeface="Arial"/>
              </a:rPr>
              <a:t> </a:t>
            </a:r>
            <a:r>
              <a:rPr lang="en-US" b="0" strike="noStrike" spc="-1" dirty="0" err="1">
                <a:latin typeface="Arial"/>
              </a:rPr>
              <a:t>сіра</a:t>
            </a:r>
            <a:r>
              <a:rPr lang="en-US" b="0" strike="noStrike" spc="-1" dirty="0">
                <a:latin typeface="Arial"/>
              </a:rPr>
              <a:t> </a:t>
            </a:r>
            <a:r>
              <a:rPr lang="en-US" b="0" strike="noStrike" spc="-1" dirty="0" err="1">
                <a:latin typeface="Arial"/>
              </a:rPr>
              <a:t>вода</a:t>
            </a:r>
            <a:r>
              <a:rPr lang="en-US" b="0" strike="noStrike" spc="-1" dirty="0">
                <a:latin typeface="Arial"/>
              </a:rPr>
              <a:t> </a:t>
            </a:r>
            <a:r>
              <a:rPr lang="en-US" b="0" strike="noStrike" spc="-1" dirty="0" err="1">
                <a:latin typeface="Arial"/>
              </a:rPr>
              <a:t>від</a:t>
            </a:r>
            <a:r>
              <a:rPr lang="en-US" b="0" strike="noStrike" spc="-1" dirty="0">
                <a:latin typeface="Arial"/>
              </a:rPr>
              <a:t> </a:t>
            </a:r>
            <a:r>
              <a:rPr lang="en-US" b="0" strike="noStrike" spc="-1" dirty="0" err="1">
                <a:latin typeface="Arial"/>
              </a:rPr>
              <a:t>прання</a:t>
            </a:r>
            <a:r>
              <a:rPr lang="en-US" b="0" strike="noStrike" spc="-1" dirty="0">
                <a:latin typeface="Arial"/>
              </a:rPr>
              <a:t> </a:t>
            </a:r>
            <a:r>
              <a:rPr lang="uk-UA" b="0" strike="noStrike" spc="-1" dirty="0">
                <a:latin typeface="Arial"/>
              </a:rPr>
              <a:t>й</a:t>
            </a:r>
            <a:r>
              <a:rPr lang="en-US" b="0" strike="noStrike" spc="-1" dirty="0">
                <a:latin typeface="Arial"/>
              </a:rPr>
              <a:t> </a:t>
            </a:r>
            <a:r>
              <a:rPr lang="en-US" b="0" strike="noStrike" spc="-1" dirty="0" err="1">
                <a:latin typeface="Arial"/>
              </a:rPr>
              <a:t>побутового</a:t>
            </a:r>
            <a:r>
              <a:rPr lang="en-US" b="0" strike="noStrike" spc="-1" dirty="0">
                <a:latin typeface="Arial"/>
              </a:rPr>
              <a:t> використання (</a:t>
            </a:r>
            <a:r>
              <a:rPr lang="en-US" b="0" strike="noStrike" spc="-1" dirty="0" err="1">
                <a:latin typeface="Arial"/>
              </a:rPr>
              <a:t>ванна</a:t>
            </a:r>
            <a:r>
              <a:rPr lang="en-US" b="0" strike="noStrike" spc="-1" dirty="0">
                <a:latin typeface="Arial"/>
              </a:rPr>
              <a:t>, </a:t>
            </a:r>
            <a:r>
              <a:rPr lang="en-US" b="0" strike="noStrike" spc="-1" dirty="0" err="1">
                <a:latin typeface="Arial"/>
              </a:rPr>
              <a:t>душові</a:t>
            </a:r>
            <a:r>
              <a:rPr lang="en-US" b="0" strike="noStrike" spc="-1" dirty="0">
                <a:latin typeface="Arial"/>
              </a:rPr>
              <a:t> </a:t>
            </a:r>
            <a:r>
              <a:rPr lang="uk-UA" b="0" strike="noStrike" spc="-1" dirty="0">
                <a:latin typeface="Arial"/>
              </a:rPr>
              <a:t>та</a:t>
            </a:r>
            <a:r>
              <a:rPr lang="en-US" b="0" strike="noStrike" spc="-1" dirty="0">
                <a:latin typeface="Arial"/>
              </a:rPr>
              <a:t> </a:t>
            </a:r>
            <a:r>
              <a:rPr lang="en-US" b="0" strike="noStrike" spc="-1" dirty="0" err="1">
                <a:latin typeface="Arial"/>
              </a:rPr>
              <a:t>раковини</a:t>
            </a:r>
            <a:r>
              <a:rPr lang="en-US" b="0" strike="noStrike" spc="-1" dirty="0">
                <a:latin typeface="Arial"/>
              </a:rPr>
              <a:t>) </a:t>
            </a:r>
            <a:r>
              <a:rPr lang="en-US" b="0" strike="noStrike" spc="-1" dirty="0" err="1">
                <a:latin typeface="Arial"/>
              </a:rPr>
              <a:t>збирається</a:t>
            </a:r>
            <a:r>
              <a:rPr lang="en-US" b="0" strike="noStrike" spc="-1" dirty="0">
                <a:latin typeface="Arial"/>
              </a:rPr>
              <a:t>, </a:t>
            </a:r>
            <a:r>
              <a:rPr lang="en-US" b="0" strike="noStrike" spc="-1" dirty="0" err="1">
                <a:latin typeface="Arial"/>
              </a:rPr>
              <a:t>переробляється</a:t>
            </a:r>
            <a:r>
              <a:rPr lang="en-US" b="0" strike="noStrike" spc="-1" dirty="0">
                <a:latin typeface="Arial"/>
              </a:rPr>
              <a:t> і </a:t>
            </a:r>
            <a:r>
              <a:rPr lang="en-US" b="0" strike="noStrike" spc="-1" dirty="0" err="1">
                <a:latin typeface="Arial"/>
              </a:rPr>
              <a:t>зберігається</a:t>
            </a:r>
            <a:r>
              <a:rPr lang="en-US" b="0" strike="noStrike" spc="-1" dirty="0">
                <a:latin typeface="Arial"/>
              </a:rPr>
              <a:t> </a:t>
            </a:r>
            <a:r>
              <a:rPr lang="en-US" b="0" strike="noStrike" spc="-1" dirty="0" err="1">
                <a:latin typeface="Arial"/>
              </a:rPr>
              <a:t>для</a:t>
            </a:r>
            <a:r>
              <a:rPr lang="en-US" b="0" strike="noStrike" spc="-1" dirty="0">
                <a:latin typeface="Arial"/>
              </a:rPr>
              <a:t> </a:t>
            </a:r>
            <a:r>
              <a:rPr lang="en-US" b="0" strike="noStrike" spc="-1" dirty="0" err="1">
                <a:latin typeface="Arial"/>
              </a:rPr>
              <a:t>подальшого</a:t>
            </a:r>
            <a:r>
              <a:rPr lang="en-US" b="0" strike="noStrike" spc="-1" dirty="0">
                <a:latin typeface="Arial"/>
              </a:rPr>
              <a:t> використання, </a:t>
            </a:r>
            <a:r>
              <a:rPr lang="en-US" b="0" strike="noStrike" spc="-1" dirty="0" err="1">
                <a:latin typeface="Arial"/>
              </a:rPr>
              <a:t>наприклад</a:t>
            </a:r>
            <a:r>
              <a:rPr lang="en-US" b="0" strike="noStrike" spc="-1" dirty="0">
                <a:latin typeface="Arial"/>
              </a:rPr>
              <a:t>, </a:t>
            </a:r>
            <a:r>
              <a:rPr lang="en-US" b="0" strike="noStrike" spc="-1" dirty="0" err="1">
                <a:latin typeface="Arial"/>
              </a:rPr>
              <a:t>для</a:t>
            </a:r>
            <a:r>
              <a:rPr lang="en-US" b="0" strike="noStrike" spc="-1" dirty="0">
                <a:latin typeface="Arial"/>
              </a:rPr>
              <a:t> </a:t>
            </a:r>
            <a:r>
              <a:rPr lang="en-US" b="0" strike="noStrike" spc="-1" dirty="0" err="1">
                <a:latin typeface="Arial"/>
              </a:rPr>
              <a:t>туалетів</a:t>
            </a:r>
            <a:r>
              <a:rPr lang="en-US" b="0" strike="noStrike" spc="-1" dirty="0">
                <a:latin typeface="Arial"/>
              </a:rPr>
              <a:t> або </a:t>
            </a:r>
            <a:r>
              <a:rPr lang="en-US" b="0" strike="noStrike" spc="-1" dirty="0" err="1">
                <a:latin typeface="Arial"/>
              </a:rPr>
              <a:t>для</a:t>
            </a:r>
            <a:r>
              <a:rPr lang="en-US" b="0" strike="noStrike" spc="-1" dirty="0">
                <a:latin typeface="Arial"/>
              </a:rPr>
              <a:t> </a:t>
            </a:r>
            <a:r>
              <a:rPr lang="en-US" b="0" strike="noStrike" spc="-1" dirty="0" err="1">
                <a:latin typeface="Arial"/>
              </a:rPr>
              <a:t>поливу</a:t>
            </a:r>
            <a:r>
              <a:rPr lang="en-US" b="0" strike="noStrike" spc="-1" dirty="0">
                <a:latin typeface="Arial"/>
              </a:rPr>
              <a:t>. </a:t>
            </a:r>
            <a:r>
              <a:rPr lang="en-US" b="0" strike="noStrike" spc="-1" dirty="0" err="1">
                <a:latin typeface="Arial"/>
              </a:rPr>
              <a:t>Ця</a:t>
            </a:r>
            <a:r>
              <a:rPr lang="en-US" b="0" strike="noStrike" spc="-1" dirty="0">
                <a:latin typeface="Arial"/>
              </a:rPr>
              <a:t> </a:t>
            </a:r>
            <a:r>
              <a:rPr lang="en-US" b="0" strike="noStrike" spc="-1" dirty="0" err="1">
                <a:latin typeface="Arial"/>
              </a:rPr>
              <a:t>система</a:t>
            </a:r>
            <a:r>
              <a:rPr lang="en-US" b="0" strike="noStrike" spc="-1" dirty="0">
                <a:latin typeface="Arial"/>
              </a:rPr>
              <a:t> </a:t>
            </a:r>
            <a:r>
              <a:rPr lang="en-US" b="0" strike="noStrike" spc="-1" dirty="0" err="1">
                <a:latin typeface="Arial"/>
              </a:rPr>
              <a:t>також</a:t>
            </a:r>
            <a:r>
              <a:rPr lang="en-US" b="0" strike="noStrike" spc="-1" dirty="0">
                <a:latin typeface="Arial"/>
              </a:rPr>
              <a:t> </a:t>
            </a:r>
            <a:r>
              <a:rPr lang="en-US" b="0" strike="noStrike" spc="-1" dirty="0" err="1">
                <a:latin typeface="Arial"/>
              </a:rPr>
              <a:t>може</a:t>
            </a:r>
            <a:r>
              <a:rPr lang="en-US" b="0" strike="noStrike" spc="-1" dirty="0">
                <a:latin typeface="Arial"/>
              </a:rPr>
              <a:t> </a:t>
            </a:r>
            <a:r>
              <a:rPr lang="en-US" b="0" strike="noStrike" spc="-1" dirty="0" err="1">
                <a:latin typeface="Arial"/>
              </a:rPr>
              <a:t>бути</a:t>
            </a:r>
            <a:r>
              <a:rPr lang="en-US" b="0" strike="noStrike" spc="-1" dirty="0">
                <a:latin typeface="Arial"/>
              </a:rPr>
              <a:t> </a:t>
            </a:r>
            <a:r>
              <a:rPr lang="en-US" b="0" strike="noStrike" spc="-1" dirty="0" err="1">
                <a:latin typeface="Arial"/>
              </a:rPr>
              <a:t>розроблена</a:t>
            </a:r>
            <a:r>
              <a:rPr lang="en-US" b="0" strike="noStrike" spc="-1" dirty="0">
                <a:latin typeface="Arial"/>
              </a:rPr>
              <a:t> </a:t>
            </a:r>
            <a:r>
              <a:rPr lang="en-US" b="0" strike="noStrike" spc="-1" dirty="0" err="1">
                <a:latin typeface="Arial"/>
              </a:rPr>
              <a:t>для</a:t>
            </a:r>
            <a:r>
              <a:rPr lang="en-US" b="0" strike="noStrike" spc="-1" dirty="0">
                <a:latin typeface="Arial"/>
              </a:rPr>
              <a:t> </a:t>
            </a:r>
            <a:r>
              <a:rPr lang="en-US" b="0" strike="noStrike" spc="-1" dirty="0" err="1">
                <a:latin typeface="Arial"/>
              </a:rPr>
              <a:t>збору</a:t>
            </a:r>
            <a:r>
              <a:rPr lang="en-US" b="0" strike="noStrike" spc="-1" dirty="0">
                <a:latin typeface="Arial"/>
              </a:rPr>
              <a:t> </a:t>
            </a:r>
            <a:r>
              <a:rPr lang="en-US" b="0" strike="noStrike" spc="-1" dirty="0" err="1">
                <a:latin typeface="Arial"/>
              </a:rPr>
              <a:t>дощової</a:t>
            </a:r>
            <a:r>
              <a:rPr lang="en-US" b="0" strike="noStrike" spc="-1" dirty="0">
                <a:latin typeface="Arial"/>
              </a:rPr>
              <a:t> </a:t>
            </a:r>
            <a:r>
              <a:rPr lang="en-US" b="0" strike="noStrike" spc="-1" dirty="0" err="1">
                <a:latin typeface="Arial"/>
              </a:rPr>
              <a:t>води</a:t>
            </a:r>
            <a:r>
              <a:rPr lang="en-US" b="0" strike="noStrike" spc="-1" dirty="0">
                <a:latin typeface="Arial"/>
              </a:rPr>
              <a:t> або </a:t>
            </a:r>
            <a:r>
              <a:rPr lang="en-US" b="0" strike="noStrike" spc="-1" dirty="0" err="1">
                <a:latin typeface="Arial"/>
              </a:rPr>
              <a:t>води</a:t>
            </a:r>
            <a:r>
              <a:rPr lang="en-US" b="0" strike="noStrike" spc="-1" dirty="0">
                <a:latin typeface="Arial"/>
              </a:rPr>
              <a:t> </a:t>
            </a:r>
            <a:r>
              <a:rPr lang="uk-UA" b="0" strike="noStrike" spc="-1" dirty="0">
                <a:latin typeface="Arial"/>
              </a:rPr>
              <a:t>для</a:t>
            </a:r>
            <a:r>
              <a:rPr lang="en-US" b="0" strike="noStrike" spc="-1" dirty="0">
                <a:latin typeface="Arial"/>
              </a:rPr>
              <a:t> </a:t>
            </a:r>
            <a:r>
              <a:rPr lang="en-US" b="0" strike="noStrike" spc="-1" dirty="0" err="1">
                <a:latin typeface="Arial"/>
              </a:rPr>
              <a:t>систем</a:t>
            </a:r>
            <a:r>
              <a:rPr lang="en-US" b="0" strike="noStrike" spc="-1" dirty="0">
                <a:latin typeface="Arial"/>
              </a:rPr>
              <a:t> </a:t>
            </a:r>
            <a:r>
              <a:rPr lang="en-US" b="0" strike="noStrike" spc="-1" dirty="0" err="1">
                <a:latin typeface="Arial"/>
              </a:rPr>
              <a:t>охолодження</a:t>
            </a:r>
            <a:r>
              <a:rPr lang="en-US" b="0" strike="noStrike" spc="-1" dirty="0">
                <a:latin typeface="Arial"/>
              </a:rPr>
              <a:t>.</a:t>
            </a:r>
          </a:p>
          <a:p>
            <a:pPr>
              <a:lnSpc>
                <a:spcPct val="100000"/>
              </a:lnSpc>
              <a:spcBef>
                <a:spcPts val="541"/>
              </a:spcBef>
            </a:pPr>
            <a:r>
              <a:rPr lang="en-US" b="0" strike="noStrike" spc="-1" dirty="0" err="1">
                <a:latin typeface="Arial"/>
              </a:rPr>
              <a:t>Для</a:t>
            </a:r>
            <a:r>
              <a:rPr lang="en-US" b="0" strike="noStrike" spc="-1" dirty="0">
                <a:latin typeface="Arial"/>
              </a:rPr>
              <a:t> </a:t>
            </a:r>
            <a:r>
              <a:rPr lang="en-US" b="0" strike="noStrike" spc="-1" dirty="0" err="1">
                <a:latin typeface="Arial"/>
              </a:rPr>
              <a:t>простоти</a:t>
            </a:r>
            <a:r>
              <a:rPr lang="en-US" b="0" strike="noStrike" spc="-1" dirty="0">
                <a:latin typeface="Arial"/>
              </a:rPr>
              <a:t> </a:t>
            </a:r>
            <a:r>
              <a:rPr lang="en-US" b="0" strike="noStrike" spc="-1" dirty="0" err="1">
                <a:latin typeface="Arial"/>
              </a:rPr>
              <a:t>на</a:t>
            </a:r>
            <a:r>
              <a:rPr lang="en-US" b="0" strike="noStrike" spc="-1" dirty="0">
                <a:latin typeface="Arial"/>
              </a:rPr>
              <a:t> </a:t>
            </a:r>
            <a:r>
              <a:rPr lang="en-US" b="0" strike="noStrike" spc="-1" dirty="0" err="1">
                <a:latin typeface="Arial"/>
              </a:rPr>
              <a:t>малюнку</a:t>
            </a:r>
            <a:r>
              <a:rPr lang="en-US" b="0" strike="noStrike" spc="-1" dirty="0">
                <a:latin typeface="Arial"/>
              </a:rPr>
              <a:t> </a:t>
            </a:r>
            <a:r>
              <a:rPr lang="en-US" b="0" strike="noStrike" spc="-1" dirty="0" err="1">
                <a:latin typeface="Arial"/>
              </a:rPr>
              <a:t>не</a:t>
            </a:r>
            <a:r>
              <a:rPr lang="en-US" b="0" strike="noStrike" spc="-1" dirty="0">
                <a:latin typeface="Arial"/>
              </a:rPr>
              <a:t> </a:t>
            </a:r>
            <a:r>
              <a:rPr lang="en-US" b="0" strike="noStrike" spc="-1" dirty="0" err="1">
                <a:latin typeface="Arial"/>
              </a:rPr>
              <a:t>показан</a:t>
            </a:r>
            <a:r>
              <a:rPr lang="uk-UA" b="0" strike="noStrike" spc="-1" dirty="0">
                <a:latin typeface="Arial"/>
              </a:rPr>
              <a:t>о</a:t>
            </a:r>
            <a:r>
              <a:rPr lang="en-US" b="0" strike="noStrike" spc="-1" dirty="0">
                <a:latin typeface="Arial"/>
              </a:rPr>
              <a:t> </a:t>
            </a:r>
            <a:r>
              <a:rPr lang="en-US" b="0" strike="noStrike" spc="-1" dirty="0" err="1">
                <a:latin typeface="Arial"/>
              </a:rPr>
              <a:t>систем</a:t>
            </a:r>
            <a:r>
              <a:rPr lang="uk-UA" b="0" strike="noStrike" spc="-1" dirty="0">
                <a:latin typeface="Arial"/>
              </a:rPr>
              <a:t>у</a:t>
            </a:r>
            <a:r>
              <a:rPr lang="en-US" b="0" strike="noStrike" spc="-1" dirty="0">
                <a:latin typeface="Arial"/>
              </a:rPr>
              <a:t> </a:t>
            </a:r>
            <a:r>
              <a:rPr lang="en-US" b="0" strike="noStrike" spc="-1" dirty="0" err="1">
                <a:latin typeface="Arial"/>
              </a:rPr>
              <a:t>переробки</a:t>
            </a:r>
            <a:r>
              <a:rPr lang="en-US" b="0" strike="noStrike" spc="-1" dirty="0">
                <a:latin typeface="Arial"/>
              </a:rPr>
              <a:t> </a:t>
            </a:r>
            <a:r>
              <a:rPr lang="en-US" b="0" strike="noStrike" spc="-1" dirty="0" err="1">
                <a:latin typeface="Arial"/>
              </a:rPr>
              <a:t>побутової</a:t>
            </a:r>
            <a:r>
              <a:rPr lang="en-US" b="0" strike="noStrike" spc="-1" dirty="0">
                <a:latin typeface="Arial"/>
              </a:rPr>
              <a:t> </a:t>
            </a:r>
            <a:r>
              <a:rPr lang="en-US" b="0" strike="noStrike" spc="-1" dirty="0" err="1">
                <a:latin typeface="Arial"/>
              </a:rPr>
              <a:t>чорної</a:t>
            </a:r>
            <a:r>
              <a:rPr lang="en-US" b="0" strike="noStrike" spc="-1" dirty="0">
                <a:latin typeface="Arial"/>
              </a:rPr>
              <a:t> </a:t>
            </a:r>
            <a:r>
              <a:rPr lang="en-US" b="0" strike="noStrike" spc="-1" dirty="0" err="1">
                <a:latin typeface="Arial"/>
              </a:rPr>
              <a:t>води</a:t>
            </a:r>
            <a:r>
              <a:rPr lang="uk-UA" b="0" strike="noStrike" spc="-1" dirty="0">
                <a:latin typeface="Arial"/>
              </a:rPr>
              <a:t>.</a:t>
            </a:r>
            <a:endParaRPr lang="en-US" b="0" strike="noStrike" spc="-1" dirty="0">
              <a:latin typeface="Arial"/>
            </a:endParaRP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nSpc>
                <a:spcPct val="100000"/>
              </a:lnSpc>
            </a:pPr>
            <a:endParaRPr lang="en-US" sz="1200" b="0" strike="noStrike" spc="-1" dirty="0">
              <a:latin typeface="Arial"/>
            </a:endParaRPr>
          </a:p>
        </p:txBody>
      </p:sp>
      <p:sp>
        <p:nvSpPr>
          <p:cNvPr id="278"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E9636B6C-5F3E-4632-8635-6EBAC561134A}"/>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29</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A891504C-B110-4C82-B90E-52AAFCAC873F}"/>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spcBef>
                <a:spcPts val="360"/>
              </a:spcBef>
            </a:pPr>
            <a:endParaRPr lang="en-US" b="0" strike="noStrike" spc="-1" dirty="0">
              <a:latin typeface="Arial"/>
            </a:endParaRP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EAC8DBA8-51CE-4188-BAD7-7662517A621D}"/>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3332494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139700" y="766763"/>
            <a:ext cx="6824663" cy="3840162"/>
          </a:xfrm>
          <a:prstGeom prst="rect">
            <a:avLst/>
          </a:prstGeom>
        </p:spPr>
      </p:sp>
      <p:sp>
        <p:nvSpPr>
          <p:cNvPr id="280"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algn="just">
              <a:lnSpc>
                <a:spcPct val="100000"/>
              </a:lnSpc>
              <a:spcBef>
                <a:spcPts val="360"/>
              </a:spcBef>
            </a:pPr>
            <a:r>
              <a:rPr lang="en-US" b="0" strike="noStrike" spc="-1" dirty="0" err="1">
                <a:latin typeface="Arial"/>
              </a:rPr>
              <a:t>Для</a:t>
            </a:r>
            <a:r>
              <a:rPr lang="en-US" b="0" strike="noStrike" spc="-1" dirty="0">
                <a:latin typeface="Arial"/>
              </a:rPr>
              <a:t> </a:t>
            </a:r>
            <a:r>
              <a:rPr lang="en-US" b="0" strike="noStrike" spc="-1" dirty="0" err="1">
                <a:latin typeface="Arial"/>
              </a:rPr>
              <a:t>будинків</a:t>
            </a:r>
            <a:r>
              <a:rPr lang="en-US" b="0" strike="noStrike" spc="-1" dirty="0">
                <a:latin typeface="Arial"/>
              </a:rPr>
              <a:t> </a:t>
            </a:r>
            <a:r>
              <a:rPr lang="uk-UA" b="0" strike="noStrike" spc="-1" dirty="0">
                <a:latin typeface="Arial"/>
              </a:rPr>
              <a:t>і</a:t>
            </a:r>
            <a:r>
              <a:rPr lang="en-US" b="0" strike="noStrike" spc="-1" dirty="0">
                <a:latin typeface="Arial"/>
              </a:rPr>
              <a:t>з </a:t>
            </a:r>
            <a:r>
              <a:rPr lang="en-US" b="0" strike="noStrike" spc="-1" dirty="0" err="1">
                <a:latin typeface="Arial"/>
              </a:rPr>
              <a:t>високим</a:t>
            </a:r>
            <a:r>
              <a:rPr lang="en-US" b="0" strike="noStrike" spc="-1" dirty="0">
                <a:latin typeface="Arial"/>
              </a:rPr>
              <a:t> </a:t>
            </a:r>
            <a:r>
              <a:rPr lang="en-US" b="0" strike="noStrike" spc="-1" dirty="0" err="1">
                <a:latin typeface="Arial"/>
              </a:rPr>
              <a:t>рівнем</a:t>
            </a:r>
            <a:r>
              <a:rPr lang="en-US" b="0" strike="noStrike" spc="-1" dirty="0">
                <a:latin typeface="Arial"/>
              </a:rPr>
              <a:t> </a:t>
            </a:r>
            <a:r>
              <a:rPr lang="en-US" b="0" strike="noStrike" spc="-1" dirty="0" err="1">
                <a:latin typeface="Arial"/>
              </a:rPr>
              <a:t>споживання</a:t>
            </a:r>
            <a:r>
              <a:rPr lang="en-US" b="0" strike="noStrike" spc="-1" dirty="0">
                <a:latin typeface="Arial"/>
              </a:rPr>
              <a:t> </a:t>
            </a:r>
            <a:r>
              <a:rPr lang="en-US" b="0" strike="noStrike" spc="-1" dirty="0" err="1">
                <a:latin typeface="Arial"/>
              </a:rPr>
              <a:t>гарячої</a:t>
            </a:r>
            <a:r>
              <a:rPr lang="en-US" b="0" strike="noStrike" spc="-1" dirty="0">
                <a:latin typeface="Arial"/>
              </a:rPr>
              <a:t> </a:t>
            </a:r>
            <a:r>
              <a:rPr lang="en-US" b="0" strike="noStrike" spc="-1" dirty="0" err="1">
                <a:latin typeface="Arial"/>
              </a:rPr>
              <a:t>води</a:t>
            </a:r>
            <a:r>
              <a:rPr lang="en-US" b="0" strike="noStrike" spc="-1" dirty="0">
                <a:latin typeface="Arial"/>
              </a:rPr>
              <a:t> </a:t>
            </a:r>
            <a:r>
              <a:rPr lang="en-US" b="0" strike="noStrike" spc="-1" dirty="0" err="1">
                <a:latin typeface="Arial"/>
              </a:rPr>
              <a:t>може</a:t>
            </a:r>
            <a:r>
              <a:rPr lang="en-US" b="0" strike="noStrike" spc="-1" dirty="0">
                <a:latin typeface="Arial"/>
              </a:rPr>
              <a:t> </a:t>
            </a:r>
            <a:r>
              <a:rPr lang="en-US" b="0" strike="noStrike" spc="-1" dirty="0" err="1">
                <a:latin typeface="Arial"/>
              </a:rPr>
              <a:t>бути</a:t>
            </a:r>
            <a:r>
              <a:rPr lang="en-US" b="0" strike="noStrike" spc="-1" dirty="0">
                <a:latin typeface="Arial"/>
              </a:rPr>
              <a:t> </a:t>
            </a:r>
            <a:r>
              <a:rPr lang="en-US" b="0" strike="noStrike" spc="-1" dirty="0" err="1">
                <a:latin typeface="Arial"/>
              </a:rPr>
              <a:t>вигідна</a:t>
            </a:r>
            <a:r>
              <a:rPr lang="en-US" b="0" strike="noStrike" spc="-1" dirty="0">
                <a:latin typeface="Arial"/>
              </a:rPr>
              <a:t> </a:t>
            </a:r>
            <a:r>
              <a:rPr lang="en-US" b="0" strike="noStrike" spc="-1" dirty="0" err="1">
                <a:latin typeface="Arial"/>
              </a:rPr>
              <a:t>установка</a:t>
            </a:r>
            <a:r>
              <a:rPr lang="en-US" b="0" strike="noStrike" spc="-1" dirty="0">
                <a:latin typeface="Arial"/>
              </a:rPr>
              <a:t> </a:t>
            </a:r>
            <a:r>
              <a:rPr lang="en-US" b="0" strike="noStrike" spc="-1" dirty="0" err="1">
                <a:latin typeface="Arial"/>
              </a:rPr>
              <a:t>системи</a:t>
            </a:r>
            <a:r>
              <a:rPr lang="en-US" b="0" strike="noStrike" spc="-1" dirty="0">
                <a:latin typeface="Arial"/>
              </a:rPr>
              <a:t> </a:t>
            </a:r>
            <a:r>
              <a:rPr lang="en-US" b="0" strike="noStrike" spc="-1" dirty="0" err="1">
                <a:latin typeface="Arial"/>
              </a:rPr>
              <a:t>регенерації</a:t>
            </a:r>
            <a:r>
              <a:rPr lang="en-US" b="0" strike="noStrike" spc="-1" dirty="0">
                <a:latin typeface="Arial"/>
              </a:rPr>
              <a:t> </a:t>
            </a:r>
            <a:r>
              <a:rPr lang="en-US" b="0" strike="noStrike" spc="-1" dirty="0" err="1">
                <a:latin typeface="Arial"/>
              </a:rPr>
              <a:t>тепла</a:t>
            </a:r>
            <a:r>
              <a:rPr lang="en-US" b="0" strike="noStrike" spc="-1" dirty="0">
                <a:latin typeface="Arial"/>
              </a:rPr>
              <a:t> </a:t>
            </a:r>
            <a:r>
              <a:rPr lang="en-US" b="0" strike="noStrike" spc="-1" dirty="0" err="1">
                <a:latin typeface="Arial"/>
              </a:rPr>
              <a:t>зі</a:t>
            </a:r>
            <a:r>
              <a:rPr lang="en-US" b="0" strike="noStrike" spc="-1" dirty="0">
                <a:latin typeface="Arial"/>
              </a:rPr>
              <a:t> </a:t>
            </a:r>
            <a:r>
              <a:rPr lang="en-US" b="0" strike="noStrike" spc="-1" dirty="0" err="1">
                <a:latin typeface="Arial"/>
              </a:rPr>
              <a:t>стічних</a:t>
            </a:r>
            <a:r>
              <a:rPr lang="en-US" b="0" strike="noStrike" spc="-1" dirty="0">
                <a:latin typeface="Arial"/>
              </a:rPr>
              <a:t> </a:t>
            </a:r>
            <a:r>
              <a:rPr lang="en-US" b="0" strike="noStrike" spc="-1" dirty="0" err="1">
                <a:latin typeface="Arial"/>
              </a:rPr>
              <a:t>вод</a:t>
            </a:r>
            <a:r>
              <a:rPr lang="en-US" b="0" strike="noStrike" spc="-1" dirty="0">
                <a:latin typeface="Arial"/>
              </a:rPr>
              <a:t>. Це </a:t>
            </a:r>
            <a:r>
              <a:rPr lang="en-US" b="0" strike="noStrike" spc="-1" dirty="0" err="1">
                <a:latin typeface="Arial"/>
              </a:rPr>
              <a:t>може</a:t>
            </a:r>
            <a:r>
              <a:rPr lang="en-US" b="0" strike="noStrike" spc="-1" dirty="0">
                <a:latin typeface="Arial"/>
              </a:rPr>
              <a:t> </a:t>
            </a:r>
            <a:r>
              <a:rPr lang="en-US" b="0" strike="noStrike" spc="-1" dirty="0" err="1">
                <a:latin typeface="Arial"/>
              </a:rPr>
              <a:t>бути</a:t>
            </a:r>
            <a:r>
              <a:rPr lang="en-US" b="0" strike="noStrike" spc="-1" dirty="0">
                <a:latin typeface="Arial"/>
              </a:rPr>
              <a:t> </a:t>
            </a:r>
            <a:r>
              <a:rPr lang="en-US" b="0" strike="noStrike" spc="-1" dirty="0" err="1">
                <a:latin typeface="Arial"/>
              </a:rPr>
              <a:t>впроваджено</a:t>
            </a:r>
            <a:r>
              <a:rPr lang="en-US" b="0" strike="noStrike" spc="-1" dirty="0">
                <a:latin typeface="Arial"/>
              </a:rPr>
              <a:t> </a:t>
            </a:r>
            <a:r>
              <a:rPr lang="uk-UA" b="0" strike="noStrike" spc="-1" dirty="0">
                <a:latin typeface="Arial"/>
              </a:rPr>
              <a:t>завдяки </a:t>
            </a:r>
            <a:r>
              <a:rPr lang="en-US" b="0" strike="noStrike" spc="-1" dirty="0" err="1">
                <a:latin typeface="Arial"/>
              </a:rPr>
              <a:t>встановленн</a:t>
            </a:r>
            <a:r>
              <a:rPr lang="uk-UA" b="0" strike="noStrike" spc="-1" dirty="0">
                <a:latin typeface="Arial"/>
              </a:rPr>
              <a:t>ю</a:t>
            </a:r>
            <a:r>
              <a:rPr lang="en-US" b="0" strike="noStrike" spc="-1" dirty="0">
                <a:latin typeface="Arial"/>
              </a:rPr>
              <a:t> </a:t>
            </a:r>
            <a:r>
              <a:rPr lang="en-US" b="0" strike="noStrike" spc="-1" dirty="0" err="1">
                <a:latin typeface="Arial"/>
              </a:rPr>
              <a:t>теплообмінника</a:t>
            </a:r>
            <a:r>
              <a:rPr lang="en-US" b="0" strike="noStrike" spc="-1" dirty="0">
                <a:latin typeface="Arial"/>
              </a:rPr>
              <a:t> або </a:t>
            </a:r>
            <a:r>
              <a:rPr lang="en-US" b="0" strike="noStrike" spc="-1" dirty="0" err="1">
                <a:latin typeface="Arial"/>
              </a:rPr>
              <a:t>теплонасосної</a:t>
            </a:r>
            <a:r>
              <a:rPr lang="en-US" b="0" strike="noStrike" spc="-1" dirty="0">
                <a:latin typeface="Arial"/>
              </a:rPr>
              <a:t> </a:t>
            </a:r>
            <a:r>
              <a:rPr lang="en-US" b="0" strike="noStrike" spc="-1" dirty="0" err="1">
                <a:latin typeface="Arial"/>
              </a:rPr>
              <a:t>станції</a:t>
            </a:r>
            <a:r>
              <a:rPr lang="en-US" b="0" strike="noStrike" spc="-1" dirty="0">
                <a:latin typeface="Arial"/>
              </a:rPr>
              <a:t>. </a:t>
            </a:r>
            <a:r>
              <a:rPr lang="uk-UA" b="0" strike="noStrike" spc="-1" dirty="0">
                <a:latin typeface="Arial"/>
              </a:rPr>
              <a:t>Зазвичай </a:t>
            </a:r>
            <a:r>
              <a:rPr lang="en-US" b="0" strike="noStrike" spc="-1" dirty="0" err="1">
                <a:latin typeface="Arial"/>
              </a:rPr>
              <a:t>регенероване</a:t>
            </a:r>
            <a:r>
              <a:rPr lang="en-US" b="0" strike="noStrike" spc="-1" dirty="0">
                <a:latin typeface="Arial"/>
              </a:rPr>
              <a:t> </a:t>
            </a:r>
            <a:r>
              <a:rPr lang="en-US" b="0" strike="noStrike" spc="-1" dirty="0" err="1">
                <a:latin typeface="Arial"/>
              </a:rPr>
              <a:t>тепло</a:t>
            </a:r>
            <a:r>
              <a:rPr lang="en-US" b="0" strike="noStrike" spc="-1" dirty="0">
                <a:latin typeface="Arial"/>
              </a:rPr>
              <a:t> </a:t>
            </a:r>
            <a:r>
              <a:rPr lang="en-US" b="0" strike="noStrike" spc="-1" dirty="0" err="1">
                <a:latin typeface="Arial"/>
              </a:rPr>
              <a:t>використову</a:t>
            </a:r>
            <a:r>
              <a:rPr lang="uk-UA" b="0" strike="noStrike" spc="-1" dirty="0" err="1">
                <a:latin typeface="Arial"/>
              </a:rPr>
              <a:t>ють</a:t>
            </a:r>
            <a:r>
              <a:rPr lang="en-US" b="0" strike="noStrike" spc="-1" dirty="0">
                <a:latin typeface="Arial"/>
              </a:rPr>
              <a:t> </a:t>
            </a:r>
            <a:r>
              <a:rPr lang="en-US" b="0" strike="noStrike" spc="-1" dirty="0" err="1">
                <a:latin typeface="Arial"/>
              </a:rPr>
              <a:t>для</a:t>
            </a:r>
            <a:r>
              <a:rPr lang="en-US" b="0" strike="noStrike" spc="-1" dirty="0">
                <a:latin typeface="Arial"/>
              </a:rPr>
              <a:t> </a:t>
            </a:r>
            <a:r>
              <a:rPr lang="en-US" b="0" strike="noStrike" spc="-1" dirty="0" err="1">
                <a:latin typeface="Arial"/>
              </a:rPr>
              <a:t>підігріву</a:t>
            </a:r>
            <a:r>
              <a:rPr lang="en-US" b="0" strike="noStrike" spc="-1" dirty="0">
                <a:latin typeface="Arial"/>
              </a:rPr>
              <a:t> </a:t>
            </a:r>
            <a:r>
              <a:rPr lang="en-US" b="0" strike="noStrike" spc="-1" dirty="0" err="1">
                <a:latin typeface="Arial"/>
              </a:rPr>
              <a:t>холодної</a:t>
            </a:r>
            <a:r>
              <a:rPr lang="en-US" b="0" strike="noStrike" spc="-1" dirty="0">
                <a:latin typeface="Arial"/>
              </a:rPr>
              <a:t> </a:t>
            </a:r>
            <a:r>
              <a:rPr lang="en-US" b="0" strike="noStrike" spc="-1" dirty="0" err="1">
                <a:latin typeface="Arial"/>
              </a:rPr>
              <a:t>води</a:t>
            </a:r>
            <a:r>
              <a:rPr lang="en-US" b="0" strike="noStrike" spc="-1" dirty="0">
                <a:latin typeface="Arial"/>
              </a:rPr>
              <a:t>, </a:t>
            </a:r>
            <a:r>
              <a:rPr lang="en-US" b="0" strike="noStrike" spc="-1" dirty="0" err="1">
                <a:latin typeface="Arial"/>
              </a:rPr>
              <a:t>що</a:t>
            </a:r>
            <a:r>
              <a:rPr lang="uk-UA" b="0" strike="noStrike" spc="-1" dirty="0">
                <a:latin typeface="Arial"/>
              </a:rPr>
              <a:t>, своєю чергою,</a:t>
            </a:r>
            <a:r>
              <a:rPr lang="en-US" b="0" strike="noStrike" spc="-1" dirty="0">
                <a:latin typeface="Arial"/>
              </a:rPr>
              <a:t> </a:t>
            </a:r>
            <a:r>
              <a:rPr lang="en-US" b="0" strike="noStrike" spc="-1" dirty="0" err="1">
                <a:latin typeface="Arial"/>
              </a:rPr>
              <a:t>використову</a:t>
            </a:r>
            <a:r>
              <a:rPr lang="uk-UA" b="0" strike="noStrike" spc="-1" dirty="0">
                <a:latin typeface="Arial"/>
              </a:rPr>
              <a:t>ю</a:t>
            </a:r>
            <a:r>
              <a:rPr lang="en-US" b="0" strike="noStrike" spc="-1" dirty="0" err="1">
                <a:latin typeface="Arial"/>
              </a:rPr>
              <a:t>ть</a:t>
            </a:r>
            <a:r>
              <a:rPr lang="en-US" b="0" strike="noStrike" spc="-1" dirty="0">
                <a:latin typeface="Arial"/>
              </a:rPr>
              <a:t> </a:t>
            </a:r>
            <a:r>
              <a:rPr lang="en-US" b="0" strike="noStrike" spc="-1" dirty="0" err="1">
                <a:latin typeface="Arial"/>
              </a:rPr>
              <a:t>для</a:t>
            </a:r>
            <a:r>
              <a:rPr lang="en-US" b="0" strike="noStrike" spc="-1" dirty="0">
                <a:latin typeface="Arial"/>
              </a:rPr>
              <a:t> </a:t>
            </a:r>
            <a:r>
              <a:rPr lang="en-US" b="0" strike="noStrike" spc="-1" dirty="0" err="1">
                <a:latin typeface="Arial"/>
              </a:rPr>
              <a:t>приготування</a:t>
            </a:r>
            <a:r>
              <a:rPr lang="en-US" b="0" strike="noStrike" spc="-1" dirty="0">
                <a:latin typeface="Arial"/>
              </a:rPr>
              <a:t> </a:t>
            </a:r>
            <a:r>
              <a:rPr lang="en-US" b="0" strike="noStrike" spc="-1" dirty="0" err="1">
                <a:latin typeface="Arial"/>
              </a:rPr>
              <a:t>гарячої</a:t>
            </a:r>
            <a:r>
              <a:rPr lang="en-US" b="0" strike="noStrike" spc="-1" dirty="0">
                <a:latin typeface="Arial"/>
              </a:rPr>
              <a:t> </a:t>
            </a:r>
            <a:r>
              <a:rPr lang="en-US" b="0" strike="noStrike" spc="-1" dirty="0" err="1">
                <a:latin typeface="Arial"/>
              </a:rPr>
              <a:t>води</a:t>
            </a:r>
            <a:r>
              <a:rPr lang="en-US" b="0" strike="noStrike" spc="-1" dirty="0">
                <a:latin typeface="Arial"/>
              </a:rPr>
              <a:t> або </a:t>
            </a:r>
            <a:r>
              <a:rPr lang="en-US" b="0" strike="noStrike" spc="-1" dirty="0" err="1">
                <a:latin typeface="Arial"/>
              </a:rPr>
              <a:t>змішування</a:t>
            </a:r>
            <a:r>
              <a:rPr lang="en-US" b="0" strike="noStrike" spc="-1" dirty="0">
                <a:latin typeface="Arial"/>
              </a:rPr>
              <a:t>. </a:t>
            </a:r>
            <a:r>
              <a:rPr lang="en-US" b="0" strike="noStrike" spc="-1" dirty="0" err="1">
                <a:latin typeface="Arial"/>
              </a:rPr>
              <a:t>На</a:t>
            </a:r>
            <a:r>
              <a:rPr lang="en-US" b="0" strike="noStrike" spc="-1" dirty="0">
                <a:latin typeface="Arial"/>
              </a:rPr>
              <a:t> </a:t>
            </a:r>
            <a:r>
              <a:rPr lang="en-US" b="0" strike="noStrike" spc="-1" dirty="0" err="1">
                <a:latin typeface="Arial"/>
              </a:rPr>
              <a:t>слайді</a:t>
            </a:r>
            <a:r>
              <a:rPr lang="en-US" b="0" strike="noStrike" spc="-1" dirty="0">
                <a:latin typeface="Arial"/>
              </a:rPr>
              <a:t> </a:t>
            </a:r>
            <a:r>
              <a:rPr lang="en-US" b="0" strike="noStrike" spc="-1" dirty="0" err="1">
                <a:latin typeface="Arial"/>
              </a:rPr>
              <a:t>наведен</a:t>
            </a:r>
            <a:r>
              <a:rPr lang="uk-UA" b="0" strike="noStrike" spc="-1" dirty="0">
                <a:latin typeface="Arial"/>
              </a:rPr>
              <a:t>о</a:t>
            </a:r>
            <a:r>
              <a:rPr lang="en-US" b="0" strike="noStrike" spc="-1" dirty="0">
                <a:latin typeface="Arial"/>
              </a:rPr>
              <a:t> </a:t>
            </a:r>
            <a:r>
              <a:rPr lang="en-US" b="0" strike="noStrike" spc="-1" dirty="0" err="1">
                <a:latin typeface="Arial"/>
              </a:rPr>
              <a:t>приклади</a:t>
            </a:r>
            <a:r>
              <a:rPr lang="en-US" b="0" strike="noStrike" spc="-1" dirty="0">
                <a:latin typeface="Arial"/>
              </a:rPr>
              <a:t> </a:t>
            </a:r>
            <a:r>
              <a:rPr lang="en-US" b="0" strike="noStrike" spc="-1" dirty="0" err="1">
                <a:latin typeface="Arial"/>
              </a:rPr>
              <a:t>теплообмінника</a:t>
            </a:r>
            <a:r>
              <a:rPr lang="en-US" b="0" strike="noStrike" spc="-1" dirty="0">
                <a:latin typeface="Arial"/>
              </a:rPr>
              <a:t> </a:t>
            </a:r>
            <a:r>
              <a:rPr lang="en-US" b="0" strike="noStrike" spc="-1" dirty="0" err="1">
                <a:latin typeface="Arial"/>
              </a:rPr>
              <a:t>регенерації</a:t>
            </a:r>
            <a:r>
              <a:rPr lang="en-US" b="0" strike="noStrike" spc="-1" dirty="0">
                <a:latin typeface="Arial"/>
              </a:rPr>
              <a:t> </a:t>
            </a:r>
            <a:r>
              <a:rPr lang="en-US" b="0" strike="noStrike" spc="-1" dirty="0" err="1">
                <a:latin typeface="Arial"/>
              </a:rPr>
              <a:t>тепла</a:t>
            </a:r>
            <a:r>
              <a:rPr lang="en-US" b="0" strike="noStrike" spc="-1" dirty="0">
                <a:latin typeface="Arial"/>
              </a:rPr>
              <a:t> із </a:t>
            </a:r>
            <a:r>
              <a:rPr lang="en-US" b="0" strike="noStrike" spc="-1" dirty="0" err="1">
                <a:latin typeface="Arial"/>
              </a:rPr>
              <a:t>сірої</a:t>
            </a:r>
            <a:r>
              <a:rPr lang="en-US" b="0" strike="noStrike" spc="-1" dirty="0">
                <a:latin typeface="Arial"/>
              </a:rPr>
              <a:t> </a:t>
            </a:r>
            <a:r>
              <a:rPr lang="en-US" b="0" strike="noStrike" spc="-1" dirty="0" err="1">
                <a:latin typeface="Arial"/>
              </a:rPr>
              <a:t>води</a:t>
            </a:r>
            <a:r>
              <a:rPr lang="en-US" b="0" strike="noStrike" spc="-1" dirty="0">
                <a:latin typeface="Arial"/>
              </a:rPr>
              <a:t> з </a:t>
            </a:r>
            <a:r>
              <a:rPr lang="en-US" b="0" strike="noStrike" spc="-1" dirty="0" err="1">
                <a:latin typeface="Arial"/>
              </a:rPr>
              <a:t>душових</a:t>
            </a:r>
            <a:r>
              <a:rPr lang="en-US" b="0" strike="noStrike" spc="-1" dirty="0">
                <a:latin typeface="Arial"/>
              </a:rPr>
              <a:t>.</a:t>
            </a:r>
          </a:p>
          <a:p>
            <a:pPr algn="just">
              <a:lnSpc>
                <a:spcPct val="100000"/>
              </a:lnSpc>
              <a:spcBef>
                <a:spcPts val="360"/>
              </a:spcBef>
            </a:pPr>
            <a:r>
              <a:rPr lang="en-US" b="0" strike="noStrike" spc="-1" dirty="0" err="1">
                <a:latin typeface="Arial"/>
              </a:rPr>
              <a:t>Таке</a:t>
            </a:r>
            <a:r>
              <a:rPr lang="en-US" b="0" strike="noStrike" spc="-1" dirty="0">
                <a:latin typeface="Arial"/>
              </a:rPr>
              <a:t> </a:t>
            </a:r>
            <a:r>
              <a:rPr lang="en-US" b="0" strike="noStrike" spc="-1" dirty="0" err="1">
                <a:latin typeface="Arial"/>
              </a:rPr>
              <a:t>рішення</a:t>
            </a:r>
            <a:r>
              <a:rPr lang="en-US" b="0" strike="noStrike" spc="-1" dirty="0">
                <a:latin typeface="Arial"/>
              </a:rPr>
              <a:t> є </a:t>
            </a:r>
            <a:r>
              <a:rPr lang="en-US" b="0" strike="noStrike" spc="-1" dirty="0" err="1">
                <a:latin typeface="Arial"/>
              </a:rPr>
              <a:t>особливо</a:t>
            </a:r>
            <a:r>
              <a:rPr lang="en-US" b="0" strike="noStrike" spc="-1" dirty="0">
                <a:latin typeface="Arial"/>
              </a:rPr>
              <a:t> </a:t>
            </a:r>
            <a:r>
              <a:rPr lang="en-US" b="0" strike="noStrike" spc="-1" dirty="0" err="1">
                <a:latin typeface="Arial"/>
              </a:rPr>
              <a:t>доцільн</a:t>
            </a:r>
            <a:r>
              <a:rPr lang="uk-UA" b="0" strike="noStrike" spc="-1" dirty="0">
                <a:latin typeface="Arial"/>
              </a:rPr>
              <a:t>е</a:t>
            </a:r>
            <a:r>
              <a:rPr lang="en-US" b="0" strike="noStrike" spc="-1" dirty="0">
                <a:latin typeface="Arial"/>
              </a:rPr>
              <a:t> </a:t>
            </a:r>
            <a:r>
              <a:rPr lang="en-US" b="0" strike="noStrike" spc="-1" dirty="0" err="1">
                <a:latin typeface="Arial"/>
              </a:rPr>
              <a:t>для</a:t>
            </a:r>
            <a:r>
              <a:rPr lang="en-US" b="0" strike="noStrike" spc="-1" dirty="0">
                <a:latin typeface="Arial"/>
              </a:rPr>
              <a:t> </a:t>
            </a:r>
            <a:r>
              <a:rPr lang="en-US" b="0" strike="noStrike" spc="-1" dirty="0" err="1">
                <a:latin typeface="Arial"/>
              </a:rPr>
              <a:t>спільних</a:t>
            </a:r>
            <a:r>
              <a:rPr lang="en-US" b="0" strike="noStrike" spc="-1" dirty="0">
                <a:latin typeface="Arial"/>
              </a:rPr>
              <a:t> </a:t>
            </a:r>
            <a:r>
              <a:rPr lang="en-US" b="0" strike="noStrike" spc="-1" dirty="0" err="1">
                <a:latin typeface="Arial"/>
              </a:rPr>
              <a:t>душових</a:t>
            </a:r>
            <a:r>
              <a:rPr lang="en-US" b="0" strike="noStrike" spc="-1" dirty="0">
                <a:latin typeface="Arial"/>
              </a:rPr>
              <a:t> </a:t>
            </a:r>
            <a:r>
              <a:rPr lang="en-US" b="0" strike="noStrike" spc="-1" dirty="0" err="1">
                <a:latin typeface="Arial"/>
              </a:rPr>
              <a:t>систем</a:t>
            </a:r>
            <a:r>
              <a:rPr lang="en-US" b="0" strike="noStrike" spc="-1" dirty="0">
                <a:latin typeface="Arial"/>
              </a:rPr>
              <a:t>, </a:t>
            </a:r>
            <a:r>
              <a:rPr lang="en-US" b="0" strike="noStrike" spc="-1" dirty="0" err="1">
                <a:latin typeface="Arial"/>
              </a:rPr>
              <a:t>саун</a:t>
            </a:r>
            <a:r>
              <a:rPr lang="en-US" b="0" strike="noStrike" spc="-1" dirty="0">
                <a:latin typeface="Arial"/>
              </a:rPr>
              <a:t> або </a:t>
            </a:r>
            <a:r>
              <a:rPr lang="en-US" b="0" strike="noStrike" spc="-1" dirty="0" err="1">
                <a:latin typeface="Arial"/>
              </a:rPr>
              <a:t>оздоровчих</a:t>
            </a:r>
            <a:r>
              <a:rPr lang="en-US" b="0" strike="noStrike" spc="-1" dirty="0">
                <a:latin typeface="Arial"/>
              </a:rPr>
              <a:t> </a:t>
            </a:r>
            <a:r>
              <a:rPr lang="en-US" b="0" strike="noStrike" spc="-1" dirty="0" err="1">
                <a:latin typeface="Arial"/>
              </a:rPr>
              <a:t>центрів</a:t>
            </a:r>
            <a:r>
              <a:rPr lang="en-US" b="0" strike="noStrike" spc="-1" dirty="0">
                <a:latin typeface="Arial"/>
              </a:rPr>
              <a:t>, </a:t>
            </a:r>
            <a:r>
              <a:rPr lang="en-US" b="0" strike="noStrike" spc="-1" dirty="0" err="1">
                <a:latin typeface="Arial"/>
              </a:rPr>
              <a:t>пралень</a:t>
            </a:r>
            <a:r>
              <a:rPr lang="en-US" b="0" strike="noStrike" spc="-1" dirty="0">
                <a:latin typeface="Arial"/>
              </a:rPr>
              <a:t>, </a:t>
            </a:r>
            <a:r>
              <a:rPr lang="en-US" b="0" strike="noStrike" spc="-1" dirty="0" err="1">
                <a:latin typeface="Arial"/>
              </a:rPr>
              <a:t>їдалень</a:t>
            </a:r>
            <a:r>
              <a:rPr lang="en-US" b="0" strike="noStrike" spc="-1" dirty="0">
                <a:latin typeface="Arial"/>
              </a:rPr>
              <a:t>, </a:t>
            </a:r>
            <a:r>
              <a:rPr lang="en-US" b="0" strike="noStrike" spc="-1" dirty="0" err="1">
                <a:latin typeface="Arial"/>
              </a:rPr>
              <a:t>та</a:t>
            </a:r>
            <a:r>
              <a:rPr lang="en-US" b="0" strike="noStrike" spc="-1" dirty="0">
                <a:latin typeface="Arial"/>
              </a:rPr>
              <a:t>/або </a:t>
            </a:r>
            <a:r>
              <a:rPr lang="en-US" b="0" strike="noStrike" spc="-1" dirty="0" err="1">
                <a:latin typeface="Arial"/>
              </a:rPr>
              <a:t>барів</a:t>
            </a:r>
            <a:r>
              <a:rPr lang="en-US" b="0" strike="noStrike" spc="-1" dirty="0">
                <a:latin typeface="Arial"/>
              </a:rPr>
              <a:t> чи </a:t>
            </a:r>
            <a:r>
              <a:rPr lang="en-US" b="0" strike="noStrike" spc="-1" dirty="0" err="1">
                <a:latin typeface="Arial"/>
              </a:rPr>
              <a:t>інших</a:t>
            </a:r>
            <a:r>
              <a:rPr lang="en-US" b="0" strike="noStrike" spc="-1" dirty="0">
                <a:latin typeface="Arial"/>
              </a:rPr>
              <a:t> </a:t>
            </a:r>
            <a:r>
              <a:rPr lang="en-US" b="0" strike="noStrike" spc="-1" dirty="0" err="1">
                <a:latin typeface="Arial"/>
              </a:rPr>
              <a:t>об'єктів</a:t>
            </a:r>
            <a:r>
              <a:rPr lang="en-US" b="0" strike="noStrike" spc="-1" dirty="0">
                <a:latin typeface="Arial"/>
              </a:rPr>
              <a:t>, </a:t>
            </a:r>
            <a:r>
              <a:rPr lang="en-US" b="0" strike="noStrike" spc="-1" dirty="0" err="1">
                <a:latin typeface="Arial"/>
              </a:rPr>
              <a:t>де</a:t>
            </a:r>
            <a:r>
              <a:rPr lang="en-US" b="0" strike="noStrike" spc="-1" dirty="0">
                <a:latin typeface="Arial"/>
              </a:rPr>
              <a:t> </a:t>
            </a:r>
            <a:r>
              <a:rPr lang="en-US" b="0" strike="noStrike" spc="-1" dirty="0" err="1">
                <a:latin typeface="Arial"/>
              </a:rPr>
              <a:t>використовують</a:t>
            </a:r>
            <a:r>
              <a:rPr lang="en-US" b="0" strike="noStrike" spc="-1" dirty="0">
                <a:latin typeface="Arial"/>
              </a:rPr>
              <a:t> </a:t>
            </a:r>
            <a:r>
              <a:rPr lang="en-US" b="0" strike="noStrike" spc="-1" dirty="0" err="1">
                <a:latin typeface="Arial"/>
              </a:rPr>
              <a:t>значні</a:t>
            </a:r>
            <a:r>
              <a:rPr lang="en-US" b="0" strike="noStrike" spc="-1" dirty="0">
                <a:latin typeface="Arial"/>
              </a:rPr>
              <a:t> </a:t>
            </a:r>
            <a:r>
              <a:rPr lang="en-US" b="0" strike="noStrike" spc="-1" dirty="0" err="1">
                <a:latin typeface="Arial"/>
              </a:rPr>
              <a:t>об</a:t>
            </a:r>
            <a:r>
              <a:rPr lang="en-US" b="0" strike="noStrike" spc="-1" dirty="0">
                <a:latin typeface="Arial"/>
              </a:rPr>
              <a:t>’</a:t>
            </a:r>
            <a:r>
              <a:rPr lang="uk-UA" b="0" strike="noStrike" spc="-1" dirty="0" err="1">
                <a:latin typeface="Arial"/>
              </a:rPr>
              <a:t>єми</a:t>
            </a:r>
            <a:r>
              <a:rPr lang="en-US" b="0" strike="noStrike" spc="-1" dirty="0">
                <a:latin typeface="Arial"/>
              </a:rPr>
              <a:t> </a:t>
            </a:r>
            <a:r>
              <a:rPr lang="en-US" b="0" strike="noStrike" spc="-1" dirty="0" err="1">
                <a:latin typeface="Arial"/>
              </a:rPr>
              <a:t>води</a:t>
            </a:r>
            <a:r>
              <a:rPr lang="en-US" b="0" strike="noStrike" spc="-1" dirty="0">
                <a:latin typeface="Arial"/>
              </a:rPr>
              <a:t>.</a:t>
            </a:r>
          </a:p>
          <a:p>
            <a:pPr algn="just">
              <a:lnSpc>
                <a:spcPct val="100000"/>
              </a:lnSpc>
              <a:spcBef>
                <a:spcPts val="360"/>
              </a:spcBef>
            </a:pPr>
            <a:endParaRPr lang="en-US" b="0" strike="noStrike" spc="-1" dirty="0">
              <a:latin typeface="Arial"/>
            </a:endParaRP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a:p>
            <a:pPr algn="just">
              <a:lnSpc>
                <a:spcPct val="100000"/>
              </a:lnSpc>
            </a:pPr>
            <a:r>
              <a:rPr lang="en-US" b="0" strike="noStrike" spc="-1" dirty="0">
                <a:latin typeface="Arial"/>
              </a:rPr>
              <a:t>_________________________________________________________________</a:t>
            </a:r>
          </a:p>
        </p:txBody>
      </p:sp>
      <p:sp>
        <p:nvSpPr>
          <p:cNvPr id="281"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8BFD9DA2-363B-4CB7-A32F-73386C79AEE1}"/>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30</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E5296364-31A9-44A3-9CCA-A0D6E9FCB5C7}"/>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139700" y="766763"/>
            <a:ext cx="6824663" cy="3840162"/>
          </a:xfrm>
          <a:prstGeom prst="rect">
            <a:avLst/>
          </a:prstGeom>
        </p:spPr>
      </p:sp>
      <p:sp>
        <p:nvSpPr>
          <p:cNvPr id="283"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endParaRPr lang="en-US" sz="2000" b="0" strike="noStrike" spc="-1">
              <a:latin typeface="Arial"/>
            </a:endParaRPr>
          </a:p>
        </p:txBody>
      </p:sp>
      <p:sp>
        <p:nvSpPr>
          <p:cNvPr id="284"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C7F22B00-11FE-4931-AC44-19FFACF7AA4F}"/>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31</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CD5ED407-9966-45F2-820E-BFDF29ECF781}"/>
              </a:ext>
            </a:extLst>
          </p:cNvPr>
          <p:cNvSpPr>
            <a:spLocks noGrp="1"/>
          </p:cNvSpPr>
          <p:nvPr>
            <p:ph type="hdr"/>
          </p:nvPr>
        </p:nvSpPr>
        <p:spPr/>
        <p:txBody>
          <a:bodyPr/>
          <a:lstStyle/>
          <a:p>
            <a:r>
              <a:rPr lang="en-US" sz="1400" b="0" strike="noStrike" spc="-1">
                <a:latin typeface="Times New Roman"/>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algn="just">
              <a:lnSpc>
                <a:spcPct val="100000"/>
              </a:lnSpc>
            </a:pPr>
            <a:r>
              <a:rPr lang="en-US" b="0" strike="noStrike" spc="-1" dirty="0">
                <a:latin typeface="Aria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CCC881BB-5D7B-4B4F-B806-6C22CAB007E9}"/>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4</a:t>
            </a:fld>
            <a:endParaRPr lang="en-US" sz="1400" b="0" strike="noStrike" spc="-1" dirty="0">
              <a:latin typeface="Times New Roman"/>
            </a:endParaRPr>
          </a:p>
        </p:txBody>
      </p:sp>
      <p:sp>
        <p:nvSpPr>
          <p:cNvPr id="3" name="Верхний колонтитул 2">
            <a:extLst>
              <a:ext uri="{FF2B5EF4-FFF2-40B4-BE49-F238E27FC236}">
                <a16:creationId xmlns:a16="http://schemas.microsoft.com/office/drawing/2014/main" id="{CF81F91E-7ED9-40C3-B130-2553B31F2DA0}"/>
              </a:ext>
            </a:extLst>
          </p:cNvPr>
          <p:cNvSpPr>
            <a:spLocks noGrp="1"/>
          </p:cNvSpPr>
          <p:nvPr>
            <p:ph type="hdr"/>
          </p:nvPr>
        </p:nvSpPr>
        <p:spPr>
          <a:xfrm>
            <a:off x="0" y="0"/>
            <a:ext cx="6303818" cy="502560"/>
          </a:xfrm>
        </p:spPr>
        <p:txBody>
          <a:bodyPr/>
          <a:lstStyle/>
          <a:p>
            <a:r>
              <a:rPr lang="en-US" sz="1400" b="0" strike="noStrike" spc="-1">
                <a:latin typeface="Times New Roman"/>
              </a:rPr>
              <a:t> </a:t>
            </a:r>
          </a:p>
        </p:txBody>
      </p:sp>
    </p:spTree>
    <p:extLst>
      <p:ext uri="{BB962C8B-B14F-4D97-AF65-F5344CB8AC3E}">
        <p14:creationId xmlns:p14="http://schemas.microsoft.com/office/powerpoint/2010/main" val="270863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39"/>
            <a:ext cx="5682960" cy="5072269"/>
          </a:xfrm>
          <a:prstGeom prst="rect">
            <a:avLst/>
          </a:prstGeom>
        </p:spPr>
        <p:txBody>
          <a:bodyPr lIns="98640" tIns="49320" rIns="98640" bIns="4932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0" strike="noStrike" spc="-1" noProof="0" dirty="0">
                <a:latin typeface="Arial"/>
              </a:rPr>
              <a:t>Оцінка стану запропонована відповідно до з</a:t>
            </a:r>
            <a:r>
              <a:rPr lang="uk-UA" sz="1200" kern="1200" noProof="0" dirty="0">
                <a:solidFill>
                  <a:schemeClr val="tx1"/>
                </a:solidFill>
                <a:effectLst/>
                <a:latin typeface="+mn-lt"/>
                <a:ea typeface="+mn-ea"/>
                <a:cs typeface="+mn-cs"/>
              </a:rPr>
              <a:t>атвердженого стандарту Міністерства з питань житлово-комунального господарства України СОУ ЖКГ 75.11-35077234:2009 "Житлові будинки. Правила визначення фізичного зносу житлових будинків". </a:t>
            </a:r>
            <a:r>
              <a:rPr lang="uk-UA" sz="1200" kern="1200" dirty="0">
                <a:solidFill>
                  <a:schemeClr val="tx1"/>
                </a:solidFill>
                <a:effectLst/>
                <a:latin typeface="+mn-lt"/>
                <a:ea typeface="+mn-ea"/>
                <a:cs typeface="+mn-cs"/>
              </a:rPr>
              <a:t>Цей стандарт застосовується для визначення фізичного зносу житлових будинків, а також фізичного зносу конструктивних елементів та внутрішніх систем інженерного обладнання. </a:t>
            </a:r>
          </a:p>
          <a:p>
            <a:r>
              <a:rPr lang="uk-UA" sz="1200" kern="1200" dirty="0">
                <a:solidFill>
                  <a:schemeClr val="tx1"/>
                </a:solidFill>
                <a:effectLst/>
                <a:latin typeface="+mn-lt"/>
                <a:ea typeface="+mn-ea"/>
                <a:cs typeface="+mn-cs"/>
              </a:rPr>
              <a:t>Величина фізичного зносу на момент його визначення характеризує </a:t>
            </a:r>
          </a:p>
          <a:p>
            <a:r>
              <a:rPr lang="uk-UA" sz="1200" kern="1200" dirty="0">
                <a:solidFill>
                  <a:schemeClr val="tx1"/>
                </a:solidFill>
                <a:effectLst/>
                <a:latin typeface="+mn-lt"/>
                <a:ea typeface="+mn-ea"/>
                <a:cs typeface="+mn-cs"/>
              </a:rPr>
              <a:t>ступінь погіршення технічних і пов’язаних з ними експлуатаційних показників будинків (конструкцій, технічних пристроїв) порівняно з первісними і виражається співвідношенням вартості об’єктивно необхідних робіт для усунення ознак фізичного зносу до їх вартості відтворення.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Величина фізичного зносу елементів будинку визначається візуальним обстеженням з використанням необхідних приладів.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effectLst/>
              <a:latin typeface="+mn-lt"/>
              <a:ea typeface="+mn-ea"/>
              <a:cs typeface="+mn-cs"/>
            </a:endParaRPr>
          </a:p>
          <a:p>
            <a:r>
              <a:rPr lang="uk-UA" sz="1200" b="1" kern="1200" dirty="0">
                <a:solidFill>
                  <a:srgbClr val="C00000"/>
                </a:solidFill>
                <a:effectLst/>
                <a:latin typeface="+mn-lt"/>
                <a:ea typeface="+mn-ea"/>
                <a:cs typeface="+mn-cs"/>
              </a:rPr>
              <a:t>Конкретний відсоток величини фізичного зносу в межах наведеного в таблиці інтервалу визначається, виходячи із таких міркувань: </a:t>
            </a:r>
          </a:p>
          <a:p>
            <a:r>
              <a:rPr lang="uk-UA" sz="1200" kern="1200" dirty="0">
                <a:solidFill>
                  <a:schemeClr val="tx1"/>
                </a:solidFill>
                <a:effectLst/>
                <a:latin typeface="+mn-lt"/>
                <a:ea typeface="+mn-ea"/>
                <a:cs typeface="+mn-cs"/>
              </a:rPr>
              <a:t>- якщо елемент має всі ознаки фізичного зносу, що відповідають даному інтервалові, то величина зносу приймається рівною верхній межі інтервалу; </a:t>
            </a:r>
          </a:p>
          <a:p>
            <a:r>
              <a:rPr lang="uk-UA" sz="1200" kern="1200" dirty="0">
                <a:solidFill>
                  <a:schemeClr val="tx1"/>
                </a:solidFill>
                <a:effectLst/>
                <a:latin typeface="+mn-lt"/>
                <a:ea typeface="+mn-ea"/>
                <a:cs typeface="+mn-cs"/>
              </a:rPr>
              <a:t>- якщо в елементі виявлена тільки одна з кількох ознак зносу, його величина приймається рівною нижній межі інтервалу; </a:t>
            </a:r>
          </a:p>
          <a:p>
            <a:r>
              <a:rPr lang="uk-UA" sz="1200" kern="1200" dirty="0">
                <a:solidFill>
                  <a:schemeClr val="tx1"/>
                </a:solidFill>
                <a:effectLst/>
                <a:latin typeface="+mn-lt"/>
                <a:ea typeface="+mn-ea"/>
                <a:cs typeface="+mn-cs"/>
              </a:rPr>
              <a:t>- якщо оцінку величини фізичного зносу треба визначити тільки за однією ознакою (або за неповним набором ознак, наведених в таблиці даного інтервалу), то її обчисляють шляхом інтерполяції в залежності від розміру або характеру існуючих </a:t>
            </a:r>
            <a:r>
              <a:rPr lang="uk-UA" sz="1200" kern="1200" dirty="0" err="1">
                <a:solidFill>
                  <a:schemeClr val="tx1"/>
                </a:solidFill>
                <a:effectLst/>
                <a:latin typeface="+mn-lt"/>
                <a:ea typeface="+mn-ea"/>
                <a:cs typeface="+mn-cs"/>
              </a:rPr>
              <a:t>несправностей</a:t>
            </a:r>
            <a:r>
              <a:rPr lang="uk-U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effectLst/>
              <a:latin typeface="+mn-lt"/>
              <a:ea typeface="+mn-ea"/>
              <a:cs typeface="+mn-cs"/>
            </a:endParaRPr>
          </a:p>
          <a:p>
            <a:pPr>
              <a:lnSpc>
                <a:spcPct val="100000"/>
              </a:lnSpc>
              <a:spcBef>
                <a:spcPts val="360"/>
              </a:spcBef>
            </a:pPr>
            <a:endParaRPr lang="en-US" sz="1100" b="0" strike="noStrike" spc="-1" dirty="0">
              <a:latin typeface="Arial"/>
            </a:endParaRP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F681D6EA-8B8F-458A-96E2-4344ED3ECD9C}"/>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5</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55BECC92-A419-4DD5-AAEC-4596C08D265F}"/>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142739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39"/>
            <a:ext cx="5682960" cy="5183105"/>
          </a:xfrm>
          <a:prstGeom prst="rect">
            <a:avLst/>
          </a:prstGeom>
        </p:spPr>
        <p:txBody>
          <a:bodyPr lIns="98640" tIns="49320" rIns="98640" bIns="4932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0" strike="noStrike" spc="-1" noProof="0" dirty="0">
                <a:latin typeface="Arial"/>
              </a:rPr>
              <a:t>Оцінка стану запропонована відповідно до з</a:t>
            </a:r>
            <a:r>
              <a:rPr lang="uk-UA" sz="1200" kern="1200" noProof="0" dirty="0">
                <a:solidFill>
                  <a:schemeClr val="tx1"/>
                </a:solidFill>
                <a:effectLst/>
                <a:latin typeface="+mn-lt"/>
                <a:ea typeface="+mn-ea"/>
                <a:cs typeface="+mn-cs"/>
              </a:rPr>
              <a:t>атвердженого стандарту Міністерства з питань житлово-комунального господарства України СОУ ЖКГ 75.11-35077234:2009 "Житлові будинки. Правила визначення фізичного зносу житлових будинків". </a:t>
            </a:r>
            <a:r>
              <a:rPr lang="uk-UA" sz="1200" kern="1200" dirty="0">
                <a:solidFill>
                  <a:schemeClr val="tx1"/>
                </a:solidFill>
                <a:effectLst/>
                <a:latin typeface="+mn-lt"/>
                <a:ea typeface="+mn-ea"/>
                <a:cs typeface="+mn-cs"/>
              </a:rPr>
              <a:t>Цей стандарт застосовується для визначення фізичного зносу житлових будинків, а також фізичного зносу конструктивних елементів та внутрішніх систем інженерного обладнання. </a:t>
            </a:r>
          </a:p>
          <a:p>
            <a:r>
              <a:rPr lang="uk-UA" sz="1200" kern="1200" dirty="0">
                <a:solidFill>
                  <a:schemeClr val="tx1"/>
                </a:solidFill>
                <a:effectLst/>
                <a:latin typeface="+mn-lt"/>
                <a:ea typeface="+mn-ea"/>
                <a:cs typeface="+mn-cs"/>
              </a:rPr>
              <a:t>Величина фізичного зносу на момент його визначення характеризує </a:t>
            </a:r>
          </a:p>
          <a:p>
            <a:r>
              <a:rPr lang="uk-UA" sz="1200" kern="1200" dirty="0">
                <a:solidFill>
                  <a:schemeClr val="tx1"/>
                </a:solidFill>
                <a:effectLst/>
                <a:latin typeface="+mn-lt"/>
                <a:ea typeface="+mn-ea"/>
                <a:cs typeface="+mn-cs"/>
              </a:rPr>
              <a:t>ступінь погіршення технічних і пов’язаних з ними експлуатаційних показників будинків (конструкцій, технічних пристроїв) порівняно з первісними і виражається співвідношенням вартості об’єктивно необхідних робіт для усунення ознак фізичного зносу до їх вартості відтворення.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Величина фізичного зносу елементів будинку визначається візуальним обстеженням з використанням необхідних приладів.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effectLst/>
              <a:latin typeface="+mn-lt"/>
              <a:ea typeface="+mn-ea"/>
              <a:cs typeface="+mn-cs"/>
            </a:endParaRPr>
          </a:p>
          <a:p>
            <a:r>
              <a:rPr lang="uk-UA" sz="1200" b="1" kern="1200" dirty="0">
                <a:solidFill>
                  <a:srgbClr val="C00000"/>
                </a:solidFill>
                <a:effectLst/>
                <a:latin typeface="+mn-lt"/>
                <a:ea typeface="+mn-ea"/>
                <a:cs typeface="+mn-cs"/>
              </a:rPr>
              <a:t>Конкретний відсоток величини фізичного зносу в межах наведеного в таблиці інтервалу визначається, виходячи із таких міркувань: </a:t>
            </a:r>
          </a:p>
          <a:p>
            <a:r>
              <a:rPr lang="uk-UA" sz="1200" kern="1200" dirty="0">
                <a:solidFill>
                  <a:schemeClr val="tx1"/>
                </a:solidFill>
                <a:effectLst/>
                <a:latin typeface="+mn-lt"/>
                <a:ea typeface="+mn-ea"/>
                <a:cs typeface="+mn-cs"/>
              </a:rPr>
              <a:t>- якщо елемент має всі ознаки фізичного зносу, що відповідають даному інтервалові, то величина зносу приймається рівною верхній межі інтервалу; </a:t>
            </a:r>
          </a:p>
          <a:p>
            <a:r>
              <a:rPr lang="uk-UA" sz="1200" kern="1200" dirty="0">
                <a:solidFill>
                  <a:schemeClr val="tx1"/>
                </a:solidFill>
                <a:effectLst/>
                <a:latin typeface="+mn-lt"/>
                <a:ea typeface="+mn-ea"/>
                <a:cs typeface="+mn-cs"/>
              </a:rPr>
              <a:t>- якщо в елементі виявлена тільки одна з кількох ознак зносу, його величина приймається рівною нижній межі інтервалу; </a:t>
            </a:r>
          </a:p>
          <a:p>
            <a:r>
              <a:rPr lang="uk-UA" sz="1200" kern="1200" dirty="0">
                <a:solidFill>
                  <a:schemeClr val="tx1"/>
                </a:solidFill>
                <a:effectLst/>
                <a:latin typeface="+mn-lt"/>
                <a:ea typeface="+mn-ea"/>
                <a:cs typeface="+mn-cs"/>
              </a:rPr>
              <a:t>- якщо оцінку величини фізичного зносу треба визначити тільки за однією ознакою (або за неповним набором ознак, наведених в таблиці даного інтервалу), то її обчисляють шляхом інтерполяції в залежності від розміру або характеру існуючих </a:t>
            </a:r>
            <a:r>
              <a:rPr lang="uk-UA" sz="1200" kern="1200" dirty="0" err="1">
                <a:solidFill>
                  <a:schemeClr val="tx1"/>
                </a:solidFill>
                <a:effectLst/>
                <a:latin typeface="+mn-lt"/>
                <a:ea typeface="+mn-ea"/>
                <a:cs typeface="+mn-cs"/>
              </a:rPr>
              <a:t>несправностей</a:t>
            </a:r>
            <a:r>
              <a:rPr lang="uk-U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effectLst/>
              <a:latin typeface="+mn-lt"/>
              <a:ea typeface="+mn-ea"/>
              <a:cs typeface="+mn-cs"/>
            </a:endParaRP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8FD553B5-2A43-4FD4-BA01-3B805653A2C5}"/>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6</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7DA2F3E4-AFAF-43C1-AC78-D120E2859F83}"/>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291376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spcBef>
                <a:spcPts val="360"/>
              </a:spcBef>
            </a:pPr>
            <a:endParaRPr lang="en-US" sz="1100" b="0" strike="noStrike" spc="-1" dirty="0">
              <a:latin typeface="Arial"/>
            </a:endParaRP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F4164F59-8DC3-40EF-88B0-121B166CDAC7}"/>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7</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15397ACA-3A03-4741-9C66-D9491B326ADC}"/>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259777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70A5D4A3-D5EC-48F9-9391-F5E9E8EB728D}"/>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8</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F74D0C02-A2B7-4F95-BB9F-E81697F5AF9B}"/>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218127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39700" y="766763"/>
            <a:ext cx="6824663" cy="3840162"/>
          </a:xfrm>
          <a:prstGeom prst="rect">
            <a:avLst/>
          </a:prstGeom>
        </p:spPr>
      </p:sp>
      <p:sp>
        <p:nvSpPr>
          <p:cNvPr id="256" name="PlaceHolder 2"/>
          <p:cNvSpPr>
            <a:spLocks noGrp="1"/>
          </p:cNvSpPr>
          <p:nvPr>
            <p:ph type="body"/>
          </p:nvPr>
        </p:nvSpPr>
        <p:spPr>
          <a:xfrm>
            <a:off x="710280" y="4861440"/>
            <a:ext cx="5682960" cy="4605120"/>
          </a:xfrm>
          <a:prstGeom prst="rect">
            <a:avLst/>
          </a:prstGeom>
        </p:spPr>
        <p:txBody>
          <a:bodyPr lIns="98640" tIns="49320" rIns="98640" bIns="49320">
            <a:noAutofit/>
          </a:bodyPr>
          <a:lstStyle/>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marL="216000" lvl="0" indent="-216000" algn="just"/>
            <a:r>
              <a:rPr lang="en-US" spc="-1" dirty="0">
                <a:solidFill>
                  <a:prstClr val="black"/>
                </a:solidFill>
              </a:rPr>
              <a:t>_________________________________________________________________</a:t>
            </a:r>
          </a:p>
          <a:p>
            <a:pPr>
              <a:lnSpc>
                <a:spcPct val="100000"/>
              </a:lnSpc>
            </a:pPr>
            <a:endParaRPr lang="en-US" sz="1100" b="0" strike="noStrike" spc="-1" dirty="0">
              <a:latin typeface="Arial"/>
            </a:endParaRPr>
          </a:p>
        </p:txBody>
      </p:sp>
      <p:sp>
        <p:nvSpPr>
          <p:cNvPr id="257" name="TextShape 3"/>
          <p:cNvSpPr txBox="1"/>
          <p:nvPr/>
        </p:nvSpPr>
        <p:spPr>
          <a:xfrm>
            <a:off x="0" y="0"/>
            <a:ext cx="6720120" cy="511200"/>
          </a:xfrm>
          <a:prstGeom prst="rect">
            <a:avLst/>
          </a:prstGeom>
          <a:noFill/>
          <a:ln w="9360">
            <a:noFill/>
          </a:ln>
        </p:spPr>
        <p:txBody>
          <a:bodyPr lIns="98640" tIns="49320" rIns="98640" bIns="49320">
            <a:noAutofit/>
          </a:bodyPr>
          <a:lstStyle/>
          <a:p>
            <a:pPr>
              <a:lnSpc>
                <a:spcPct val="100000"/>
              </a:lnSpc>
            </a:pPr>
            <a:r>
              <a:rPr lang="en-US" sz="1300" b="0" strike="noStrike" spc="-1" dirty="0">
                <a:solidFill>
                  <a:srgbClr val="000000"/>
                </a:solidFill>
                <a:latin typeface="Arial"/>
                <a:ea typeface="+mn-ea"/>
              </a:rPr>
              <a:t>Модуль 2.1.3- </a:t>
            </a:r>
            <a:r>
              <a:rPr lang="en-US" sz="1300" b="0" strike="noStrike" spc="-1" dirty="0" err="1">
                <a:solidFill>
                  <a:srgbClr val="000000"/>
                </a:solidFill>
                <a:latin typeface="Arial"/>
                <a:ea typeface="+mn-ea"/>
              </a:rPr>
              <a:t>Центральне</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Внутрішні</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системи</a:t>
            </a:r>
            <a:r>
              <a:rPr lang="en-US" sz="1300" b="0" strike="noStrike" spc="-1" dirty="0">
                <a:solidFill>
                  <a:srgbClr val="000000"/>
                </a:solidFill>
                <a:latin typeface="Arial"/>
                <a:ea typeface="+mn-ea"/>
              </a:rPr>
              <a:t> </a:t>
            </a:r>
            <a:r>
              <a:rPr lang="en-US" sz="1300" b="0" strike="noStrike" spc="-1" dirty="0" err="1">
                <a:solidFill>
                  <a:srgbClr val="000000"/>
                </a:solidFill>
                <a:latin typeface="Arial"/>
                <a:ea typeface="+mn-ea"/>
              </a:rPr>
              <a:t>опалення</a:t>
            </a:r>
            <a:r>
              <a:rPr lang="en-US" sz="1300" b="0" strike="noStrike" spc="-1" dirty="0">
                <a:solidFill>
                  <a:srgbClr val="000000"/>
                </a:solidFill>
                <a:latin typeface="Arial"/>
                <a:ea typeface="+mn-ea"/>
              </a:rPr>
              <a:t> в </a:t>
            </a:r>
            <a:r>
              <a:rPr lang="en-US" sz="1300" b="0" strike="noStrike" spc="-1" dirty="0" err="1">
                <a:solidFill>
                  <a:srgbClr val="000000"/>
                </a:solidFill>
                <a:latin typeface="Arial"/>
                <a:ea typeface="+mn-ea"/>
              </a:rPr>
              <a:t>будівлях</a:t>
            </a:r>
            <a:endParaRPr lang="en-US" sz="1300" b="0" strike="noStrike" spc="-1" dirty="0">
              <a:latin typeface="Times New Roman"/>
            </a:endParaRPr>
          </a:p>
        </p:txBody>
      </p:sp>
      <p:sp>
        <p:nvSpPr>
          <p:cNvPr id="2" name="Номер слайда 1">
            <a:extLst>
              <a:ext uri="{FF2B5EF4-FFF2-40B4-BE49-F238E27FC236}">
                <a16:creationId xmlns:a16="http://schemas.microsoft.com/office/drawing/2014/main" id="{9159AB39-A0F7-4737-8096-381BB503BDC2}"/>
              </a:ext>
            </a:extLst>
          </p:cNvPr>
          <p:cNvSpPr>
            <a:spLocks noGrp="1"/>
          </p:cNvSpPr>
          <p:nvPr>
            <p:ph type="sldNum"/>
          </p:nvPr>
        </p:nvSpPr>
        <p:spPr/>
        <p:txBody>
          <a:bodyPr/>
          <a:lstStyle/>
          <a:p>
            <a:pPr algn="r"/>
            <a:fld id="{5FB18543-51EA-4F68-9BF9-F8124756DA86}" type="slidenum">
              <a:rPr lang="en-US" sz="1400" b="0" strike="noStrike" spc="-1" smtClean="0">
                <a:latin typeface="Times New Roman"/>
              </a:rPr>
              <a:t>9</a:t>
            </a:fld>
            <a:endParaRPr lang="en-US" sz="1400" b="0" strike="noStrike" spc="-1">
              <a:latin typeface="Times New Roman"/>
            </a:endParaRPr>
          </a:p>
        </p:txBody>
      </p:sp>
      <p:sp>
        <p:nvSpPr>
          <p:cNvPr id="3" name="Верхний колонтитул 2">
            <a:extLst>
              <a:ext uri="{FF2B5EF4-FFF2-40B4-BE49-F238E27FC236}">
                <a16:creationId xmlns:a16="http://schemas.microsoft.com/office/drawing/2014/main" id="{A5B6FCB4-84D7-404C-93AF-074E47CCD024}"/>
              </a:ext>
            </a:extLst>
          </p:cNvPr>
          <p:cNvSpPr>
            <a:spLocks noGrp="1"/>
          </p:cNvSpPr>
          <p:nvPr>
            <p:ph type="hdr"/>
          </p:nvPr>
        </p:nvSpPr>
        <p:spPr/>
        <p:txBody>
          <a:bodyPr/>
          <a:lstStyle/>
          <a:p>
            <a:r>
              <a:rPr lang="en-US" sz="1400" b="0" strike="noStrike" spc="-1">
                <a:latin typeface="Times New Roman"/>
              </a:rPr>
              <a:t> </a:t>
            </a:r>
          </a:p>
        </p:txBody>
      </p:sp>
    </p:spTree>
    <p:extLst>
      <p:ext uri="{BB962C8B-B14F-4D97-AF65-F5344CB8AC3E}">
        <p14:creationId xmlns:p14="http://schemas.microsoft.com/office/powerpoint/2010/main" val="178205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48"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5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5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3962520" y="1828800"/>
            <a:ext cx="7797600" cy="10242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5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6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6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6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6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7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7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7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7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7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8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8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8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90"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9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3962520" y="1828800"/>
            <a:ext cx="7797600" cy="10242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0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10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0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0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11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1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1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1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11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2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2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2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2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2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3962520" y="1828800"/>
            <a:ext cx="7797600" cy="102423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962520" y="1828800"/>
            <a:ext cx="7797600" cy="2209320"/>
          </a:xfrm>
          <a:prstGeom prst="rect">
            <a:avLst/>
          </a:prstGeom>
        </p:spPr>
        <p:txBody>
          <a:bodyPr lIns="0" tIns="0" rIns="0" bIns="0" anchor="ctr">
            <a:spAutoFit/>
          </a:bodyPr>
          <a:lstStyle/>
          <a:p>
            <a:endParaRPr lang="lv-LV" sz="2400" b="0" strike="noStrike" spc="-1">
              <a:solidFill>
                <a:srgbClr val="000000"/>
              </a:solidFill>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6E6452"/>
              </a:solidFill>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6E6452"/>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Grafik 7"/>
          <p:cNvPicPr/>
          <p:nvPr/>
        </p:nvPicPr>
        <p:blipFill>
          <a:blip r:embed="rId14"/>
          <a:stretch/>
        </p:blipFill>
        <p:spPr>
          <a:xfrm>
            <a:off x="9264240" y="193680"/>
            <a:ext cx="2808360" cy="877680"/>
          </a:xfrm>
          <a:prstGeom prst="rect">
            <a:avLst/>
          </a:prstGeom>
          <a:ln w="9360">
            <a:noFill/>
          </a:ln>
        </p:spPr>
      </p:pic>
      <p:pic>
        <p:nvPicPr>
          <p:cNvPr id="7" name="Grafik 10"/>
          <p:cNvPicPr/>
          <p:nvPr/>
        </p:nvPicPr>
        <p:blipFill>
          <a:blip r:embed="rId15"/>
          <a:stretch/>
        </p:blipFill>
        <p:spPr>
          <a:xfrm>
            <a:off x="0" y="0"/>
            <a:ext cx="12191760" cy="1118880"/>
          </a:xfrm>
          <a:prstGeom prst="rect">
            <a:avLst/>
          </a:prstGeom>
          <a:ln w="9360">
            <a:noFill/>
          </a:ln>
        </p:spPr>
      </p:pic>
      <p:pic>
        <p:nvPicPr>
          <p:cNvPr id="2" name="Grafik 7"/>
          <p:cNvPicPr/>
          <p:nvPr/>
        </p:nvPicPr>
        <p:blipFill>
          <a:blip r:embed="rId14"/>
          <a:stretch/>
        </p:blipFill>
        <p:spPr>
          <a:xfrm>
            <a:off x="8739720" y="349920"/>
            <a:ext cx="2808360" cy="877680"/>
          </a:xfrm>
          <a:prstGeom prst="rect">
            <a:avLst/>
          </a:prstGeom>
          <a:ln w="9360">
            <a:noFill/>
          </a:ln>
        </p:spPr>
      </p:pic>
      <p:sp>
        <p:nvSpPr>
          <p:cNvPr id="3" name="PlaceHolder 1"/>
          <p:cNvSpPr>
            <a:spLocks noGrp="1"/>
          </p:cNvSpPr>
          <p:nvPr>
            <p:ph type="title"/>
          </p:nvPr>
        </p:nvSpPr>
        <p:spPr>
          <a:xfrm>
            <a:off x="1387080" y="1993680"/>
            <a:ext cx="9378720" cy="1142640"/>
          </a:xfrm>
          <a:prstGeom prst="rect">
            <a:avLst/>
          </a:prstGeom>
        </p:spPr>
        <p:txBody>
          <a:bodyPr anchor="ctr">
            <a:noAutofit/>
          </a:bodyPr>
          <a:lstStyle/>
          <a:p>
            <a:pPr algn="ctr">
              <a:lnSpc>
                <a:spcPct val="100000"/>
              </a:lnSpc>
            </a:pPr>
            <a:r>
              <a:rPr lang="lv-LV" sz="3600" b="0" strike="noStrike" spc="-1">
                <a:solidFill>
                  <a:srgbClr val="6E6452"/>
                </a:solidFill>
                <a:latin typeface="Arial"/>
                <a:ea typeface="Arial"/>
              </a:rPr>
              <a:t>Titel durch Klicken hinzufügen</a:t>
            </a:r>
            <a:endParaRPr lang="lv-LV" sz="3600" b="0" strike="noStrike" spc="-1">
              <a:solidFill>
                <a:srgbClr val="000000"/>
              </a:solidFill>
              <a:latin typeface="Arial"/>
            </a:endParaRPr>
          </a:p>
        </p:txBody>
      </p:sp>
      <p:sp>
        <p:nvSpPr>
          <p:cNvPr id="4" name="CustomShape 2"/>
          <p:cNvSpPr/>
          <p:nvPr/>
        </p:nvSpPr>
        <p:spPr>
          <a:xfrm>
            <a:off x="10295640" y="6603840"/>
            <a:ext cx="1896120" cy="253800"/>
          </a:xfrm>
          <a:prstGeom prst="rect">
            <a:avLst/>
          </a:prstGeom>
          <a:solidFill>
            <a:schemeClr val="bg1"/>
          </a:solidFill>
          <a:ln w="9360">
            <a:noFill/>
          </a:ln>
        </p:spPr>
        <p:style>
          <a:lnRef idx="0">
            <a:scrgbClr r="0" g="0" b="0"/>
          </a:lnRef>
          <a:fillRef idx="0">
            <a:scrgbClr r="0" g="0" b="0"/>
          </a:fillRef>
          <a:effectRef idx="0">
            <a:scrgbClr r="0" g="0" b="0"/>
          </a:effectRef>
          <a:fontRef idx="minor"/>
        </p:style>
      </p:sp>
      <p:sp>
        <p:nvSpPr>
          <p:cNvPr id="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6E6452"/>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6E6452"/>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6E6452"/>
                </a:solidFill>
                <a:latin typeface="Arial"/>
              </a:rPr>
              <a:t>Third Outline Level</a:t>
            </a:r>
          </a:p>
          <a:p>
            <a:pPr marL="1728000" lvl="3" indent="-216000">
              <a:spcBef>
                <a:spcPts val="567"/>
              </a:spcBef>
              <a:buClr>
                <a:srgbClr val="000000"/>
              </a:buClr>
              <a:buSzPct val="75000"/>
              <a:buFont typeface="Symbol" charset="2"/>
              <a:buChar char=""/>
            </a:pPr>
            <a:r>
              <a:rPr lang="lv-LV" sz="1800" b="0" strike="noStrike" spc="-1">
                <a:solidFill>
                  <a:srgbClr val="6E6452"/>
                </a:solidFill>
                <a:latin typeface="Arial"/>
              </a:rPr>
              <a:t>Fourth Outline Level</a:t>
            </a:r>
          </a:p>
          <a:p>
            <a:pPr marL="2160000" lvl="4" indent="-216000">
              <a:spcBef>
                <a:spcPts val="283"/>
              </a:spcBef>
              <a:buClr>
                <a:srgbClr val="000000"/>
              </a:buClr>
              <a:buSzPct val="45000"/>
              <a:buFont typeface="Wingdings" charset="2"/>
              <a:buChar char=""/>
            </a:pPr>
            <a:r>
              <a:rPr lang="lv-LV" sz="2000" b="0" strike="noStrike" spc="-1">
                <a:solidFill>
                  <a:srgbClr val="6E6452"/>
                </a:solidFill>
                <a:latin typeface="Arial"/>
              </a:rPr>
              <a:t>Fifth Outline Level</a:t>
            </a:r>
          </a:p>
          <a:p>
            <a:pPr marL="2592000" lvl="5" indent="-216000">
              <a:spcBef>
                <a:spcPts val="283"/>
              </a:spcBef>
              <a:buClr>
                <a:srgbClr val="000000"/>
              </a:buClr>
              <a:buSzPct val="45000"/>
              <a:buFont typeface="Wingdings" charset="2"/>
              <a:buChar char=""/>
            </a:pPr>
            <a:r>
              <a:rPr lang="lv-LV" sz="2000" b="0" strike="noStrike" spc="-1">
                <a:solidFill>
                  <a:srgbClr val="6E6452"/>
                </a:solidFill>
                <a:latin typeface="Arial"/>
              </a:rPr>
              <a:t>Sixth Outline Level</a:t>
            </a:r>
          </a:p>
          <a:p>
            <a:pPr marL="3024000" lvl="6" indent="-216000">
              <a:spcBef>
                <a:spcPts val="283"/>
              </a:spcBef>
              <a:buClr>
                <a:srgbClr val="000000"/>
              </a:buClr>
              <a:buSzPct val="45000"/>
              <a:buFont typeface="Wingdings" charset="2"/>
              <a:buChar char=""/>
            </a:pPr>
            <a:r>
              <a:rPr lang="lv-LV" sz="2000" b="0" strike="noStrike" spc="-1">
                <a:solidFill>
                  <a:srgbClr val="6E6452"/>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 name="Grafik 7"/>
          <p:cNvPicPr/>
          <p:nvPr/>
        </p:nvPicPr>
        <p:blipFill>
          <a:blip r:embed="rId14"/>
          <a:stretch/>
        </p:blipFill>
        <p:spPr>
          <a:xfrm>
            <a:off x="9264240" y="193680"/>
            <a:ext cx="2808360" cy="877680"/>
          </a:xfrm>
          <a:prstGeom prst="rect">
            <a:avLst/>
          </a:prstGeom>
          <a:ln w="9360">
            <a:noFill/>
          </a:ln>
        </p:spPr>
      </p:pic>
      <p:sp>
        <p:nvSpPr>
          <p:cNvPr id="43" name="PlaceHolder 1"/>
          <p:cNvSpPr>
            <a:spLocks noGrp="1"/>
          </p:cNvSpPr>
          <p:nvPr>
            <p:ph type="title"/>
          </p:nvPr>
        </p:nvSpPr>
        <p:spPr>
          <a:xfrm>
            <a:off x="527400" y="249120"/>
            <a:ext cx="10032840" cy="737280"/>
          </a:xfrm>
          <a:prstGeom prst="rect">
            <a:avLst/>
          </a:prstGeom>
        </p:spPr>
        <p:txBody>
          <a:bodyPr anchor="ctr">
            <a:noAutofit/>
          </a:bodyPr>
          <a:lstStyle/>
          <a:p>
            <a:pPr>
              <a:lnSpc>
                <a:spcPct val="100000"/>
              </a:lnSpc>
            </a:pPr>
            <a:r>
              <a:rPr lang="lv-LV" sz="2800" b="1" strike="noStrike" spc="-1">
                <a:solidFill>
                  <a:srgbClr val="000000"/>
                </a:solidFill>
                <a:latin typeface="Arial"/>
                <a:ea typeface="Arial"/>
              </a:rPr>
              <a:t>CLICK TO EDIT MASTER TITLE STYLE</a:t>
            </a:r>
            <a:endParaRPr lang="lv-LV" sz="2800" b="0" strike="noStrike" spc="-1">
              <a:solidFill>
                <a:srgbClr val="000000"/>
              </a:solidFill>
              <a:latin typeface="Arial"/>
            </a:endParaRPr>
          </a:p>
        </p:txBody>
      </p:sp>
      <p:sp>
        <p:nvSpPr>
          <p:cNvPr id="44" name="PlaceHolder 2"/>
          <p:cNvSpPr>
            <a:spLocks noGrp="1"/>
          </p:cNvSpPr>
          <p:nvPr>
            <p:ph type="body"/>
          </p:nvPr>
        </p:nvSpPr>
        <p:spPr>
          <a:xfrm>
            <a:off x="609480" y="1340640"/>
            <a:ext cx="9950400" cy="4824720"/>
          </a:xfrm>
          <a:prstGeom prst="rect">
            <a:avLst/>
          </a:prstGeom>
        </p:spPr>
        <p:txBody>
          <a:bodyPr>
            <a:noAutofit/>
          </a:bodyPr>
          <a:lstStyle/>
          <a:p>
            <a:pPr marL="343080" indent="-342720">
              <a:lnSpc>
                <a:spcPct val="100000"/>
              </a:lnSpc>
              <a:spcBef>
                <a:spcPts val="360"/>
              </a:spcBef>
              <a:buClr>
                <a:srgbClr val="A6A6A6"/>
              </a:buClr>
              <a:buFont typeface="Arial"/>
              <a:buChar char="•"/>
            </a:pPr>
            <a:r>
              <a:rPr lang="en-US" sz="1800" b="0" strike="noStrike" spc="-1">
                <a:solidFill>
                  <a:srgbClr val="000000"/>
                </a:solidFill>
                <a:latin typeface="Arial"/>
                <a:ea typeface="Arial"/>
              </a:rPr>
              <a:t>Click to edit Master text styles</a:t>
            </a:r>
            <a:endParaRPr lang="en-US" sz="1800" b="0" strike="noStrike" spc="-1">
              <a:solidFill>
                <a:srgbClr val="6E6452"/>
              </a:solidFill>
              <a:latin typeface="Arial"/>
            </a:endParaRPr>
          </a:p>
          <a:p>
            <a:pPr marL="743040" lvl="1" indent="-285480">
              <a:lnSpc>
                <a:spcPct val="100000"/>
              </a:lnSpc>
              <a:spcBef>
                <a:spcPts val="360"/>
              </a:spcBef>
              <a:buClr>
                <a:srgbClr val="808080"/>
              </a:buClr>
              <a:buSzPct val="90000"/>
              <a:buFont typeface="Arial"/>
              <a:buChar char="•"/>
            </a:pPr>
            <a:r>
              <a:rPr lang="en-US" sz="1800" b="0" strike="noStrike" spc="-1">
                <a:solidFill>
                  <a:srgbClr val="000000"/>
                </a:solidFill>
                <a:latin typeface="Arial"/>
                <a:ea typeface="Arial"/>
              </a:rPr>
              <a:t>Second level</a:t>
            </a:r>
            <a:endParaRPr lang="en-US" sz="1800" b="0" strike="noStrike" spc="-1">
              <a:solidFill>
                <a:srgbClr val="6E6452"/>
              </a:solidFill>
              <a:latin typeface="Arial"/>
            </a:endParaRPr>
          </a:p>
          <a:p>
            <a:pPr marL="1143000" lvl="2" indent="-228240">
              <a:lnSpc>
                <a:spcPct val="100000"/>
              </a:lnSpc>
              <a:spcBef>
                <a:spcPts val="360"/>
              </a:spcBef>
              <a:buClr>
                <a:srgbClr val="808080"/>
              </a:buClr>
              <a:buSzPct val="90000"/>
              <a:buFont typeface="Arial"/>
              <a:buChar char="•"/>
            </a:pPr>
            <a:r>
              <a:rPr lang="en-US" sz="1800" b="0" strike="noStrike" spc="-1">
                <a:solidFill>
                  <a:srgbClr val="000000"/>
                </a:solidFill>
                <a:latin typeface="Arial"/>
                <a:ea typeface="Arial"/>
              </a:rPr>
              <a:t>Third level</a:t>
            </a:r>
            <a:endParaRPr lang="en-US" sz="1800" b="0" strike="noStrike" spc="-1">
              <a:solidFill>
                <a:srgbClr val="6E6452"/>
              </a:solidFill>
              <a:latin typeface="Arial"/>
            </a:endParaRPr>
          </a:p>
          <a:p>
            <a:pPr marL="1600200" lvl="3" indent="-228240">
              <a:lnSpc>
                <a:spcPct val="100000"/>
              </a:lnSpc>
              <a:spcBef>
                <a:spcPts val="360"/>
              </a:spcBef>
              <a:buClr>
                <a:srgbClr val="808080"/>
              </a:buClr>
              <a:buSzPct val="90000"/>
              <a:buFont typeface="Arial"/>
              <a:buChar char="•"/>
            </a:pPr>
            <a:r>
              <a:rPr lang="lv-LV" sz="1800" b="0" strike="noStrike" spc="-1">
                <a:solidFill>
                  <a:srgbClr val="000000"/>
                </a:solidFill>
                <a:latin typeface="Arial"/>
                <a:ea typeface="Arial"/>
              </a:rPr>
              <a:t>Fourth level</a:t>
            </a:r>
            <a:endParaRPr lang="lv-LV" sz="1800" b="0" strike="noStrike" spc="-1">
              <a:solidFill>
                <a:srgbClr val="6E6452"/>
              </a:solidFill>
              <a:latin typeface="Arial"/>
            </a:endParaRPr>
          </a:p>
          <a:p>
            <a:pPr marL="2057400" lvl="4" indent="-228240">
              <a:lnSpc>
                <a:spcPct val="100000"/>
              </a:lnSpc>
              <a:spcBef>
                <a:spcPts val="360"/>
              </a:spcBef>
              <a:buClr>
                <a:srgbClr val="808080"/>
              </a:buClr>
              <a:buSzPct val="90000"/>
              <a:buFont typeface="Arial"/>
              <a:buChar char="•"/>
            </a:pPr>
            <a:r>
              <a:rPr lang="lv-LV" sz="1800" b="0" strike="noStrike" spc="-1">
                <a:solidFill>
                  <a:srgbClr val="000000"/>
                </a:solidFill>
                <a:latin typeface="Arial"/>
                <a:ea typeface="Arial"/>
              </a:rPr>
              <a:t>Fifth level</a:t>
            </a:r>
            <a:endParaRPr lang="lv-LV" sz="1800" b="0" strike="noStrike" spc="-1">
              <a:solidFill>
                <a:srgbClr val="6E6452"/>
              </a:solidFill>
              <a:latin typeface="Arial"/>
            </a:endParaRPr>
          </a:p>
        </p:txBody>
      </p:sp>
      <p:pic>
        <p:nvPicPr>
          <p:cNvPr id="45" name="Grafik 8"/>
          <p:cNvPicPr/>
          <p:nvPr/>
        </p:nvPicPr>
        <p:blipFill>
          <a:blip r:embed="rId15"/>
          <a:stretch/>
        </p:blipFill>
        <p:spPr>
          <a:xfrm>
            <a:off x="0" y="5851440"/>
            <a:ext cx="12191760" cy="738000"/>
          </a:xfrm>
          <a:prstGeom prst="rect">
            <a:avLst/>
          </a:prstGeom>
          <a:ln w="9360">
            <a:noFill/>
          </a:ln>
        </p:spPr>
      </p:pic>
      <p:sp>
        <p:nvSpPr>
          <p:cNvPr id="46" name="CustomShape 3"/>
          <p:cNvSpPr/>
          <p:nvPr/>
        </p:nvSpPr>
        <p:spPr>
          <a:xfrm>
            <a:off x="10271520" y="6581160"/>
            <a:ext cx="1235880" cy="242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0" strike="noStrike" spc="-1">
                <a:solidFill>
                  <a:srgbClr val="6E6452"/>
                </a:solidFill>
                <a:latin typeface="Arial Narrow"/>
                <a:ea typeface="Arial"/>
              </a:rPr>
              <a:t>Page </a:t>
            </a:r>
            <a:fld id="{7D3B54F2-0C3A-448F-A115-A1AF4B946043}" type="slidenum">
              <a:rPr lang="en-US" sz="1000" b="0" strike="noStrike" spc="-1">
                <a:solidFill>
                  <a:srgbClr val="6E6452"/>
                </a:solidFill>
                <a:latin typeface="Arial Narrow"/>
                <a:ea typeface="Arial"/>
              </a:rPr>
              <a:t>‹#›</a:t>
            </a:fld>
            <a:endParaRPr lang="en-US" sz="1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3" name="Grafik 7"/>
          <p:cNvPicPr/>
          <p:nvPr/>
        </p:nvPicPr>
        <p:blipFill>
          <a:blip r:embed="rId14"/>
          <a:stretch/>
        </p:blipFill>
        <p:spPr>
          <a:xfrm>
            <a:off x="9264240" y="193680"/>
            <a:ext cx="2808360" cy="877680"/>
          </a:xfrm>
          <a:prstGeom prst="rect">
            <a:avLst/>
          </a:prstGeom>
          <a:ln w="9360">
            <a:noFill/>
          </a:ln>
        </p:spPr>
      </p:pic>
      <p:sp>
        <p:nvSpPr>
          <p:cNvPr id="84" name="PlaceHolder 1"/>
          <p:cNvSpPr>
            <a:spLocks noGrp="1"/>
          </p:cNvSpPr>
          <p:nvPr>
            <p:ph type="title"/>
          </p:nvPr>
        </p:nvSpPr>
        <p:spPr>
          <a:xfrm>
            <a:off x="3962520" y="1828800"/>
            <a:ext cx="7797600" cy="2209320"/>
          </a:xfrm>
          <a:prstGeom prst="rect">
            <a:avLst/>
          </a:prstGeom>
        </p:spPr>
        <p:txBody>
          <a:bodyPr anchor="ctr">
            <a:noAutofit/>
          </a:bodyPr>
          <a:lstStyle/>
          <a:p>
            <a:pPr>
              <a:lnSpc>
                <a:spcPct val="100000"/>
              </a:lnSpc>
            </a:pPr>
            <a:r>
              <a:rPr lang="lv-LV" sz="3600" b="0" strike="noStrike" spc="-1">
                <a:solidFill>
                  <a:srgbClr val="FFFFFF"/>
                </a:solidFill>
                <a:latin typeface="Arial"/>
                <a:ea typeface="Arial"/>
              </a:rPr>
              <a:t>Click to edit Master title style</a:t>
            </a:r>
            <a:endParaRPr lang="lv-LV" sz="3600" b="0" strike="noStrike" spc="-1">
              <a:solidFill>
                <a:srgbClr val="000000"/>
              </a:solidFill>
              <a:latin typeface="Arial"/>
            </a:endParaRPr>
          </a:p>
        </p:txBody>
      </p:sp>
      <p:sp>
        <p:nvSpPr>
          <p:cNvPr id="85" name="PlaceHolder 2"/>
          <p:cNvSpPr>
            <a:spLocks noGrp="1"/>
          </p:cNvSpPr>
          <p:nvPr>
            <p:ph type="dt"/>
          </p:nvPr>
        </p:nvSpPr>
        <p:spPr>
          <a:xfrm>
            <a:off x="609480" y="6248520"/>
            <a:ext cx="2844360" cy="456840"/>
          </a:xfrm>
          <a:prstGeom prst="rect">
            <a:avLst/>
          </a:prstGeom>
        </p:spPr>
        <p:txBody>
          <a:bodyPr anchor="b">
            <a:noAutofit/>
          </a:bodyPr>
          <a:lstStyle/>
          <a:p>
            <a:endParaRPr lang="en-US" sz="2400" b="0" strike="noStrike" spc="-1">
              <a:latin typeface="Times New Roman"/>
            </a:endParaRPr>
          </a:p>
        </p:txBody>
      </p:sp>
      <p:sp>
        <p:nvSpPr>
          <p:cNvPr id="86" name="PlaceHolder 3"/>
          <p:cNvSpPr>
            <a:spLocks noGrp="1"/>
          </p:cNvSpPr>
          <p:nvPr>
            <p:ph type="ftr"/>
          </p:nvPr>
        </p:nvSpPr>
        <p:spPr>
          <a:xfrm>
            <a:off x="4165560" y="6248520"/>
            <a:ext cx="3860280" cy="456840"/>
          </a:xfrm>
          <a:prstGeom prst="rect">
            <a:avLst/>
          </a:prstGeom>
        </p:spPr>
        <p:txBody>
          <a:bodyPr lIns="90000" tIns="45000" rIns="90000" bIns="45000">
            <a:noAutofit/>
          </a:bodyPr>
          <a:lstStyle/>
          <a:p>
            <a:endParaRPr lang="en-US" sz="2400" b="0" strike="noStrike" spc="-1">
              <a:latin typeface="Times New Roman"/>
            </a:endParaRPr>
          </a:p>
        </p:txBody>
      </p:sp>
      <p:sp>
        <p:nvSpPr>
          <p:cNvPr id="87" name="PlaceHolder 4"/>
          <p:cNvSpPr>
            <a:spLocks noGrp="1"/>
          </p:cNvSpPr>
          <p:nvPr>
            <p:ph type="sldNum"/>
          </p:nvPr>
        </p:nvSpPr>
        <p:spPr>
          <a:xfrm>
            <a:off x="8737560" y="6248520"/>
            <a:ext cx="2844360" cy="456840"/>
          </a:xfrm>
          <a:prstGeom prst="rect">
            <a:avLst/>
          </a:prstGeom>
        </p:spPr>
        <p:txBody>
          <a:bodyPr lIns="90000" tIns="45000" rIns="90000" bIns="45000">
            <a:noAutofit/>
          </a:bodyPr>
          <a:lstStyle/>
          <a:p>
            <a:pPr>
              <a:lnSpc>
                <a:spcPct val="100000"/>
              </a:lnSpc>
            </a:pPr>
            <a:fld id="{2E03EF75-68F0-46A5-A723-6D9FB7957194}" type="slidenum">
              <a:rPr lang="en-US" sz="1200" b="0" strike="noStrike" spc="-1">
                <a:solidFill>
                  <a:srgbClr val="000000"/>
                </a:solidFill>
                <a:latin typeface="Arial"/>
                <a:ea typeface="Arial"/>
              </a:rPr>
              <a:t>‹#›</a:t>
            </a:fld>
            <a:endParaRPr lang="en-US" sz="1200" b="0" strike="noStrike" spc="-1">
              <a:latin typeface="Times New Roman"/>
            </a:endParaRPr>
          </a:p>
        </p:txBody>
      </p:sp>
      <p:sp>
        <p:nvSpPr>
          <p:cNvPr id="88"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6E6452"/>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6E6452"/>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6E6452"/>
                </a:solidFill>
                <a:latin typeface="Arial"/>
              </a:rPr>
              <a:t>Third Outline Level</a:t>
            </a:r>
          </a:p>
          <a:p>
            <a:pPr marL="1728000" lvl="3" indent="-216000">
              <a:spcBef>
                <a:spcPts val="567"/>
              </a:spcBef>
              <a:buClr>
                <a:srgbClr val="000000"/>
              </a:buClr>
              <a:buSzPct val="75000"/>
              <a:buFont typeface="Symbol" charset="2"/>
              <a:buChar char=""/>
            </a:pPr>
            <a:r>
              <a:rPr lang="lv-LV" sz="1800" b="0" strike="noStrike" spc="-1">
                <a:solidFill>
                  <a:srgbClr val="6E6452"/>
                </a:solidFill>
                <a:latin typeface="Arial"/>
              </a:rPr>
              <a:t>Fourth Outline Level</a:t>
            </a:r>
          </a:p>
          <a:p>
            <a:pPr marL="2160000" lvl="4" indent="-216000">
              <a:spcBef>
                <a:spcPts val="283"/>
              </a:spcBef>
              <a:buClr>
                <a:srgbClr val="000000"/>
              </a:buClr>
              <a:buSzPct val="45000"/>
              <a:buFont typeface="Wingdings" charset="2"/>
              <a:buChar char=""/>
            </a:pPr>
            <a:r>
              <a:rPr lang="lv-LV" sz="2000" b="0" strike="noStrike" spc="-1">
                <a:solidFill>
                  <a:srgbClr val="6E6452"/>
                </a:solidFill>
                <a:latin typeface="Arial"/>
              </a:rPr>
              <a:t>Fifth Outline Level</a:t>
            </a:r>
          </a:p>
          <a:p>
            <a:pPr marL="2592000" lvl="5" indent="-216000">
              <a:spcBef>
                <a:spcPts val="283"/>
              </a:spcBef>
              <a:buClr>
                <a:srgbClr val="000000"/>
              </a:buClr>
              <a:buSzPct val="45000"/>
              <a:buFont typeface="Wingdings" charset="2"/>
              <a:buChar char=""/>
            </a:pPr>
            <a:r>
              <a:rPr lang="lv-LV" sz="2000" b="0" strike="noStrike" spc="-1">
                <a:solidFill>
                  <a:srgbClr val="6E6452"/>
                </a:solidFill>
                <a:latin typeface="Arial"/>
              </a:rPr>
              <a:t>Sixth Outline Level</a:t>
            </a:r>
          </a:p>
          <a:p>
            <a:pPr marL="3024000" lvl="6" indent="-216000">
              <a:spcBef>
                <a:spcPts val="283"/>
              </a:spcBef>
              <a:buClr>
                <a:srgbClr val="000000"/>
              </a:buClr>
              <a:buSzPct val="45000"/>
              <a:buFont typeface="Wingdings" charset="2"/>
              <a:buChar char=""/>
            </a:pPr>
            <a:r>
              <a:rPr lang="lv-LV" sz="2000" b="0" strike="noStrike" spc="-1">
                <a:solidFill>
                  <a:srgbClr val="6E6452"/>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Grafik 7"/>
          <p:cNvPicPr/>
          <p:nvPr/>
        </p:nvPicPr>
        <p:blipFill>
          <a:blip r:embed="rId3"/>
          <a:stretch/>
        </p:blipFill>
        <p:spPr>
          <a:xfrm>
            <a:off x="1530720" y="1024920"/>
            <a:ext cx="9123120" cy="5417280"/>
          </a:xfrm>
          <a:prstGeom prst="rect">
            <a:avLst/>
          </a:prstGeom>
          <a:ln w="9360">
            <a:noFill/>
          </a:ln>
        </p:spPr>
      </p:pic>
      <p:sp>
        <p:nvSpPr>
          <p:cNvPr id="132" name="CustomShape 1"/>
          <p:cNvSpPr/>
          <p:nvPr/>
        </p:nvSpPr>
        <p:spPr>
          <a:xfrm>
            <a:off x="1506240" y="2349000"/>
            <a:ext cx="10685520" cy="2646720"/>
          </a:xfrm>
          <a:prstGeom prst="rect">
            <a:avLst/>
          </a:prstGeom>
          <a:solidFill>
            <a:srgbClr val="C00000">
              <a:alpha val="70000"/>
            </a:srgbClr>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strike="noStrike" spc="-1" dirty="0">
                <a:solidFill>
                  <a:srgbClr val="FFFFFF"/>
                </a:solidFill>
                <a:latin typeface="Arial"/>
                <a:ea typeface="Arial"/>
              </a:rPr>
              <a:t>	</a:t>
            </a:r>
            <a:endParaRPr lang="en-US" sz="1600" b="0" strike="noStrike" spc="-1" dirty="0">
              <a:latin typeface="Arial"/>
            </a:endParaRPr>
          </a:p>
          <a:p>
            <a:pPr>
              <a:lnSpc>
                <a:spcPct val="100000"/>
              </a:lnSpc>
            </a:pPr>
            <a:r>
              <a:rPr lang="en-US" sz="1600" b="1" strike="noStrike" spc="-1" dirty="0">
                <a:solidFill>
                  <a:srgbClr val="FFFFFF"/>
                </a:solidFill>
                <a:latin typeface="Arial"/>
                <a:ea typeface="Arial"/>
              </a:rPr>
              <a:t>	</a:t>
            </a:r>
            <a:r>
              <a:rPr lang="ru-RU" sz="2800" b="1" strike="noStrike" spc="-1" dirty="0">
                <a:solidFill>
                  <a:srgbClr val="FFFFFF"/>
                </a:solidFill>
                <a:latin typeface="Arial"/>
                <a:ea typeface="Arial"/>
              </a:rPr>
              <a:t>Трен</a:t>
            </a:r>
            <a:r>
              <a:rPr lang="uk-UA" sz="2800" b="1" strike="noStrike" spc="-1" dirty="0" err="1">
                <a:solidFill>
                  <a:srgbClr val="FFFFFF"/>
                </a:solidFill>
                <a:latin typeface="Arial"/>
                <a:ea typeface="Arial"/>
              </a:rPr>
              <a:t>інг</a:t>
            </a:r>
            <a:r>
              <a:rPr lang="uk-UA" sz="2800" b="1" strike="noStrike" spc="-1" dirty="0">
                <a:solidFill>
                  <a:srgbClr val="FFFFFF"/>
                </a:solidFill>
                <a:latin typeface="Arial"/>
                <a:ea typeface="Arial"/>
              </a:rPr>
              <a:t> для</a:t>
            </a:r>
            <a:r>
              <a:rPr lang="en-US" sz="2800" b="1" strike="noStrike" spc="-1" dirty="0">
                <a:solidFill>
                  <a:srgbClr val="FFFFFF"/>
                </a:solidFill>
                <a:latin typeface="Arial"/>
                <a:ea typeface="Arial"/>
              </a:rPr>
              <a:t> </a:t>
            </a:r>
            <a:r>
              <a:rPr lang="en-US" sz="2800" b="1" strike="noStrike" spc="-1" dirty="0" err="1">
                <a:solidFill>
                  <a:srgbClr val="FFFFFF"/>
                </a:solidFill>
                <a:latin typeface="Arial"/>
                <a:ea typeface="Arial"/>
              </a:rPr>
              <a:t>енергоаудиторів</a:t>
            </a:r>
            <a:endParaRPr lang="en-US" sz="2800" b="0" strike="noStrike" spc="-1" dirty="0">
              <a:latin typeface="Arial"/>
            </a:endParaRPr>
          </a:p>
          <a:p>
            <a:pPr>
              <a:lnSpc>
                <a:spcPct val="100000"/>
              </a:lnSpc>
            </a:pPr>
            <a:endParaRPr lang="en-US" sz="2800" b="0" strike="noStrike" spc="-1" dirty="0">
              <a:latin typeface="Arial"/>
            </a:endParaRPr>
          </a:p>
          <a:p>
            <a:pPr marL="896760">
              <a:lnSpc>
                <a:spcPct val="150000"/>
              </a:lnSpc>
            </a:pPr>
            <a:r>
              <a:rPr lang="en-US" sz="1800" b="1" strike="noStrike" spc="-1" dirty="0">
                <a:solidFill>
                  <a:srgbClr val="FFFFFF"/>
                </a:solidFill>
                <a:latin typeface="Arial"/>
                <a:ea typeface="Arial"/>
              </a:rPr>
              <a:t>МОДУЛЬ 2</a:t>
            </a:r>
            <a:r>
              <a:rPr lang="uk-UA" sz="1800" b="1" strike="noStrike" spc="-1" dirty="0">
                <a:solidFill>
                  <a:srgbClr val="FFFFFF"/>
                </a:solidFill>
                <a:latin typeface="Arial"/>
                <a:ea typeface="Arial"/>
              </a:rPr>
              <a:t>.</a:t>
            </a:r>
            <a:r>
              <a:rPr lang="en-US" sz="1800" b="1" strike="noStrike" spc="-1" dirty="0">
                <a:solidFill>
                  <a:srgbClr val="FFFFFF"/>
                </a:solidFill>
                <a:latin typeface="Arial"/>
                <a:ea typeface="Arial"/>
              </a:rPr>
              <a:t> </a:t>
            </a:r>
            <a:r>
              <a:rPr lang="en-US" sz="1800" b="1" strike="noStrike" spc="-1" dirty="0" err="1">
                <a:solidFill>
                  <a:srgbClr val="FFFFFF"/>
                </a:solidFill>
                <a:latin typeface="Arial"/>
                <a:ea typeface="Arial"/>
              </a:rPr>
              <a:t>Технічні</a:t>
            </a:r>
            <a:r>
              <a:rPr lang="en-US" sz="1800" b="1" strike="noStrike" spc="-1" dirty="0">
                <a:solidFill>
                  <a:srgbClr val="FFFFFF"/>
                </a:solidFill>
                <a:latin typeface="Arial"/>
                <a:ea typeface="Arial"/>
              </a:rPr>
              <a:t> </a:t>
            </a:r>
            <a:r>
              <a:rPr lang="en-US" sz="1800" b="1" strike="noStrike" spc="-1" dirty="0" err="1">
                <a:solidFill>
                  <a:srgbClr val="FFFFFF"/>
                </a:solidFill>
                <a:latin typeface="Arial"/>
                <a:ea typeface="Arial"/>
              </a:rPr>
              <a:t>аспекти</a:t>
            </a:r>
            <a:endParaRPr lang="en-US" sz="1800" b="0" strike="noStrike" spc="-1" dirty="0">
              <a:latin typeface="Arial"/>
            </a:endParaRPr>
          </a:p>
          <a:p>
            <a:pPr marL="896760">
              <a:lnSpc>
                <a:spcPct val="150000"/>
              </a:lnSpc>
            </a:pPr>
            <a:r>
              <a:rPr lang="en-US" sz="1600" b="1" strike="noStrike" spc="-1" dirty="0">
                <a:solidFill>
                  <a:srgbClr val="FFFFFF"/>
                </a:solidFill>
                <a:latin typeface="Arial"/>
                <a:ea typeface="Arial"/>
              </a:rPr>
              <a:t>Модуль 2.2.3. </a:t>
            </a:r>
            <a:r>
              <a:rPr lang="en-US" sz="1600" b="1" strike="noStrike" spc="-1" dirty="0" err="1">
                <a:solidFill>
                  <a:srgbClr val="FFFFFF"/>
                </a:solidFill>
                <a:latin typeface="Arial"/>
                <a:ea typeface="Arial"/>
              </a:rPr>
              <a:t>Ефективне</a:t>
            </a:r>
            <a:r>
              <a:rPr lang="en-US" sz="1600" b="1" strike="noStrike" spc="-1" dirty="0">
                <a:solidFill>
                  <a:srgbClr val="FFFFFF"/>
                </a:solidFill>
                <a:latin typeface="Arial"/>
                <a:ea typeface="Arial"/>
              </a:rPr>
              <a:t> використання </a:t>
            </a:r>
            <a:r>
              <a:rPr lang="en-US" sz="1600" b="1" strike="noStrike" spc="-1" dirty="0" err="1">
                <a:solidFill>
                  <a:srgbClr val="FFFFFF"/>
                </a:solidFill>
                <a:latin typeface="Arial"/>
                <a:ea typeface="Arial"/>
              </a:rPr>
              <a:t>води</a:t>
            </a:r>
            <a:r>
              <a:rPr lang="en-US" sz="1600" b="1" strike="noStrike" spc="-1" dirty="0">
                <a:solidFill>
                  <a:srgbClr val="FFFFFF"/>
                </a:solidFill>
                <a:latin typeface="Arial"/>
                <a:ea typeface="Arial"/>
              </a:rPr>
              <a:t> в </a:t>
            </a:r>
            <a:r>
              <a:rPr lang="en-US" sz="1600" b="1" strike="noStrike" spc="-1" dirty="0" err="1">
                <a:solidFill>
                  <a:srgbClr val="FFFFFF"/>
                </a:solidFill>
                <a:latin typeface="Arial"/>
                <a:ea typeface="Arial"/>
              </a:rPr>
              <a:t>будівлях</a:t>
            </a:r>
            <a:endParaRPr lang="en-US" sz="1600" b="0" strike="noStrike" spc="-1" dirty="0">
              <a:latin typeface="Arial"/>
            </a:endParaRPr>
          </a:p>
        </p:txBody>
      </p:sp>
      <p:sp>
        <p:nvSpPr>
          <p:cNvPr id="133" name="CustomShape 2"/>
          <p:cNvSpPr/>
          <p:nvPr/>
        </p:nvSpPr>
        <p:spPr>
          <a:xfrm>
            <a:off x="7198560" y="4643280"/>
            <a:ext cx="4979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896760">
              <a:lnSpc>
                <a:spcPct val="100000"/>
              </a:lnSpc>
            </a:pPr>
            <a:r>
              <a:rPr lang="en-US" sz="1800" b="1" strike="noStrike" spc="-1">
                <a:solidFill>
                  <a:srgbClr val="9AB5C5"/>
                </a:solidFill>
                <a:latin typeface="Arial"/>
                <a:ea typeface="Arial"/>
              </a:rPr>
              <a:t>Фонд енергоефективності України</a:t>
            </a:r>
            <a:endParaRPr lang="en-US" sz="1800" b="0" strike="noStrike" spc="-1">
              <a:latin typeface="Arial"/>
            </a:endParaRPr>
          </a:p>
        </p:txBody>
      </p:sp>
      <p:sp>
        <p:nvSpPr>
          <p:cNvPr id="134" name="CustomShape 3"/>
          <p:cNvSpPr/>
          <p:nvPr/>
        </p:nvSpPr>
        <p:spPr>
          <a:xfrm rot="19612200">
            <a:off x="739961" y="1664765"/>
            <a:ext cx="4411121" cy="706432"/>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2000" b="1" spc="-1" dirty="0">
                <a:solidFill>
                  <a:srgbClr val="000000"/>
                </a:solidFill>
                <a:latin typeface="Arial"/>
                <a:ea typeface="Arial"/>
              </a:rPr>
              <a:t>ПРОЕКТ</a:t>
            </a:r>
            <a:r>
              <a:rPr lang="en-US" sz="2000" b="1" strike="noStrike" spc="-1" dirty="0">
                <a:solidFill>
                  <a:srgbClr val="000000"/>
                </a:solidFill>
                <a:latin typeface="Arial"/>
                <a:ea typeface="Arial"/>
              </a:rPr>
              <a:t> </a:t>
            </a:r>
            <a:r>
              <a:rPr lang="uk-UA" sz="2000" b="1" strike="noStrike" spc="-1" dirty="0">
                <a:solidFill>
                  <a:srgbClr val="000000"/>
                </a:solidFill>
                <a:latin typeface="Arial"/>
                <a:ea typeface="Arial"/>
              </a:rPr>
              <a:t>лише </a:t>
            </a:r>
            <a:r>
              <a:rPr lang="en-US" sz="2000" b="1" strike="noStrike" spc="-1" dirty="0" err="1">
                <a:solidFill>
                  <a:srgbClr val="000000"/>
                </a:solidFill>
                <a:latin typeface="Arial"/>
                <a:ea typeface="Arial"/>
              </a:rPr>
              <a:t>для</a:t>
            </a:r>
            <a:r>
              <a:rPr lang="en-US" sz="2000" b="1" strike="noStrike" spc="-1" dirty="0">
                <a:solidFill>
                  <a:srgbClr val="000000"/>
                </a:solidFill>
                <a:latin typeface="Arial"/>
                <a:ea typeface="Arial"/>
              </a:rPr>
              <a:t> </a:t>
            </a:r>
            <a:r>
              <a:rPr lang="en-US" sz="2000" b="1" strike="noStrike" spc="-1" dirty="0" err="1">
                <a:solidFill>
                  <a:srgbClr val="000000"/>
                </a:solidFill>
                <a:latin typeface="Arial"/>
                <a:ea typeface="Arial"/>
              </a:rPr>
              <a:t>внутрішнього</a:t>
            </a:r>
            <a:r>
              <a:rPr lang="en-US" sz="2000" b="1" strike="noStrike" spc="-1" dirty="0">
                <a:solidFill>
                  <a:srgbClr val="000000"/>
                </a:solidFill>
                <a:latin typeface="Arial"/>
                <a:ea typeface="Arial"/>
              </a:rPr>
              <a:t> </a:t>
            </a:r>
            <a:endParaRPr lang="uk-UA" sz="2000" b="1" strike="noStrike" spc="-1" dirty="0">
              <a:solidFill>
                <a:srgbClr val="000000"/>
              </a:solidFill>
              <a:latin typeface="Arial"/>
              <a:ea typeface="Arial"/>
            </a:endParaRPr>
          </a:p>
          <a:p>
            <a:pPr>
              <a:lnSpc>
                <a:spcPct val="100000"/>
              </a:lnSpc>
            </a:pPr>
            <a:r>
              <a:rPr lang="en-US" sz="2000" b="1" strike="noStrike" spc="-1" dirty="0">
                <a:solidFill>
                  <a:srgbClr val="000000"/>
                </a:solidFill>
                <a:latin typeface="Arial"/>
                <a:ea typeface="Arial"/>
              </a:rPr>
              <a:t>використання</a:t>
            </a:r>
            <a:endParaRPr lang="en-US" sz="20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209582" y="758843"/>
            <a:ext cx="10032840" cy="737280"/>
          </a:xfrm>
          <a:prstGeom prst="rect">
            <a:avLst/>
          </a:prstGeom>
          <a:noFill/>
          <a:ln>
            <a:noFill/>
          </a:ln>
        </p:spPr>
        <p:txBody>
          <a:bodyPr anchor="ctr">
            <a:noAutofit/>
          </a:bodyPr>
          <a:lstStyle/>
          <a:p>
            <a:pPr>
              <a:lnSpc>
                <a:spcPct val="100000"/>
              </a:lnSpc>
            </a:pPr>
            <a:r>
              <a:rPr lang="uk-UA" sz="2800" b="1" spc="-1" dirty="0">
                <a:solidFill>
                  <a:srgbClr val="000000"/>
                </a:solidFill>
                <a:latin typeface="Arial"/>
              </a:rPr>
              <a:t>Технічне обслуговування і ремонт системи холодного водопостачання</a:t>
            </a:r>
          </a:p>
        </p:txBody>
      </p:sp>
      <p:sp>
        <p:nvSpPr>
          <p:cNvPr id="153" name="TextShape 3"/>
          <p:cNvSpPr txBox="1"/>
          <p:nvPr/>
        </p:nvSpPr>
        <p:spPr>
          <a:xfrm>
            <a:off x="209582" y="1263648"/>
            <a:ext cx="11057686" cy="3556324"/>
          </a:xfrm>
          <a:prstGeom prst="rect">
            <a:avLst/>
          </a:prstGeom>
          <a:noFill/>
          <a:ln>
            <a:noFill/>
          </a:ln>
        </p:spPr>
        <p:txBody>
          <a:bodyPr>
            <a:noAutofit/>
          </a:bodyPr>
          <a:lstStyle/>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600"/>
              </a:spcAft>
              <a:buClr>
                <a:srgbClr val="A6A6A6"/>
              </a:buClr>
            </a:pPr>
            <a:r>
              <a:rPr lang="uk-UA" sz="2000" b="1" spc="-1" dirty="0">
                <a:solidFill>
                  <a:srgbClr val="C00000"/>
                </a:solidFill>
                <a:latin typeface="Arial"/>
              </a:rPr>
              <a:t>Орієнтовний склад робіт з ремонту системи холодного водопостачання</a:t>
            </a:r>
            <a:r>
              <a:rPr lang="uk-UA" sz="2000" spc="-1" dirty="0">
                <a:solidFill>
                  <a:srgbClr val="000000"/>
                </a:solidFill>
                <a:ea typeface="Arial"/>
              </a:rPr>
              <a:t>:</a:t>
            </a:r>
          </a:p>
          <a:p>
            <a:pPr marL="343080" indent="-342720" algn="just">
              <a:spcBef>
                <a:spcPts val="400"/>
              </a:spcBef>
              <a:buClr>
                <a:srgbClr val="A6A6A6"/>
              </a:buClr>
              <a:buFont typeface="Arial"/>
              <a:buChar char="•"/>
            </a:pPr>
            <a:r>
              <a:rPr lang="uk-UA" sz="2000" spc="-1" dirty="0">
                <a:solidFill>
                  <a:srgbClr val="000000"/>
                </a:solidFill>
              </a:rPr>
              <a:t>Заміна трубопроводу  та вводів при усуненні </a:t>
            </a:r>
            <a:r>
              <a:rPr lang="uk-UA" sz="2000" spc="-1" dirty="0" err="1">
                <a:solidFill>
                  <a:srgbClr val="000000"/>
                </a:solidFill>
              </a:rPr>
              <a:t>нещільностей</a:t>
            </a:r>
            <a:r>
              <a:rPr lang="uk-UA" sz="2000" spc="-1" dirty="0">
                <a:solidFill>
                  <a:srgbClr val="000000"/>
                </a:solidFill>
              </a:rPr>
              <a:t>, витоків.</a:t>
            </a:r>
          </a:p>
          <a:p>
            <a:pPr marL="343080" indent="-342720" algn="just">
              <a:spcBef>
                <a:spcPts val="400"/>
              </a:spcBef>
              <a:buClr>
                <a:srgbClr val="A6A6A6"/>
              </a:buClr>
              <a:buFont typeface="Arial"/>
              <a:buChar char="•"/>
            </a:pPr>
            <a:r>
              <a:rPr lang="uk-UA" sz="2000" spc="-1" dirty="0">
                <a:solidFill>
                  <a:srgbClr val="000000"/>
                </a:solidFill>
              </a:rPr>
              <a:t>Усунення </a:t>
            </a:r>
            <a:r>
              <a:rPr lang="uk-UA" sz="2000" spc="-1" dirty="0" err="1">
                <a:solidFill>
                  <a:srgbClr val="000000"/>
                </a:solidFill>
              </a:rPr>
              <a:t>нещільностей</a:t>
            </a:r>
            <a:r>
              <a:rPr lang="uk-UA" sz="2000" spc="-1" dirty="0">
                <a:solidFill>
                  <a:srgbClr val="000000"/>
                </a:solidFill>
              </a:rPr>
              <a:t> і течі в з’єднаннях трубопроводу.</a:t>
            </a:r>
          </a:p>
          <a:p>
            <a:pPr marL="343080" indent="-342720" algn="just">
              <a:spcBef>
                <a:spcPts val="400"/>
              </a:spcBef>
              <a:buClr>
                <a:srgbClr val="A6A6A6"/>
              </a:buClr>
              <a:buFont typeface="Arial"/>
              <a:buChar char="•"/>
            </a:pPr>
            <a:r>
              <a:rPr lang="uk-UA" sz="2000" spc="-1" dirty="0">
                <a:solidFill>
                  <a:srgbClr val="000000"/>
                </a:solidFill>
              </a:rPr>
              <a:t>Ремонт водопровідної арматури, фарбування труб водопроводу.</a:t>
            </a:r>
          </a:p>
          <a:p>
            <a:pPr marL="343080" indent="-342720" algn="just">
              <a:spcBef>
                <a:spcPts val="400"/>
              </a:spcBef>
              <a:buClr>
                <a:srgbClr val="A6A6A6"/>
              </a:buClr>
              <a:buFont typeface="Arial"/>
              <a:buChar char="•"/>
            </a:pPr>
            <a:r>
              <a:rPr lang="uk-UA" sz="2000" spc="-1" dirty="0">
                <a:solidFill>
                  <a:srgbClr val="000000"/>
                </a:solidFill>
              </a:rPr>
              <a:t>Роботи з усунення аварій.</a:t>
            </a:r>
          </a:p>
          <a:p>
            <a:pPr marL="343080" indent="-342720" algn="just">
              <a:spcBef>
                <a:spcPts val="400"/>
              </a:spcBef>
              <a:buClr>
                <a:srgbClr val="A6A6A6"/>
              </a:buClr>
              <a:buFont typeface="Arial"/>
              <a:buChar char="•"/>
            </a:pPr>
            <a:r>
              <a:rPr lang="uk-UA" sz="2000" spc="-1" dirty="0">
                <a:solidFill>
                  <a:srgbClr val="000000"/>
                </a:solidFill>
              </a:rPr>
              <a:t>Ремонт верхньої частини колодязів із зміною розбитих кришок та люків.</a:t>
            </a:r>
          </a:p>
          <a:p>
            <a:pPr marL="343080" indent="-342720" algn="just">
              <a:spcBef>
                <a:spcPts val="400"/>
              </a:spcBef>
              <a:buClr>
                <a:srgbClr val="A6A6A6"/>
              </a:buClr>
              <a:buFont typeface="Arial"/>
              <a:buChar char="•"/>
            </a:pPr>
            <a:r>
              <a:rPr lang="uk-UA" sz="2000" spc="-1" dirty="0">
                <a:solidFill>
                  <a:srgbClr val="000000"/>
                </a:solidFill>
              </a:rPr>
              <a:t>Ремонт </a:t>
            </a:r>
            <a:r>
              <a:rPr lang="uk-UA" sz="2000" spc="-1" dirty="0" err="1">
                <a:solidFill>
                  <a:srgbClr val="000000"/>
                </a:solidFill>
              </a:rPr>
              <a:t>підкачувально</a:t>
            </a:r>
            <a:r>
              <a:rPr lang="uk-UA" sz="2000" spc="-1" dirty="0">
                <a:solidFill>
                  <a:srgbClr val="000000"/>
                </a:solidFill>
              </a:rPr>
              <a:t>-насосних станцій.</a:t>
            </a:r>
          </a:p>
          <a:p>
            <a:pPr marL="343080" indent="-342720" algn="just">
              <a:spcBef>
                <a:spcPts val="400"/>
              </a:spcBef>
              <a:buClr>
                <a:srgbClr val="A6A6A6"/>
              </a:buClr>
              <a:buFont typeface="Arial"/>
              <a:buChar char="•"/>
            </a:pPr>
            <a:r>
              <a:rPr lang="uk-UA" sz="2000" spc="-1" dirty="0">
                <a:solidFill>
                  <a:srgbClr val="000000"/>
                </a:solidFill>
              </a:rPr>
              <a:t>Улаштування та підтримання у порядку водопровідних зовнішніх випусків для поливання вулиць та дворів у літній період.</a:t>
            </a:r>
          </a:p>
          <a:p>
            <a:pPr marL="343080" indent="-342720" algn="just">
              <a:spcBef>
                <a:spcPts val="400"/>
              </a:spcBef>
              <a:buClr>
                <a:srgbClr val="A6A6A6"/>
              </a:buClr>
              <a:buFont typeface="Arial"/>
              <a:buChar char="•"/>
            </a:pPr>
            <a:r>
              <a:rPr lang="uk-UA" sz="2000" spc="-1" dirty="0">
                <a:solidFill>
                  <a:srgbClr val="000000"/>
                </a:solidFill>
              </a:rPr>
              <a:t>Ремонт та заміна окремих кранів, вентилів, змішувачів.</a:t>
            </a:r>
          </a:p>
          <a:p>
            <a:pPr marL="343080" indent="-342720" algn="just">
              <a:spcBef>
                <a:spcPts val="400"/>
              </a:spcBef>
              <a:buClr>
                <a:srgbClr val="A6A6A6"/>
              </a:buClr>
              <a:buFont typeface="Arial"/>
              <a:buChar char="•"/>
            </a:pPr>
            <a:r>
              <a:rPr lang="uk-UA" sz="2000" spc="-1" dirty="0">
                <a:solidFill>
                  <a:srgbClr val="000000"/>
                </a:solidFill>
              </a:rPr>
              <a:t>Ремонт та заміна окремих несправних фасонних частин, трапів, сифонів, ревізій.</a:t>
            </a:r>
          </a:p>
          <a:p>
            <a:pPr marL="343080" indent="-342720" algn="just">
              <a:spcBef>
                <a:spcPts val="400"/>
              </a:spcBef>
              <a:buClr>
                <a:srgbClr val="A6A6A6"/>
              </a:buClr>
              <a:buFont typeface="Arial"/>
              <a:buChar char="•"/>
            </a:pPr>
            <a:r>
              <a:rPr lang="uk-UA" sz="2000" spc="-1" dirty="0">
                <a:solidFill>
                  <a:srgbClr val="000000"/>
                </a:solidFill>
              </a:rPr>
              <a:t>Ремонт теплової ізоляції трубопроводів у місцях можливого промерзання.</a:t>
            </a:r>
          </a:p>
          <a:p>
            <a:pPr marL="343080" indent="-342720" algn="just">
              <a:spcBef>
                <a:spcPts val="400"/>
              </a:spcBef>
              <a:buClr>
                <a:srgbClr val="A6A6A6"/>
              </a:buClr>
              <a:buFont typeface="Arial"/>
              <a:buChar char="•"/>
            </a:pPr>
            <a:r>
              <a:rPr lang="uk-UA" sz="2000" spc="-1" dirty="0">
                <a:solidFill>
                  <a:srgbClr val="000000"/>
                </a:solidFill>
              </a:rPr>
              <a:t>Очищення та ремонт пожежних гідрантів та внутрішніх пожежних кранів.</a:t>
            </a:r>
          </a:p>
          <a:p>
            <a:pPr marL="343080" indent="-342720" algn="just">
              <a:spcBef>
                <a:spcPts val="400"/>
              </a:spcBef>
              <a:buClr>
                <a:srgbClr val="A6A6A6"/>
              </a:buClr>
              <a:buFont typeface="Arial"/>
              <a:buChar char="•"/>
            </a:pPr>
            <a:r>
              <a:rPr lang="uk-UA" sz="2000" spc="-1" dirty="0">
                <a:solidFill>
                  <a:srgbClr val="000000"/>
                </a:solidFill>
              </a:rPr>
              <a:t>Ремонт лотків та горловин, штукатурення внутрішніх поверхонь окремих колодязів, заміна та встановлення нових ходових скоб.</a:t>
            </a:r>
          </a:p>
          <a:p>
            <a:pPr marL="343080" indent="-342720" algn="just">
              <a:spcBef>
                <a:spcPts val="400"/>
              </a:spcBef>
              <a:buClr>
                <a:srgbClr val="A6A6A6"/>
              </a:buClr>
              <a:buFont typeface="Arial"/>
              <a:buChar char="•"/>
            </a:pPr>
            <a:endParaRPr lang="uk-UA" sz="2000" spc="-1" dirty="0">
              <a:solidFill>
                <a:srgbClr val="000000"/>
              </a:solidFill>
            </a:endParaRPr>
          </a:p>
          <a:p>
            <a:pPr marL="343080" indent="-342720" algn="just">
              <a:spcBef>
                <a:spcPts val="400"/>
              </a:spcBef>
              <a:buClr>
                <a:srgbClr val="A6A6A6"/>
              </a:buClr>
              <a:buFont typeface="Arial"/>
              <a:buChar char="•"/>
            </a:pPr>
            <a:endParaRPr lang="uk-UA" dirty="0"/>
          </a:p>
          <a:p>
            <a:pPr marL="343080" indent="-342720" algn="just">
              <a:lnSpc>
                <a:spcPct val="100000"/>
              </a:lnSpc>
              <a:spcBef>
                <a:spcPts val="400"/>
              </a:spcBef>
              <a:buClr>
                <a:srgbClr val="A6A6A6"/>
              </a:buClr>
              <a:buFont typeface="Arial"/>
              <a:buChar char="•"/>
            </a:pPr>
            <a:endParaRPr lang="uk-UA" sz="2000" spc="-1" dirty="0">
              <a:solidFill>
                <a:srgbClr val="000000"/>
              </a:solidFill>
              <a:ea typeface="Arial"/>
            </a:endParaRPr>
          </a:p>
        </p:txBody>
      </p:sp>
    </p:spTree>
    <p:extLst>
      <p:ext uri="{BB962C8B-B14F-4D97-AF65-F5344CB8AC3E}">
        <p14:creationId xmlns:p14="http://schemas.microsoft.com/office/powerpoint/2010/main" val="405221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504049" y="867331"/>
            <a:ext cx="10032840" cy="737280"/>
          </a:xfrm>
          <a:prstGeom prst="rect">
            <a:avLst/>
          </a:prstGeom>
          <a:noFill/>
          <a:ln>
            <a:noFill/>
          </a:ln>
        </p:spPr>
        <p:txBody>
          <a:bodyPr anchor="ctr">
            <a:noAutofit/>
          </a:bodyPr>
          <a:lstStyle/>
          <a:p>
            <a:pPr>
              <a:lnSpc>
                <a:spcPct val="100000"/>
              </a:lnSpc>
            </a:pPr>
            <a:r>
              <a:rPr lang="uk-UA" sz="2800" b="1" spc="-1" dirty="0">
                <a:solidFill>
                  <a:srgbClr val="000000"/>
                </a:solidFill>
                <a:latin typeface="Arial"/>
              </a:rPr>
              <a:t>Технічне обслуговування і ремонт системи водовідведення</a:t>
            </a:r>
          </a:p>
        </p:txBody>
      </p:sp>
      <p:sp>
        <p:nvSpPr>
          <p:cNvPr id="153" name="TextShape 3"/>
          <p:cNvSpPr txBox="1"/>
          <p:nvPr/>
        </p:nvSpPr>
        <p:spPr>
          <a:xfrm>
            <a:off x="628035" y="1604611"/>
            <a:ext cx="11057686" cy="3556324"/>
          </a:xfrm>
          <a:prstGeom prst="rect">
            <a:avLst/>
          </a:prstGeom>
          <a:noFill/>
          <a:ln>
            <a:noFill/>
          </a:ln>
        </p:spPr>
        <p:txBody>
          <a:bodyPr>
            <a:noAutofit/>
          </a:bodyPr>
          <a:lstStyle/>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600"/>
              </a:spcAft>
              <a:buClr>
                <a:srgbClr val="A6A6A6"/>
              </a:buClr>
            </a:pPr>
            <a:r>
              <a:rPr lang="uk-UA" sz="2000" b="1" spc="-1" dirty="0">
                <a:solidFill>
                  <a:srgbClr val="C00000"/>
                </a:solidFill>
                <a:latin typeface="Arial"/>
              </a:rPr>
              <a:t>Орієнтовний склад робіт з технічного обслуговування системи водовідведення:</a:t>
            </a:r>
          </a:p>
          <a:p>
            <a:pPr marL="343080" indent="-342720" algn="just">
              <a:spcBef>
                <a:spcPts val="400"/>
              </a:spcBef>
              <a:buClr>
                <a:srgbClr val="A6A6A6"/>
              </a:buClr>
              <a:buFont typeface="Arial"/>
              <a:buChar char="•"/>
            </a:pPr>
            <a:r>
              <a:rPr lang="uk-UA" sz="2000" spc="-1" dirty="0">
                <a:solidFill>
                  <a:srgbClr val="000000"/>
                </a:solidFill>
              </a:rPr>
              <a:t>Усунення засмічень каналізаційних випусків.</a:t>
            </a:r>
          </a:p>
          <a:p>
            <a:pPr marL="343080" indent="-342720" algn="just">
              <a:spcBef>
                <a:spcPts val="400"/>
              </a:spcBef>
              <a:buClr>
                <a:srgbClr val="A6A6A6"/>
              </a:buClr>
              <a:buFont typeface="Arial"/>
              <a:buChar char="•"/>
            </a:pPr>
            <a:r>
              <a:rPr lang="uk-UA" sz="2000" spc="-1" dirty="0">
                <a:solidFill>
                  <a:srgbClr val="000000"/>
                </a:solidFill>
              </a:rPr>
              <a:t>Прочищення сифонів, лежаків.</a:t>
            </a:r>
          </a:p>
          <a:p>
            <a:pPr marL="343080" indent="-342720" algn="just">
              <a:spcBef>
                <a:spcPts val="400"/>
              </a:spcBef>
              <a:buClr>
                <a:srgbClr val="A6A6A6"/>
              </a:buClr>
              <a:buFont typeface="Arial"/>
              <a:buChar char="•"/>
            </a:pPr>
            <a:r>
              <a:rPr lang="uk-UA" sz="2000" spc="-1" dirty="0">
                <a:solidFill>
                  <a:srgbClr val="000000"/>
                </a:solidFill>
              </a:rPr>
              <a:t>Закріплення трубопроводів.</a:t>
            </a:r>
          </a:p>
          <a:p>
            <a:pPr marL="343080" indent="-342720" algn="just">
              <a:spcBef>
                <a:spcPts val="400"/>
              </a:spcBef>
              <a:buClr>
                <a:srgbClr val="A6A6A6"/>
              </a:buClr>
              <a:buFont typeface="Arial"/>
              <a:buChar char="•"/>
            </a:pPr>
            <a:r>
              <a:rPr lang="uk-UA" sz="2000" spc="-1" dirty="0">
                <a:solidFill>
                  <a:srgbClr val="000000"/>
                </a:solidFill>
              </a:rPr>
              <a:t>Перевірка </a:t>
            </a:r>
            <a:r>
              <a:rPr lang="uk-UA" sz="2000" spc="-1" dirty="0" err="1">
                <a:solidFill>
                  <a:srgbClr val="000000"/>
                </a:solidFill>
              </a:rPr>
              <a:t>несправностей</a:t>
            </a:r>
            <a:r>
              <a:rPr lang="uk-UA" sz="2000" spc="-1" dirty="0">
                <a:solidFill>
                  <a:srgbClr val="000000"/>
                </a:solidFill>
              </a:rPr>
              <a:t> каналізаційних витяжок.</a:t>
            </a:r>
          </a:p>
          <a:p>
            <a:pPr marL="343080" indent="-342720" algn="just">
              <a:spcBef>
                <a:spcPts val="400"/>
              </a:spcBef>
              <a:buClr>
                <a:srgbClr val="A6A6A6"/>
              </a:buClr>
              <a:buFont typeface="Arial"/>
              <a:buChar char="•"/>
            </a:pPr>
            <a:r>
              <a:rPr lang="uk-UA" sz="2000" spc="-1" dirty="0">
                <a:solidFill>
                  <a:srgbClr val="000000"/>
                </a:solidFill>
              </a:rPr>
              <a:t>Заміна гумових муфт та манжетів унітазів.</a:t>
            </a:r>
          </a:p>
          <a:p>
            <a:pPr marL="343080" indent="-342720" algn="just">
              <a:spcBef>
                <a:spcPts val="400"/>
              </a:spcBef>
              <a:buClr>
                <a:srgbClr val="A6A6A6"/>
              </a:buClr>
              <a:buFont typeface="Arial"/>
              <a:buChar char="•"/>
            </a:pPr>
            <a:r>
              <a:rPr lang="uk-UA" sz="2000" spc="-1" dirty="0">
                <a:solidFill>
                  <a:srgbClr val="000000"/>
                </a:solidFill>
              </a:rPr>
              <a:t>Підкарбування розтрубів та ущільнення стиків каналізаційних труб.</a:t>
            </a:r>
          </a:p>
          <a:p>
            <a:pPr marL="343080" indent="-342720" algn="just">
              <a:spcBef>
                <a:spcPts val="400"/>
              </a:spcBef>
              <a:buClr>
                <a:srgbClr val="A6A6A6"/>
              </a:buClr>
              <a:buFont typeface="Arial"/>
              <a:buChar char="•"/>
            </a:pPr>
            <a:endParaRPr lang="ru-RU" sz="2000" spc="-1" dirty="0">
              <a:solidFill>
                <a:srgbClr val="000000"/>
              </a:solidFill>
            </a:endParaRPr>
          </a:p>
          <a:p>
            <a:pPr marL="343080" indent="-342720" algn="just">
              <a:spcBef>
                <a:spcPts val="400"/>
              </a:spcBef>
              <a:buClr>
                <a:srgbClr val="A6A6A6"/>
              </a:buClr>
              <a:buFont typeface="Arial"/>
              <a:buChar char="•"/>
            </a:pPr>
            <a:endParaRPr lang="ru-RU" dirty="0"/>
          </a:p>
          <a:p>
            <a:pPr marL="343080" indent="-342720" algn="just">
              <a:lnSpc>
                <a:spcPct val="100000"/>
              </a:lnSpc>
              <a:spcBef>
                <a:spcPts val="400"/>
              </a:spcBef>
              <a:buClr>
                <a:srgbClr val="A6A6A6"/>
              </a:buClr>
              <a:buFont typeface="Arial"/>
              <a:buChar char="•"/>
            </a:pPr>
            <a:endParaRPr lang="uk-UA" sz="2000" spc="-1" dirty="0">
              <a:solidFill>
                <a:srgbClr val="000000"/>
              </a:solidFill>
              <a:ea typeface="Arial"/>
            </a:endParaRPr>
          </a:p>
        </p:txBody>
      </p:sp>
    </p:spTree>
    <p:extLst>
      <p:ext uri="{BB962C8B-B14F-4D97-AF65-F5344CB8AC3E}">
        <p14:creationId xmlns:p14="http://schemas.microsoft.com/office/powerpoint/2010/main" val="241476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504049" y="867331"/>
            <a:ext cx="10032840" cy="737280"/>
          </a:xfrm>
          <a:prstGeom prst="rect">
            <a:avLst/>
          </a:prstGeom>
          <a:noFill/>
          <a:ln>
            <a:noFill/>
          </a:ln>
        </p:spPr>
        <p:txBody>
          <a:bodyPr anchor="ctr">
            <a:noAutofit/>
          </a:bodyPr>
          <a:lstStyle/>
          <a:p>
            <a:pPr>
              <a:lnSpc>
                <a:spcPct val="100000"/>
              </a:lnSpc>
            </a:pPr>
            <a:r>
              <a:rPr lang="uk-UA" sz="2800" b="1" spc="-1" dirty="0">
                <a:solidFill>
                  <a:srgbClr val="000000"/>
                </a:solidFill>
                <a:latin typeface="Arial"/>
              </a:rPr>
              <a:t>Технічне обслуговування і ремонт системи водовідведення</a:t>
            </a:r>
          </a:p>
        </p:txBody>
      </p:sp>
      <p:sp>
        <p:nvSpPr>
          <p:cNvPr id="153" name="TextShape 3"/>
          <p:cNvSpPr txBox="1"/>
          <p:nvPr/>
        </p:nvSpPr>
        <p:spPr>
          <a:xfrm>
            <a:off x="628035" y="1604611"/>
            <a:ext cx="11057686" cy="3556324"/>
          </a:xfrm>
          <a:prstGeom prst="rect">
            <a:avLst/>
          </a:prstGeom>
          <a:noFill/>
          <a:ln>
            <a:noFill/>
          </a:ln>
        </p:spPr>
        <p:txBody>
          <a:bodyPr>
            <a:noAutofit/>
          </a:bodyPr>
          <a:lstStyle/>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600"/>
              </a:spcAft>
              <a:buClr>
                <a:srgbClr val="A6A6A6"/>
              </a:buClr>
            </a:pPr>
            <a:r>
              <a:rPr lang="uk-UA" sz="2000" b="1" spc="-1" dirty="0">
                <a:solidFill>
                  <a:srgbClr val="C00000"/>
                </a:solidFill>
              </a:rPr>
              <a:t>Орієнтовний склад робіт з поточного ремонту </a:t>
            </a:r>
            <a:r>
              <a:rPr lang="uk-UA" sz="2000" b="1" spc="-1" dirty="0">
                <a:solidFill>
                  <a:srgbClr val="C00000"/>
                </a:solidFill>
                <a:latin typeface="Arial"/>
              </a:rPr>
              <a:t>системи водовідведення:</a:t>
            </a:r>
          </a:p>
          <a:p>
            <a:pPr marL="343080" indent="-342720" algn="just">
              <a:spcBef>
                <a:spcPts val="400"/>
              </a:spcBef>
              <a:buClr>
                <a:srgbClr val="A6A6A6"/>
              </a:buClr>
              <a:buFont typeface="Arial"/>
              <a:buChar char="•"/>
            </a:pPr>
            <a:r>
              <a:rPr lang="uk-UA" sz="2000" spc="-1" dirty="0">
                <a:solidFill>
                  <a:srgbClr val="000000"/>
                </a:solidFill>
              </a:rPr>
              <a:t>Ремонт та укріплення сидінь унітазів, заміна поплавків змивних бачків.</a:t>
            </a:r>
          </a:p>
          <a:p>
            <a:pPr marL="343080" indent="-342720" algn="just">
              <a:spcBef>
                <a:spcPts val="400"/>
              </a:spcBef>
              <a:buClr>
                <a:srgbClr val="A6A6A6"/>
              </a:buClr>
              <a:buFont typeface="Arial"/>
              <a:buChar char="•"/>
            </a:pPr>
            <a:r>
              <a:rPr lang="uk-UA" sz="2000" spc="-1" dirty="0">
                <a:solidFill>
                  <a:srgbClr val="000000"/>
                </a:solidFill>
              </a:rPr>
              <a:t>Ремонт змивних бачків.</a:t>
            </a:r>
          </a:p>
          <a:p>
            <a:pPr marL="343080" indent="-342720" algn="just">
              <a:spcBef>
                <a:spcPts val="400"/>
              </a:spcBef>
              <a:buClr>
                <a:srgbClr val="A6A6A6"/>
              </a:buClr>
              <a:buFont typeface="Arial"/>
              <a:buChar char="•"/>
            </a:pPr>
            <a:r>
              <a:rPr lang="uk-UA" sz="2000" spc="-1" dirty="0">
                <a:solidFill>
                  <a:srgbClr val="000000"/>
                </a:solidFill>
              </a:rPr>
              <a:t>Виправлення та заміна кульових кранів змивних бачків.</a:t>
            </a:r>
          </a:p>
          <a:p>
            <a:pPr marL="343080" indent="-342720" algn="just">
              <a:spcBef>
                <a:spcPts val="400"/>
              </a:spcBef>
              <a:buClr>
                <a:srgbClr val="A6A6A6"/>
              </a:buClr>
              <a:buFont typeface="Arial"/>
              <a:buChar char="•"/>
            </a:pPr>
            <a:r>
              <a:rPr lang="uk-UA" sz="2000" spc="-1" dirty="0">
                <a:solidFill>
                  <a:srgbClr val="000000"/>
                </a:solidFill>
              </a:rPr>
              <a:t>Ремонт водовідвідної арматури.</a:t>
            </a:r>
          </a:p>
          <a:p>
            <a:pPr marL="343080" indent="-342720" algn="just">
              <a:spcBef>
                <a:spcPts val="400"/>
              </a:spcBef>
              <a:buClr>
                <a:srgbClr val="A6A6A6"/>
              </a:buClr>
              <a:buFont typeface="Arial"/>
              <a:buChar char="•"/>
            </a:pPr>
            <a:r>
              <a:rPr lang="uk-UA" sz="2000" spc="-1" dirty="0">
                <a:solidFill>
                  <a:srgbClr val="000000"/>
                </a:solidFill>
              </a:rPr>
              <a:t>Роботи з усунення незначних аварій.</a:t>
            </a:r>
          </a:p>
          <a:p>
            <a:pPr marL="343080" indent="-342720" algn="just">
              <a:spcBef>
                <a:spcPts val="400"/>
              </a:spcBef>
              <a:buClr>
                <a:srgbClr val="A6A6A6"/>
              </a:buClr>
              <a:buFont typeface="Arial"/>
              <a:buChar char="•"/>
            </a:pPr>
            <a:r>
              <a:rPr lang="uk-UA" sz="2000" spc="-1" dirty="0">
                <a:solidFill>
                  <a:srgbClr val="000000"/>
                </a:solidFill>
              </a:rPr>
              <a:t>Ремонт верхньої частини колодязів із зміною розбитих кришок та люків.</a:t>
            </a:r>
          </a:p>
          <a:p>
            <a:pPr marL="343080" indent="-342720" algn="just">
              <a:spcBef>
                <a:spcPts val="400"/>
              </a:spcBef>
              <a:buClr>
                <a:srgbClr val="A6A6A6"/>
              </a:buClr>
              <a:buFont typeface="Arial"/>
              <a:buChar char="•"/>
            </a:pPr>
            <a:r>
              <a:rPr lang="uk-UA" sz="2000" spc="-1" dirty="0">
                <a:solidFill>
                  <a:srgbClr val="000000"/>
                </a:solidFill>
              </a:rPr>
              <a:t>Фарбування труб водовідведення;</a:t>
            </a:r>
          </a:p>
          <a:p>
            <a:pPr marL="343080" indent="-342720" algn="just">
              <a:spcBef>
                <a:spcPts val="400"/>
              </a:spcBef>
              <a:buClr>
                <a:srgbClr val="A6A6A6"/>
              </a:buClr>
              <a:buFont typeface="Arial"/>
              <a:buChar char="•"/>
            </a:pPr>
            <a:endParaRPr lang="ru-RU" sz="2000" spc="-1" dirty="0">
              <a:solidFill>
                <a:srgbClr val="000000"/>
              </a:solidFill>
            </a:endParaRPr>
          </a:p>
          <a:p>
            <a:pPr marL="343080" indent="-342720" algn="just">
              <a:spcBef>
                <a:spcPts val="400"/>
              </a:spcBef>
              <a:buClr>
                <a:srgbClr val="A6A6A6"/>
              </a:buClr>
              <a:buFont typeface="Arial"/>
              <a:buChar char="•"/>
            </a:pPr>
            <a:endParaRPr lang="ru-RU" dirty="0"/>
          </a:p>
          <a:p>
            <a:pPr marL="343080" indent="-342720" algn="just">
              <a:lnSpc>
                <a:spcPct val="100000"/>
              </a:lnSpc>
              <a:spcBef>
                <a:spcPts val="400"/>
              </a:spcBef>
              <a:buClr>
                <a:srgbClr val="A6A6A6"/>
              </a:buClr>
              <a:buFont typeface="Arial"/>
              <a:buChar char="•"/>
            </a:pPr>
            <a:endParaRPr lang="uk-UA" sz="2000" spc="-1" dirty="0">
              <a:solidFill>
                <a:srgbClr val="000000"/>
              </a:solidFill>
              <a:ea typeface="Arial"/>
            </a:endParaRPr>
          </a:p>
        </p:txBody>
      </p:sp>
    </p:spTree>
    <p:extLst>
      <p:ext uri="{BB962C8B-B14F-4D97-AF65-F5344CB8AC3E}">
        <p14:creationId xmlns:p14="http://schemas.microsoft.com/office/powerpoint/2010/main" val="204398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767520" y="416880"/>
            <a:ext cx="10032840" cy="737280"/>
          </a:xfrm>
          <a:prstGeom prst="rect">
            <a:avLst/>
          </a:prstGeom>
          <a:noFill/>
          <a:ln>
            <a:noFill/>
          </a:ln>
        </p:spPr>
        <p:txBody>
          <a:bodyPr anchor="ctr">
            <a:noAutofit/>
          </a:bodyPr>
          <a:lstStyle/>
          <a:p>
            <a:pPr>
              <a:lnSpc>
                <a:spcPct val="100000"/>
              </a:lnSpc>
            </a:pPr>
            <a:r>
              <a:rPr lang="uk-UA" sz="2800" b="1" strike="noStrike" spc="-1" dirty="0">
                <a:solidFill>
                  <a:srgbClr val="000000"/>
                </a:solidFill>
                <a:latin typeface="Arial"/>
                <a:ea typeface="Arial"/>
              </a:rPr>
              <a:t>4. </a:t>
            </a:r>
            <a:r>
              <a:rPr lang="uk-UA" sz="2800" b="1" strike="noStrike" spc="-1" dirty="0" err="1">
                <a:solidFill>
                  <a:srgbClr val="000000"/>
                </a:solidFill>
                <a:latin typeface="Arial"/>
                <a:ea typeface="Arial"/>
              </a:rPr>
              <a:t>Легіонели</a:t>
            </a:r>
            <a:r>
              <a:rPr lang="uk-UA" sz="2800" b="1" strike="noStrike" spc="-1" dirty="0">
                <a:solidFill>
                  <a:srgbClr val="000000"/>
                </a:solidFill>
                <a:latin typeface="Arial"/>
                <a:ea typeface="Arial"/>
              </a:rPr>
              <a:t> в </a:t>
            </a:r>
            <a:r>
              <a:rPr lang="uk-UA" sz="2800" b="1" spc="-1" dirty="0">
                <a:solidFill>
                  <a:srgbClr val="000000"/>
                </a:solidFill>
                <a:latin typeface="Arial"/>
                <a:ea typeface="Arial"/>
              </a:rPr>
              <a:t>системі водопостачання</a:t>
            </a:r>
            <a:r>
              <a:rPr lang="uk-UA" sz="2800" b="1" strike="noStrike" spc="-1" dirty="0">
                <a:solidFill>
                  <a:srgbClr val="000000"/>
                </a:solidFill>
                <a:latin typeface="Arial"/>
                <a:ea typeface="Arial"/>
              </a:rPr>
              <a:t> </a:t>
            </a:r>
            <a:endParaRPr lang="lv-LV" sz="2800" b="0" strike="noStrike" spc="-1" dirty="0">
              <a:solidFill>
                <a:srgbClr val="000000"/>
              </a:solidFill>
              <a:latin typeface="Arial"/>
            </a:endParaRPr>
          </a:p>
        </p:txBody>
      </p:sp>
      <p:sp>
        <p:nvSpPr>
          <p:cNvPr id="153" name="TextShape 3"/>
          <p:cNvSpPr txBox="1"/>
          <p:nvPr/>
        </p:nvSpPr>
        <p:spPr>
          <a:xfrm>
            <a:off x="767520" y="1341140"/>
            <a:ext cx="10732222" cy="3556324"/>
          </a:xfrm>
          <a:prstGeom prst="rect">
            <a:avLst/>
          </a:prstGeom>
          <a:noFill/>
          <a:ln>
            <a:noFill/>
          </a:ln>
        </p:spPr>
        <p:txBody>
          <a:bodyPr>
            <a:noAutofit/>
          </a:bodyPr>
          <a:lstStyle/>
          <a:p>
            <a:pPr marL="360">
              <a:lnSpc>
                <a:spcPct val="100000"/>
              </a:lnSpc>
              <a:spcBef>
                <a:spcPts val="400"/>
              </a:spcBef>
              <a:buClr>
                <a:srgbClr val="A6A6A6"/>
              </a:buClr>
            </a:pPr>
            <a:r>
              <a:rPr lang="uk-UA" sz="2400" b="1" strike="noStrike" spc="-1" dirty="0" err="1">
                <a:solidFill>
                  <a:srgbClr val="C00000"/>
                </a:solidFill>
                <a:latin typeface="Arial"/>
                <a:ea typeface="Arial"/>
              </a:rPr>
              <a:t>Легіонели</a:t>
            </a:r>
            <a:r>
              <a:rPr lang="uk-UA" sz="2000" b="0" strike="noStrike" spc="-1" dirty="0">
                <a:solidFill>
                  <a:srgbClr val="000000"/>
                </a:solidFill>
                <a:latin typeface="Arial"/>
                <a:ea typeface="Arial"/>
              </a:rPr>
              <a:t> – </a:t>
            </a:r>
            <a:r>
              <a:rPr lang="uk-UA" sz="2000" b="0" strike="noStrike" spc="-1" dirty="0">
                <a:latin typeface="Arial"/>
                <a:ea typeface="Arial"/>
              </a:rPr>
              <a:t>рід патогенних бактерій (на сьогодні відомо біля 40 різновидів </a:t>
            </a:r>
            <a:r>
              <a:rPr lang="uk-UA" sz="2000" b="0" strike="noStrike" spc="-1" dirty="0" err="1">
                <a:latin typeface="Arial"/>
                <a:ea typeface="Arial"/>
              </a:rPr>
              <a:t>легіонел</a:t>
            </a:r>
            <a:r>
              <a:rPr lang="uk-UA" sz="2000" b="0" strike="noStrike" spc="-1" dirty="0">
                <a:latin typeface="Arial"/>
                <a:ea typeface="Arial"/>
              </a:rPr>
              <a:t>)</a:t>
            </a:r>
            <a:endParaRPr lang="en-US" sz="2000" b="0" strike="noStrike" spc="-1" dirty="0">
              <a:solidFill>
                <a:srgbClr val="6E6452"/>
              </a:solidFill>
              <a:latin typeface="Arial"/>
            </a:endParaRPr>
          </a:p>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600"/>
              </a:spcAft>
              <a:buClr>
                <a:srgbClr val="A6A6A6"/>
              </a:buClr>
            </a:pPr>
            <a:r>
              <a:rPr lang="uk-UA" sz="2000" b="0" strike="noStrike" spc="-1" dirty="0">
                <a:solidFill>
                  <a:srgbClr val="000000"/>
                </a:solidFill>
                <a:latin typeface="Arial"/>
                <a:ea typeface="Arial"/>
              </a:rPr>
              <a:t>Викликають два типи </a:t>
            </a:r>
            <a:r>
              <a:rPr lang="uk-UA" sz="2000" spc="-1" dirty="0">
                <a:solidFill>
                  <a:srgbClr val="000000"/>
                </a:solidFill>
                <a:ea typeface="Arial"/>
              </a:rPr>
              <a:t>захворювань:</a:t>
            </a:r>
          </a:p>
          <a:p>
            <a:pPr marL="343080" indent="-342720" algn="just">
              <a:lnSpc>
                <a:spcPct val="100000"/>
              </a:lnSpc>
              <a:spcBef>
                <a:spcPts val="400"/>
              </a:spcBef>
              <a:buClr>
                <a:srgbClr val="A6A6A6"/>
              </a:buClr>
              <a:buFont typeface="Arial"/>
              <a:buChar char="•"/>
            </a:pPr>
            <a:r>
              <a:rPr lang="uk-UA" sz="2000" spc="-1" dirty="0">
                <a:solidFill>
                  <a:srgbClr val="000000"/>
                </a:solidFill>
                <a:ea typeface="Arial"/>
              </a:rPr>
              <a:t>Хвороба легіонерів або </a:t>
            </a:r>
            <a:r>
              <a:rPr lang="uk-UA" sz="2000" spc="-1" dirty="0" err="1">
                <a:solidFill>
                  <a:srgbClr val="000000"/>
                </a:solidFill>
                <a:ea typeface="Arial"/>
              </a:rPr>
              <a:t>легіонельоз</a:t>
            </a:r>
            <a:r>
              <a:rPr lang="uk-UA" sz="2000" spc="-1" dirty="0">
                <a:solidFill>
                  <a:srgbClr val="000000"/>
                </a:solidFill>
                <a:ea typeface="Arial"/>
              </a:rPr>
              <a:t> - важка форма пневмонії, смертність при якій при ранньому початку лікування складає 20% і 80% при відсутності лікування.</a:t>
            </a:r>
          </a:p>
          <a:p>
            <a:pPr marL="343080" indent="-342720" algn="just">
              <a:lnSpc>
                <a:spcPct val="100000"/>
              </a:lnSpc>
              <a:spcBef>
                <a:spcPts val="400"/>
              </a:spcBef>
              <a:buClr>
                <a:srgbClr val="A6A6A6"/>
              </a:buClr>
              <a:buFont typeface="Arial"/>
              <a:buChar char="•"/>
            </a:pPr>
            <a:r>
              <a:rPr lang="uk-UA" sz="2000" spc="-1" dirty="0">
                <a:solidFill>
                  <a:srgbClr val="000000"/>
                </a:solidFill>
                <a:ea typeface="Arial"/>
              </a:rPr>
              <a:t>Лихоманка </a:t>
            </a:r>
            <a:r>
              <a:rPr lang="uk-UA" sz="2000" spc="-1" dirty="0" err="1">
                <a:solidFill>
                  <a:srgbClr val="000000"/>
                </a:solidFill>
                <a:ea typeface="Arial"/>
              </a:rPr>
              <a:t>Понтіак</a:t>
            </a:r>
            <a:r>
              <a:rPr lang="uk-UA" sz="2000" spc="-1" dirty="0">
                <a:solidFill>
                  <a:srgbClr val="000000"/>
                </a:solidFill>
                <a:ea typeface="Arial"/>
              </a:rPr>
              <a:t> - має симптоми, схожі на синдроми ГРВІ і не вимагає госпіталізації.</a:t>
            </a:r>
          </a:p>
          <a:p>
            <a:pPr indent="412750" algn="just">
              <a:lnSpc>
                <a:spcPct val="100000"/>
              </a:lnSpc>
              <a:spcBef>
                <a:spcPts val="400"/>
              </a:spcBef>
              <a:buClr>
                <a:srgbClr val="A6A6A6"/>
              </a:buClr>
            </a:pPr>
            <a:r>
              <a:rPr lang="uk-UA" sz="2000" spc="-1" dirty="0">
                <a:solidFill>
                  <a:srgbClr val="000000"/>
                </a:solidFill>
                <a:latin typeface="Arial"/>
              </a:rPr>
              <a:t>Бактерії </a:t>
            </a:r>
            <a:r>
              <a:rPr lang="uk-UA" sz="2000" spc="-1" dirty="0" err="1">
                <a:solidFill>
                  <a:srgbClr val="000000"/>
                </a:solidFill>
                <a:latin typeface="Arial"/>
              </a:rPr>
              <a:t>легіонелли</a:t>
            </a:r>
            <a:r>
              <a:rPr lang="uk-UA" sz="2000" spc="-1" dirty="0">
                <a:solidFill>
                  <a:srgbClr val="000000"/>
                </a:solidFill>
                <a:latin typeface="Arial"/>
              </a:rPr>
              <a:t> розмножуються в будь-якій системі, що має контур з гарячою або теплою водою, температура якої знаходиться в межах 20-50 ° С, і яка створює водяний пил шляхом пульверизації, кипіння, а також розбризкування внаслідок направлення високого напору води на поверхню. Даній умові задовольняє велика кількість інженерних систем, наприклад, таких, як: системи ГВП, зволожувачі повітря, душі, </a:t>
            </a:r>
            <a:r>
              <a:rPr lang="uk-UA" sz="2000" spc="-1" dirty="0" err="1">
                <a:solidFill>
                  <a:srgbClr val="000000"/>
                </a:solidFill>
                <a:latin typeface="Arial"/>
              </a:rPr>
              <a:t>джакузі</a:t>
            </a:r>
            <a:r>
              <a:rPr lang="uk-UA" sz="2000" spc="-1" dirty="0">
                <a:solidFill>
                  <a:srgbClr val="000000"/>
                </a:solidFill>
                <a:latin typeface="Arial"/>
              </a:rPr>
              <a:t>, СПА та </a:t>
            </a:r>
            <a:r>
              <a:rPr lang="uk-UA" sz="2000" spc="-1" dirty="0" err="1">
                <a:solidFill>
                  <a:srgbClr val="000000"/>
                </a:solidFill>
                <a:latin typeface="Arial"/>
              </a:rPr>
              <a:t>ін</a:t>
            </a:r>
            <a:r>
              <a:rPr lang="ru-RU" sz="2000" spc="-1" dirty="0">
                <a:solidFill>
                  <a:srgbClr val="000000"/>
                </a:solidFill>
                <a:latin typeface="Arial"/>
              </a:rPr>
              <a:t>.</a:t>
            </a:r>
            <a:endParaRPr lang="en-US" sz="2000" spc="-1" dirty="0">
              <a:solidFill>
                <a:srgbClr val="000000"/>
              </a:solidFill>
              <a:latin typeface="Arial"/>
            </a:endParaRPr>
          </a:p>
        </p:txBody>
      </p:sp>
    </p:spTree>
    <p:extLst>
      <p:ext uri="{BB962C8B-B14F-4D97-AF65-F5344CB8AC3E}">
        <p14:creationId xmlns:p14="http://schemas.microsoft.com/office/powerpoint/2010/main" val="347528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767520" y="416880"/>
            <a:ext cx="10032840" cy="737280"/>
          </a:xfrm>
          <a:prstGeom prst="rect">
            <a:avLst/>
          </a:prstGeom>
          <a:noFill/>
          <a:ln>
            <a:noFill/>
          </a:ln>
        </p:spPr>
        <p:txBody>
          <a:bodyPr anchor="ctr">
            <a:noAutofit/>
          </a:bodyPr>
          <a:lstStyle/>
          <a:p>
            <a:pPr>
              <a:lnSpc>
                <a:spcPct val="100000"/>
              </a:lnSpc>
            </a:pPr>
            <a:r>
              <a:rPr lang="uk-UA" sz="2800" b="1" strike="noStrike" spc="-1" dirty="0" err="1">
                <a:solidFill>
                  <a:srgbClr val="000000"/>
                </a:solidFill>
                <a:latin typeface="Arial"/>
                <a:ea typeface="Arial"/>
              </a:rPr>
              <a:t>Легіонели</a:t>
            </a:r>
            <a:r>
              <a:rPr lang="uk-UA" sz="2800" b="1" strike="noStrike" spc="-1" dirty="0">
                <a:solidFill>
                  <a:srgbClr val="000000"/>
                </a:solidFill>
                <a:latin typeface="Arial"/>
                <a:ea typeface="Arial"/>
              </a:rPr>
              <a:t> в </a:t>
            </a:r>
            <a:r>
              <a:rPr lang="uk-UA" sz="2800" b="1" spc="-1" dirty="0">
                <a:solidFill>
                  <a:srgbClr val="000000"/>
                </a:solidFill>
                <a:latin typeface="Arial"/>
                <a:ea typeface="Arial"/>
              </a:rPr>
              <a:t>системі водопостачання</a:t>
            </a:r>
            <a:r>
              <a:rPr lang="uk-UA" sz="2800" b="1" strike="noStrike" spc="-1" dirty="0">
                <a:solidFill>
                  <a:srgbClr val="000000"/>
                </a:solidFill>
                <a:latin typeface="Arial"/>
                <a:ea typeface="Arial"/>
              </a:rPr>
              <a:t> </a:t>
            </a:r>
            <a:endParaRPr lang="lv-LV" sz="2800" b="0" strike="noStrike" spc="-1" dirty="0">
              <a:solidFill>
                <a:srgbClr val="000000"/>
              </a:solidFill>
              <a:latin typeface="Arial"/>
            </a:endParaRPr>
          </a:p>
        </p:txBody>
      </p:sp>
      <p:sp>
        <p:nvSpPr>
          <p:cNvPr id="153" name="TextShape 3"/>
          <p:cNvSpPr txBox="1"/>
          <p:nvPr/>
        </p:nvSpPr>
        <p:spPr>
          <a:xfrm>
            <a:off x="643534" y="1154160"/>
            <a:ext cx="10732222" cy="3556324"/>
          </a:xfrm>
          <a:prstGeom prst="rect">
            <a:avLst/>
          </a:prstGeom>
          <a:noFill/>
          <a:ln>
            <a:noFill/>
          </a:ln>
        </p:spPr>
        <p:txBody>
          <a:bodyPr>
            <a:noAutofit/>
          </a:bodyPr>
          <a:lstStyle/>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1200"/>
              </a:spcAft>
              <a:buClr>
                <a:srgbClr val="A6A6A6"/>
              </a:buClr>
            </a:pPr>
            <a:r>
              <a:rPr lang="uk-UA" sz="2400" spc="-1" dirty="0">
                <a:solidFill>
                  <a:srgbClr val="000000"/>
                </a:solidFill>
                <a:ea typeface="Arial"/>
              </a:rPr>
              <a:t>Сприятливі умови для розмноження </a:t>
            </a:r>
            <a:r>
              <a:rPr lang="uk-UA" sz="2400" spc="-1" dirty="0" err="1">
                <a:solidFill>
                  <a:srgbClr val="000000"/>
                </a:solidFill>
                <a:ea typeface="Arial"/>
              </a:rPr>
              <a:t>легіонел</a:t>
            </a:r>
            <a:r>
              <a:rPr lang="uk-UA" sz="2400" spc="-1" dirty="0">
                <a:solidFill>
                  <a:srgbClr val="000000"/>
                </a:solidFill>
                <a:ea typeface="Arial"/>
              </a:rPr>
              <a:t>:</a:t>
            </a:r>
          </a:p>
          <a:p>
            <a:pPr marL="343080" indent="-342720" algn="just">
              <a:spcBef>
                <a:spcPts val="400"/>
              </a:spcBef>
              <a:buClr>
                <a:srgbClr val="A6A6A6"/>
              </a:buClr>
              <a:buFont typeface="Arial"/>
              <a:buChar char="•"/>
            </a:pPr>
            <a:r>
              <a:rPr lang="uk-UA" sz="2400" spc="-1" dirty="0">
                <a:solidFill>
                  <a:srgbClr val="000000"/>
                </a:solidFill>
              </a:rPr>
              <a:t>Температура води 20-50 °С і </a:t>
            </a:r>
            <a:r>
              <a:rPr lang="uk-UA" sz="2400" spc="-1" dirty="0" err="1">
                <a:solidFill>
                  <a:srgbClr val="000000"/>
                </a:solidFill>
              </a:rPr>
              <a:t>рН</a:t>
            </a:r>
            <a:r>
              <a:rPr lang="uk-UA" sz="2400" spc="-1" dirty="0">
                <a:solidFill>
                  <a:srgbClr val="000000"/>
                </a:solidFill>
              </a:rPr>
              <a:t> 5.0-8.5. Оптимальною умовою для розмноження є температура води від 35 °С до 45 °С.</a:t>
            </a:r>
          </a:p>
          <a:p>
            <a:pPr marL="343080" indent="-342720" algn="just">
              <a:spcBef>
                <a:spcPts val="400"/>
              </a:spcBef>
              <a:buClr>
                <a:srgbClr val="A6A6A6"/>
              </a:buClr>
              <a:buFont typeface="Arial"/>
              <a:buChar char="•"/>
            </a:pPr>
            <a:r>
              <a:rPr lang="uk-UA" sz="2400" spc="-1" dirty="0">
                <a:solidFill>
                  <a:srgbClr val="000000"/>
                </a:solidFill>
              </a:rPr>
              <a:t>Органічні відкладення в трубопровідних системах: бактерії </a:t>
            </a:r>
            <a:r>
              <a:rPr lang="uk-UA" sz="2400" spc="-1" dirty="0" err="1">
                <a:solidFill>
                  <a:srgbClr val="000000"/>
                </a:solidFill>
              </a:rPr>
              <a:t>легіонели</a:t>
            </a:r>
            <a:r>
              <a:rPr lang="uk-UA" sz="2400" spc="-1" dirty="0">
                <a:solidFill>
                  <a:srgbClr val="000000"/>
                </a:solidFill>
              </a:rPr>
              <a:t> всмоктуються в органічні відкладення найпростіших, тобто амеб, і розмножуються на внутрішньоклітинному рівні. Інші мікроорганізми, які живуть в органічних </a:t>
            </a:r>
            <a:r>
              <a:rPr lang="uk-UA" sz="2400" spc="-1" dirty="0" err="1">
                <a:solidFill>
                  <a:srgbClr val="000000"/>
                </a:solidFill>
              </a:rPr>
              <a:t>відкладеннях</a:t>
            </a:r>
            <a:r>
              <a:rPr lang="uk-UA" sz="2400" spc="-1" dirty="0">
                <a:solidFill>
                  <a:srgbClr val="000000"/>
                </a:solidFill>
              </a:rPr>
              <a:t>, забезпечують </a:t>
            </a:r>
            <a:r>
              <a:rPr lang="uk-UA" sz="2400" spc="-1" dirty="0" err="1">
                <a:solidFill>
                  <a:srgbClr val="000000"/>
                </a:solidFill>
              </a:rPr>
              <a:t>життєво</a:t>
            </a:r>
            <a:r>
              <a:rPr lang="uk-UA" sz="2400" spc="-1" dirty="0">
                <a:solidFill>
                  <a:srgbClr val="000000"/>
                </a:solidFill>
              </a:rPr>
              <a:t> важливі поживні речовини для розвитку </a:t>
            </a:r>
            <a:r>
              <a:rPr lang="uk-UA" sz="2400" spc="-1" dirty="0" err="1">
                <a:solidFill>
                  <a:srgbClr val="000000"/>
                </a:solidFill>
              </a:rPr>
              <a:t>легіонел</a:t>
            </a:r>
            <a:r>
              <a:rPr lang="uk-UA" sz="2400" spc="-1" dirty="0">
                <a:solidFill>
                  <a:srgbClr val="000000"/>
                </a:solidFill>
              </a:rPr>
              <a:t>.</a:t>
            </a:r>
          </a:p>
          <a:p>
            <a:pPr marL="343080" indent="-342720" algn="just">
              <a:spcBef>
                <a:spcPts val="400"/>
              </a:spcBef>
              <a:buClr>
                <a:srgbClr val="A6A6A6"/>
              </a:buClr>
              <a:buFont typeface="Arial"/>
              <a:buChar char="•"/>
            </a:pPr>
            <a:r>
              <a:rPr lang="uk-UA" sz="2400" spc="-1" dirty="0">
                <a:solidFill>
                  <a:srgbClr val="000000"/>
                </a:solidFill>
              </a:rPr>
              <a:t>Вміст поживних речовин, таких як солі жорсткості (</a:t>
            </a:r>
            <a:r>
              <a:rPr lang="en-US" sz="2400" spc="-1" dirty="0">
                <a:solidFill>
                  <a:srgbClr val="000000"/>
                </a:solidFill>
              </a:rPr>
              <a:t>Ca2 +, Mg2 +), </a:t>
            </a:r>
            <a:r>
              <a:rPr lang="uk-UA" sz="2400" spc="-1" dirty="0">
                <a:solidFill>
                  <a:srgbClr val="000000"/>
                </a:solidFill>
              </a:rPr>
              <a:t>з'єднання заліза (продукти корозії) і органічні речовин (амінокислоти).</a:t>
            </a:r>
          </a:p>
          <a:p>
            <a:pPr marL="343080" indent="-342720" algn="just">
              <a:spcBef>
                <a:spcPts val="400"/>
              </a:spcBef>
              <a:buClr>
                <a:srgbClr val="A6A6A6"/>
              </a:buClr>
              <a:buFont typeface="Arial"/>
              <a:buChar char="•"/>
            </a:pPr>
            <a:r>
              <a:rPr lang="uk-UA" sz="2400" spc="-1" dirty="0">
                <a:solidFill>
                  <a:srgbClr val="000000"/>
                </a:solidFill>
              </a:rPr>
              <a:t>Гаряче водопостачання становить особливий ризик.</a:t>
            </a:r>
          </a:p>
          <a:p>
            <a:pPr marL="343080" indent="-342720" algn="just">
              <a:spcBef>
                <a:spcPts val="400"/>
              </a:spcBef>
              <a:buClr>
                <a:srgbClr val="A6A6A6"/>
              </a:buClr>
              <a:buFont typeface="Arial"/>
              <a:buChar char="•"/>
            </a:pPr>
            <a:endParaRPr lang="uk-UA" sz="2400" spc="-1" dirty="0">
              <a:solidFill>
                <a:srgbClr val="000000"/>
              </a:solidFill>
            </a:endParaRPr>
          </a:p>
        </p:txBody>
      </p:sp>
    </p:spTree>
    <p:extLst>
      <p:ext uri="{BB962C8B-B14F-4D97-AF65-F5344CB8AC3E}">
        <p14:creationId xmlns:p14="http://schemas.microsoft.com/office/powerpoint/2010/main" val="313070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767520" y="416880"/>
            <a:ext cx="10032840" cy="737280"/>
          </a:xfrm>
          <a:prstGeom prst="rect">
            <a:avLst/>
          </a:prstGeom>
          <a:noFill/>
          <a:ln>
            <a:noFill/>
          </a:ln>
        </p:spPr>
        <p:txBody>
          <a:bodyPr anchor="ctr">
            <a:noAutofit/>
          </a:bodyPr>
          <a:lstStyle/>
          <a:p>
            <a:pPr>
              <a:lnSpc>
                <a:spcPct val="100000"/>
              </a:lnSpc>
            </a:pPr>
            <a:r>
              <a:rPr lang="uk-UA" sz="2800" b="1" strike="noStrike" spc="-1" dirty="0" err="1">
                <a:solidFill>
                  <a:srgbClr val="000000"/>
                </a:solidFill>
                <a:latin typeface="Arial"/>
                <a:ea typeface="Arial"/>
              </a:rPr>
              <a:t>Легіонели</a:t>
            </a:r>
            <a:r>
              <a:rPr lang="uk-UA" sz="2800" b="1" strike="noStrike" spc="-1" dirty="0">
                <a:solidFill>
                  <a:srgbClr val="000000"/>
                </a:solidFill>
                <a:latin typeface="Arial"/>
                <a:ea typeface="Arial"/>
              </a:rPr>
              <a:t> в </a:t>
            </a:r>
            <a:r>
              <a:rPr lang="uk-UA" sz="2800" b="1" spc="-1" dirty="0">
                <a:solidFill>
                  <a:srgbClr val="000000"/>
                </a:solidFill>
                <a:latin typeface="Arial"/>
                <a:ea typeface="Arial"/>
              </a:rPr>
              <a:t>системі водопостачання</a:t>
            </a:r>
            <a:r>
              <a:rPr lang="uk-UA" sz="2800" b="1" strike="noStrike" spc="-1" dirty="0">
                <a:solidFill>
                  <a:srgbClr val="000000"/>
                </a:solidFill>
                <a:latin typeface="Arial"/>
                <a:ea typeface="Arial"/>
              </a:rPr>
              <a:t> </a:t>
            </a:r>
            <a:endParaRPr lang="lv-LV" sz="2800" b="0" strike="noStrike" spc="-1" dirty="0">
              <a:solidFill>
                <a:srgbClr val="000000"/>
              </a:solidFill>
              <a:latin typeface="Arial"/>
            </a:endParaRPr>
          </a:p>
        </p:txBody>
      </p:sp>
      <p:sp>
        <p:nvSpPr>
          <p:cNvPr id="153" name="TextShape 3"/>
          <p:cNvSpPr txBox="1"/>
          <p:nvPr/>
        </p:nvSpPr>
        <p:spPr>
          <a:xfrm>
            <a:off x="643534" y="1154160"/>
            <a:ext cx="10732222" cy="3556324"/>
          </a:xfrm>
          <a:prstGeom prst="rect">
            <a:avLst/>
          </a:prstGeom>
          <a:noFill/>
          <a:ln>
            <a:noFill/>
          </a:ln>
        </p:spPr>
        <p:txBody>
          <a:bodyPr>
            <a:noAutofit/>
          </a:bodyPr>
          <a:lstStyle/>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1200"/>
              </a:spcAft>
              <a:buClr>
                <a:srgbClr val="A6A6A6"/>
              </a:buClr>
            </a:pPr>
            <a:r>
              <a:rPr lang="uk-UA" sz="2400" b="0" strike="noStrike" spc="-1" dirty="0">
                <a:solidFill>
                  <a:srgbClr val="000000"/>
                </a:solidFill>
                <a:latin typeface="Arial"/>
                <a:ea typeface="Arial"/>
              </a:rPr>
              <a:t>Вплив температур на виживання </a:t>
            </a:r>
            <a:r>
              <a:rPr lang="uk-UA" sz="2400" b="0" strike="noStrike" spc="-1" dirty="0" err="1">
                <a:solidFill>
                  <a:srgbClr val="000000"/>
                </a:solidFill>
                <a:latin typeface="Arial"/>
                <a:ea typeface="Arial"/>
              </a:rPr>
              <a:t>легіонел</a:t>
            </a:r>
            <a:r>
              <a:rPr lang="uk-UA" sz="2400" spc="-1" dirty="0">
                <a:solidFill>
                  <a:srgbClr val="000000"/>
                </a:solidFill>
                <a:ea typeface="Arial"/>
              </a:rPr>
              <a:t>:</a:t>
            </a:r>
          </a:p>
          <a:p>
            <a:pPr marL="343080" indent="-342720" algn="just">
              <a:spcBef>
                <a:spcPts val="400"/>
              </a:spcBef>
              <a:buClr>
                <a:srgbClr val="A6A6A6"/>
              </a:buClr>
              <a:buFont typeface="Arial"/>
              <a:buChar char="•"/>
            </a:pPr>
            <a:r>
              <a:rPr lang="uk-UA" sz="2400" spc="-1" dirty="0">
                <a:solidFill>
                  <a:srgbClr val="000000"/>
                </a:solidFill>
              </a:rPr>
              <a:t>60-70 до 80 ° C - миттєва безумовна дезінфекція</a:t>
            </a:r>
          </a:p>
          <a:p>
            <a:pPr marL="343080" indent="-342720" algn="just">
              <a:spcBef>
                <a:spcPts val="400"/>
              </a:spcBef>
              <a:buClr>
                <a:srgbClr val="A6A6A6"/>
              </a:buClr>
              <a:buFont typeface="Arial"/>
              <a:buChar char="•"/>
            </a:pPr>
            <a:r>
              <a:rPr lang="uk-UA" sz="2400" spc="-1" dirty="0">
                <a:solidFill>
                  <a:srgbClr val="000000"/>
                </a:solidFill>
              </a:rPr>
              <a:t>66 ° C - </a:t>
            </a:r>
            <a:r>
              <a:rPr lang="uk-UA" sz="2400" spc="-1" dirty="0" err="1">
                <a:solidFill>
                  <a:srgbClr val="000000"/>
                </a:solidFill>
              </a:rPr>
              <a:t>легіонела</a:t>
            </a:r>
            <a:r>
              <a:rPr lang="uk-UA" sz="2400" spc="-1" dirty="0">
                <a:solidFill>
                  <a:srgbClr val="000000"/>
                </a:solidFill>
              </a:rPr>
              <a:t> гине протягом 2 хвилин</a:t>
            </a:r>
          </a:p>
          <a:p>
            <a:pPr marL="343080" indent="-342720" algn="just">
              <a:spcBef>
                <a:spcPts val="400"/>
              </a:spcBef>
              <a:buClr>
                <a:srgbClr val="A6A6A6"/>
              </a:buClr>
              <a:buFont typeface="Arial"/>
              <a:buChar char="•"/>
            </a:pPr>
            <a:r>
              <a:rPr lang="uk-UA" sz="2400" spc="-1" dirty="0">
                <a:solidFill>
                  <a:srgbClr val="000000"/>
                </a:solidFill>
              </a:rPr>
              <a:t>60 ° C - </a:t>
            </a:r>
            <a:r>
              <a:rPr lang="uk-UA" sz="2400" spc="-1" dirty="0" err="1">
                <a:solidFill>
                  <a:srgbClr val="000000"/>
                </a:solidFill>
              </a:rPr>
              <a:t>легіонела</a:t>
            </a:r>
            <a:r>
              <a:rPr lang="uk-UA" sz="2400" spc="-1" dirty="0">
                <a:solidFill>
                  <a:srgbClr val="000000"/>
                </a:solidFill>
              </a:rPr>
              <a:t> гине протягом 32 хвилин</a:t>
            </a:r>
          </a:p>
          <a:p>
            <a:pPr marL="343080" indent="-342720" algn="just">
              <a:spcBef>
                <a:spcPts val="400"/>
              </a:spcBef>
              <a:buClr>
                <a:srgbClr val="A6A6A6"/>
              </a:buClr>
              <a:buFont typeface="Arial"/>
              <a:buChar char="•"/>
            </a:pPr>
            <a:r>
              <a:rPr lang="uk-UA" sz="2400" spc="-1" dirty="0">
                <a:solidFill>
                  <a:srgbClr val="000000"/>
                </a:solidFill>
              </a:rPr>
              <a:t>55 ° C - </a:t>
            </a:r>
            <a:r>
              <a:rPr lang="uk-UA" sz="2400" spc="-1" dirty="0" err="1">
                <a:solidFill>
                  <a:srgbClr val="000000"/>
                </a:solidFill>
              </a:rPr>
              <a:t>легіонела</a:t>
            </a:r>
            <a:r>
              <a:rPr lang="uk-UA" sz="2400" spc="-1" dirty="0">
                <a:solidFill>
                  <a:srgbClr val="000000"/>
                </a:solidFill>
              </a:rPr>
              <a:t> гине протягом від 5 до 6 годин</a:t>
            </a:r>
          </a:p>
          <a:p>
            <a:pPr marL="343080" indent="-342720" algn="just">
              <a:spcBef>
                <a:spcPts val="400"/>
              </a:spcBef>
              <a:buClr>
                <a:srgbClr val="A6A6A6"/>
              </a:buClr>
              <a:buFont typeface="Arial"/>
              <a:buChar char="•"/>
            </a:pPr>
            <a:r>
              <a:rPr lang="uk-UA" sz="2400" spc="-1" dirty="0">
                <a:solidFill>
                  <a:srgbClr val="000000"/>
                </a:solidFill>
              </a:rPr>
              <a:t>20 до 45 ° C - </a:t>
            </a:r>
            <a:r>
              <a:rPr lang="uk-UA" sz="2400" spc="-1" dirty="0" err="1">
                <a:solidFill>
                  <a:srgbClr val="000000"/>
                </a:solidFill>
              </a:rPr>
              <a:t>легіонела</a:t>
            </a:r>
            <a:r>
              <a:rPr lang="uk-UA" sz="2400" spc="-1" dirty="0">
                <a:solidFill>
                  <a:srgbClr val="000000"/>
                </a:solidFill>
              </a:rPr>
              <a:t> розмножується</a:t>
            </a:r>
          </a:p>
          <a:p>
            <a:pPr marL="343080" indent="-342720" algn="just">
              <a:spcBef>
                <a:spcPts val="400"/>
              </a:spcBef>
              <a:buClr>
                <a:srgbClr val="A6A6A6"/>
              </a:buClr>
              <a:buFont typeface="Arial"/>
              <a:buChar char="•"/>
            </a:pPr>
            <a:r>
              <a:rPr lang="uk-UA" sz="2400" spc="-1" dirty="0">
                <a:solidFill>
                  <a:srgbClr val="000000"/>
                </a:solidFill>
              </a:rPr>
              <a:t>20 ° C і нижче - </a:t>
            </a:r>
            <a:r>
              <a:rPr lang="uk-UA" sz="2400" spc="-1" dirty="0" err="1">
                <a:solidFill>
                  <a:srgbClr val="000000"/>
                </a:solidFill>
              </a:rPr>
              <a:t>легіонела</a:t>
            </a:r>
            <a:r>
              <a:rPr lang="uk-UA" sz="2400" spc="-1" dirty="0">
                <a:solidFill>
                  <a:srgbClr val="000000"/>
                </a:solidFill>
              </a:rPr>
              <a:t> в стані спокою</a:t>
            </a:r>
          </a:p>
          <a:p>
            <a:pPr marL="343080" indent="-342720" algn="just">
              <a:spcBef>
                <a:spcPts val="400"/>
              </a:spcBef>
              <a:buClr>
                <a:srgbClr val="A6A6A6"/>
              </a:buClr>
              <a:buFont typeface="Arial"/>
              <a:buChar char="•"/>
            </a:pPr>
            <a:endParaRPr lang="uk-UA" sz="2400" spc="-1" dirty="0">
              <a:solidFill>
                <a:srgbClr val="000000"/>
              </a:solidFill>
            </a:endParaRPr>
          </a:p>
        </p:txBody>
      </p:sp>
      <p:pic>
        <p:nvPicPr>
          <p:cNvPr id="2" name="Рисунок 1">
            <a:extLst>
              <a:ext uri="{FF2B5EF4-FFF2-40B4-BE49-F238E27FC236}">
                <a16:creationId xmlns:a16="http://schemas.microsoft.com/office/drawing/2014/main" id="{B677B984-F2AC-B049-ABCF-B7281076DB53}"/>
              </a:ext>
            </a:extLst>
          </p:cNvPr>
          <p:cNvPicPr>
            <a:picLocks noChangeAspect="1"/>
          </p:cNvPicPr>
          <p:nvPr/>
        </p:nvPicPr>
        <p:blipFill>
          <a:blip r:embed="rId3"/>
          <a:stretch>
            <a:fillRect/>
          </a:stretch>
        </p:blipFill>
        <p:spPr>
          <a:xfrm>
            <a:off x="8552460" y="1776622"/>
            <a:ext cx="3162300" cy="2311400"/>
          </a:xfrm>
          <a:prstGeom prst="rect">
            <a:avLst/>
          </a:prstGeom>
        </p:spPr>
      </p:pic>
    </p:spTree>
    <p:extLst>
      <p:ext uri="{BB962C8B-B14F-4D97-AF65-F5344CB8AC3E}">
        <p14:creationId xmlns:p14="http://schemas.microsoft.com/office/powerpoint/2010/main" val="416840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767520" y="215402"/>
            <a:ext cx="10032840" cy="737280"/>
          </a:xfrm>
          <a:prstGeom prst="rect">
            <a:avLst/>
          </a:prstGeom>
          <a:noFill/>
          <a:ln>
            <a:noFill/>
          </a:ln>
        </p:spPr>
        <p:txBody>
          <a:bodyPr anchor="ctr">
            <a:noAutofit/>
          </a:bodyPr>
          <a:lstStyle/>
          <a:p>
            <a:pPr>
              <a:lnSpc>
                <a:spcPct val="100000"/>
              </a:lnSpc>
            </a:pPr>
            <a:r>
              <a:rPr lang="uk-UA" sz="2800" b="1" strike="noStrike" spc="-1" dirty="0" err="1">
                <a:solidFill>
                  <a:srgbClr val="000000"/>
                </a:solidFill>
                <a:latin typeface="Arial"/>
                <a:ea typeface="Arial"/>
              </a:rPr>
              <a:t>Легіонели</a:t>
            </a:r>
            <a:r>
              <a:rPr lang="uk-UA" sz="2800" b="1" strike="noStrike" spc="-1" dirty="0">
                <a:solidFill>
                  <a:srgbClr val="000000"/>
                </a:solidFill>
                <a:latin typeface="Arial"/>
                <a:ea typeface="Arial"/>
              </a:rPr>
              <a:t> в </a:t>
            </a:r>
            <a:r>
              <a:rPr lang="uk-UA" sz="2800" b="1" spc="-1" dirty="0">
                <a:solidFill>
                  <a:srgbClr val="000000"/>
                </a:solidFill>
                <a:latin typeface="Arial"/>
                <a:ea typeface="Arial"/>
              </a:rPr>
              <a:t>системі водопостачання</a:t>
            </a:r>
            <a:r>
              <a:rPr lang="uk-UA" sz="2800" b="1" strike="noStrike" spc="-1" dirty="0">
                <a:solidFill>
                  <a:srgbClr val="000000"/>
                </a:solidFill>
                <a:latin typeface="Arial"/>
                <a:ea typeface="Arial"/>
              </a:rPr>
              <a:t> </a:t>
            </a:r>
            <a:endParaRPr lang="lv-LV" sz="2800" b="0" strike="noStrike" spc="-1" dirty="0">
              <a:solidFill>
                <a:srgbClr val="000000"/>
              </a:solidFill>
              <a:latin typeface="Arial"/>
            </a:endParaRPr>
          </a:p>
        </p:txBody>
      </p:sp>
      <p:sp>
        <p:nvSpPr>
          <p:cNvPr id="153" name="TextShape 3"/>
          <p:cNvSpPr txBox="1"/>
          <p:nvPr/>
        </p:nvSpPr>
        <p:spPr>
          <a:xfrm>
            <a:off x="628035" y="1216153"/>
            <a:ext cx="10732222" cy="3556324"/>
          </a:xfrm>
          <a:prstGeom prst="rect">
            <a:avLst/>
          </a:prstGeom>
          <a:noFill/>
          <a:ln>
            <a:noFill/>
          </a:ln>
        </p:spPr>
        <p:txBody>
          <a:bodyPr>
            <a:noAutofit/>
          </a:bodyPr>
          <a:lstStyle/>
          <a:p>
            <a:pPr marL="360" algn="just">
              <a:lnSpc>
                <a:spcPct val="100000"/>
              </a:lnSpc>
              <a:spcBef>
                <a:spcPts val="400"/>
              </a:spcBef>
              <a:buClr>
                <a:srgbClr val="A6A6A6"/>
              </a:buClr>
            </a:pPr>
            <a:r>
              <a:rPr lang="uk-UA" sz="2100" spc="-1" dirty="0">
                <a:solidFill>
                  <a:srgbClr val="000000"/>
                </a:solidFill>
                <a:ea typeface="Arial"/>
              </a:rPr>
              <a:t>Профілактика:</a:t>
            </a:r>
          </a:p>
          <a:p>
            <a:pPr marL="343080" indent="-342720" algn="just">
              <a:spcBef>
                <a:spcPts val="400"/>
              </a:spcBef>
              <a:buClr>
                <a:srgbClr val="A6A6A6"/>
              </a:buClr>
              <a:buFont typeface="Arial"/>
              <a:buChar char="•"/>
            </a:pPr>
            <a:r>
              <a:rPr lang="uk-UA" sz="2100" spc="-1" dirty="0">
                <a:solidFill>
                  <a:srgbClr val="000000"/>
                </a:solidFill>
              </a:rPr>
              <a:t>Постійне підтримання температури води для систем холодного водопостачання нижче 20 ° С, а для систем гарячого водопостачання - вище 55 ° С, в ідеалі - понад 60 ° С (термічна </a:t>
            </a:r>
            <a:r>
              <a:rPr lang="uk-UA" sz="2100" spc="-1" dirty="0" err="1">
                <a:solidFill>
                  <a:srgbClr val="000000"/>
                </a:solidFill>
              </a:rPr>
              <a:t>дезенфекція</a:t>
            </a:r>
            <a:r>
              <a:rPr lang="uk-UA" sz="2100" spc="-1" dirty="0">
                <a:solidFill>
                  <a:srgbClr val="000000"/>
                </a:solidFill>
              </a:rPr>
              <a:t>) на всьому шляху від місця </a:t>
            </a:r>
            <a:r>
              <a:rPr lang="uk-UA" sz="2100" spc="-1" dirty="0" err="1">
                <a:solidFill>
                  <a:srgbClr val="000000"/>
                </a:solidFill>
              </a:rPr>
              <a:t>водопідготовки</a:t>
            </a:r>
            <a:r>
              <a:rPr lang="uk-UA" sz="2100" spc="-1" dirty="0">
                <a:solidFill>
                  <a:srgbClr val="000000"/>
                </a:solidFill>
              </a:rPr>
              <a:t> і теплових пунктів до споживача.</a:t>
            </a:r>
          </a:p>
          <a:p>
            <a:pPr marL="343080" indent="-342720" algn="just">
              <a:spcBef>
                <a:spcPts val="400"/>
              </a:spcBef>
              <a:buClr>
                <a:srgbClr val="A6A6A6"/>
              </a:buClr>
              <a:buFont typeface="Arial"/>
              <a:buChar char="•"/>
            </a:pPr>
            <a:r>
              <a:rPr lang="uk-UA" sz="2100" spc="-1" dirty="0">
                <a:solidFill>
                  <a:srgbClr val="000000"/>
                </a:solidFill>
              </a:rPr>
              <a:t>Конструкція систем водопостачання, яка б знизила кількість і довжину тупикових ділянок, де при незначних обсягах водоспоживання холодна вода може застоюватися і нагріватися, а гаряча - застоюватися і остигати.</a:t>
            </a:r>
          </a:p>
          <a:p>
            <a:pPr marL="343080" indent="-342720" algn="just">
              <a:spcBef>
                <a:spcPts val="400"/>
              </a:spcBef>
              <a:buClr>
                <a:srgbClr val="A6A6A6"/>
              </a:buClr>
              <a:buFont typeface="Arial"/>
              <a:buChar char="•"/>
            </a:pPr>
            <a:r>
              <a:rPr lang="uk-UA" sz="2100" spc="-1" dirty="0">
                <a:solidFill>
                  <a:srgbClr val="000000"/>
                </a:solidFill>
              </a:rPr>
              <a:t>Використання бактеріологічних фільтрів, ультрафіолетова дезінфекція води.</a:t>
            </a:r>
          </a:p>
          <a:p>
            <a:pPr marL="343080" indent="-342720" algn="just">
              <a:spcBef>
                <a:spcPts val="400"/>
              </a:spcBef>
              <a:buClr>
                <a:srgbClr val="A6A6A6"/>
              </a:buClr>
              <a:buFont typeface="Arial"/>
              <a:buChar char="•"/>
            </a:pPr>
            <a:r>
              <a:rPr lang="uk-UA" sz="2100" spc="-1" dirty="0">
                <a:solidFill>
                  <a:srgbClr val="000000"/>
                </a:solidFill>
              </a:rPr>
              <a:t>Для профілактики бажано контролювати кислотність води. У м'якій підлуженій воді (</a:t>
            </a:r>
            <a:r>
              <a:rPr lang="en-US" sz="2100" spc="-1" dirty="0">
                <a:solidFill>
                  <a:srgbClr val="000000"/>
                </a:solidFill>
              </a:rPr>
              <a:t>pH&gt; 7) </a:t>
            </a:r>
            <a:r>
              <a:rPr lang="uk-UA" sz="2100" spc="-1" dirty="0">
                <a:solidFill>
                  <a:srgbClr val="000000"/>
                </a:solidFill>
              </a:rPr>
              <a:t>ймовірність розмноження </a:t>
            </a:r>
            <a:r>
              <a:rPr lang="uk-UA" sz="2100" spc="-1" dirty="0" err="1">
                <a:solidFill>
                  <a:srgbClr val="000000"/>
                </a:solidFill>
              </a:rPr>
              <a:t>легіонели</a:t>
            </a:r>
            <a:r>
              <a:rPr lang="uk-UA" sz="2100" spc="-1" dirty="0">
                <a:solidFill>
                  <a:srgbClr val="000000"/>
                </a:solidFill>
              </a:rPr>
              <a:t> значно зменшиться.</a:t>
            </a:r>
          </a:p>
          <a:p>
            <a:pPr marL="343080" indent="-342720" algn="just">
              <a:spcBef>
                <a:spcPts val="400"/>
              </a:spcBef>
              <a:buClr>
                <a:srgbClr val="A6A6A6"/>
              </a:buClr>
              <a:buFont typeface="Arial"/>
              <a:buChar char="•"/>
            </a:pPr>
            <a:r>
              <a:rPr lang="uk-UA" sz="2100" spc="-1" dirty="0">
                <a:solidFill>
                  <a:srgbClr val="000000"/>
                </a:solidFill>
              </a:rPr>
              <a:t>Періодично необхідно міняти воду і проводити промивку труб і бойлерів.</a:t>
            </a:r>
          </a:p>
        </p:txBody>
      </p:sp>
    </p:spTree>
    <p:extLst>
      <p:ext uri="{BB962C8B-B14F-4D97-AF65-F5344CB8AC3E}">
        <p14:creationId xmlns:p14="http://schemas.microsoft.com/office/powerpoint/2010/main" val="168525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767520" y="215402"/>
            <a:ext cx="10032840" cy="737280"/>
          </a:xfrm>
          <a:prstGeom prst="rect">
            <a:avLst/>
          </a:prstGeom>
          <a:noFill/>
          <a:ln>
            <a:noFill/>
          </a:ln>
        </p:spPr>
        <p:txBody>
          <a:bodyPr anchor="ctr">
            <a:noAutofit/>
          </a:bodyPr>
          <a:lstStyle/>
          <a:p>
            <a:pPr>
              <a:lnSpc>
                <a:spcPct val="100000"/>
              </a:lnSpc>
            </a:pPr>
            <a:r>
              <a:rPr lang="uk-UA" sz="2800" b="1" strike="noStrike" spc="-1" dirty="0" err="1">
                <a:solidFill>
                  <a:srgbClr val="000000"/>
                </a:solidFill>
                <a:latin typeface="Arial"/>
                <a:ea typeface="Arial"/>
              </a:rPr>
              <a:t>Легіонели</a:t>
            </a:r>
            <a:r>
              <a:rPr lang="uk-UA" sz="2800" b="1" strike="noStrike" spc="-1" dirty="0">
                <a:solidFill>
                  <a:srgbClr val="000000"/>
                </a:solidFill>
                <a:latin typeface="Arial"/>
                <a:ea typeface="Arial"/>
              </a:rPr>
              <a:t> в </a:t>
            </a:r>
            <a:r>
              <a:rPr lang="uk-UA" sz="2800" b="1" spc="-1" dirty="0">
                <a:solidFill>
                  <a:srgbClr val="000000"/>
                </a:solidFill>
                <a:latin typeface="Arial"/>
                <a:ea typeface="Arial"/>
              </a:rPr>
              <a:t>системі водопостачання</a:t>
            </a:r>
            <a:r>
              <a:rPr lang="uk-UA" sz="2800" b="1" strike="noStrike" spc="-1" dirty="0">
                <a:solidFill>
                  <a:srgbClr val="000000"/>
                </a:solidFill>
                <a:latin typeface="Arial"/>
                <a:ea typeface="Arial"/>
              </a:rPr>
              <a:t> </a:t>
            </a:r>
            <a:endParaRPr lang="lv-LV" sz="2800" b="0" strike="noStrike" spc="-1" dirty="0">
              <a:solidFill>
                <a:srgbClr val="000000"/>
              </a:solidFill>
              <a:latin typeface="Arial"/>
            </a:endParaRPr>
          </a:p>
        </p:txBody>
      </p:sp>
      <p:sp>
        <p:nvSpPr>
          <p:cNvPr id="153" name="TextShape 3"/>
          <p:cNvSpPr txBox="1"/>
          <p:nvPr/>
        </p:nvSpPr>
        <p:spPr>
          <a:xfrm>
            <a:off x="612537" y="1262648"/>
            <a:ext cx="10732222" cy="3556324"/>
          </a:xfrm>
          <a:prstGeom prst="rect">
            <a:avLst/>
          </a:prstGeom>
          <a:noFill/>
          <a:ln>
            <a:noFill/>
          </a:ln>
        </p:spPr>
        <p:txBody>
          <a:bodyPr>
            <a:noAutofit/>
          </a:bodyPr>
          <a:lstStyle/>
          <a:p>
            <a:pPr marL="360" algn="just">
              <a:lnSpc>
                <a:spcPct val="100000"/>
              </a:lnSpc>
              <a:spcBef>
                <a:spcPts val="400"/>
              </a:spcBef>
              <a:buClr>
                <a:srgbClr val="A6A6A6"/>
              </a:buClr>
            </a:pPr>
            <a:r>
              <a:rPr lang="uk-UA" sz="2100" spc="-1" dirty="0">
                <a:solidFill>
                  <a:srgbClr val="000000"/>
                </a:solidFill>
                <a:ea typeface="Arial"/>
              </a:rPr>
              <a:t>Профілактика:</a:t>
            </a:r>
          </a:p>
          <a:p>
            <a:pPr marL="343080" indent="-342720" algn="just">
              <a:spcBef>
                <a:spcPts val="400"/>
              </a:spcBef>
              <a:buClr>
                <a:srgbClr val="A6A6A6"/>
              </a:buClr>
              <a:buFont typeface="Arial"/>
              <a:buChar char="•"/>
            </a:pPr>
            <a:r>
              <a:rPr lang="uk-UA" sz="2100" spc="-1" dirty="0">
                <a:solidFill>
                  <a:srgbClr val="000000"/>
                </a:solidFill>
              </a:rPr>
              <a:t>Хлорування - Для систем з невеликими проблемами досить вмісту хлору 0,5 × 10</a:t>
            </a:r>
            <a:r>
              <a:rPr lang="uk-UA" sz="2100" spc="-1" baseline="30000" dirty="0">
                <a:solidFill>
                  <a:srgbClr val="000000"/>
                </a:solidFill>
              </a:rPr>
              <a:t>-6</a:t>
            </a:r>
            <a:r>
              <a:rPr lang="uk-UA" sz="2100" spc="-1" dirty="0">
                <a:solidFill>
                  <a:srgbClr val="000000"/>
                </a:solidFill>
              </a:rPr>
              <a:t> (одна молекула хлору на 2 мільйони молекул води).</a:t>
            </a:r>
          </a:p>
          <a:p>
            <a:pPr marL="343080" indent="-342720" algn="just">
              <a:spcBef>
                <a:spcPts val="400"/>
              </a:spcBef>
              <a:buClr>
                <a:srgbClr val="A6A6A6"/>
              </a:buClr>
              <a:buFont typeface="Arial"/>
              <a:buChar char="•"/>
            </a:pPr>
            <a:r>
              <a:rPr lang="uk-UA" sz="2100" spc="-1" dirty="0">
                <a:solidFill>
                  <a:srgbClr val="000000"/>
                </a:solidFill>
              </a:rPr>
              <a:t>Іонізація міддю-сріблом в промислових масштабах - якщо підтримувати потрібний зміст іонів міді і срібла, беручи до уваги використання і </a:t>
            </a:r>
            <a:r>
              <a:rPr lang="uk-UA" sz="2100" spc="-1" dirty="0" err="1">
                <a:solidFill>
                  <a:srgbClr val="000000"/>
                </a:solidFill>
              </a:rPr>
              <a:t>ток</a:t>
            </a:r>
            <a:r>
              <a:rPr lang="uk-UA" sz="2100" spc="-1" dirty="0">
                <a:solidFill>
                  <a:srgbClr val="000000"/>
                </a:solidFill>
              </a:rPr>
              <a:t> води, то дезінфекція всіх частин водорозподільної системи займає від 30 до 45 днів.</a:t>
            </a:r>
          </a:p>
          <a:p>
            <a:pPr marL="343080" indent="-342720" algn="just">
              <a:spcBef>
                <a:spcPts val="400"/>
              </a:spcBef>
              <a:buClr>
                <a:srgbClr val="A6A6A6"/>
              </a:buClr>
              <a:buFont typeface="Arial"/>
              <a:buChar char="•"/>
            </a:pPr>
            <a:r>
              <a:rPr lang="uk-UA" sz="2100" spc="-1" dirty="0">
                <a:solidFill>
                  <a:srgbClr val="000000"/>
                </a:solidFill>
              </a:rPr>
              <a:t>Діоксид хлору - Діоксид хлору прийнятий Агентством Охорони Навколишнього середовища США в якості головного </a:t>
            </a:r>
            <a:r>
              <a:rPr lang="uk-UA" sz="2100" spc="-1" dirty="0" err="1">
                <a:solidFill>
                  <a:srgbClr val="000000"/>
                </a:solidFill>
              </a:rPr>
              <a:t>дезинфікуючого</a:t>
            </a:r>
            <a:r>
              <a:rPr lang="uk-UA" sz="2100" spc="-1" dirty="0">
                <a:solidFill>
                  <a:srgbClr val="000000"/>
                </a:solidFill>
              </a:rPr>
              <a:t> засобу для питної води з 1945 року. Він не дає будь-яких канцерогенних побічних продуктів, подібно хлору, і не є, як мідь, важким металом, використання якого обмежено.</a:t>
            </a:r>
          </a:p>
        </p:txBody>
      </p:sp>
    </p:spTree>
    <p:extLst>
      <p:ext uri="{BB962C8B-B14F-4D97-AF65-F5344CB8AC3E}">
        <p14:creationId xmlns:p14="http://schemas.microsoft.com/office/powerpoint/2010/main" val="339332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uk-UA" sz="2800" b="1" strike="noStrike" spc="-1" dirty="0">
                <a:solidFill>
                  <a:srgbClr val="000000"/>
                </a:solidFill>
                <a:latin typeface="Arial"/>
                <a:ea typeface="Arial"/>
              </a:rPr>
              <a:t>5</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Класифікація</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стічних</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вод</a:t>
            </a:r>
            <a:endParaRPr lang="lv-LV" sz="2800" b="0" strike="noStrike" spc="-1" dirty="0">
              <a:solidFill>
                <a:srgbClr val="000000"/>
              </a:solidFill>
              <a:latin typeface="Arial"/>
            </a:endParaRPr>
          </a:p>
        </p:txBody>
      </p:sp>
      <p:sp>
        <p:nvSpPr>
          <p:cNvPr id="174" name="CustomShape 2"/>
          <p:cNvSpPr/>
          <p:nvPr/>
        </p:nvSpPr>
        <p:spPr>
          <a:xfrm>
            <a:off x="695520" y="1484640"/>
            <a:ext cx="10799640" cy="8438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2800" b="0" strike="noStrike" spc="-1">
                <a:solidFill>
                  <a:srgbClr val="FFFFFF"/>
                </a:solidFill>
                <a:latin typeface="Arial"/>
                <a:ea typeface="Arial"/>
              </a:rPr>
              <a:t>ПОБУТОВІ СТІЧНІ ВОДИ</a:t>
            </a:r>
            <a:endParaRPr lang="en-US" sz="2800" b="0" strike="noStrike" spc="-1">
              <a:latin typeface="Arial"/>
            </a:endParaRPr>
          </a:p>
        </p:txBody>
      </p:sp>
      <p:sp>
        <p:nvSpPr>
          <p:cNvPr id="175" name="CustomShape 3"/>
          <p:cNvSpPr/>
          <p:nvPr/>
        </p:nvSpPr>
        <p:spPr>
          <a:xfrm>
            <a:off x="695520" y="2493000"/>
            <a:ext cx="5039640" cy="84384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2800" b="0" strike="noStrike" spc="-1" dirty="0" err="1">
                <a:solidFill>
                  <a:srgbClr val="FFFFFF"/>
                </a:solidFill>
                <a:latin typeface="Arial"/>
                <a:ea typeface="Arial"/>
              </a:rPr>
              <a:t>Чорна</a:t>
            </a:r>
            <a:r>
              <a:rPr lang="en-US" sz="2800" b="0" strike="noStrike" spc="-1" dirty="0">
                <a:solidFill>
                  <a:srgbClr val="FFFFFF"/>
                </a:solidFill>
                <a:latin typeface="Arial"/>
                <a:ea typeface="Arial"/>
              </a:rPr>
              <a:t> </a:t>
            </a:r>
            <a:r>
              <a:rPr lang="en-US" sz="2800" b="0" strike="noStrike" spc="-1" dirty="0" err="1">
                <a:solidFill>
                  <a:srgbClr val="FFFFFF"/>
                </a:solidFill>
                <a:latin typeface="Arial"/>
                <a:ea typeface="Arial"/>
              </a:rPr>
              <a:t>вода</a:t>
            </a:r>
            <a:endParaRPr lang="en-US" sz="2800" b="0" strike="noStrike" spc="-1" dirty="0">
              <a:latin typeface="Arial"/>
            </a:endParaRPr>
          </a:p>
        </p:txBody>
      </p:sp>
      <p:sp>
        <p:nvSpPr>
          <p:cNvPr id="176" name="CustomShape 4"/>
          <p:cNvSpPr/>
          <p:nvPr/>
        </p:nvSpPr>
        <p:spPr>
          <a:xfrm>
            <a:off x="6455520" y="2493000"/>
            <a:ext cx="5039640" cy="843840"/>
          </a:xfrm>
          <a:prstGeom prst="rect">
            <a:avLst/>
          </a:prstGeom>
          <a:solidFill>
            <a:schemeClr val="bg1">
              <a:lumMod val="75000"/>
            </a:schemeClr>
          </a:solidFill>
          <a:ln>
            <a:solidFill>
              <a:schemeClr val="tx1"/>
            </a:solidFill>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2800" b="0" strike="noStrike" spc="-1" dirty="0">
                <a:solidFill>
                  <a:srgbClr val="FFFFFF"/>
                </a:solidFill>
                <a:latin typeface="Arial"/>
                <a:ea typeface="Arial"/>
              </a:rPr>
              <a:t>С</a:t>
            </a:r>
            <a:r>
              <a:rPr lang="uk-UA" sz="2800" b="0" strike="noStrike" spc="-1" dirty="0" err="1">
                <a:solidFill>
                  <a:srgbClr val="FFFFFF"/>
                </a:solidFill>
                <a:latin typeface="Arial"/>
                <a:ea typeface="Arial"/>
              </a:rPr>
              <a:t>іра</a:t>
            </a:r>
            <a:r>
              <a:rPr lang="uk-UA" sz="2800" b="0" strike="noStrike" spc="-1" dirty="0">
                <a:solidFill>
                  <a:srgbClr val="FFFFFF"/>
                </a:solidFill>
                <a:latin typeface="Arial"/>
                <a:ea typeface="Arial"/>
              </a:rPr>
              <a:t> вода</a:t>
            </a:r>
            <a:endParaRPr lang="en-US" sz="2800" b="0" strike="noStrike" spc="-1" dirty="0">
              <a:latin typeface="Arial"/>
            </a:endParaRPr>
          </a:p>
        </p:txBody>
      </p:sp>
      <p:sp>
        <p:nvSpPr>
          <p:cNvPr id="177" name="CustomShape 5"/>
          <p:cNvSpPr/>
          <p:nvPr/>
        </p:nvSpPr>
        <p:spPr>
          <a:xfrm>
            <a:off x="695520" y="3501000"/>
            <a:ext cx="1511640" cy="843840"/>
          </a:xfrm>
          <a:prstGeom prst="rect">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Arial"/>
                <a:ea typeface="Arial"/>
              </a:rPr>
              <a:t>Жовта вода</a:t>
            </a:r>
            <a:endParaRPr lang="en-US" sz="2000" b="0" strike="noStrike" spc="-1">
              <a:latin typeface="Arial"/>
            </a:endParaRPr>
          </a:p>
        </p:txBody>
      </p:sp>
      <p:sp>
        <p:nvSpPr>
          <p:cNvPr id="178" name="CustomShape 6"/>
          <p:cNvSpPr/>
          <p:nvPr/>
        </p:nvSpPr>
        <p:spPr>
          <a:xfrm>
            <a:off x="2423520" y="3501000"/>
            <a:ext cx="1511640" cy="843840"/>
          </a:xfrm>
          <a:prstGeom prst="rect">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000" b="0" strike="noStrike" spc="-1">
                <a:solidFill>
                  <a:srgbClr val="FFFFFF"/>
                </a:solidFill>
                <a:latin typeface="Arial"/>
                <a:ea typeface="Arial"/>
              </a:rPr>
              <a:t>Коричнева</a:t>
            </a:r>
            <a:endParaRPr lang="en-US" sz="2000" b="0" strike="noStrike" spc="-1">
              <a:latin typeface="Arial"/>
            </a:endParaRPr>
          </a:p>
          <a:p>
            <a:pPr algn="ctr">
              <a:lnSpc>
                <a:spcPct val="100000"/>
              </a:lnSpc>
            </a:pPr>
            <a:r>
              <a:rPr lang="en-US" sz="2000" b="0" strike="noStrike" spc="-1">
                <a:solidFill>
                  <a:srgbClr val="FFFFFF"/>
                </a:solidFill>
                <a:latin typeface="Arial"/>
                <a:ea typeface="Arial"/>
              </a:rPr>
              <a:t>вода</a:t>
            </a:r>
            <a:endParaRPr lang="en-US" sz="2000" b="0" strike="noStrike" spc="-1">
              <a:latin typeface="Arial"/>
            </a:endParaRPr>
          </a:p>
        </p:txBody>
      </p:sp>
      <p:sp>
        <p:nvSpPr>
          <p:cNvPr id="179" name="CustomShape 7"/>
          <p:cNvSpPr/>
          <p:nvPr/>
        </p:nvSpPr>
        <p:spPr>
          <a:xfrm>
            <a:off x="4223880" y="3501000"/>
            <a:ext cx="1511640" cy="8438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nchor="ctr">
            <a:noAutofit/>
          </a:bodyPr>
          <a:lstStyle/>
          <a:p>
            <a:pPr algn="ctr">
              <a:lnSpc>
                <a:spcPct val="100000"/>
              </a:lnSpc>
            </a:pPr>
            <a:r>
              <a:rPr lang="en-US" sz="2800" b="0" strike="noStrike" spc="-1">
                <a:solidFill>
                  <a:srgbClr val="000000"/>
                </a:solidFill>
                <a:latin typeface="Arial"/>
                <a:ea typeface="Arial"/>
              </a:rPr>
              <a:t>Інші</a:t>
            </a:r>
            <a:endParaRPr lang="en-US" sz="2800" b="0" strike="noStrike" spc="-1">
              <a:latin typeface="Arial"/>
            </a:endParaRPr>
          </a:p>
        </p:txBody>
      </p:sp>
      <p:sp>
        <p:nvSpPr>
          <p:cNvPr id="180" name="CustomShape 8"/>
          <p:cNvSpPr/>
          <p:nvPr/>
        </p:nvSpPr>
        <p:spPr>
          <a:xfrm rot="16200000">
            <a:off x="125280" y="5082480"/>
            <a:ext cx="1797120" cy="650880"/>
          </a:xfrm>
          <a:prstGeom prst="rect">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Arial"/>
                <a:ea typeface="Arial"/>
              </a:rPr>
              <a:t>Сеча</a:t>
            </a:r>
            <a:endParaRPr lang="en-US" sz="2000" b="0" strike="noStrike" spc="-1">
              <a:latin typeface="Arial"/>
            </a:endParaRPr>
          </a:p>
        </p:txBody>
      </p:sp>
      <p:sp>
        <p:nvSpPr>
          <p:cNvPr id="181" name="CustomShape 9"/>
          <p:cNvSpPr/>
          <p:nvPr/>
        </p:nvSpPr>
        <p:spPr>
          <a:xfrm rot="16200000">
            <a:off x="983160" y="5082480"/>
            <a:ext cx="1797120" cy="650880"/>
          </a:xfrm>
          <a:prstGeom prst="rect">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Arial"/>
                <a:ea typeface="Arial"/>
              </a:rPr>
              <a:t>Змивна вода</a:t>
            </a:r>
            <a:endParaRPr lang="en-US" sz="2000" b="0" strike="noStrike" spc="-1">
              <a:latin typeface="Arial"/>
            </a:endParaRPr>
          </a:p>
        </p:txBody>
      </p:sp>
      <p:sp>
        <p:nvSpPr>
          <p:cNvPr id="182" name="CustomShape 10"/>
          <p:cNvSpPr/>
          <p:nvPr/>
        </p:nvSpPr>
        <p:spPr>
          <a:xfrm rot="16200000">
            <a:off x="1890720" y="5082480"/>
            <a:ext cx="1797120" cy="650880"/>
          </a:xfrm>
          <a:prstGeom prst="rect">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000" b="0" strike="noStrike" spc="-1">
                <a:solidFill>
                  <a:srgbClr val="FFFFFF"/>
                </a:solidFill>
                <a:latin typeface="Arial"/>
                <a:ea typeface="Arial"/>
              </a:rPr>
              <a:t>Фекалії</a:t>
            </a:r>
            <a:endParaRPr lang="en-US" sz="2000" b="0" strike="noStrike" spc="-1">
              <a:latin typeface="Arial"/>
            </a:endParaRPr>
          </a:p>
        </p:txBody>
      </p:sp>
      <p:sp>
        <p:nvSpPr>
          <p:cNvPr id="183" name="CustomShape 11"/>
          <p:cNvSpPr/>
          <p:nvPr/>
        </p:nvSpPr>
        <p:spPr>
          <a:xfrm rot="16200000">
            <a:off x="2711520" y="5082480"/>
            <a:ext cx="1797120" cy="650880"/>
          </a:xfrm>
          <a:prstGeom prst="rect">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500" b="0" strike="noStrike" spc="-1">
                <a:solidFill>
                  <a:srgbClr val="FFFFFF"/>
                </a:solidFill>
                <a:latin typeface="Arial"/>
                <a:ea typeface="Arial"/>
              </a:rPr>
              <a:t>Змивна вода з туалетним папером</a:t>
            </a:r>
            <a:endParaRPr lang="en-US" sz="1500" b="0" strike="noStrike" spc="-1">
              <a:latin typeface="Arial"/>
            </a:endParaRPr>
          </a:p>
        </p:txBody>
      </p:sp>
      <p:sp>
        <p:nvSpPr>
          <p:cNvPr id="184" name="CustomShape 12"/>
          <p:cNvSpPr/>
          <p:nvPr/>
        </p:nvSpPr>
        <p:spPr>
          <a:xfrm>
            <a:off x="4192200" y="4509000"/>
            <a:ext cx="1511640" cy="179712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nchor="ctr">
            <a:noAutofit/>
          </a:bodyPr>
          <a:lstStyle/>
          <a:p>
            <a:pPr algn="ctr">
              <a:lnSpc>
                <a:spcPct val="100000"/>
              </a:lnSpc>
            </a:pPr>
            <a:r>
              <a:rPr lang="en-US" sz="2000" b="0" strike="noStrike" spc="-1" dirty="0" err="1">
                <a:solidFill>
                  <a:srgbClr val="000000"/>
                </a:solidFill>
                <a:latin typeface="Arial"/>
                <a:ea typeface="Arial"/>
              </a:rPr>
              <a:t>Ми</a:t>
            </a:r>
            <a:r>
              <a:rPr lang="uk-UA" sz="2000" b="0" strike="noStrike" spc="-1" dirty="0" err="1">
                <a:solidFill>
                  <a:srgbClr val="000000"/>
                </a:solidFill>
                <a:latin typeface="Arial"/>
                <a:ea typeface="Arial"/>
              </a:rPr>
              <a:t>йн</a:t>
            </a:r>
            <a:r>
              <a:rPr lang="en-US" sz="2000" b="0" strike="noStrike" spc="-1" dirty="0">
                <a:solidFill>
                  <a:srgbClr val="000000"/>
                </a:solidFill>
                <a:latin typeface="Arial"/>
                <a:ea typeface="Arial"/>
              </a:rPr>
              <a:t>і </a:t>
            </a:r>
            <a:r>
              <a:rPr lang="en-US" sz="2000" b="0" strike="noStrike" spc="-1" dirty="0" err="1">
                <a:solidFill>
                  <a:srgbClr val="000000"/>
                </a:solidFill>
                <a:latin typeface="Arial"/>
                <a:ea typeface="Arial"/>
              </a:rPr>
              <a:t>засоби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добавки</a:t>
            </a:r>
            <a:endParaRPr lang="en-US" sz="2000" b="0" strike="noStrike" spc="-1" dirty="0">
              <a:latin typeface="Arial"/>
            </a:endParaRPr>
          </a:p>
        </p:txBody>
      </p:sp>
      <p:sp>
        <p:nvSpPr>
          <p:cNvPr id="185" name="CustomShape 13"/>
          <p:cNvSpPr/>
          <p:nvPr/>
        </p:nvSpPr>
        <p:spPr>
          <a:xfrm>
            <a:off x="6486120" y="3501000"/>
            <a:ext cx="2267640" cy="843840"/>
          </a:xfrm>
          <a:prstGeom prst="rect">
            <a:avLst/>
          </a:prstGeom>
          <a:solidFill>
            <a:schemeClr val="bg1">
              <a:lumMod val="50000"/>
            </a:schemeClr>
          </a:solidFill>
          <a:ln>
            <a:solidFill>
              <a:schemeClr val="tx1"/>
            </a:solidFill>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800" b="0" strike="noStrike" spc="-1">
                <a:solidFill>
                  <a:srgbClr val="000000"/>
                </a:solidFill>
                <a:latin typeface="Arial"/>
                <a:ea typeface="Arial"/>
              </a:rPr>
              <a:t>Очищення</a:t>
            </a:r>
            <a:endParaRPr lang="en-US" sz="2800" b="0" strike="noStrike" spc="-1">
              <a:latin typeface="Arial"/>
            </a:endParaRPr>
          </a:p>
          <a:p>
            <a:pPr algn="ctr">
              <a:lnSpc>
                <a:spcPct val="100000"/>
              </a:lnSpc>
            </a:pPr>
            <a:r>
              <a:rPr lang="en-US" sz="2800" b="0" strike="noStrike" spc="-1">
                <a:solidFill>
                  <a:srgbClr val="000000"/>
                </a:solidFill>
                <a:latin typeface="Arial"/>
                <a:ea typeface="Arial"/>
              </a:rPr>
              <a:t>продуктів</a:t>
            </a:r>
            <a:endParaRPr lang="en-US" sz="2800" b="0" strike="noStrike" spc="-1">
              <a:latin typeface="Arial"/>
            </a:endParaRPr>
          </a:p>
        </p:txBody>
      </p:sp>
      <p:sp>
        <p:nvSpPr>
          <p:cNvPr id="186" name="CustomShape 14"/>
          <p:cNvSpPr/>
          <p:nvPr/>
        </p:nvSpPr>
        <p:spPr>
          <a:xfrm>
            <a:off x="9217080" y="3501000"/>
            <a:ext cx="2267640" cy="843840"/>
          </a:xfrm>
          <a:prstGeom prst="rect">
            <a:avLst/>
          </a:prstGeom>
          <a:solidFill>
            <a:schemeClr val="bg1">
              <a:lumMod val="95000"/>
            </a:schemeClr>
          </a:solidFill>
          <a:ln>
            <a:solidFill>
              <a:schemeClr val="tx1"/>
            </a:solidFill>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800" b="0" strike="noStrike" spc="-1">
                <a:solidFill>
                  <a:srgbClr val="000000"/>
                </a:solidFill>
                <a:latin typeface="Arial"/>
                <a:ea typeface="Arial"/>
              </a:rPr>
              <a:t>Особиста гігієна</a:t>
            </a:r>
            <a:endParaRPr lang="en-US" sz="2800" b="0" strike="noStrike" spc="-1">
              <a:latin typeface="Arial"/>
            </a:endParaRPr>
          </a:p>
        </p:txBody>
      </p:sp>
      <p:sp>
        <p:nvSpPr>
          <p:cNvPr id="187" name="CustomShape 15"/>
          <p:cNvSpPr/>
          <p:nvPr/>
        </p:nvSpPr>
        <p:spPr>
          <a:xfrm rot="16200000">
            <a:off x="6085440" y="4928040"/>
            <a:ext cx="1797120" cy="959760"/>
          </a:xfrm>
          <a:prstGeom prst="rect">
            <a:avLst/>
          </a:prstGeom>
          <a:solidFill>
            <a:schemeClr val="bg1">
              <a:lumMod val="65000"/>
            </a:schemeClr>
          </a:solidFill>
          <a:ln>
            <a:solidFill>
              <a:schemeClr val="tx1"/>
            </a:solidFill>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Arial"/>
                <a:ea typeface="Arial"/>
              </a:rPr>
              <a:t>Пральня /пральна машина</a:t>
            </a:r>
            <a:endParaRPr lang="en-US" sz="2000" b="0" strike="noStrike" spc="-1">
              <a:latin typeface="Arial"/>
            </a:endParaRPr>
          </a:p>
        </p:txBody>
      </p:sp>
      <p:sp>
        <p:nvSpPr>
          <p:cNvPr id="188" name="CustomShape 16"/>
          <p:cNvSpPr/>
          <p:nvPr/>
        </p:nvSpPr>
        <p:spPr>
          <a:xfrm rot="16200000">
            <a:off x="7365240" y="4941000"/>
            <a:ext cx="1797120" cy="959760"/>
          </a:xfrm>
          <a:prstGeom prst="rect">
            <a:avLst/>
          </a:prstGeom>
          <a:solidFill>
            <a:schemeClr val="bg1">
              <a:lumMod val="65000"/>
            </a:schemeClr>
          </a:solidFill>
          <a:ln>
            <a:solidFill>
              <a:schemeClr val="tx1"/>
            </a:solidFill>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Arial"/>
                <a:ea typeface="Arial"/>
              </a:rPr>
              <a:t>Кухонна раковина, посудомийка </a:t>
            </a:r>
            <a:endParaRPr lang="en-US" sz="2000" b="0" strike="noStrike" spc="-1">
              <a:latin typeface="Arial"/>
            </a:endParaRPr>
          </a:p>
        </p:txBody>
      </p:sp>
      <p:sp>
        <p:nvSpPr>
          <p:cNvPr id="189" name="CustomShape 17"/>
          <p:cNvSpPr/>
          <p:nvPr/>
        </p:nvSpPr>
        <p:spPr>
          <a:xfrm>
            <a:off x="9217080" y="4549320"/>
            <a:ext cx="2267640" cy="1770120"/>
          </a:xfrm>
          <a:prstGeom prst="rect">
            <a:avLst/>
          </a:prstGeom>
          <a:solidFill>
            <a:schemeClr val="bg1">
              <a:lumMod val="95000"/>
            </a:schemeClr>
          </a:solidFill>
          <a:ln>
            <a:solidFill>
              <a:schemeClr val="tx1"/>
            </a:solidFill>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Arial"/>
                <a:ea typeface="Arial"/>
              </a:rPr>
              <a:t>Ванна, душ, раковина</a:t>
            </a:r>
            <a:endParaRPr lang="en-US" sz="20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uk-UA" sz="2800" b="1" strike="noStrike" spc="-1" dirty="0">
                <a:solidFill>
                  <a:srgbClr val="000000"/>
                </a:solidFill>
                <a:latin typeface="Arial"/>
                <a:ea typeface="Arial"/>
              </a:rPr>
              <a:t>6</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Технології</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водозбереження</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всередині</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будівель</a:t>
            </a:r>
            <a:endParaRPr lang="lv-LV" sz="2800" b="0" strike="noStrike" spc="-1" dirty="0">
              <a:solidFill>
                <a:srgbClr val="000000"/>
              </a:solidFill>
              <a:latin typeface="Arial"/>
            </a:endParaRPr>
          </a:p>
        </p:txBody>
      </p:sp>
      <p:sp>
        <p:nvSpPr>
          <p:cNvPr id="139" name="TextShape 2"/>
          <p:cNvSpPr txBox="1"/>
          <p:nvPr/>
        </p:nvSpPr>
        <p:spPr>
          <a:xfrm>
            <a:off x="388980" y="991616"/>
            <a:ext cx="5154840" cy="1281144"/>
          </a:xfrm>
          <a:prstGeom prst="rect">
            <a:avLst/>
          </a:prstGeom>
          <a:solidFill>
            <a:srgbClr val="FFFFFF"/>
          </a:solidFill>
          <a:ln w="25560">
            <a:solidFill>
              <a:srgbClr val="775F55"/>
            </a:solidFill>
            <a:round/>
          </a:ln>
        </p:spPr>
        <p:txBody>
          <a:bodyPr>
            <a:noAutofit/>
          </a:bodyPr>
          <a:lstStyle/>
          <a:p>
            <a:pPr>
              <a:lnSpc>
                <a:spcPct val="100000"/>
              </a:lnSpc>
              <a:spcBef>
                <a:spcPts val="400"/>
              </a:spcBef>
            </a:pPr>
            <a:r>
              <a:rPr lang="uk-UA" sz="2000" b="0" strike="noStrike" spc="-1" dirty="0">
                <a:solidFill>
                  <a:srgbClr val="000000"/>
                </a:solidFill>
                <a:latin typeface="Arial"/>
                <a:ea typeface="Arial"/>
              </a:rPr>
              <a:t>Поєднання доступних і простих технологій дає змогу скоротити споживання питної води більш ніж на 25</a:t>
            </a:r>
            <a:r>
              <a:rPr lang="uk-UA" sz="2000" dirty="0">
                <a:latin typeface="Arial" charset="0"/>
              </a:rPr>
              <a:t>–</a:t>
            </a:r>
            <a:r>
              <a:rPr lang="uk-UA" sz="2000" b="0" strike="noStrike" spc="-1" dirty="0">
                <a:solidFill>
                  <a:srgbClr val="000000"/>
                </a:solidFill>
                <a:latin typeface="Arial"/>
                <a:ea typeface="Arial"/>
              </a:rPr>
              <a:t>35%</a:t>
            </a:r>
            <a:endParaRPr lang="uk-UA" sz="2000" b="0" strike="noStrike" spc="-1" dirty="0">
              <a:solidFill>
                <a:srgbClr val="6E6452"/>
              </a:solidFill>
              <a:latin typeface="Arial"/>
            </a:endParaRPr>
          </a:p>
          <a:p>
            <a:pPr>
              <a:lnSpc>
                <a:spcPct val="100000"/>
              </a:lnSpc>
              <a:spcBef>
                <a:spcPts val="360"/>
              </a:spcBef>
            </a:pPr>
            <a:endParaRPr lang="en-US" sz="2000" b="0" strike="noStrike" spc="-1" dirty="0">
              <a:solidFill>
                <a:srgbClr val="6E6452"/>
              </a:solidFill>
              <a:latin typeface="Arial"/>
            </a:endParaRPr>
          </a:p>
        </p:txBody>
      </p:sp>
      <p:sp>
        <p:nvSpPr>
          <p:cNvPr id="140" name="CustomShape 3"/>
          <p:cNvSpPr/>
          <p:nvPr/>
        </p:nvSpPr>
        <p:spPr>
          <a:xfrm>
            <a:off x="388980" y="2510375"/>
            <a:ext cx="5154840" cy="3972357"/>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oAutofit/>
          </a:bodyPr>
          <a:lstStyle/>
          <a:p>
            <a:pPr marL="627120" lvl="1" indent="-353520">
              <a:lnSpc>
                <a:spcPct val="100000"/>
              </a:lnSpc>
              <a:buClr>
                <a:srgbClr val="000000"/>
              </a:buClr>
              <a:buFont typeface="Wingdings" charset="2"/>
              <a:buChar char=""/>
            </a:pPr>
            <a:r>
              <a:rPr lang="uk-UA" sz="2400" b="0" strike="noStrike" spc="-1" dirty="0">
                <a:solidFill>
                  <a:srgbClr val="000000"/>
                </a:solidFill>
                <a:latin typeface="Arial"/>
                <a:ea typeface="Arial"/>
              </a:rPr>
              <a:t>Облік споживання води</a:t>
            </a:r>
            <a:endParaRPr lang="uk-UA" sz="2400" b="0" strike="noStrike" spc="-1" dirty="0">
              <a:latin typeface="Arial"/>
            </a:endParaRPr>
          </a:p>
          <a:p>
            <a:pPr marL="627120" lvl="1" indent="-353520">
              <a:lnSpc>
                <a:spcPct val="100000"/>
              </a:lnSpc>
              <a:buClr>
                <a:srgbClr val="000000"/>
              </a:buClr>
              <a:buFont typeface="Wingdings" charset="2"/>
              <a:buChar char=""/>
            </a:pPr>
            <a:r>
              <a:rPr lang="uk-UA" sz="2400" b="0" strike="noStrike" spc="-1" dirty="0">
                <a:solidFill>
                  <a:srgbClr val="000000"/>
                </a:solidFill>
                <a:latin typeface="Arial"/>
                <a:ea typeface="Arial"/>
              </a:rPr>
              <a:t>Змішувач води</a:t>
            </a:r>
            <a:endParaRPr lang="uk-UA" sz="2400" b="0" strike="noStrike" spc="-1" dirty="0">
              <a:latin typeface="Arial"/>
            </a:endParaRPr>
          </a:p>
          <a:p>
            <a:pPr marL="627120" lvl="1" indent="-353520">
              <a:lnSpc>
                <a:spcPct val="100000"/>
              </a:lnSpc>
              <a:buClr>
                <a:srgbClr val="000000"/>
              </a:buClr>
              <a:buFont typeface="Wingdings" charset="2"/>
              <a:buChar char=""/>
            </a:pPr>
            <a:r>
              <a:rPr lang="uk-UA" sz="2400" b="0" strike="noStrike" spc="-1" dirty="0">
                <a:solidFill>
                  <a:srgbClr val="000000"/>
                </a:solidFill>
                <a:latin typeface="Arial"/>
                <a:ea typeface="Arial"/>
              </a:rPr>
              <a:t>Душові насадки зі зменшеною витратою води</a:t>
            </a:r>
            <a:endParaRPr lang="uk-UA" sz="2400" b="0" strike="noStrike" spc="-1" dirty="0">
              <a:latin typeface="Arial"/>
            </a:endParaRPr>
          </a:p>
          <a:p>
            <a:pPr marL="627120" lvl="1" indent="-353520">
              <a:lnSpc>
                <a:spcPct val="100000"/>
              </a:lnSpc>
              <a:buClr>
                <a:srgbClr val="000000"/>
              </a:buClr>
              <a:buFont typeface="Wingdings" charset="2"/>
              <a:buChar char=""/>
            </a:pPr>
            <a:r>
              <a:rPr lang="uk-UA" sz="2400" b="0" strike="noStrike" spc="-1" dirty="0">
                <a:solidFill>
                  <a:srgbClr val="000000"/>
                </a:solidFill>
                <a:latin typeface="Arial"/>
                <a:ea typeface="Arial"/>
              </a:rPr>
              <a:t>Автоматичний злив у туалетах за допомогою тиску повітря</a:t>
            </a:r>
            <a:endParaRPr lang="uk-UA" sz="2400" b="0" strike="noStrike" spc="-1" dirty="0">
              <a:latin typeface="Arial"/>
            </a:endParaRPr>
          </a:p>
          <a:p>
            <a:pPr>
              <a:lnSpc>
                <a:spcPct val="100000"/>
              </a:lnSpc>
            </a:pPr>
            <a:endParaRPr lang="en-US" sz="2400" b="0" strike="noStrike" spc="-1" dirty="0">
              <a:latin typeface="Arial"/>
            </a:endParaRPr>
          </a:p>
        </p:txBody>
      </p:sp>
      <p:sp>
        <p:nvSpPr>
          <p:cNvPr id="141" name="CustomShape 4"/>
          <p:cNvSpPr/>
          <p:nvPr/>
        </p:nvSpPr>
        <p:spPr>
          <a:xfrm>
            <a:off x="5904854" y="1044635"/>
            <a:ext cx="5777866" cy="1241744"/>
          </a:xfrm>
          <a:prstGeom prst="rect">
            <a:avLst/>
          </a:prstGeom>
          <a:ln>
            <a:round/>
          </a:ln>
        </p:spPr>
        <p:style>
          <a:lnRef idx="2">
            <a:schemeClr val="accent5"/>
          </a:lnRef>
          <a:fillRef idx="1">
            <a:schemeClr val="lt1"/>
          </a:fillRef>
          <a:effectRef idx="0">
            <a:schemeClr val="accent5"/>
          </a:effectRef>
          <a:fontRef idx="minor"/>
        </p:style>
        <p:txBody>
          <a:bodyPr>
            <a:noAutofit/>
          </a:bodyPr>
          <a:lstStyle/>
          <a:p>
            <a:pPr>
              <a:lnSpc>
                <a:spcPct val="100000"/>
              </a:lnSpc>
              <a:spcBef>
                <a:spcPts val="360"/>
              </a:spcBef>
            </a:pPr>
            <a:r>
              <a:rPr lang="uk-UA" sz="1800" b="0" strike="noStrike" spc="-1" dirty="0">
                <a:solidFill>
                  <a:srgbClr val="000000"/>
                </a:solidFill>
                <a:latin typeface="Arial"/>
                <a:ea typeface="Arial"/>
              </a:rPr>
              <a:t>Перепроектування системи водопостачання дасть змогу переробляти </a:t>
            </a:r>
            <a:r>
              <a:rPr lang="uk-UA" spc="-1" dirty="0">
                <a:solidFill>
                  <a:srgbClr val="000000"/>
                </a:solidFill>
                <a:latin typeface="Arial"/>
                <a:ea typeface="Arial"/>
              </a:rPr>
              <a:t>й</a:t>
            </a:r>
            <a:r>
              <a:rPr lang="uk-UA" sz="1800" b="0" strike="noStrike" spc="-1" dirty="0">
                <a:solidFill>
                  <a:srgbClr val="000000"/>
                </a:solidFill>
                <a:latin typeface="Arial"/>
                <a:ea typeface="Arial"/>
              </a:rPr>
              <a:t> повторно використовувати воду, зменшуючи споживання питної води та/або регенеруючи додаткову енергію</a:t>
            </a:r>
            <a:endParaRPr lang="uk-UA" sz="1800" b="0" strike="noStrike" spc="-1" dirty="0">
              <a:latin typeface="Arial"/>
            </a:endParaRPr>
          </a:p>
        </p:txBody>
      </p:sp>
      <p:sp>
        <p:nvSpPr>
          <p:cNvPr id="142" name="CustomShape 5"/>
          <p:cNvSpPr/>
          <p:nvPr/>
        </p:nvSpPr>
        <p:spPr>
          <a:xfrm>
            <a:off x="5904854" y="4087986"/>
            <a:ext cx="5777866" cy="1675800"/>
          </a:xfrm>
          <a:prstGeom prst="rect">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oAutofit/>
          </a:bodyPr>
          <a:lstStyle/>
          <a:p>
            <a:pPr marL="627120" lvl="1" indent="-353520">
              <a:lnSpc>
                <a:spcPct val="100000"/>
              </a:lnSpc>
              <a:buClr>
                <a:srgbClr val="000000"/>
              </a:buClr>
              <a:buFont typeface="Wingdings" charset="2"/>
              <a:buChar char=""/>
            </a:pPr>
            <a:r>
              <a:rPr lang="en-US" sz="2000" b="0" strike="noStrike" spc="-1" dirty="0" err="1">
                <a:solidFill>
                  <a:srgbClr val="000000"/>
                </a:solidFill>
                <a:latin typeface="Arial"/>
                <a:ea typeface="Arial"/>
              </a:rPr>
              <a:t>Подвійна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система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водопостачання</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дає</a:t>
            </a:r>
            <a:r>
              <a:rPr lang="en-US" sz="2000" b="0" strike="noStrike" spc="-1" dirty="0">
                <a:solidFill>
                  <a:srgbClr val="000000"/>
                </a:solidFill>
                <a:latin typeface="Arial"/>
                <a:ea typeface="Arial"/>
              </a:rPr>
              <a:t> </a:t>
            </a:r>
            <a:r>
              <a:rPr lang="uk-UA" sz="2000" b="0" strike="noStrike" spc="-1" dirty="0">
                <a:solidFill>
                  <a:srgbClr val="000000"/>
                </a:solidFill>
                <a:latin typeface="Arial"/>
                <a:ea typeface="Arial"/>
              </a:rPr>
              <a:t>змогу </a:t>
            </a:r>
            <a:r>
              <a:rPr lang="en-US" sz="2000" b="0" strike="noStrike" spc="-1" dirty="0" err="1">
                <a:solidFill>
                  <a:srgbClr val="000000"/>
                </a:solidFill>
                <a:latin typeface="Arial"/>
                <a:ea typeface="Arial"/>
              </a:rPr>
              <a:t>переробляти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воду</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та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повторно</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її</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використовувати</a:t>
            </a:r>
            <a:r>
              <a:rPr lang="en-US" sz="2000" b="0" strike="noStrike" spc="-1" dirty="0">
                <a:solidFill>
                  <a:srgbClr val="000000"/>
                </a:solidFill>
                <a:latin typeface="Arial"/>
                <a:ea typeface="Arial"/>
              </a:rPr>
              <a:t>:</a:t>
            </a:r>
            <a:endParaRPr lang="en-US" sz="2000" b="0" strike="noStrike" spc="-1" dirty="0">
              <a:latin typeface="Arial"/>
            </a:endParaRPr>
          </a:p>
          <a:p>
            <a:pPr marL="1077840" lvl="2" indent="-450360">
              <a:lnSpc>
                <a:spcPct val="100000"/>
              </a:lnSpc>
              <a:buClr>
                <a:srgbClr val="000000"/>
              </a:buClr>
              <a:buFont typeface="Arial"/>
              <a:buChar char="•"/>
            </a:pPr>
            <a:r>
              <a:rPr lang="en-US" sz="2000" b="0" strike="noStrike" spc="-1" dirty="0" err="1">
                <a:solidFill>
                  <a:srgbClr val="000000"/>
                </a:solidFill>
                <a:latin typeface="Arial"/>
                <a:ea typeface="Arial"/>
              </a:rPr>
              <a:t>Стічна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вода</a:t>
            </a:r>
            <a:endParaRPr lang="en-US" sz="2000" b="0" strike="noStrike" spc="-1" dirty="0">
              <a:latin typeface="Arial"/>
            </a:endParaRPr>
          </a:p>
          <a:p>
            <a:pPr marL="1077840" lvl="2" indent="-450360">
              <a:lnSpc>
                <a:spcPct val="100000"/>
              </a:lnSpc>
              <a:buClr>
                <a:srgbClr val="000000"/>
              </a:buClr>
              <a:buFont typeface="Arial"/>
              <a:buChar char="•"/>
            </a:pPr>
            <a:r>
              <a:rPr lang="en-US" sz="2000" b="0" strike="noStrike" spc="-1" dirty="0" err="1">
                <a:solidFill>
                  <a:srgbClr val="000000"/>
                </a:solidFill>
                <a:latin typeface="Arial"/>
                <a:ea typeface="Arial"/>
              </a:rPr>
              <a:t>Дощова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вода</a:t>
            </a:r>
            <a:endParaRPr lang="en-US" sz="2000" b="0" strike="noStrike" spc="-1" dirty="0">
              <a:latin typeface="Arial"/>
            </a:endParaRPr>
          </a:p>
        </p:txBody>
      </p:sp>
      <p:sp>
        <p:nvSpPr>
          <p:cNvPr id="143" name="CustomShape 6"/>
          <p:cNvSpPr/>
          <p:nvPr/>
        </p:nvSpPr>
        <p:spPr>
          <a:xfrm>
            <a:off x="5904854" y="5832130"/>
            <a:ext cx="5777866" cy="650602"/>
          </a:xfrm>
          <a:prstGeom prst="rect">
            <a:avLst/>
          </a:prstGeom>
          <a:solidFill>
            <a:srgbClr val="C00000">
              <a:alpha val="20000"/>
            </a:srgbClr>
          </a:solidFill>
          <a:ln>
            <a:round/>
          </a:ln>
        </p:spPr>
        <p:style>
          <a:lnRef idx="2">
            <a:schemeClr val="accent4">
              <a:shade val="50000"/>
            </a:schemeClr>
          </a:lnRef>
          <a:fillRef idx="1">
            <a:schemeClr val="accent4"/>
          </a:fillRef>
          <a:effectRef idx="0">
            <a:schemeClr val="accent4"/>
          </a:effectRef>
          <a:fontRef idx="minor"/>
        </p:style>
        <p:txBody>
          <a:bodyPr lIns="90000" tIns="45000" rIns="90000" bIns="45000">
            <a:noAutofit/>
          </a:bodyPr>
          <a:lstStyle/>
          <a:p>
            <a:pPr marL="627120" lvl="1" indent="-353520">
              <a:lnSpc>
                <a:spcPct val="100000"/>
              </a:lnSpc>
              <a:buClr>
                <a:srgbClr val="000000"/>
              </a:buClr>
              <a:buFont typeface="Wingdings" charset="2"/>
              <a:buChar char=""/>
            </a:pPr>
            <a:r>
              <a:rPr lang="en-US" sz="2000" b="0" strike="noStrike" spc="-1" dirty="0" err="1">
                <a:solidFill>
                  <a:srgbClr val="000000"/>
                </a:solidFill>
                <a:latin typeface="Arial"/>
                <a:ea typeface="Arial"/>
              </a:rPr>
              <a:t>Регенерація</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тепла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зі</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стічних</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для</a:t>
            </a:r>
            <a:r>
              <a:rPr lang="en-US" sz="2000" b="0" strike="noStrike" spc="-1" dirty="0">
                <a:solidFill>
                  <a:srgbClr val="000000"/>
                </a:solidFill>
                <a:latin typeface="Arial"/>
                <a:ea typeface="Arial"/>
              </a:rPr>
              <a:t> </a:t>
            </a:r>
            <a:r>
              <a:rPr lang="uk-UA" sz="2000" b="0" strike="noStrike" spc="-1" dirty="0">
                <a:solidFill>
                  <a:srgbClr val="000000"/>
                </a:solidFill>
                <a:latin typeface="Arial"/>
                <a:ea typeface="Arial"/>
              </a:rPr>
              <a:t>зменшення </a:t>
            </a:r>
            <a:r>
              <a:rPr lang="en-US" sz="2000" b="0" strike="noStrike" spc="-1" dirty="0" err="1">
                <a:solidFill>
                  <a:srgbClr val="000000"/>
                </a:solidFill>
                <a:latin typeface="Arial"/>
                <a:ea typeface="Arial"/>
              </a:rPr>
              <a:t>енергоспоживання</a:t>
            </a:r>
            <a:endParaRPr lang="en-US" sz="2000" b="0" strike="noStrike" spc="-1" dirty="0">
              <a:latin typeface="Arial"/>
            </a:endParaRPr>
          </a:p>
        </p:txBody>
      </p:sp>
      <p:sp>
        <p:nvSpPr>
          <p:cNvPr id="9" name="CustomShape 6">
            <a:extLst>
              <a:ext uri="{FF2B5EF4-FFF2-40B4-BE49-F238E27FC236}">
                <a16:creationId xmlns:a16="http://schemas.microsoft.com/office/drawing/2014/main" id="{CDE55C33-AB7B-6342-9F29-69CF0020E164}"/>
              </a:ext>
            </a:extLst>
          </p:cNvPr>
          <p:cNvSpPr/>
          <p:nvPr/>
        </p:nvSpPr>
        <p:spPr>
          <a:xfrm>
            <a:off x="5904854" y="2456773"/>
            <a:ext cx="5777866" cy="1562870"/>
          </a:xfrm>
          <a:prstGeom prst="rect">
            <a:avLst/>
          </a:prstGeom>
          <a:solidFill>
            <a:srgbClr val="C00000">
              <a:alpha val="20000"/>
            </a:srgbClr>
          </a:solidFill>
          <a:ln>
            <a:round/>
          </a:ln>
        </p:spPr>
        <p:style>
          <a:lnRef idx="2">
            <a:schemeClr val="accent4">
              <a:shade val="50000"/>
            </a:schemeClr>
          </a:lnRef>
          <a:fillRef idx="1">
            <a:schemeClr val="accent4"/>
          </a:fillRef>
          <a:effectRef idx="0">
            <a:schemeClr val="accent4"/>
          </a:effectRef>
          <a:fontRef idx="minor"/>
        </p:style>
        <p:txBody>
          <a:bodyPr lIns="90000" tIns="45000" rIns="90000" bIns="45000">
            <a:noAutofit/>
          </a:bodyPr>
          <a:lstStyle/>
          <a:p>
            <a:pPr marL="627120" lvl="1" indent="-353520">
              <a:lnSpc>
                <a:spcPct val="100000"/>
              </a:lnSpc>
              <a:buClr>
                <a:srgbClr val="000000"/>
              </a:buClr>
              <a:buFont typeface="Wingdings" charset="2"/>
              <a:buChar char=""/>
            </a:pPr>
            <a:r>
              <a:rPr lang="uk-UA" sz="2000" b="0" strike="noStrike" spc="-1" dirty="0">
                <a:solidFill>
                  <a:srgbClr val="000000"/>
                </a:solidFill>
                <a:latin typeface="Arial"/>
                <a:ea typeface="Arial"/>
              </a:rPr>
              <a:t>Перехід на двотрубну систему теплопостачання та встановлення </a:t>
            </a:r>
            <a:r>
              <a:rPr lang="uk-UA" dirty="0"/>
              <a:t>автоматизованого вузла регулювання теплового потоку з модулем приготування гарячої води </a:t>
            </a:r>
            <a:endParaRPr lang="en-US" sz="20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527400" y="344654"/>
            <a:ext cx="10032840" cy="737280"/>
          </a:xfrm>
          <a:prstGeom prst="rect">
            <a:avLst/>
          </a:prstGeom>
          <a:noFill/>
          <a:ln>
            <a:noFill/>
          </a:ln>
        </p:spPr>
        <p:txBody>
          <a:bodyPr anchor="ctr">
            <a:noAutofit/>
          </a:bodyPr>
          <a:lstStyle/>
          <a:p>
            <a:pPr>
              <a:lnSpc>
                <a:spcPct val="100000"/>
              </a:lnSpc>
            </a:pPr>
            <a:r>
              <a:rPr lang="lv-LV" sz="2800" b="1" strike="noStrike" spc="-1">
                <a:solidFill>
                  <a:srgbClr val="000000"/>
                </a:solidFill>
                <a:latin typeface="Arial"/>
                <a:ea typeface="Arial"/>
              </a:rPr>
              <a:t>Зміст</a:t>
            </a:r>
            <a:endParaRPr lang="lv-LV" sz="2800" b="0" strike="noStrike" spc="-1">
              <a:solidFill>
                <a:srgbClr val="000000"/>
              </a:solidFill>
              <a:latin typeface="Arial"/>
            </a:endParaRPr>
          </a:p>
        </p:txBody>
      </p:sp>
      <p:sp>
        <p:nvSpPr>
          <p:cNvPr id="136" name="TextShape 2"/>
          <p:cNvSpPr txBox="1"/>
          <p:nvPr/>
        </p:nvSpPr>
        <p:spPr>
          <a:xfrm>
            <a:off x="216976" y="1593378"/>
            <a:ext cx="6586780" cy="3707042"/>
          </a:xfrm>
          <a:prstGeom prst="rect">
            <a:avLst/>
          </a:prstGeom>
          <a:solidFill>
            <a:srgbClr val="FFFFFF"/>
          </a:solidFill>
          <a:ln w="25560">
            <a:solidFill>
              <a:srgbClr val="FADA7A"/>
            </a:solidFill>
            <a:round/>
          </a:ln>
        </p:spPr>
        <p:txBody>
          <a:bodyPr>
            <a:noAutofit/>
          </a:bodyPr>
          <a:lstStyle/>
          <a:p>
            <a:pPr marL="457560" indent="-457200">
              <a:spcBef>
                <a:spcPts val="400"/>
              </a:spcBef>
              <a:spcAft>
                <a:spcPts val="600"/>
              </a:spcAft>
              <a:buClr>
                <a:srgbClr val="000000"/>
              </a:buClr>
              <a:buAutoNum type="arabicPeriod"/>
            </a:pPr>
            <a:r>
              <a:rPr lang="uk-UA" sz="2000" b="0" strike="noStrike" spc="-1" dirty="0">
                <a:solidFill>
                  <a:srgbClr val="000000"/>
                </a:solidFill>
                <a:latin typeface="Arial"/>
                <a:ea typeface="Arial"/>
              </a:rPr>
              <a:t>Нормативно – правові аспекти</a:t>
            </a:r>
          </a:p>
          <a:p>
            <a:pPr marL="457560" indent="-457200">
              <a:spcBef>
                <a:spcPts val="400"/>
              </a:spcBef>
              <a:spcAft>
                <a:spcPts val="600"/>
              </a:spcAft>
              <a:buClr>
                <a:srgbClr val="000000"/>
              </a:buClr>
              <a:buFontTx/>
              <a:buAutoNum type="arabicPeriod"/>
            </a:pPr>
            <a:r>
              <a:rPr lang="uk-UA" sz="2000" spc="-1" dirty="0">
                <a:solidFill>
                  <a:srgbClr val="000000"/>
                </a:solidFill>
              </a:rPr>
              <a:t>Оцінка технічного стану систем гарячого та холодного  водопостачання</a:t>
            </a:r>
          </a:p>
          <a:p>
            <a:pPr marL="457560" indent="-457200">
              <a:spcBef>
                <a:spcPts val="400"/>
              </a:spcBef>
              <a:spcAft>
                <a:spcPts val="600"/>
              </a:spcAft>
              <a:buClr>
                <a:srgbClr val="000000"/>
              </a:buClr>
              <a:buFontTx/>
              <a:buAutoNum type="arabicPeriod"/>
            </a:pPr>
            <a:r>
              <a:rPr lang="uk-UA" sz="2000" spc="-1" dirty="0">
                <a:solidFill>
                  <a:srgbClr val="000000"/>
                </a:solidFill>
              </a:rPr>
              <a:t>Технічне обслуговування і ремонт систем гарячого та холодного  водопостачання, системи водовідведення</a:t>
            </a:r>
          </a:p>
          <a:p>
            <a:pPr marL="457560" indent="-457200">
              <a:spcBef>
                <a:spcPts val="400"/>
              </a:spcBef>
              <a:spcAft>
                <a:spcPts val="600"/>
              </a:spcAft>
              <a:buClr>
                <a:srgbClr val="000000"/>
              </a:buClr>
              <a:buFontTx/>
              <a:buAutoNum type="arabicPeriod"/>
            </a:pPr>
            <a:r>
              <a:rPr lang="uk-UA" sz="2000" spc="-1" dirty="0" err="1">
                <a:solidFill>
                  <a:srgbClr val="000000"/>
                </a:solidFill>
              </a:rPr>
              <a:t>Легіонели</a:t>
            </a:r>
            <a:r>
              <a:rPr lang="uk-UA" sz="2000" spc="-1" dirty="0">
                <a:solidFill>
                  <a:srgbClr val="000000"/>
                </a:solidFill>
              </a:rPr>
              <a:t> в системі водопостачання </a:t>
            </a:r>
          </a:p>
          <a:p>
            <a:pPr marL="457560" indent="-457200">
              <a:spcBef>
                <a:spcPts val="400"/>
              </a:spcBef>
              <a:spcAft>
                <a:spcPts val="600"/>
              </a:spcAft>
              <a:buClr>
                <a:srgbClr val="000000"/>
              </a:buClr>
              <a:buFontTx/>
              <a:buAutoNum type="arabicPeriod"/>
            </a:pPr>
            <a:r>
              <a:rPr lang="uk-UA" sz="2000" spc="-1" dirty="0">
                <a:solidFill>
                  <a:srgbClr val="000000"/>
                </a:solidFill>
              </a:rPr>
              <a:t>Класифікація побутових стічних </a:t>
            </a:r>
            <a:r>
              <a:rPr lang="uk-UA" sz="2000" spc="-1" dirty="0">
                <a:solidFill>
                  <a:srgbClr val="000000"/>
                </a:solidFill>
                <a:ea typeface="Arial"/>
              </a:rPr>
              <a:t>вод</a:t>
            </a:r>
            <a:endParaRPr lang="uk-UA" sz="2000" spc="-1" dirty="0">
              <a:solidFill>
                <a:srgbClr val="6E6452"/>
              </a:solidFill>
            </a:endParaRPr>
          </a:p>
          <a:p>
            <a:pPr marL="457560" indent="-457200">
              <a:spcBef>
                <a:spcPts val="400"/>
              </a:spcBef>
              <a:spcAft>
                <a:spcPts val="600"/>
              </a:spcAft>
              <a:buClr>
                <a:srgbClr val="000000"/>
              </a:buClr>
              <a:buFontTx/>
              <a:buAutoNum type="arabicPeriod"/>
            </a:pPr>
            <a:r>
              <a:rPr lang="uk-UA" sz="2000" spc="-1" dirty="0">
                <a:solidFill>
                  <a:srgbClr val="000000"/>
                </a:solidFill>
                <a:ea typeface="Arial"/>
              </a:rPr>
              <a:t>Технології </a:t>
            </a:r>
            <a:r>
              <a:rPr lang="uk-UA" sz="2000" spc="-1" dirty="0" err="1">
                <a:solidFill>
                  <a:srgbClr val="000000"/>
                </a:solidFill>
                <a:ea typeface="Arial"/>
              </a:rPr>
              <a:t>водозбереження</a:t>
            </a:r>
            <a:r>
              <a:rPr lang="uk-UA" sz="2000" spc="-1" dirty="0">
                <a:solidFill>
                  <a:srgbClr val="000000"/>
                </a:solidFill>
                <a:ea typeface="Arial"/>
              </a:rPr>
              <a:t> </a:t>
            </a:r>
            <a:r>
              <a:rPr lang="uk-UA" sz="2000" spc="-1" dirty="0">
                <a:solidFill>
                  <a:srgbClr val="000000"/>
                </a:solidFill>
              </a:rPr>
              <a:t>в </a:t>
            </a:r>
            <a:r>
              <a:rPr lang="uk-UA" sz="2000" spc="-1" dirty="0" err="1">
                <a:solidFill>
                  <a:srgbClr val="000000"/>
                </a:solidFill>
              </a:rPr>
              <a:t>будівелях</a:t>
            </a:r>
            <a:endParaRPr lang="uk-UA" sz="2000" spc="-1" dirty="0">
              <a:solidFill>
                <a:srgbClr val="000000"/>
              </a:solidFill>
            </a:endParaRPr>
          </a:p>
          <a:p>
            <a:pPr>
              <a:lnSpc>
                <a:spcPct val="100000"/>
              </a:lnSpc>
              <a:spcBef>
                <a:spcPts val="400"/>
              </a:spcBef>
            </a:pPr>
            <a:endParaRPr lang="en-US" sz="2000" b="0" strike="noStrike" spc="-1" dirty="0">
              <a:solidFill>
                <a:srgbClr val="6E6452"/>
              </a:solidFill>
              <a:latin typeface="Arial"/>
            </a:endParaRPr>
          </a:p>
          <a:p>
            <a:pPr>
              <a:lnSpc>
                <a:spcPct val="100000"/>
              </a:lnSpc>
              <a:spcBef>
                <a:spcPts val="400"/>
              </a:spcBef>
            </a:pPr>
            <a:endParaRPr lang="en-US" sz="2000" b="0" strike="noStrike" spc="-1" dirty="0">
              <a:solidFill>
                <a:srgbClr val="6E6452"/>
              </a:solidFill>
              <a:latin typeface="Arial"/>
            </a:endParaRPr>
          </a:p>
          <a:p>
            <a:pPr>
              <a:lnSpc>
                <a:spcPct val="100000"/>
              </a:lnSpc>
              <a:spcBef>
                <a:spcPts val="400"/>
              </a:spcBef>
            </a:pPr>
            <a:endParaRPr lang="en-US" sz="2000" b="0" strike="noStrike" spc="-1" dirty="0">
              <a:solidFill>
                <a:srgbClr val="6E6452"/>
              </a:solidFill>
              <a:latin typeface="Arial"/>
            </a:endParaRPr>
          </a:p>
          <a:p>
            <a:pPr>
              <a:lnSpc>
                <a:spcPct val="100000"/>
              </a:lnSpc>
              <a:spcBef>
                <a:spcPts val="360"/>
              </a:spcBef>
            </a:pPr>
            <a:endParaRPr lang="en-US" sz="2000" b="0" strike="noStrike" spc="-1" dirty="0">
              <a:solidFill>
                <a:srgbClr val="6E6452"/>
              </a:solidFill>
              <a:latin typeface="Arial"/>
            </a:endParaRPr>
          </a:p>
        </p:txBody>
      </p:sp>
      <p:pic>
        <p:nvPicPr>
          <p:cNvPr id="137" name="Picture 3"/>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p:blipFill>
        <p:spPr>
          <a:xfrm>
            <a:off x="6958739" y="1593378"/>
            <a:ext cx="5052806" cy="3567558"/>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a:solidFill>
                  <a:srgbClr val="000000"/>
                </a:solidFill>
                <a:latin typeface="Arial"/>
                <a:ea typeface="Arial"/>
              </a:rPr>
              <a:t>Облік споживання води</a:t>
            </a:r>
            <a:endParaRPr lang="lv-LV" sz="2800" b="0" strike="noStrike" spc="-1">
              <a:solidFill>
                <a:srgbClr val="000000"/>
              </a:solidFill>
              <a:latin typeface="Arial"/>
            </a:endParaRPr>
          </a:p>
        </p:txBody>
      </p:sp>
      <p:pic>
        <p:nvPicPr>
          <p:cNvPr id="145" name="Content Placeholder 3"/>
          <p:cNvPicPr/>
          <p:nvPr/>
        </p:nvPicPr>
        <p:blipFill>
          <a:blip r:embed="rId3"/>
          <a:stretch/>
        </p:blipFill>
        <p:spPr>
          <a:xfrm>
            <a:off x="5735880" y="1556640"/>
            <a:ext cx="6048360" cy="4536000"/>
          </a:xfrm>
          <a:prstGeom prst="rect">
            <a:avLst/>
          </a:prstGeom>
          <a:ln>
            <a:noFill/>
          </a:ln>
        </p:spPr>
      </p:pic>
      <p:sp>
        <p:nvSpPr>
          <p:cNvPr id="146" name="CustomShape 2"/>
          <p:cNvSpPr/>
          <p:nvPr/>
        </p:nvSpPr>
        <p:spPr>
          <a:xfrm>
            <a:off x="581040" y="1556640"/>
            <a:ext cx="4739760" cy="4536000"/>
          </a:xfrm>
          <a:prstGeom prst="rect">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oAutofit/>
          </a:bodyPr>
          <a:lstStyle/>
          <a:p>
            <a:pPr marL="272880" lvl="1" indent="-272520">
              <a:lnSpc>
                <a:spcPct val="100000"/>
              </a:lnSpc>
              <a:buClr>
                <a:srgbClr val="000000"/>
              </a:buClr>
              <a:buFont typeface="Wingdings" charset="2"/>
              <a:buChar char=""/>
            </a:pPr>
            <a:r>
              <a:rPr lang="en-US" sz="2000" b="0" strike="noStrike" spc="-1" dirty="0" err="1">
                <a:solidFill>
                  <a:srgbClr val="000000"/>
                </a:solidFill>
                <a:latin typeface="Arial"/>
                <a:ea typeface="Arial"/>
              </a:rPr>
              <a:t>Облік</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споживання</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кожним</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окремим</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споживачем</a:t>
            </a:r>
            <a:r>
              <a:rPr lang="en-US" sz="2000" b="0" strike="noStrike" spc="-1" dirty="0">
                <a:solidFill>
                  <a:srgbClr val="000000"/>
                </a:solidFill>
                <a:latin typeface="Arial"/>
                <a:ea typeface="Arial"/>
              </a:rPr>
              <a:t> є </a:t>
            </a:r>
            <a:r>
              <a:rPr lang="uk-UA" sz="2000" b="0" strike="noStrike" spc="-1" dirty="0">
                <a:solidFill>
                  <a:srgbClr val="000000"/>
                </a:solidFill>
                <a:latin typeface="Arial"/>
                <a:ea typeface="Arial"/>
              </a:rPr>
              <a:t>нагальним </a:t>
            </a:r>
            <a:r>
              <a:rPr lang="en-US" sz="2000" b="0" strike="noStrike" spc="-1" dirty="0" err="1">
                <a:solidFill>
                  <a:srgbClr val="000000"/>
                </a:solidFill>
                <a:latin typeface="Arial"/>
                <a:ea typeface="Arial"/>
              </a:rPr>
              <a:t>заходом</a:t>
            </a:r>
            <a:endParaRPr lang="en-US" sz="2000" b="0" strike="noStrike" spc="-1" dirty="0">
              <a:latin typeface="Arial"/>
            </a:endParaRPr>
          </a:p>
          <a:p>
            <a:pPr marL="272880" lvl="1" indent="-272520">
              <a:lnSpc>
                <a:spcPct val="100000"/>
              </a:lnSpc>
              <a:buClr>
                <a:srgbClr val="000000"/>
              </a:buClr>
              <a:buFont typeface="Wingdings" charset="2"/>
              <a:buChar char=""/>
            </a:pPr>
            <a:r>
              <a:rPr lang="en-US" sz="2000" b="0" strike="noStrike" spc="-1" dirty="0" err="1">
                <a:solidFill>
                  <a:srgbClr val="000000"/>
                </a:solidFill>
                <a:latin typeface="Arial"/>
                <a:ea typeface="Arial"/>
              </a:rPr>
              <a:t>Облік</a:t>
            </a:r>
            <a:r>
              <a:rPr lang="en-US" sz="2000" b="0" strike="noStrike" spc="-1" dirty="0">
                <a:solidFill>
                  <a:srgbClr val="000000"/>
                </a:solidFill>
                <a:latin typeface="Arial"/>
                <a:ea typeface="Arial"/>
              </a:rPr>
              <a:t> є </a:t>
            </a:r>
            <a:r>
              <a:rPr lang="en-US" sz="2000" b="0" strike="noStrike" spc="-1" dirty="0" err="1">
                <a:solidFill>
                  <a:srgbClr val="000000"/>
                </a:solidFill>
                <a:latin typeface="Arial"/>
                <a:ea typeface="Arial"/>
              </a:rPr>
              <a:t>ключовим</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елементом</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будь-якого</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заходу</a:t>
            </a:r>
            <a:r>
              <a:rPr lang="en-US" sz="2000" b="0" strike="noStrike" spc="-1" dirty="0">
                <a:solidFill>
                  <a:srgbClr val="000000"/>
                </a:solidFill>
                <a:latin typeface="Arial"/>
                <a:ea typeface="Arial"/>
              </a:rPr>
              <a:t> з </a:t>
            </a:r>
            <a:r>
              <a:rPr lang="en-US" sz="2000" b="0" strike="noStrike" spc="-1" dirty="0" err="1">
                <a:solidFill>
                  <a:srgbClr val="000000"/>
                </a:solidFill>
                <a:latin typeface="Arial"/>
                <a:ea typeface="Arial"/>
              </a:rPr>
              <a:t>енергозбереження</a:t>
            </a:r>
            <a:endParaRPr lang="en-US" sz="2000" b="0" strike="noStrike" spc="-1" dirty="0">
              <a:latin typeface="Arial"/>
            </a:endParaRPr>
          </a:p>
          <a:p>
            <a:pPr marL="272880" lvl="1" indent="-272520">
              <a:lnSpc>
                <a:spcPct val="100000"/>
              </a:lnSpc>
              <a:buClr>
                <a:srgbClr val="000000"/>
              </a:buClr>
              <a:buFont typeface="Wingdings" charset="2"/>
              <a:buChar char=""/>
            </a:pPr>
            <a:r>
              <a:rPr lang="en-US" sz="2000" b="0" strike="noStrike" spc="-1" dirty="0" err="1">
                <a:solidFill>
                  <a:srgbClr val="000000"/>
                </a:solidFill>
                <a:latin typeface="Arial"/>
                <a:ea typeface="Arial"/>
              </a:rPr>
              <a:t>Облік</a:t>
            </a:r>
            <a:r>
              <a:rPr lang="en-US" sz="2000" b="0" strike="noStrike" spc="-1" dirty="0">
                <a:solidFill>
                  <a:srgbClr val="000000"/>
                </a:solidFill>
                <a:latin typeface="Arial"/>
                <a:ea typeface="Arial"/>
              </a:rPr>
              <a:t> </a:t>
            </a:r>
            <a:r>
              <a:rPr lang="uk-UA" sz="2000" b="0" strike="noStrike" spc="-1" dirty="0">
                <a:solidFill>
                  <a:srgbClr val="000000"/>
                </a:solidFill>
                <a:latin typeface="Arial"/>
                <a:ea typeface="Arial"/>
              </a:rPr>
              <a:t>передусім </a:t>
            </a:r>
            <a:r>
              <a:rPr lang="en-US" sz="2000" b="0" strike="noStrike" spc="-1" dirty="0" err="1">
                <a:solidFill>
                  <a:srgbClr val="000000"/>
                </a:solidFill>
                <a:latin typeface="Arial"/>
                <a:ea typeface="Arial"/>
              </a:rPr>
              <a:t>робить</a:t>
            </a:r>
            <a:r>
              <a:rPr lang="en-US" sz="2000" b="0" strike="noStrike" spc="-1" dirty="0">
                <a:solidFill>
                  <a:srgbClr val="000000"/>
                </a:solidFill>
                <a:latin typeface="Arial"/>
                <a:ea typeface="Arial"/>
              </a:rPr>
              <a:t> </a:t>
            </a:r>
            <a:r>
              <a:rPr lang="uk-UA" sz="2000" spc="-1" dirty="0" err="1">
                <a:solidFill>
                  <a:srgbClr val="000000"/>
                </a:solidFill>
                <a:latin typeface="Arial"/>
                <a:ea typeface="Arial"/>
              </a:rPr>
              <a:t>у</a:t>
            </a:r>
            <a:r>
              <a:rPr lang="en-US" sz="2000" b="0" strike="noStrike" spc="-1" dirty="0" err="1">
                <a:solidFill>
                  <a:srgbClr val="000000"/>
                </a:solidFill>
                <a:latin typeface="Arial"/>
                <a:ea typeface="Arial"/>
              </a:rPr>
              <a:t>сіх</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кінцевих</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користувачів</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відповідальними</a:t>
            </a:r>
            <a:r>
              <a:rPr lang="en-US" sz="2000" b="0" strike="noStrike" spc="-1" dirty="0">
                <a:solidFill>
                  <a:srgbClr val="000000"/>
                </a:solidFill>
                <a:latin typeface="Arial"/>
                <a:ea typeface="Arial"/>
              </a:rPr>
              <a:t>, </a:t>
            </a:r>
            <a:r>
              <a:rPr lang="uk-UA" sz="2000" b="0" strike="noStrike" spc="-1" dirty="0">
                <a:solidFill>
                  <a:srgbClr val="000000"/>
                </a:solidFill>
                <a:latin typeface="Arial"/>
                <a:ea typeface="Arial"/>
              </a:rPr>
              <a:t>даючи змогу </a:t>
            </a:r>
            <a:r>
              <a:rPr lang="en-US" sz="2000" b="0" strike="noStrike" spc="-1" dirty="0" err="1">
                <a:solidFill>
                  <a:srgbClr val="000000"/>
                </a:solidFill>
                <a:latin typeface="Arial"/>
                <a:ea typeface="Arial"/>
              </a:rPr>
              <a:t>оплачувати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рахунки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лише</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за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фактично</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спожиту</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воду</a:t>
            </a:r>
            <a:endParaRPr lang="en-US" sz="2000" b="0" strike="noStrike" spc="-1" dirty="0">
              <a:latin typeface="Arial"/>
            </a:endParaRPr>
          </a:p>
          <a:p>
            <a:pPr marL="272880" lvl="1" indent="-272520">
              <a:lnSpc>
                <a:spcPct val="100000"/>
              </a:lnSpc>
              <a:buClr>
                <a:srgbClr val="000000"/>
              </a:buClr>
              <a:buFont typeface="Wingdings" charset="2"/>
              <a:buChar char=""/>
            </a:pPr>
            <a:r>
              <a:rPr lang="uk-UA" sz="2000" b="0" strike="noStrike" spc="-1" dirty="0">
                <a:solidFill>
                  <a:srgbClr val="000000"/>
                </a:solidFill>
                <a:latin typeface="Arial"/>
                <a:ea typeface="Arial"/>
              </a:rPr>
              <a:t>Зазвичай </a:t>
            </a:r>
            <a:r>
              <a:rPr lang="uk-UA" sz="2000" spc="-1" dirty="0">
                <a:solidFill>
                  <a:srgbClr val="000000"/>
                </a:solidFill>
                <a:latin typeface="Arial"/>
                <a:ea typeface="Arial"/>
              </a:rPr>
              <a:t>у</a:t>
            </a:r>
            <a:r>
              <a:rPr lang="en-US" sz="2000" b="0" strike="noStrike" spc="-1" dirty="0" err="1">
                <a:solidFill>
                  <a:srgbClr val="000000"/>
                </a:solidFill>
                <a:latin typeface="Arial"/>
                <a:ea typeface="Arial"/>
              </a:rPr>
              <a:t>провадження</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обліку</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спожитої</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зменшує</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споживання</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від</a:t>
            </a:r>
            <a:r>
              <a:rPr lang="en-US" sz="2000" b="0" strike="noStrike" spc="-1" dirty="0">
                <a:solidFill>
                  <a:srgbClr val="000000"/>
                </a:solidFill>
                <a:latin typeface="Arial"/>
                <a:ea typeface="Arial"/>
              </a:rPr>
              <a:t> 10% </a:t>
            </a:r>
            <a:r>
              <a:rPr lang="en-US" sz="2000" b="0" strike="noStrike" spc="-1" dirty="0" err="1">
                <a:solidFill>
                  <a:srgbClr val="000000"/>
                </a:solidFill>
                <a:latin typeface="Arial"/>
                <a:ea typeface="Arial"/>
              </a:rPr>
              <a:t>до</a:t>
            </a:r>
            <a:r>
              <a:rPr lang="en-US" sz="2000" b="0" strike="noStrike" spc="-1" dirty="0">
                <a:solidFill>
                  <a:srgbClr val="000000"/>
                </a:solidFill>
                <a:latin typeface="Arial"/>
                <a:ea typeface="Arial"/>
              </a:rPr>
              <a:t> </a:t>
            </a:r>
            <a:r>
              <a:rPr lang="uk-UA" sz="2000" b="0" strike="noStrike" spc="-1" dirty="0">
                <a:solidFill>
                  <a:srgbClr val="000000"/>
                </a:solidFill>
                <a:latin typeface="Arial"/>
                <a:ea typeface="Arial"/>
              </a:rPr>
              <a:t>понад </a:t>
            </a:r>
            <a:r>
              <a:rPr lang="en-US" sz="2000" b="0" strike="noStrike" spc="-1" dirty="0">
                <a:solidFill>
                  <a:srgbClr val="000000"/>
                </a:solidFill>
                <a:latin typeface="Arial"/>
                <a:ea typeface="Arial"/>
              </a:rPr>
              <a:t>30%</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p:txBody>
      </p:sp>
      <p:sp>
        <p:nvSpPr>
          <p:cNvPr id="147" name="CustomShape 3"/>
          <p:cNvSpPr/>
          <p:nvPr/>
        </p:nvSpPr>
        <p:spPr>
          <a:xfrm>
            <a:off x="5878800" y="5373360"/>
            <a:ext cx="2486160" cy="829543"/>
          </a:xfrm>
          <a:prstGeom prst="rect">
            <a:avLst/>
          </a:prstGeom>
          <a:ln>
            <a:round/>
          </a:ln>
        </p:spPr>
        <p:style>
          <a:lnRef idx="2">
            <a:schemeClr val="accent4"/>
          </a:lnRef>
          <a:fillRef idx="1">
            <a:schemeClr val="lt1"/>
          </a:fillRef>
          <a:effectRef idx="0">
            <a:schemeClr val="accent4"/>
          </a:effectRef>
          <a:fontRef idx="minor"/>
        </p:style>
        <p:txBody>
          <a:bodyPr lIns="90000" tIns="45000" rIns="90000" bIns="45000">
            <a:spAutoFit/>
          </a:bodyPr>
          <a:lstStyle/>
          <a:p>
            <a:pPr algn="ctr">
              <a:lnSpc>
                <a:spcPct val="100000"/>
              </a:lnSpc>
            </a:pPr>
            <a:r>
              <a:rPr lang="en-US" sz="1600" b="0" strike="noStrike" spc="-1" dirty="0" err="1">
                <a:solidFill>
                  <a:srgbClr val="000000"/>
                </a:solidFill>
                <a:latin typeface="Arial"/>
                <a:ea typeface="Arial"/>
              </a:rPr>
              <a:t>Лічильник</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гарячої</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води</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побутового</a:t>
            </a:r>
            <a:r>
              <a:rPr lang="en-US" sz="1600" b="0" strike="noStrike" spc="-1" dirty="0">
                <a:solidFill>
                  <a:srgbClr val="000000"/>
                </a:solidFill>
                <a:latin typeface="Arial"/>
                <a:ea typeface="Arial"/>
              </a:rPr>
              <a:t> використання</a:t>
            </a:r>
            <a:endParaRPr lang="en-US" sz="1600" b="0" strike="noStrike" spc="-1" dirty="0">
              <a:latin typeface="Arial"/>
            </a:endParaRPr>
          </a:p>
        </p:txBody>
      </p:sp>
      <p:sp>
        <p:nvSpPr>
          <p:cNvPr id="148" name="CustomShape 4"/>
          <p:cNvSpPr/>
          <p:nvPr/>
        </p:nvSpPr>
        <p:spPr>
          <a:xfrm>
            <a:off x="9191160" y="5373360"/>
            <a:ext cx="2486160" cy="829543"/>
          </a:xfrm>
          <a:prstGeom prst="rect">
            <a:avLst/>
          </a:prstGeom>
          <a:ln>
            <a:round/>
          </a:ln>
        </p:spPr>
        <p:style>
          <a:lnRef idx="2">
            <a:schemeClr val="accent2"/>
          </a:lnRef>
          <a:fillRef idx="1">
            <a:schemeClr val="lt1"/>
          </a:fillRef>
          <a:effectRef idx="0">
            <a:schemeClr val="accent2"/>
          </a:effectRef>
          <a:fontRef idx="minor"/>
        </p:style>
        <p:txBody>
          <a:bodyPr lIns="90000" tIns="45000" rIns="90000" bIns="45000">
            <a:spAutoFit/>
          </a:bodyPr>
          <a:lstStyle/>
          <a:p>
            <a:pPr algn="ctr">
              <a:lnSpc>
                <a:spcPct val="100000"/>
              </a:lnSpc>
            </a:pPr>
            <a:r>
              <a:rPr lang="en-US" sz="1600" b="0" strike="noStrike" spc="-1" dirty="0" err="1">
                <a:solidFill>
                  <a:srgbClr val="000000"/>
                </a:solidFill>
                <a:latin typeface="Arial"/>
                <a:ea typeface="Arial"/>
              </a:rPr>
              <a:t>Лічильник</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холодної</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води</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побутового</a:t>
            </a:r>
            <a:r>
              <a:rPr lang="en-US" sz="1600" b="0" strike="noStrike" spc="-1" dirty="0">
                <a:solidFill>
                  <a:srgbClr val="000000"/>
                </a:solidFill>
                <a:latin typeface="Arial"/>
                <a:ea typeface="Arial"/>
              </a:rPr>
              <a:t> використання</a:t>
            </a:r>
            <a:endParaRPr lang="en-US" sz="1600" b="0" strike="noStrike" spc="-1" dirty="0">
              <a:latin typeface="Arial"/>
            </a:endParaRPr>
          </a:p>
        </p:txBody>
      </p:sp>
      <p:sp>
        <p:nvSpPr>
          <p:cNvPr id="149" name="CustomShape 5"/>
          <p:cNvSpPr/>
          <p:nvPr/>
        </p:nvSpPr>
        <p:spPr>
          <a:xfrm flipV="1">
            <a:off x="10434240" y="4303440"/>
            <a:ext cx="366120" cy="1069200"/>
          </a:xfrm>
          <a:custGeom>
            <a:avLst/>
            <a:gdLst/>
            <a:ahLst/>
            <a:cxnLst/>
            <a:rect l="l" t="t" r="r" b="b"/>
            <a:pathLst>
              <a:path w="21600" h="21600">
                <a:moveTo>
                  <a:pt x="0" y="0"/>
                </a:moveTo>
                <a:lnTo>
                  <a:pt x="21600" y="21600"/>
                </a:lnTo>
              </a:path>
            </a:pathLst>
          </a:custGeom>
          <a:noFill/>
          <a:ln w="57240">
            <a:solidFill>
              <a:schemeClr val="accent2">
                <a:lumMod val="60000"/>
                <a:lumOff val="40000"/>
              </a:schemeClr>
            </a:solidFill>
            <a:round/>
            <a:tailEnd type="triangle" w="med" len="med"/>
          </a:ln>
        </p:spPr>
        <p:style>
          <a:lnRef idx="1">
            <a:schemeClr val="accent1"/>
          </a:lnRef>
          <a:fillRef idx="0">
            <a:schemeClr val="accent1"/>
          </a:fillRef>
          <a:effectRef idx="0">
            <a:schemeClr val="accent1"/>
          </a:effectRef>
          <a:fontRef idx="minor"/>
        </p:style>
      </p:sp>
      <p:sp>
        <p:nvSpPr>
          <p:cNvPr id="150" name="CustomShape 6"/>
          <p:cNvSpPr/>
          <p:nvPr/>
        </p:nvSpPr>
        <p:spPr>
          <a:xfrm flipV="1">
            <a:off x="7121160" y="4802400"/>
            <a:ext cx="270720" cy="580680"/>
          </a:xfrm>
          <a:custGeom>
            <a:avLst/>
            <a:gdLst/>
            <a:ahLst/>
            <a:cxnLst/>
            <a:rect l="l" t="t" r="r" b="b"/>
            <a:pathLst>
              <a:path w="21600" h="21600">
                <a:moveTo>
                  <a:pt x="0" y="0"/>
                </a:moveTo>
                <a:lnTo>
                  <a:pt x="21600" y="21600"/>
                </a:lnTo>
              </a:path>
            </a:pathLst>
          </a:custGeom>
          <a:noFill/>
          <a:ln w="57240">
            <a:solidFill>
              <a:schemeClr val="accent4"/>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612537" y="354886"/>
            <a:ext cx="10032840" cy="737280"/>
          </a:xfrm>
          <a:prstGeom prst="rect">
            <a:avLst/>
          </a:prstGeom>
          <a:noFill/>
          <a:ln>
            <a:noFill/>
          </a:ln>
        </p:spPr>
        <p:txBody>
          <a:bodyPr anchor="ctr">
            <a:noAutofit/>
          </a:bodyPr>
          <a:lstStyle/>
          <a:p>
            <a:pPr>
              <a:lnSpc>
                <a:spcPct val="100000"/>
              </a:lnSpc>
            </a:pPr>
            <a:r>
              <a:rPr lang="uk-UA" sz="2800" b="1" spc="-1" dirty="0">
                <a:solidFill>
                  <a:srgbClr val="000000"/>
                </a:solidFill>
                <a:latin typeface="Arial"/>
                <a:ea typeface="Arial"/>
              </a:rPr>
              <a:t>Розрахункові добові витрати води в житлових будинках, л/добу на одного мешканця</a:t>
            </a:r>
            <a:r>
              <a:rPr lang="uk-UA" sz="2800" b="1" strike="noStrike" spc="-1" dirty="0">
                <a:solidFill>
                  <a:srgbClr val="000000"/>
                </a:solidFill>
                <a:latin typeface="Arial"/>
                <a:ea typeface="Arial"/>
              </a:rPr>
              <a:t> </a:t>
            </a:r>
            <a:endParaRPr lang="lv-LV" sz="2800" b="0" strike="noStrike" spc="-1" dirty="0">
              <a:solidFill>
                <a:srgbClr val="000000"/>
              </a:solidFill>
              <a:latin typeface="Arial"/>
            </a:endParaRPr>
          </a:p>
        </p:txBody>
      </p:sp>
      <p:graphicFrame>
        <p:nvGraphicFramePr>
          <p:cNvPr id="2" name="Таблица 1">
            <a:extLst>
              <a:ext uri="{FF2B5EF4-FFF2-40B4-BE49-F238E27FC236}">
                <a16:creationId xmlns:a16="http://schemas.microsoft.com/office/drawing/2014/main" id="{380BD189-1A9B-134D-B37E-D192FEFC94DC}"/>
              </a:ext>
            </a:extLst>
          </p:cNvPr>
          <p:cNvGraphicFramePr>
            <a:graphicFrameLocks noGrp="1"/>
          </p:cNvGraphicFramePr>
          <p:nvPr>
            <p:extLst>
              <p:ext uri="{D42A27DB-BD31-4B8C-83A1-F6EECF244321}">
                <p14:modId xmlns:p14="http://schemas.microsoft.com/office/powerpoint/2010/main" val="1367991109"/>
              </p:ext>
            </p:extLst>
          </p:nvPr>
        </p:nvGraphicFramePr>
        <p:xfrm>
          <a:off x="278598" y="1277604"/>
          <a:ext cx="11670594" cy="5220499"/>
        </p:xfrm>
        <a:graphic>
          <a:graphicData uri="http://schemas.openxmlformats.org/drawingml/2006/table">
            <a:tbl>
              <a:tblPr firstRow="1" bandRow="1">
                <a:tableStyleId>{F5AB1C69-6EDB-4FF4-983F-18BD219EF322}</a:tableStyleId>
              </a:tblPr>
              <a:tblGrid>
                <a:gridCol w="5626256">
                  <a:extLst>
                    <a:ext uri="{9D8B030D-6E8A-4147-A177-3AD203B41FA5}">
                      <a16:colId xmlns:a16="http://schemas.microsoft.com/office/drawing/2014/main" val="3353640257"/>
                    </a:ext>
                  </a:extLst>
                </a:gridCol>
                <a:gridCol w="1503336">
                  <a:extLst>
                    <a:ext uri="{9D8B030D-6E8A-4147-A177-3AD203B41FA5}">
                      <a16:colId xmlns:a16="http://schemas.microsoft.com/office/drawing/2014/main" val="1683190829"/>
                    </a:ext>
                  </a:extLst>
                </a:gridCol>
                <a:gridCol w="1711375">
                  <a:extLst>
                    <a:ext uri="{9D8B030D-6E8A-4147-A177-3AD203B41FA5}">
                      <a16:colId xmlns:a16="http://schemas.microsoft.com/office/drawing/2014/main" val="4150442097"/>
                    </a:ext>
                  </a:extLst>
                </a:gridCol>
                <a:gridCol w="1183008">
                  <a:extLst>
                    <a:ext uri="{9D8B030D-6E8A-4147-A177-3AD203B41FA5}">
                      <a16:colId xmlns:a16="http://schemas.microsoft.com/office/drawing/2014/main" val="1898862118"/>
                    </a:ext>
                  </a:extLst>
                </a:gridCol>
                <a:gridCol w="1646619">
                  <a:extLst>
                    <a:ext uri="{9D8B030D-6E8A-4147-A177-3AD203B41FA5}">
                      <a16:colId xmlns:a16="http://schemas.microsoft.com/office/drawing/2014/main" val="3917777070"/>
                    </a:ext>
                  </a:extLst>
                </a:gridCol>
              </a:tblGrid>
              <a:tr h="442708">
                <a:tc rowSpan="4">
                  <a:txBody>
                    <a:bodyPr/>
                    <a:lstStyle/>
                    <a:p>
                      <a:pPr algn="ctr"/>
                      <a:r>
                        <a:rPr lang="ru-RU" dirty="0" err="1">
                          <a:solidFill>
                            <a:schemeClr val="tx1"/>
                          </a:solidFill>
                        </a:rPr>
                        <a:t>Житлові</a:t>
                      </a:r>
                      <a:r>
                        <a:rPr lang="ru-RU" dirty="0">
                          <a:solidFill>
                            <a:schemeClr val="tx1"/>
                          </a:solidFill>
                        </a:rPr>
                        <a:t> </a:t>
                      </a:r>
                      <a:r>
                        <a:rPr lang="ru-RU" dirty="0" err="1">
                          <a:solidFill>
                            <a:schemeClr val="tx1"/>
                          </a:solidFill>
                        </a:rPr>
                        <a:t>будинки</a:t>
                      </a:r>
                      <a:endParaRPr lang="ru-RU" dirty="0">
                        <a:solidFill>
                          <a:schemeClr val="tx1"/>
                        </a:solidFill>
                      </a:endParaRPr>
                    </a:p>
                  </a:txBody>
                  <a:tcPr anchor="ctr"/>
                </a:tc>
                <a:tc gridSpan="4">
                  <a:txBody>
                    <a:bodyPr/>
                    <a:lstStyle/>
                    <a:p>
                      <a:pPr algn="ctr"/>
                      <a:r>
                        <a:rPr lang="uk-UA" noProof="0" dirty="0">
                          <a:solidFill>
                            <a:schemeClr val="tx1"/>
                          </a:solidFill>
                        </a:rPr>
                        <a:t>Кліматичні райони</a:t>
                      </a:r>
                    </a:p>
                  </a:txBody>
                  <a:tcPr anchor="ctr"/>
                </a:tc>
                <a:tc hMerge="1">
                  <a:txBody>
                    <a:bodyPr/>
                    <a:lstStyle/>
                    <a:p>
                      <a:endParaRPr lang="ru-RU"/>
                    </a:p>
                  </a:txBody>
                  <a:tcPr/>
                </a:tc>
                <a:tc hMerge="1">
                  <a:txBody>
                    <a:bodyPr/>
                    <a:lstStyle/>
                    <a:p>
                      <a:endParaRPr lang="ru-RU"/>
                    </a:p>
                  </a:txBody>
                  <a:tcPr/>
                </a:tc>
                <a:tc hMerge="1">
                  <a:txBody>
                    <a:bodyPr/>
                    <a:lstStyle/>
                    <a:p>
                      <a:pPr algn="ctr"/>
                      <a:endParaRPr lang="ru-RU" dirty="0">
                        <a:solidFill>
                          <a:schemeClr val="tx1"/>
                        </a:solidFill>
                      </a:endParaRPr>
                    </a:p>
                  </a:txBody>
                  <a:tcPr anchor="ctr"/>
                </a:tc>
                <a:extLst>
                  <a:ext uri="{0D108BD9-81ED-4DB2-BD59-A6C34878D82A}">
                    <a16:rowId xmlns:a16="http://schemas.microsoft.com/office/drawing/2014/main" val="3169966954"/>
                  </a:ext>
                </a:extLst>
              </a:tr>
              <a:tr h="371959">
                <a:tc vMerge="1">
                  <a:txBody>
                    <a:bodyPr/>
                    <a:lstStyle/>
                    <a:p>
                      <a:pPr algn="ctr"/>
                      <a:endParaRPr lang="ru-RU" dirty="0">
                        <a:solidFill>
                          <a:schemeClr val="tx1"/>
                        </a:solidFill>
                      </a:endParaRPr>
                    </a:p>
                  </a:txBody>
                  <a:tcPr anchor="ctr"/>
                </a:tc>
                <a:tc>
                  <a:txBody>
                    <a:bodyPr/>
                    <a:lstStyle/>
                    <a:p>
                      <a:pPr algn="ctr"/>
                      <a:r>
                        <a:rPr lang="ru-RU" dirty="0">
                          <a:solidFill>
                            <a:schemeClr val="tx1"/>
                          </a:solidFill>
                        </a:rPr>
                        <a:t>І</a:t>
                      </a:r>
                    </a:p>
                  </a:txBody>
                  <a:tcPr anchor="ctr">
                    <a:solidFill>
                      <a:srgbClr val="D3DA7A"/>
                    </a:solidFill>
                  </a:tcPr>
                </a:tc>
                <a:tc gridSpan="3">
                  <a:txBody>
                    <a:bodyPr/>
                    <a:lstStyle/>
                    <a:p>
                      <a:pPr algn="ctr"/>
                      <a:r>
                        <a:rPr lang="ru-RU" dirty="0">
                          <a:solidFill>
                            <a:schemeClr val="tx1"/>
                          </a:solidFill>
                        </a:rPr>
                        <a:t>ІІ, ІІІ, І</a:t>
                      </a:r>
                      <a:r>
                        <a:rPr lang="en-US" dirty="0">
                          <a:solidFill>
                            <a:schemeClr val="tx1"/>
                          </a:solidFill>
                        </a:rPr>
                        <a:t>V</a:t>
                      </a:r>
                      <a:endParaRPr lang="ru-RU" dirty="0"/>
                    </a:p>
                  </a:txBody>
                  <a:tcPr anchor="ctr">
                    <a:solidFill>
                      <a:srgbClr val="D3DA7A"/>
                    </a:solidFill>
                  </a:tcPr>
                </a:tc>
                <a:tc hMerge="1">
                  <a:txBody>
                    <a:bodyPr/>
                    <a:lstStyle/>
                    <a:p>
                      <a:endParaRPr lang="ru-RU"/>
                    </a:p>
                  </a:txBody>
                  <a:tcPr/>
                </a:tc>
                <a:tc hMerge="1">
                  <a:txBody>
                    <a:bodyPr/>
                    <a:lstStyle/>
                    <a:p>
                      <a:pPr algn="ctr"/>
                      <a:endParaRPr lang="ru-RU" dirty="0">
                        <a:solidFill>
                          <a:schemeClr val="tx1"/>
                        </a:solidFill>
                      </a:endParaRPr>
                    </a:p>
                  </a:txBody>
                  <a:tcPr anchor="ctr">
                    <a:solidFill>
                      <a:srgbClr val="D3DA7A"/>
                    </a:solidFill>
                  </a:tcPr>
                </a:tc>
                <a:extLst>
                  <a:ext uri="{0D108BD9-81ED-4DB2-BD59-A6C34878D82A}">
                    <a16:rowId xmlns:a16="http://schemas.microsoft.com/office/drawing/2014/main" val="3810690286"/>
                  </a:ext>
                </a:extLst>
              </a:tr>
              <a:tr h="232474">
                <a:tc vMerge="1">
                  <a:txBody>
                    <a:bodyPr/>
                    <a:lstStyle/>
                    <a:p>
                      <a:endParaRPr lang="uk-UA" noProof="0" dirty="0"/>
                    </a:p>
                  </a:txBody>
                  <a:tcPr/>
                </a:tc>
                <a:tc gridSpan="4">
                  <a:txBody>
                    <a:bodyPr/>
                    <a:lstStyle/>
                    <a:p>
                      <a:pPr algn="ctr"/>
                      <a:r>
                        <a:rPr lang="uk-UA" dirty="0"/>
                        <a:t>Витрати води</a:t>
                      </a:r>
                      <a:endParaRPr lang="ru-RU" dirty="0"/>
                    </a:p>
                  </a:txBody>
                  <a:tcPr anchor="ctr">
                    <a:solidFill>
                      <a:srgbClr val="D3DA7A"/>
                    </a:solidFill>
                  </a:tcPr>
                </a:tc>
                <a:tc hMerge="1">
                  <a:txBody>
                    <a:bodyPr/>
                    <a:lstStyle/>
                    <a:p>
                      <a:endParaRPr lang="ru-RU"/>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2396048094"/>
                  </a:ext>
                </a:extLst>
              </a:tr>
              <a:tr h="740212">
                <a:tc vMerge="1">
                  <a:txBody>
                    <a:bodyPr/>
                    <a:lstStyle/>
                    <a:p>
                      <a:endParaRPr lang="uk-UA" noProof="0" dirty="0"/>
                    </a:p>
                  </a:txBody>
                  <a:tcPr/>
                </a:tc>
                <a:tc>
                  <a:txBody>
                    <a:bodyPr/>
                    <a:lstStyle/>
                    <a:p>
                      <a:pPr algn="ctr"/>
                      <a:r>
                        <a:rPr lang="uk-UA" noProof="0"/>
                        <a:t>загальна</a:t>
                      </a:r>
                    </a:p>
                  </a:txBody>
                  <a:tcPr anchor="ctr"/>
                </a:tc>
                <a:tc>
                  <a:txBody>
                    <a:bodyPr/>
                    <a:lstStyle/>
                    <a:p>
                      <a:pPr algn="ctr"/>
                      <a:r>
                        <a:rPr lang="uk-UA" noProof="0"/>
                        <a:t>у тому числі гаряча</a:t>
                      </a:r>
                      <a:endParaRPr lang="uk-UA" noProof="0" dirty="0"/>
                    </a:p>
                  </a:txBody>
                  <a:tcPr anchor="ctr"/>
                </a:tc>
                <a:tc>
                  <a:txBody>
                    <a:bodyPr/>
                    <a:lstStyle/>
                    <a:p>
                      <a:pPr algn="ctr"/>
                      <a:r>
                        <a:rPr lang="uk-UA" noProof="0" dirty="0"/>
                        <a:t>загальна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0" dirty="0"/>
                        <a:t>у тому числі гаряча</a:t>
                      </a:r>
                    </a:p>
                  </a:txBody>
                  <a:tcPr anchor="ctr"/>
                </a:tc>
                <a:extLst>
                  <a:ext uri="{0D108BD9-81ED-4DB2-BD59-A6C34878D82A}">
                    <a16:rowId xmlns:a16="http://schemas.microsoft.com/office/drawing/2014/main" val="2314324229"/>
                  </a:ext>
                </a:extLst>
              </a:tr>
              <a:tr h="459964">
                <a:tc>
                  <a:txBody>
                    <a:bodyPr/>
                    <a:lstStyle/>
                    <a:p>
                      <a:r>
                        <a:rPr lang="uk-UA" noProof="0" dirty="0"/>
                        <a:t>З водопроводом і каналізацією без ванн</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effectLst/>
                          <a:latin typeface="+mn-lt"/>
                          <a:ea typeface="+mn-ea"/>
                          <a:cs typeface="+mn-cs"/>
                        </a:rPr>
                        <a:t>100</a:t>
                      </a:r>
                      <a:endParaRPr lang="ru-RU" dirty="0"/>
                    </a:p>
                  </a:txBody>
                  <a:tcPr anchor="ctr"/>
                </a:tc>
                <a:tc>
                  <a:txBody>
                    <a:bodyPr/>
                    <a:lstStyle/>
                    <a:p>
                      <a:pPr algn="ctr"/>
                      <a:r>
                        <a:rPr lang="ru-RU" dirty="0"/>
                        <a:t>40</a:t>
                      </a:r>
                    </a:p>
                  </a:txBody>
                  <a:tcPr anchor="ctr"/>
                </a:tc>
                <a:tc>
                  <a:txBody>
                    <a:bodyPr/>
                    <a:lstStyle/>
                    <a:p>
                      <a:pPr algn="ctr"/>
                      <a:r>
                        <a:rPr lang="ru-RU" dirty="0"/>
                        <a:t>110</a:t>
                      </a:r>
                    </a:p>
                  </a:txBody>
                  <a:tcPr anchor="ctr"/>
                </a:tc>
                <a:tc>
                  <a:txBody>
                    <a:bodyPr/>
                    <a:lstStyle/>
                    <a:p>
                      <a:pPr algn="ctr"/>
                      <a:r>
                        <a:rPr lang="ru-RU" dirty="0"/>
                        <a:t>45</a:t>
                      </a:r>
                    </a:p>
                  </a:txBody>
                  <a:tcPr anchor="ctr"/>
                </a:tc>
                <a:extLst>
                  <a:ext uri="{0D108BD9-81ED-4DB2-BD59-A6C34878D82A}">
                    <a16:rowId xmlns:a16="http://schemas.microsoft.com/office/drawing/2014/main" val="1206836931"/>
                  </a:ext>
                </a:extLst>
              </a:tr>
              <a:tr h="526335">
                <a:tc>
                  <a:txBody>
                    <a:bodyPr/>
                    <a:lstStyle/>
                    <a:p>
                      <a:r>
                        <a:rPr lang="uk-UA" noProof="0"/>
                        <a:t>Те ж саме з газопостачанням </a:t>
                      </a:r>
                    </a:p>
                  </a:txBody>
                  <a:tcPr/>
                </a:tc>
                <a:tc>
                  <a:txBody>
                    <a:bodyPr/>
                    <a:lstStyle/>
                    <a:p>
                      <a:pPr algn="ctr"/>
                      <a:r>
                        <a:rPr lang="ru-RU" dirty="0"/>
                        <a:t>120</a:t>
                      </a:r>
                    </a:p>
                  </a:txBody>
                  <a:tcPr anchor="ctr"/>
                </a:tc>
                <a:tc>
                  <a:txBody>
                    <a:bodyPr/>
                    <a:lstStyle/>
                    <a:p>
                      <a:pPr algn="ctr"/>
                      <a:r>
                        <a:rPr lang="ru-RU" dirty="0"/>
                        <a:t>48</a:t>
                      </a:r>
                    </a:p>
                  </a:txBody>
                  <a:tcPr anchor="ctr"/>
                </a:tc>
                <a:tc>
                  <a:txBody>
                    <a:bodyPr/>
                    <a:lstStyle/>
                    <a:p>
                      <a:pPr algn="ctr"/>
                      <a:r>
                        <a:rPr lang="ru-RU" dirty="0"/>
                        <a:t>135</a:t>
                      </a:r>
                    </a:p>
                  </a:txBody>
                  <a:tcPr anchor="ctr"/>
                </a:tc>
                <a:tc>
                  <a:txBody>
                    <a:bodyPr/>
                    <a:lstStyle/>
                    <a:p>
                      <a:pPr algn="ctr"/>
                      <a:r>
                        <a:rPr lang="ru-RU" dirty="0"/>
                        <a:t>55</a:t>
                      </a:r>
                    </a:p>
                  </a:txBody>
                  <a:tcPr anchor="ctr"/>
                </a:tc>
                <a:extLst>
                  <a:ext uri="{0D108BD9-81ED-4DB2-BD59-A6C34878D82A}">
                    <a16:rowId xmlns:a16="http://schemas.microsoft.com/office/drawing/2014/main" val="4093754713"/>
                  </a:ext>
                </a:extLst>
              </a:tr>
              <a:tr h="740212">
                <a:tc>
                  <a:txBody>
                    <a:bodyPr/>
                    <a:lstStyle/>
                    <a:p>
                      <a:r>
                        <a:rPr lang="uk-UA" noProof="0"/>
                        <a:t>З водопроводом, каналізацією і ваннами з водопігрівачами, які працюють твердому паливі </a:t>
                      </a:r>
                    </a:p>
                  </a:txBody>
                  <a:tcPr/>
                </a:tc>
                <a:tc>
                  <a:txBody>
                    <a:bodyPr/>
                    <a:lstStyle/>
                    <a:p>
                      <a:pPr algn="ctr"/>
                      <a:r>
                        <a:rPr lang="ru-RU" dirty="0"/>
                        <a:t>150</a:t>
                      </a:r>
                    </a:p>
                  </a:txBody>
                  <a:tcPr anchor="ctr"/>
                </a:tc>
                <a:tc>
                  <a:txBody>
                    <a:bodyPr/>
                    <a:lstStyle/>
                    <a:p>
                      <a:pPr algn="ctr"/>
                      <a:r>
                        <a:rPr lang="ru-RU" dirty="0"/>
                        <a:t>60</a:t>
                      </a:r>
                    </a:p>
                  </a:txBody>
                  <a:tcPr anchor="ctr"/>
                </a:tc>
                <a:tc>
                  <a:txBody>
                    <a:bodyPr/>
                    <a:lstStyle/>
                    <a:p>
                      <a:pPr algn="ctr"/>
                      <a:r>
                        <a:rPr lang="ru-RU" dirty="0"/>
                        <a:t>170</a:t>
                      </a:r>
                    </a:p>
                  </a:txBody>
                  <a:tcPr anchor="ctr"/>
                </a:tc>
                <a:tc>
                  <a:txBody>
                    <a:bodyPr/>
                    <a:lstStyle/>
                    <a:p>
                      <a:pPr algn="ctr"/>
                      <a:r>
                        <a:rPr lang="ru-RU" dirty="0"/>
                        <a:t>70</a:t>
                      </a:r>
                    </a:p>
                  </a:txBody>
                  <a:tcPr anchor="ctr"/>
                </a:tc>
                <a:extLst>
                  <a:ext uri="{0D108BD9-81ED-4DB2-BD59-A6C34878D82A}">
                    <a16:rowId xmlns:a16="http://schemas.microsoft.com/office/drawing/2014/main" val="2941219812"/>
                  </a:ext>
                </a:extLst>
              </a:tr>
              <a:tr h="432067">
                <a:tc>
                  <a:txBody>
                    <a:bodyPr/>
                    <a:lstStyle/>
                    <a:p>
                      <a:r>
                        <a:rPr lang="uk-UA" noProof="0" dirty="0"/>
                        <a:t>Те саме з газовими водонагрівачами </a:t>
                      </a:r>
                    </a:p>
                  </a:txBody>
                  <a:tcPr/>
                </a:tc>
                <a:tc>
                  <a:txBody>
                    <a:bodyPr/>
                    <a:lstStyle/>
                    <a:p>
                      <a:pPr algn="ctr"/>
                      <a:r>
                        <a:rPr lang="ru-RU" dirty="0"/>
                        <a:t>210</a:t>
                      </a:r>
                    </a:p>
                  </a:txBody>
                  <a:tcPr anchor="ctr"/>
                </a:tc>
                <a:tc>
                  <a:txBody>
                    <a:bodyPr/>
                    <a:lstStyle/>
                    <a:p>
                      <a:pPr algn="ctr"/>
                      <a:r>
                        <a:rPr lang="ru-RU" dirty="0"/>
                        <a:t>85</a:t>
                      </a:r>
                    </a:p>
                  </a:txBody>
                  <a:tcPr anchor="ctr"/>
                </a:tc>
                <a:tc>
                  <a:txBody>
                    <a:bodyPr/>
                    <a:lstStyle/>
                    <a:p>
                      <a:pPr algn="ctr"/>
                      <a:r>
                        <a:rPr lang="ru-RU" dirty="0"/>
                        <a:t>235</a:t>
                      </a:r>
                    </a:p>
                  </a:txBody>
                  <a:tcPr anchor="ctr"/>
                </a:tc>
                <a:tc>
                  <a:txBody>
                    <a:bodyPr/>
                    <a:lstStyle/>
                    <a:p>
                      <a:pPr algn="ctr"/>
                      <a:r>
                        <a:rPr lang="ru-RU" dirty="0"/>
                        <a:t>95</a:t>
                      </a:r>
                    </a:p>
                  </a:txBody>
                  <a:tcPr anchor="ctr"/>
                </a:tc>
                <a:extLst>
                  <a:ext uri="{0D108BD9-81ED-4DB2-BD59-A6C34878D82A}">
                    <a16:rowId xmlns:a16="http://schemas.microsoft.com/office/drawing/2014/main" val="3687120764"/>
                  </a:ext>
                </a:extLst>
              </a:tr>
              <a:tr h="740212">
                <a:tc>
                  <a:txBody>
                    <a:bodyPr/>
                    <a:lstStyle/>
                    <a:p>
                      <a:r>
                        <a:rPr lang="uk-UA" noProof="0" dirty="0"/>
                        <a:t>З централізованим гарячим водопостачанням і сидячими ваннами </a:t>
                      </a:r>
                    </a:p>
                  </a:txBody>
                  <a:tcPr/>
                </a:tc>
                <a:tc>
                  <a:txBody>
                    <a:bodyPr/>
                    <a:lstStyle/>
                    <a:p>
                      <a:pPr algn="ctr"/>
                      <a:r>
                        <a:rPr lang="ru-RU" dirty="0"/>
                        <a:t>230</a:t>
                      </a:r>
                    </a:p>
                  </a:txBody>
                  <a:tcPr anchor="ctr"/>
                </a:tc>
                <a:tc>
                  <a:txBody>
                    <a:bodyPr/>
                    <a:lstStyle/>
                    <a:p>
                      <a:pPr algn="ctr"/>
                      <a:r>
                        <a:rPr lang="ru-RU" dirty="0"/>
                        <a:t>95</a:t>
                      </a:r>
                    </a:p>
                  </a:txBody>
                  <a:tcPr anchor="ctr"/>
                </a:tc>
                <a:tc>
                  <a:txBody>
                    <a:bodyPr/>
                    <a:lstStyle/>
                    <a:p>
                      <a:pPr algn="ctr"/>
                      <a:r>
                        <a:rPr lang="ru-RU" dirty="0"/>
                        <a:t>260</a:t>
                      </a:r>
                    </a:p>
                  </a:txBody>
                  <a:tcPr anchor="ctr"/>
                </a:tc>
                <a:tc>
                  <a:txBody>
                    <a:bodyPr/>
                    <a:lstStyle/>
                    <a:p>
                      <a:pPr algn="ctr"/>
                      <a:r>
                        <a:rPr lang="ru-RU" dirty="0"/>
                        <a:t>105</a:t>
                      </a:r>
                    </a:p>
                  </a:txBody>
                  <a:tcPr anchor="ctr"/>
                </a:tc>
                <a:extLst>
                  <a:ext uri="{0D108BD9-81ED-4DB2-BD59-A6C34878D82A}">
                    <a16:rowId xmlns:a16="http://schemas.microsoft.com/office/drawing/2014/main" val="613286929"/>
                  </a:ext>
                </a:extLst>
              </a:tr>
              <a:tr h="401070">
                <a:tc>
                  <a:txBody>
                    <a:bodyPr/>
                    <a:lstStyle/>
                    <a:p>
                      <a:r>
                        <a:rPr lang="uk-UA" dirty="0"/>
                        <a:t>Те саме з ваннами завдовжки більше ніж 1500 мм</a:t>
                      </a:r>
                      <a:endParaRPr lang="ru-RU" dirty="0"/>
                    </a:p>
                  </a:txBody>
                  <a:tcPr/>
                </a:tc>
                <a:tc>
                  <a:txBody>
                    <a:bodyPr/>
                    <a:lstStyle/>
                    <a:p>
                      <a:pPr algn="ctr"/>
                      <a:r>
                        <a:rPr lang="ru-RU" dirty="0"/>
                        <a:t>250</a:t>
                      </a:r>
                    </a:p>
                  </a:txBody>
                  <a:tcPr anchor="ctr"/>
                </a:tc>
                <a:tc>
                  <a:txBody>
                    <a:bodyPr/>
                    <a:lstStyle/>
                    <a:p>
                      <a:pPr algn="ctr"/>
                      <a:r>
                        <a:rPr lang="ru-RU" dirty="0"/>
                        <a:t>100</a:t>
                      </a:r>
                    </a:p>
                  </a:txBody>
                  <a:tcPr anchor="ctr"/>
                </a:tc>
                <a:tc>
                  <a:txBody>
                    <a:bodyPr/>
                    <a:lstStyle/>
                    <a:p>
                      <a:pPr algn="ctr"/>
                      <a:r>
                        <a:rPr lang="ru-RU" dirty="0"/>
                        <a:t>285</a:t>
                      </a:r>
                    </a:p>
                  </a:txBody>
                  <a:tcPr anchor="ctr"/>
                </a:tc>
                <a:tc>
                  <a:txBody>
                    <a:bodyPr/>
                    <a:lstStyle/>
                    <a:p>
                      <a:pPr algn="ctr"/>
                      <a:r>
                        <a:rPr lang="ru-RU" dirty="0"/>
                        <a:t>115</a:t>
                      </a:r>
                    </a:p>
                  </a:txBody>
                  <a:tcPr anchor="ctr"/>
                </a:tc>
                <a:extLst>
                  <a:ext uri="{0D108BD9-81ED-4DB2-BD59-A6C34878D82A}">
                    <a16:rowId xmlns:a16="http://schemas.microsoft.com/office/drawing/2014/main" val="2469284697"/>
                  </a:ext>
                </a:extLst>
              </a:tr>
            </a:tbl>
          </a:graphicData>
        </a:graphic>
      </p:graphicFrame>
    </p:spTree>
    <p:extLst>
      <p:ext uri="{BB962C8B-B14F-4D97-AF65-F5344CB8AC3E}">
        <p14:creationId xmlns:p14="http://schemas.microsoft.com/office/powerpoint/2010/main" val="50174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dirty="0">
                <a:solidFill>
                  <a:srgbClr val="000000"/>
                </a:solidFill>
                <a:latin typeface="Arial"/>
                <a:ea typeface="Arial"/>
              </a:rPr>
              <a:t>Душові насадки зі </a:t>
            </a:r>
            <a:r>
              <a:rPr lang="uk-UA" sz="2800" b="1" strike="noStrike" spc="-1" dirty="0">
                <a:solidFill>
                  <a:srgbClr val="000000"/>
                </a:solidFill>
                <a:latin typeface="Arial"/>
                <a:ea typeface="Arial"/>
              </a:rPr>
              <a:t>зменшеною </a:t>
            </a:r>
            <a:r>
              <a:rPr lang="lv-LV" sz="2800" b="1" strike="noStrike" spc="-1" dirty="0">
                <a:solidFill>
                  <a:srgbClr val="000000"/>
                </a:solidFill>
                <a:latin typeface="Arial"/>
                <a:ea typeface="Arial"/>
              </a:rPr>
              <a:t>витратою води</a:t>
            </a:r>
            <a:endParaRPr lang="lv-LV" sz="2800" b="0" strike="noStrike" spc="-1" dirty="0">
              <a:solidFill>
                <a:srgbClr val="000000"/>
              </a:solidFill>
              <a:latin typeface="Arial"/>
            </a:endParaRPr>
          </a:p>
        </p:txBody>
      </p:sp>
      <p:sp>
        <p:nvSpPr>
          <p:cNvPr id="158" name="TextShape 2"/>
          <p:cNvSpPr txBox="1"/>
          <p:nvPr/>
        </p:nvSpPr>
        <p:spPr>
          <a:xfrm>
            <a:off x="609480" y="1340640"/>
            <a:ext cx="9950400" cy="1367640"/>
          </a:xfrm>
          <a:prstGeom prst="rect">
            <a:avLst/>
          </a:prstGeom>
          <a:noFill/>
          <a:ln>
            <a:noFill/>
          </a:ln>
        </p:spPr>
        <p:txBody>
          <a:bodyPr>
            <a:noAutofit/>
          </a:bodyPr>
          <a:lstStyle/>
          <a:p>
            <a:pPr marL="343080" indent="-342720">
              <a:lnSpc>
                <a:spcPct val="100000"/>
              </a:lnSpc>
              <a:spcBef>
                <a:spcPts val="400"/>
              </a:spcBef>
              <a:buClr>
                <a:srgbClr val="A6A6A6"/>
              </a:buClr>
              <a:buFont typeface="Arial"/>
              <a:buChar char="•"/>
            </a:pPr>
            <a:r>
              <a:rPr lang="en-US" sz="2000" b="0" strike="noStrike" spc="-1" dirty="0">
                <a:solidFill>
                  <a:srgbClr val="000000"/>
                </a:solidFill>
                <a:latin typeface="Arial"/>
                <a:ea typeface="Arial"/>
              </a:rPr>
              <a:t>Це </a:t>
            </a:r>
            <a:r>
              <a:rPr lang="en-US" sz="2000" b="0" strike="noStrike" spc="-1" dirty="0" err="1">
                <a:solidFill>
                  <a:srgbClr val="000000"/>
                </a:solidFill>
                <a:latin typeface="Arial"/>
                <a:ea typeface="Arial"/>
              </a:rPr>
              <a:t>рішення</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зменшує</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потік</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що</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проходить</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через</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кран</a:t>
            </a:r>
            <a:endParaRPr lang="en-US" sz="2000" b="0" strike="noStrike" spc="-1" dirty="0">
              <a:solidFill>
                <a:srgbClr val="6E6452"/>
              </a:solidFill>
              <a:latin typeface="Arial"/>
            </a:endParaRPr>
          </a:p>
          <a:p>
            <a:pPr marL="343080" indent="-342720">
              <a:lnSpc>
                <a:spcPct val="100000"/>
              </a:lnSpc>
              <a:spcBef>
                <a:spcPts val="400"/>
              </a:spcBef>
              <a:buClr>
                <a:srgbClr val="A6A6A6"/>
              </a:buClr>
              <a:buFont typeface="Arial"/>
              <a:buChar char="•"/>
            </a:pPr>
            <a:r>
              <a:rPr lang="en-US" sz="2000" b="0" strike="noStrike" spc="-1" dirty="0" err="1">
                <a:solidFill>
                  <a:srgbClr val="000000"/>
                </a:solidFill>
                <a:latin typeface="Arial"/>
                <a:ea typeface="Arial"/>
              </a:rPr>
              <a:t>Можна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замінити</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душову</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головку</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на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головку</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зі</a:t>
            </a:r>
            <a:r>
              <a:rPr lang="en-US" sz="2000" b="0" strike="noStrike" spc="-1" dirty="0">
                <a:solidFill>
                  <a:srgbClr val="000000"/>
                </a:solidFill>
                <a:latin typeface="Arial"/>
                <a:ea typeface="Arial"/>
              </a:rPr>
              <a:t> </a:t>
            </a:r>
            <a:r>
              <a:rPr lang="uk-UA" sz="2000" b="0" strike="noStrike" spc="-1" dirty="0">
                <a:solidFill>
                  <a:srgbClr val="000000"/>
                </a:solidFill>
                <a:latin typeface="Arial"/>
                <a:ea typeface="Arial"/>
              </a:rPr>
              <a:t>зменшеною </a:t>
            </a:r>
            <a:r>
              <a:rPr lang="en-US" sz="2000" b="0" strike="noStrike" spc="-1" dirty="0" err="1">
                <a:solidFill>
                  <a:srgbClr val="000000"/>
                </a:solidFill>
                <a:latin typeface="Arial"/>
                <a:ea typeface="Arial"/>
              </a:rPr>
              <a:t>витратою</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води</a:t>
            </a:r>
            <a:endParaRPr lang="en-US" sz="2000" b="0" strike="noStrike" spc="-1" dirty="0">
              <a:solidFill>
                <a:srgbClr val="6E6452"/>
              </a:solidFill>
              <a:latin typeface="Arial"/>
            </a:endParaRPr>
          </a:p>
        </p:txBody>
      </p:sp>
      <p:pic>
        <p:nvPicPr>
          <p:cNvPr id="159" name="Picture 4"/>
          <p:cNvPicPr/>
          <p:nvPr/>
        </p:nvPicPr>
        <p:blipFill>
          <a:blip r:embed="rId3"/>
          <a:stretch/>
        </p:blipFill>
        <p:spPr>
          <a:xfrm>
            <a:off x="7176600" y="2493000"/>
            <a:ext cx="3959640" cy="3599640"/>
          </a:xfrm>
          <a:prstGeom prst="rect">
            <a:avLst/>
          </a:prstGeom>
          <a:ln>
            <a:noFill/>
          </a:ln>
        </p:spPr>
      </p:pic>
      <p:pic>
        <p:nvPicPr>
          <p:cNvPr id="160" name="Picture 6"/>
          <p:cNvPicPr/>
          <p:nvPr/>
        </p:nvPicPr>
        <p:blipFill>
          <a:blip r:embed="rId4"/>
          <a:stretch/>
        </p:blipFill>
        <p:spPr>
          <a:xfrm>
            <a:off x="1055520" y="2565360"/>
            <a:ext cx="3959640" cy="359964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a:solidFill>
                  <a:srgbClr val="000000"/>
                </a:solidFill>
                <a:latin typeface="Arial"/>
                <a:ea typeface="Arial"/>
              </a:rPr>
              <a:t>Змивні бачки в туалетах</a:t>
            </a:r>
            <a:endParaRPr lang="lv-LV" sz="2800" b="0" strike="noStrike" spc="-1">
              <a:solidFill>
                <a:srgbClr val="000000"/>
              </a:solidFill>
              <a:latin typeface="Arial"/>
            </a:endParaRPr>
          </a:p>
        </p:txBody>
      </p:sp>
      <p:sp>
        <p:nvSpPr>
          <p:cNvPr id="162" name="TextShape 2"/>
          <p:cNvSpPr txBox="1"/>
          <p:nvPr/>
        </p:nvSpPr>
        <p:spPr>
          <a:xfrm>
            <a:off x="609480" y="1340640"/>
            <a:ext cx="9950400" cy="2376000"/>
          </a:xfrm>
          <a:prstGeom prst="rect">
            <a:avLst/>
          </a:prstGeom>
          <a:noFill/>
          <a:ln>
            <a:noFill/>
          </a:ln>
        </p:spPr>
        <p:txBody>
          <a:bodyPr>
            <a:noAutofit/>
          </a:bodyPr>
          <a:lstStyle/>
          <a:p>
            <a:pPr marL="343080" indent="-342720">
              <a:lnSpc>
                <a:spcPct val="100000"/>
              </a:lnSpc>
              <a:spcBef>
                <a:spcPts val="400"/>
              </a:spcBef>
              <a:buClr>
                <a:srgbClr val="A6A6A6"/>
              </a:buClr>
              <a:buFont typeface="Arial"/>
              <a:buChar char="•"/>
            </a:pPr>
            <a:r>
              <a:rPr lang="uk-UA" sz="2000" b="0" strike="noStrike" spc="-1" dirty="0">
                <a:solidFill>
                  <a:srgbClr val="000000"/>
                </a:solidFill>
                <a:latin typeface="Arial"/>
                <a:ea typeface="Arial"/>
              </a:rPr>
              <a:t>Установка змивних бачків у туалетах із регулюванням потоку води</a:t>
            </a:r>
            <a:endParaRPr lang="uk-UA" sz="2000" b="0" strike="noStrike" spc="-1" dirty="0">
              <a:solidFill>
                <a:srgbClr val="6E6452"/>
              </a:solidFill>
              <a:latin typeface="Arial"/>
            </a:endParaRPr>
          </a:p>
          <a:p>
            <a:pPr marL="743040" lvl="1" indent="-285480">
              <a:lnSpc>
                <a:spcPct val="100000"/>
              </a:lnSpc>
              <a:spcBef>
                <a:spcPts val="400"/>
              </a:spcBef>
              <a:buClr>
                <a:srgbClr val="808080"/>
              </a:buClr>
              <a:buSzPct val="90000"/>
              <a:buFont typeface="Arial"/>
              <a:buChar char="•"/>
            </a:pPr>
            <a:r>
              <a:rPr lang="uk-UA" sz="2000" b="0" strike="noStrike" spc="-1" dirty="0">
                <a:solidFill>
                  <a:srgbClr val="000000"/>
                </a:solidFill>
                <a:latin typeface="Arial"/>
                <a:ea typeface="Arial"/>
              </a:rPr>
              <a:t>Подвійний змив</a:t>
            </a:r>
            <a:endParaRPr lang="uk-UA" sz="2000" b="0" strike="noStrike" spc="-1" dirty="0">
              <a:solidFill>
                <a:srgbClr val="6E6452"/>
              </a:solidFill>
              <a:latin typeface="Arial"/>
            </a:endParaRPr>
          </a:p>
          <a:p>
            <a:pPr marL="743040" lvl="1" indent="-285480">
              <a:lnSpc>
                <a:spcPct val="100000"/>
              </a:lnSpc>
              <a:spcBef>
                <a:spcPts val="400"/>
              </a:spcBef>
              <a:buClr>
                <a:srgbClr val="808080"/>
              </a:buClr>
              <a:buSzPct val="90000"/>
              <a:buFont typeface="Arial"/>
              <a:buChar char="•"/>
            </a:pPr>
            <a:r>
              <a:rPr lang="uk-UA" sz="2000" b="0" strike="noStrike" spc="-1" dirty="0">
                <a:solidFill>
                  <a:srgbClr val="000000"/>
                </a:solidFill>
                <a:latin typeface="Arial"/>
                <a:ea typeface="Arial"/>
              </a:rPr>
              <a:t>Подвійний змив зі змінним тиском води</a:t>
            </a:r>
            <a:endParaRPr lang="uk-UA" sz="2000" b="0" strike="noStrike" spc="-1" dirty="0">
              <a:solidFill>
                <a:srgbClr val="6E6452"/>
              </a:solidFill>
              <a:latin typeface="Arial"/>
            </a:endParaRPr>
          </a:p>
          <a:p>
            <a:pPr marL="343080" indent="-342720">
              <a:lnSpc>
                <a:spcPct val="100000"/>
              </a:lnSpc>
              <a:spcBef>
                <a:spcPts val="400"/>
              </a:spcBef>
              <a:buClr>
                <a:srgbClr val="A6A6A6"/>
              </a:buClr>
              <a:buFont typeface="Arial"/>
              <a:buChar char="•"/>
            </a:pPr>
            <a:r>
              <a:rPr lang="uk-UA" sz="2000" b="0" strike="noStrike" spc="-1" dirty="0">
                <a:solidFill>
                  <a:srgbClr val="000000"/>
                </a:solidFill>
                <a:latin typeface="Arial"/>
                <a:ea typeface="Arial"/>
              </a:rPr>
              <a:t>Це рішення зменшує кількість води, що використовують для кожного змиву</a:t>
            </a:r>
            <a:endParaRPr lang="uk-UA" sz="2000" b="0" strike="noStrike" spc="-1" dirty="0">
              <a:solidFill>
                <a:srgbClr val="6E6452"/>
              </a:solidFill>
              <a:latin typeface="Arial"/>
            </a:endParaRPr>
          </a:p>
        </p:txBody>
      </p:sp>
      <p:pic>
        <p:nvPicPr>
          <p:cNvPr id="163" name="Picture 2"/>
          <p:cNvPicPr/>
          <p:nvPr/>
        </p:nvPicPr>
        <p:blipFill>
          <a:blip r:embed="rId3"/>
          <a:stretch/>
        </p:blipFill>
        <p:spPr>
          <a:xfrm>
            <a:off x="6816600" y="3582720"/>
            <a:ext cx="3979440" cy="2654280"/>
          </a:xfrm>
          <a:prstGeom prst="rect">
            <a:avLst/>
          </a:prstGeom>
          <a:ln>
            <a:noFill/>
          </a:ln>
        </p:spPr>
      </p:pic>
      <p:sp>
        <p:nvSpPr>
          <p:cNvPr id="164" name="CustomShape 3"/>
          <p:cNvSpPr/>
          <p:nvPr/>
        </p:nvSpPr>
        <p:spPr>
          <a:xfrm>
            <a:off x="7608240" y="2862720"/>
            <a:ext cx="1223640" cy="1151640"/>
          </a:xfrm>
          <a:prstGeom prst="rect">
            <a:avLst/>
          </a:prstGeom>
          <a:blipFill rotWithShape="0">
            <a:blip r:embed="rId4"/>
            <a:tile/>
          </a:blip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775F55"/>
                </a:solidFill>
                <a:latin typeface="Arial"/>
                <a:ea typeface="Arial"/>
              </a:rPr>
              <a:t>9 л</a:t>
            </a:r>
            <a:endParaRPr lang="en-US" sz="3200" b="0" strike="noStrike" spc="-1">
              <a:latin typeface="Arial"/>
            </a:endParaRPr>
          </a:p>
        </p:txBody>
      </p:sp>
      <p:sp>
        <p:nvSpPr>
          <p:cNvPr id="165" name="CustomShape 4"/>
          <p:cNvSpPr/>
          <p:nvPr/>
        </p:nvSpPr>
        <p:spPr>
          <a:xfrm>
            <a:off x="8220240" y="4014720"/>
            <a:ext cx="444600" cy="791640"/>
          </a:xfrm>
          <a:custGeom>
            <a:avLst/>
            <a:gdLst/>
            <a:ahLst/>
            <a:cxnLst/>
            <a:rect l="l" t="t" r="r" b="b"/>
            <a:pathLst>
              <a:path w="21600" h="21600">
                <a:moveTo>
                  <a:pt x="0" y="0"/>
                </a:moveTo>
                <a:lnTo>
                  <a:pt x="21600" y="21600"/>
                </a:lnTo>
              </a:path>
            </a:pathLst>
          </a:custGeom>
          <a:noFill/>
          <a:ln w="572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166" name="CustomShape 5"/>
          <p:cNvSpPr/>
          <p:nvPr/>
        </p:nvSpPr>
        <p:spPr>
          <a:xfrm flipH="1">
            <a:off x="8933400" y="3965760"/>
            <a:ext cx="459360" cy="840960"/>
          </a:xfrm>
          <a:custGeom>
            <a:avLst/>
            <a:gdLst/>
            <a:ahLst/>
            <a:cxnLst/>
            <a:rect l="l" t="t" r="r" b="b"/>
            <a:pathLst>
              <a:path w="21600" h="21600">
                <a:moveTo>
                  <a:pt x="0" y="0"/>
                </a:moveTo>
                <a:lnTo>
                  <a:pt x="21600" y="21600"/>
                </a:lnTo>
              </a:path>
            </a:pathLst>
          </a:custGeom>
          <a:noFill/>
          <a:ln w="572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167" name="CustomShape 6"/>
          <p:cNvSpPr/>
          <p:nvPr/>
        </p:nvSpPr>
        <p:spPr>
          <a:xfrm>
            <a:off x="9048240" y="3355560"/>
            <a:ext cx="725040" cy="658800"/>
          </a:xfrm>
          <a:prstGeom prst="rect">
            <a:avLst/>
          </a:prstGeom>
          <a:blipFill rotWithShape="0">
            <a:blip r:embed="rId5"/>
            <a:tile/>
          </a:blip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775F55"/>
                </a:solidFill>
                <a:latin typeface="Arial"/>
                <a:ea typeface="Arial"/>
              </a:rPr>
              <a:t>3 л</a:t>
            </a:r>
            <a:endParaRPr lang="en-US" sz="3200" b="0" strike="noStrike" spc="-1">
              <a:latin typeface="Arial"/>
            </a:endParaRPr>
          </a:p>
        </p:txBody>
      </p:sp>
      <p:pic>
        <p:nvPicPr>
          <p:cNvPr id="168" name="Picture 8"/>
          <p:cNvPicPr/>
          <p:nvPr/>
        </p:nvPicPr>
        <p:blipFill>
          <a:blip r:embed="rId6"/>
          <a:stretch/>
        </p:blipFill>
        <p:spPr>
          <a:xfrm flipH="1">
            <a:off x="1331280" y="3543480"/>
            <a:ext cx="3036600" cy="2576880"/>
          </a:xfrm>
          <a:prstGeom prst="rect">
            <a:avLst/>
          </a:prstGeom>
          <a:ln>
            <a:noFill/>
          </a:ln>
        </p:spPr>
      </p:pic>
      <p:sp>
        <p:nvSpPr>
          <p:cNvPr id="169" name="CustomShape 7"/>
          <p:cNvSpPr/>
          <p:nvPr/>
        </p:nvSpPr>
        <p:spPr>
          <a:xfrm>
            <a:off x="1487520" y="3679920"/>
            <a:ext cx="725040" cy="658800"/>
          </a:xfrm>
          <a:prstGeom prst="rect">
            <a:avLst/>
          </a:prstGeom>
          <a:blipFill rotWithShape="0">
            <a:blip r:embed="rId5"/>
            <a:tile/>
          </a:blip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775F55"/>
                </a:solidFill>
                <a:latin typeface="Arial"/>
                <a:ea typeface="Arial"/>
              </a:rPr>
              <a:t>3 л</a:t>
            </a:r>
            <a:endParaRPr lang="en-US" sz="3200" b="0" strike="noStrike" spc="-1">
              <a:latin typeface="Arial"/>
            </a:endParaRPr>
          </a:p>
        </p:txBody>
      </p:sp>
      <p:sp>
        <p:nvSpPr>
          <p:cNvPr id="170" name="CustomShape 8"/>
          <p:cNvSpPr/>
          <p:nvPr/>
        </p:nvSpPr>
        <p:spPr>
          <a:xfrm>
            <a:off x="1771200" y="4339080"/>
            <a:ext cx="709560" cy="635040"/>
          </a:xfrm>
          <a:custGeom>
            <a:avLst/>
            <a:gdLst/>
            <a:ahLst/>
            <a:cxnLst/>
            <a:rect l="l" t="t" r="r" b="b"/>
            <a:pathLst>
              <a:path w="21600" h="21600">
                <a:moveTo>
                  <a:pt x="0" y="0"/>
                </a:moveTo>
                <a:lnTo>
                  <a:pt x="21600" y="21600"/>
                </a:lnTo>
              </a:path>
            </a:pathLst>
          </a:custGeom>
          <a:noFill/>
          <a:ln w="572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171" name="CustomShape 9"/>
          <p:cNvSpPr/>
          <p:nvPr/>
        </p:nvSpPr>
        <p:spPr>
          <a:xfrm flipH="1">
            <a:off x="3121920" y="4118040"/>
            <a:ext cx="1528200" cy="688680"/>
          </a:xfrm>
          <a:custGeom>
            <a:avLst/>
            <a:gdLst/>
            <a:ahLst/>
            <a:cxnLst/>
            <a:rect l="l" t="t" r="r" b="b"/>
            <a:pathLst>
              <a:path w="21600" h="21600">
                <a:moveTo>
                  <a:pt x="0" y="0"/>
                </a:moveTo>
                <a:lnTo>
                  <a:pt x="21600" y="21600"/>
                </a:lnTo>
              </a:path>
            </a:pathLst>
          </a:custGeom>
          <a:noFill/>
          <a:ln w="572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172" name="CustomShape 10"/>
          <p:cNvSpPr/>
          <p:nvPr/>
        </p:nvSpPr>
        <p:spPr>
          <a:xfrm>
            <a:off x="4655880" y="3543480"/>
            <a:ext cx="1223640" cy="1151640"/>
          </a:xfrm>
          <a:prstGeom prst="rect">
            <a:avLst/>
          </a:prstGeom>
          <a:blipFill rotWithShape="0">
            <a:blip r:embed="rId4"/>
            <a:tile/>
          </a:blip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775F55"/>
                </a:solidFill>
                <a:latin typeface="Arial"/>
                <a:ea typeface="Arial"/>
              </a:rPr>
              <a:t>9 л</a:t>
            </a:r>
            <a:endParaRPr lang="en-US" sz="32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a:solidFill>
                  <a:srgbClr val="000000"/>
                </a:solidFill>
                <a:latin typeface="Arial"/>
                <a:ea typeface="Arial"/>
              </a:rPr>
              <a:t>Змивні бачки в туалетах</a:t>
            </a:r>
            <a:endParaRPr lang="lv-LV" sz="2800" b="0" strike="noStrike" spc="-1">
              <a:solidFill>
                <a:srgbClr val="000000"/>
              </a:solidFill>
              <a:latin typeface="Arial"/>
            </a:endParaRPr>
          </a:p>
        </p:txBody>
      </p:sp>
      <p:sp>
        <p:nvSpPr>
          <p:cNvPr id="162" name="TextShape 2"/>
          <p:cNvSpPr txBox="1"/>
          <p:nvPr/>
        </p:nvSpPr>
        <p:spPr>
          <a:xfrm>
            <a:off x="609480" y="1340640"/>
            <a:ext cx="9950400" cy="2376000"/>
          </a:xfrm>
          <a:prstGeom prst="rect">
            <a:avLst/>
          </a:prstGeom>
          <a:noFill/>
          <a:ln>
            <a:noFill/>
          </a:ln>
        </p:spPr>
        <p:txBody>
          <a:bodyPr>
            <a:noAutofit/>
          </a:bodyPr>
          <a:lstStyle/>
          <a:p>
            <a:pPr marL="343080" indent="-342720">
              <a:lnSpc>
                <a:spcPct val="100000"/>
              </a:lnSpc>
              <a:spcBef>
                <a:spcPts val="400"/>
              </a:spcBef>
              <a:buClr>
                <a:srgbClr val="A6A6A6"/>
              </a:buClr>
              <a:buFont typeface="Arial"/>
              <a:buChar char="•"/>
            </a:pPr>
            <a:r>
              <a:rPr lang="uk-UA" sz="2000" b="0" strike="noStrike" spc="-1" dirty="0">
                <a:solidFill>
                  <a:srgbClr val="000000"/>
                </a:solidFill>
                <a:latin typeface="Arial"/>
                <a:ea typeface="Arial"/>
              </a:rPr>
              <a:t>Установка змивних бачків у туалетах із регулюванням потоку води</a:t>
            </a:r>
            <a:endParaRPr lang="uk-UA" sz="2000" b="0" strike="noStrike" spc="-1" dirty="0">
              <a:solidFill>
                <a:srgbClr val="6E6452"/>
              </a:solidFill>
              <a:latin typeface="Arial"/>
            </a:endParaRPr>
          </a:p>
          <a:p>
            <a:pPr marL="743040" lvl="1" indent="-285480">
              <a:lnSpc>
                <a:spcPct val="100000"/>
              </a:lnSpc>
              <a:spcBef>
                <a:spcPts val="400"/>
              </a:spcBef>
              <a:buClr>
                <a:srgbClr val="808080"/>
              </a:buClr>
              <a:buSzPct val="90000"/>
              <a:buFont typeface="Arial"/>
              <a:buChar char="•"/>
            </a:pPr>
            <a:r>
              <a:rPr lang="uk-UA" sz="2000" b="0" strike="noStrike" spc="-1" dirty="0">
                <a:solidFill>
                  <a:srgbClr val="000000"/>
                </a:solidFill>
                <a:latin typeface="Arial"/>
                <a:ea typeface="Arial"/>
              </a:rPr>
              <a:t>Подвійний змив</a:t>
            </a:r>
            <a:endParaRPr lang="uk-UA" sz="2000" b="0" strike="noStrike" spc="-1" dirty="0">
              <a:solidFill>
                <a:srgbClr val="6E6452"/>
              </a:solidFill>
              <a:latin typeface="Arial"/>
            </a:endParaRPr>
          </a:p>
          <a:p>
            <a:pPr marL="743040" lvl="1" indent="-285480">
              <a:lnSpc>
                <a:spcPct val="100000"/>
              </a:lnSpc>
              <a:spcBef>
                <a:spcPts val="400"/>
              </a:spcBef>
              <a:buClr>
                <a:srgbClr val="808080"/>
              </a:buClr>
              <a:buSzPct val="90000"/>
              <a:buFont typeface="Arial"/>
              <a:buChar char="•"/>
            </a:pPr>
            <a:r>
              <a:rPr lang="uk-UA" sz="2000" b="0" strike="noStrike" spc="-1" dirty="0">
                <a:solidFill>
                  <a:srgbClr val="000000"/>
                </a:solidFill>
                <a:latin typeface="Arial"/>
                <a:ea typeface="Arial"/>
              </a:rPr>
              <a:t>Подвійний змив зі змінним тиском води</a:t>
            </a:r>
            <a:endParaRPr lang="uk-UA" sz="2000" b="0" strike="noStrike" spc="-1" dirty="0">
              <a:solidFill>
                <a:srgbClr val="6E6452"/>
              </a:solidFill>
              <a:latin typeface="Arial"/>
            </a:endParaRPr>
          </a:p>
          <a:p>
            <a:pPr marL="343080" indent="-342720">
              <a:lnSpc>
                <a:spcPct val="100000"/>
              </a:lnSpc>
              <a:spcBef>
                <a:spcPts val="400"/>
              </a:spcBef>
              <a:buClr>
                <a:srgbClr val="A6A6A6"/>
              </a:buClr>
              <a:buFont typeface="Arial"/>
              <a:buChar char="•"/>
            </a:pPr>
            <a:r>
              <a:rPr lang="uk-UA" sz="2000" b="0" strike="noStrike" spc="-1" dirty="0">
                <a:solidFill>
                  <a:srgbClr val="000000"/>
                </a:solidFill>
                <a:latin typeface="Arial"/>
                <a:ea typeface="Arial"/>
              </a:rPr>
              <a:t>Це рішення зменшує кількість води, що використовують для кожного змиву</a:t>
            </a:r>
            <a:endParaRPr lang="uk-UA" sz="2000" b="0" strike="noStrike" spc="-1" dirty="0">
              <a:solidFill>
                <a:srgbClr val="6E6452"/>
              </a:solidFill>
              <a:latin typeface="Arial"/>
            </a:endParaRPr>
          </a:p>
        </p:txBody>
      </p:sp>
      <p:pic>
        <p:nvPicPr>
          <p:cNvPr id="163" name="Picture 2"/>
          <p:cNvPicPr/>
          <p:nvPr/>
        </p:nvPicPr>
        <p:blipFill>
          <a:blip r:embed="rId3"/>
          <a:stretch/>
        </p:blipFill>
        <p:spPr>
          <a:xfrm>
            <a:off x="6816600" y="3582720"/>
            <a:ext cx="3979440" cy="2654280"/>
          </a:xfrm>
          <a:prstGeom prst="rect">
            <a:avLst/>
          </a:prstGeom>
          <a:ln>
            <a:noFill/>
          </a:ln>
        </p:spPr>
      </p:pic>
      <p:sp>
        <p:nvSpPr>
          <p:cNvPr id="164" name="CustomShape 3"/>
          <p:cNvSpPr/>
          <p:nvPr/>
        </p:nvSpPr>
        <p:spPr>
          <a:xfrm>
            <a:off x="7608240" y="2862720"/>
            <a:ext cx="1223640" cy="1151640"/>
          </a:xfrm>
          <a:prstGeom prst="rect">
            <a:avLst/>
          </a:prstGeom>
          <a:blipFill rotWithShape="0">
            <a:blip r:embed="rId4"/>
            <a:tile/>
          </a:blip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775F55"/>
                </a:solidFill>
                <a:latin typeface="Arial"/>
                <a:ea typeface="Arial"/>
              </a:rPr>
              <a:t>9 л</a:t>
            </a:r>
            <a:endParaRPr lang="en-US" sz="3200" b="0" strike="noStrike" spc="-1">
              <a:latin typeface="Arial"/>
            </a:endParaRPr>
          </a:p>
        </p:txBody>
      </p:sp>
      <p:sp>
        <p:nvSpPr>
          <p:cNvPr id="165" name="CustomShape 4"/>
          <p:cNvSpPr/>
          <p:nvPr/>
        </p:nvSpPr>
        <p:spPr>
          <a:xfrm>
            <a:off x="8220240" y="4014720"/>
            <a:ext cx="444600" cy="791640"/>
          </a:xfrm>
          <a:custGeom>
            <a:avLst/>
            <a:gdLst/>
            <a:ahLst/>
            <a:cxnLst/>
            <a:rect l="l" t="t" r="r" b="b"/>
            <a:pathLst>
              <a:path w="21600" h="21600">
                <a:moveTo>
                  <a:pt x="0" y="0"/>
                </a:moveTo>
                <a:lnTo>
                  <a:pt x="21600" y="21600"/>
                </a:lnTo>
              </a:path>
            </a:pathLst>
          </a:custGeom>
          <a:noFill/>
          <a:ln w="572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166" name="CustomShape 5"/>
          <p:cNvSpPr/>
          <p:nvPr/>
        </p:nvSpPr>
        <p:spPr>
          <a:xfrm flipH="1">
            <a:off x="8933400" y="3965760"/>
            <a:ext cx="459360" cy="840960"/>
          </a:xfrm>
          <a:custGeom>
            <a:avLst/>
            <a:gdLst/>
            <a:ahLst/>
            <a:cxnLst/>
            <a:rect l="l" t="t" r="r" b="b"/>
            <a:pathLst>
              <a:path w="21600" h="21600">
                <a:moveTo>
                  <a:pt x="0" y="0"/>
                </a:moveTo>
                <a:lnTo>
                  <a:pt x="21600" y="21600"/>
                </a:lnTo>
              </a:path>
            </a:pathLst>
          </a:custGeom>
          <a:noFill/>
          <a:ln w="572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167" name="CustomShape 6"/>
          <p:cNvSpPr/>
          <p:nvPr/>
        </p:nvSpPr>
        <p:spPr>
          <a:xfrm>
            <a:off x="9048240" y="3355560"/>
            <a:ext cx="725040" cy="658800"/>
          </a:xfrm>
          <a:prstGeom prst="rect">
            <a:avLst/>
          </a:prstGeom>
          <a:blipFill rotWithShape="0">
            <a:blip r:embed="rId5"/>
            <a:tile/>
          </a:blip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775F55"/>
                </a:solidFill>
                <a:latin typeface="Arial"/>
                <a:ea typeface="Arial"/>
              </a:rPr>
              <a:t>3 л</a:t>
            </a:r>
            <a:endParaRPr lang="en-US" sz="3200" b="0" strike="noStrike" spc="-1">
              <a:latin typeface="Arial"/>
            </a:endParaRPr>
          </a:p>
        </p:txBody>
      </p:sp>
      <p:pic>
        <p:nvPicPr>
          <p:cNvPr id="168" name="Picture 8"/>
          <p:cNvPicPr/>
          <p:nvPr/>
        </p:nvPicPr>
        <p:blipFill>
          <a:blip r:embed="rId6"/>
          <a:stretch/>
        </p:blipFill>
        <p:spPr>
          <a:xfrm flipH="1">
            <a:off x="1331280" y="3543480"/>
            <a:ext cx="3036600" cy="2576880"/>
          </a:xfrm>
          <a:prstGeom prst="rect">
            <a:avLst/>
          </a:prstGeom>
          <a:ln>
            <a:noFill/>
          </a:ln>
        </p:spPr>
      </p:pic>
      <p:sp>
        <p:nvSpPr>
          <p:cNvPr id="169" name="CustomShape 7"/>
          <p:cNvSpPr/>
          <p:nvPr/>
        </p:nvSpPr>
        <p:spPr>
          <a:xfrm>
            <a:off x="1487520" y="3679920"/>
            <a:ext cx="725040" cy="658800"/>
          </a:xfrm>
          <a:prstGeom prst="rect">
            <a:avLst/>
          </a:prstGeom>
          <a:blipFill rotWithShape="0">
            <a:blip r:embed="rId5"/>
            <a:tile/>
          </a:blip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775F55"/>
                </a:solidFill>
                <a:latin typeface="Arial"/>
                <a:ea typeface="Arial"/>
              </a:rPr>
              <a:t>3 л</a:t>
            </a:r>
            <a:endParaRPr lang="en-US" sz="3200" b="0" strike="noStrike" spc="-1">
              <a:latin typeface="Arial"/>
            </a:endParaRPr>
          </a:p>
        </p:txBody>
      </p:sp>
      <p:sp>
        <p:nvSpPr>
          <p:cNvPr id="170" name="CustomShape 8"/>
          <p:cNvSpPr/>
          <p:nvPr/>
        </p:nvSpPr>
        <p:spPr>
          <a:xfrm>
            <a:off x="1771200" y="4339080"/>
            <a:ext cx="709560" cy="635040"/>
          </a:xfrm>
          <a:custGeom>
            <a:avLst/>
            <a:gdLst/>
            <a:ahLst/>
            <a:cxnLst/>
            <a:rect l="l" t="t" r="r" b="b"/>
            <a:pathLst>
              <a:path w="21600" h="21600">
                <a:moveTo>
                  <a:pt x="0" y="0"/>
                </a:moveTo>
                <a:lnTo>
                  <a:pt x="21600" y="21600"/>
                </a:lnTo>
              </a:path>
            </a:pathLst>
          </a:custGeom>
          <a:noFill/>
          <a:ln w="572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171" name="CustomShape 9"/>
          <p:cNvSpPr/>
          <p:nvPr/>
        </p:nvSpPr>
        <p:spPr>
          <a:xfrm flipH="1">
            <a:off x="3121920" y="4118040"/>
            <a:ext cx="1528200" cy="688680"/>
          </a:xfrm>
          <a:custGeom>
            <a:avLst/>
            <a:gdLst/>
            <a:ahLst/>
            <a:cxnLst/>
            <a:rect l="l" t="t" r="r" b="b"/>
            <a:pathLst>
              <a:path w="21600" h="21600">
                <a:moveTo>
                  <a:pt x="0" y="0"/>
                </a:moveTo>
                <a:lnTo>
                  <a:pt x="21600" y="21600"/>
                </a:lnTo>
              </a:path>
            </a:pathLst>
          </a:custGeom>
          <a:noFill/>
          <a:ln w="572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172" name="CustomShape 10"/>
          <p:cNvSpPr/>
          <p:nvPr/>
        </p:nvSpPr>
        <p:spPr>
          <a:xfrm>
            <a:off x="4655880" y="3543480"/>
            <a:ext cx="1223640" cy="1151640"/>
          </a:xfrm>
          <a:prstGeom prst="rect">
            <a:avLst/>
          </a:prstGeom>
          <a:blipFill rotWithShape="0">
            <a:blip r:embed="rId4"/>
            <a:tile/>
          </a:blip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775F55"/>
                </a:solidFill>
                <a:latin typeface="Arial"/>
                <a:ea typeface="Arial"/>
              </a:rPr>
              <a:t>9 л</a:t>
            </a:r>
            <a:endParaRPr lang="en-US" sz="3200" b="0" strike="noStrike" spc="-1">
              <a:latin typeface="Arial"/>
            </a:endParaRPr>
          </a:p>
        </p:txBody>
      </p:sp>
    </p:spTree>
    <p:extLst>
      <p:ext uri="{BB962C8B-B14F-4D97-AF65-F5344CB8AC3E}">
        <p14:creationId xmlns:p14="http://schemas.microsoft.com/office/powerpoint/2010/main" val="378731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536540" y="1385986"/>
            <a:ext cx="10577239" cy="737280"/>
          </a:xfrm>
          <a:prstGeom prst="rect">
            <a:avLst/>
          </a:prstGeom>
          <a:noFill/>
          <a:ln>
            <a:noFill/>
          </a:ln>
        </p:spPr>
        <p:txBody>
          <a:bodyPr anchor="ctr">
            <a:noAutofit/>
          </a:bodyPr>
          <a:lstStyle/>
          <a:p>
            <a:r>
              <a:rPr lang="uk-UA" sz="2800" b="1" spc="-1" dirty="0">
                <a:solidFill>
                  <a:srgbClr val="000000"/>
                </a:solidFill>
                <a:latin typeface="Arial"/>
              </a:rPr>
              <a:t>Перехід на двотрубну систему теплопостачання та встановлення автоматизованого вузла регулювання теплового потоку (ІТП) з модулем приготування гарячої води </a:t>
            </a:r>
            <a:endParaRPr lang="en-US" sz="2800" b="1" spc="-1" dirty="0">
              <a:solidFill>
                <a:srgbClr val="000000"/>
              </a:solidFill>
              <a:latin typeface="Arial"/>
            </a:endParaRPr>
          </a:p>
          <a:p>
            <a:pPr>
              <a:lnSpc>
                <a:spcPct val="100000"/>
              </a:lnSpc>
            </a:pPr>
            <a:endParaRPr lang="lv-LV" sz="2800" b="0" strike="noStrike" spc="-1" dirty="0">
              <a:solidFill>
                <a:srgbClr val="000000"/>
              </a:solidFill>
              <a:latin typeface="Arial"/>
            </a:endParaRPr>
          </a:p>
        </p:txBody>
      </p:sp>
      <p:sp>
        <p:nvSpPr>
          <p:cNvPr id="153" name="TextShape 3"/>
          <p:cNvSpPr txBox="1"/>
          <p:nvPr/>
        </p:nvSpPr>
        <p:spPr>
          <a:xfrm>
            <a:off x="211076" y="2565505"/>
            <a:ext cx="7925534" cy="1799640"/>
          </a:xfrm>
          <a:prstGeom prst="rect">
            <a:avLst/>
          </a:prstGeom>
          <a:noFill/>
          <a:ln>
            <a:noFill/>
          </a:ln>
        </p:spPr>
        <p:txBody>
          <a:bodyPr>
            <a:noAutofit/>
          </a:bodyPr>
          <a:lstStyle/>
          <a:p>
            <a:pPr marL="343080" indent="-342720">
              <a:spcBef>
                <a:spcPts val="400"/>
              </a:spcBef>
              <a:buClr>
                <a:srgbClr val="A6A6A6"/>
              </a:buClr>
              <a:buFont typeface="Arial"/>
              <a:buChar char="•"/>
            </a:pPr>
            <a:r>
              <a:rPr lang="uk-UA" dirty="0"/>
              <a:t>Перехід із </a:t>
            </a:r>
            <a:r>
              <a:rPr lang="uk-UA" dirty="0" err="1"/>
              <a:t>чотириьохтрубної</a:t>
            </a:r>
            <a:r>
              <a:rPr lang="uk-UA" dirty="0"/>
              <a:t> системи теплопостачання на двотрубну із локальним приготуванням гарячої води в житловому будинку. </a:t>
            </a:r>
            <a:r>
              <a:rPr lang="uk-UA" altLang="ru-RU" dirty="0"/>
              <a:t>Існуючі трубопроводи ГВП можна буде вивести з експлуатації.</a:t>
            </a:r>
          </a:p>
          <a:p>
            <a:pPr marL="343080" indent="-342720">
              <a:lnSpc>
                <a:spcPct val="100000"/>
              </a:lnSpc>
              <a:spcBef>
                <a:spcPts val="400"/>
              </a:spcBef>
              <a:buClr>
                <a:srgbClr val="A6A6A6"/>
              </a:buClr>
              <a:buFont typeface="Arial"/>
              <a:buChar char="•"/>
            </a:pPr>
            <a:endParaRPr lang="uk-UA" dirty="0"/>
          </a:p>
          <a:p>
            <a:pPr marL="343080" indent="-342720">
              <a:lnSpc>
                <a:spcPct val="100000"/>
              </a:lnSpc>
              <a:spcBef>
                <a:spcPts val="400"/>
              </a:spcBef>
              <a:buClr>
                <a:srgbClr val="A6A6A6"/>
              </a:buClr>
              <a:buFont typeface="Arial"/>
              <a:buChar char="•"/>
            </a:pPr>
            <a:r>
              <a:rPr lang="uk-UA" dirty="0"/>
              <a:t>Встановлення модулю приготування гарячої води з </a:t>
            </a:r>
            <a:r>
              <a:rPr lang="uk-UA" dirty="0" err="1"/>
              <a:t>можливостью</a:t>
            </a:r>
            <a:r>
              <a:rPr lang="uk-UA" dirty="0"/>
              <a:t> регулювання  заданої температура гарячої води за рахунок зміни швидкості проходження </a:t>
            </a:r>
            <a:r>
              <a:rPr lang="uk-UA" dirty="0" err="1"/>
              <a:t>гріючої</a:t>
            </a:r>
            <a:r>
              <a:rPr lang="uk-UA" dirty="0"/>
              <a:t> води в контурі теплообмінника.</a:t>
            </a:r>
          </a:p>
        </p:txBody>
      </p:sp>
      <p:pic>
        <p:nvPicPr>
          <p:cNvPr id="3" name="Рисунок 2">
            <a:extLst>
              <a:ext uri="{FF2B5EF4-FFF2-40B4-BE49-F238E27FC236}">
                <a16:creationId xmlns:a16="http://schemas.microsoft.com/office/drawing/2014/main" id="{F2B87127-C279-3F41-B994-743D1D5095D1}"/>
              </a:ext>
            </a:extLst>
          </p:cNvPr>
          <p:cNvPicPr>
            <a:picLocks noChangeAspect="1"/>
          </p:cNvPicPr>
          <p:nvPr/>
        </p:nvPicPr>
        <p:blipFill>
          <a:blip r:embed="rId3"/>
          <a:stretch>
            <a:fillRect/>
          </a:stretch>
        </p:blipFill>
        <p:spPr>
          <a:xfrm>
            <a:off x="8064716" y="2240952"/>
            <a:ext cx="4127284" cy="24487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dirty="0" err="1">
                <a:solidFill>
                  <a:srgbClr val="000000"/>
                </a:solidFill>
                <a:latin typeface="Arial"/>
                <a:ea typeface="Arial"/>
              </a:rPr>
              <a:t>Подвійна</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система</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водопостачання</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будівель</a:t>
            </a:r>
            <a:endParaRPr lang="lv-LV" sz="2800" b="0" strike="noStrike" spc="-1" dirty="0">
              <a:solidFill>
                <a:srgbClr val="000000"/>
              </a:solidFill>
              <a:latin typeface="Arial"/>
            </a:endParaRPr>
          </a:p>
        </p:txBody>
      </p:sp>
      <p:sp>
        <p:nvSpPr>
          <p:cNvPr id="191" name="CustomShape 2"/>
          <p:cNvSpPr/>
          <p:nvPr/>
        </p:nvSpPr>
        <p:spPr>
          <a:xfrm>
            <a:off x="684000" y="5713920"/>
            <a:ext cx="10967400" cy="700200"/>
          </a:xfrm>
          <a:prstGeom prst="rect">
            <a:avLst/>
          </a:prstGeom>
          <a:ln>
            <a:round/>
          </a:ln>
        </p:spPr>
        <p:style>
          <a:lnRef idx="2">
            <a:schemeClr val="accent1"/>
          </a:lnRef>
          <a:fillRef idx="1">
            <a:schemeClr val="lt1"/>
          </a:fillRef>
          <a:effectRef idx="0">
            <a:schemeClr val="accent1"/>
          </a:effectRef>
          <a:fontRef idx="minor"/>
        </p:style>
        <p:txBody>
          <a:bodyPr lIns="90000" tIns="45000" rIns="90000" bIns="45000">
            <a:spAutoFit/>
          </a:bodyPr>
          <a:lstStyle/>
          <a:p>
            <a:pPr>
              <a:lnSpc>
                <a:spcPct val="100000"/>
              </a:lnSpc>
            </a:pPr>
            <a:r>
              <a:rPr lang="en-US" sz="2000" b="0" strike="noStrike" spc="-1">
                <a:solidFill>
                  <a:srgbClr val="000000"/>
                </a:solidFill>
                <a:latin typeface="Arial"/>
                <a:ea typeface="Arial"/>
              </a:rPr>
              <a:t>Ці рішення можуть бути розглянуті, коли міський акведук також має лінію питної води та/або в поєднанні з системою переробки дощової води або сірої води</a:t>
            </a:r>
            <a:endParaRPr lang="en-US" sz="2000" b="0" strike="noStrike" spc="-1">
              <a:latin typeface="Arial"/>
            </a:endParaRPr>
          </a:p>
        </p:txBody>
      </p:sp>
      <p:sp>
        <p:nvSpPr>
          <p:cNvPr id="192" name="CustomShape 3"/>
          <p:cNvSpPr/>
          <p:nvPr/>
        </p:nvSpPr>
        <p:spPr>
          <a:xfrm>
            <a:off x="632160" y="3560400"/>
            <a:ext cx="2655000" cy="1799640"/>
          </a:xfrm>
          <a:prstGeom prst="rect">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oAutofit/>
          </a:bodyPr>
          <a:lstStyle/>
          <a:p>
            <a:pPr>
              <a:lnSpc>
                <a:spcPct val="100000"/>
              </a:lnSpc>
            </a:pPr>
            <a:r>
              <a:rPr lang="en-US" sz="2000" b="0" strike="noStrike" spc="-1" dirty="0" err="1">
                <a:solidFill>
                  <a:srgbClr val="FFFFFF"/>
                </a:solidFill>
                <a:latin typeface="Arial"/>
                <a:ea typeface="Arial"/>
              </a:rPr>
              <a:t>Системи</a:t>
            </a:r>
            <a:r>
              <a:rPr lang="en-US" sz="2000" b="0" strike="noStrike" spc="-1" dirty="0">
                <a:solidFill>
                  <a:srgbClr val="FFFFFF"/>
                </a:solidFill>
                <a:latin typeface="Arial"/>
                <a:ea typeface="Arial"/>
              </a:rPr>
              <a:t> </a:t>
            </a:r>
            <a:r>
              <a:rPr lang="en-US" sz="2000" b="0" strike="noStrike" spc="-1" dirty="0" err="1">
                <a:solidFill>
                  <a:srgbClr val="FFFFFF"/>
                </a:solidFill>
                <a:latin typeface="Arial"/>
                <a:ea typeface="Arial"/>
              </a:rPr>
              <a:t>каналізації</a:t>
            </a:r>
            <a:r>
              <a:rPr lang="en-US" sz="2000" b="0" strike="noStrike" spc="-1" dirty="0">
                <a:solidFill>
                  <a:srgbClr val="FFFFFF"/>
                </a:solidFill>
                <a:latin typeface="Arial"/>
                <a:ea typeface="Arial"/>
              </a:rPr>
              <a:t> </a:t>
            </a:r>
            <a:r>
              <a:rPr lang="en-US" sz="2000" b="0" strike="noStrike" spc="-1" dirty="0" err="1">
                <a:solidFill>
                  <a:srgbClr val="FFFFFF"/>
                </a:solidFill>
                <a:latin typeface="Arial"/>
                <a:ea typeface="Arial"/>
              </a:rPr>
              <a:t>та</a:t>
            </a:r>
            <a:r>
              <a:rPr lang="en-US" sz="2000" b="0" strike="noStrike" spc="-1" dirty="0">
                <a:solidFill>
                  <a:srgbClr val="FFFFFF"/>
                </a:solidFill>
                <a:latin typeface="Arial"/>
                <a:ea typeface="Arial"/>
              </a:rPr>
              <a:t> </a:t>
            </a:r>
            <a:r>
              <a:rPr lang="en-US" sz="2000" b="0" strike="noStrike" spc="-1" dirty="0" err="1">
                <a:solidFill>
                  <a:srgbClr val="FFFFFF"/>
                </a:solidFill>
                <a:latin typeface="Arial"/>
                <a:ea typeface="Arial"/>
              </a:rPr>
              <a:t>водовідведення</a:t>
            </a:r>
            <a:r>
              <a:rPr lang="en-US" sz="2000" b="0" strike="noStrike" spc="-1" dirty="0">
                <a:solidFill>
                  <a:srgbClr val="FFFFFF"/>
                </a:solidFill>
                <a:latin typeface="Arial"/>
                <a:ea typeface="Arial"/>
              </a:rPr>
              <a:t> </a:t>
            </a:r>
            <a:r>
              <a:rPr lang="en-US" sz="2000" b="0" strike="noStrike" spc="-1" dirty="0" err="1">
                <a:solidFill>
                  <a:srgbClr val="FFFFFF"/>
                </a:solidFill>
                <a:latin typeface="Arial"/>
                <a:ea typeface="Arial"/>
              </a:rPr>
              <a:t>будівлі</a:t>
            </a:r>
            <a:br>
              <a:rPr dirty="0"/>
            </a:br>
            <a:endParaRPr lang="en-US" sz="2000" b="0" strike="noStrike" spc="-1" dirty="0">
              <a:latin typeface="Arial"/>
            </a:endParaRPr>
          </a:p>
        </p:txBody>
      </p:sp>
      <p:sp>
        <p:nvSpPr>
          <p:cNvPr id="193" name="CustomShape 4"/>
          <p:cNvSpPr/>
          <p:nvPr/>
        </p:nvSpPr>
        <p:spPr>
          <a:xfrm>
            <a:off x="632160" y="1339920"/>
            <a:ext cx="2655000" cy="179964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oAutofit/>
          </a:bodyPr>
          <a:lstStyle/>
          <a:p>
            <a:pPr>
              <a:lnSpc>
                <a:spcPct val="100000"/>
              </a:lnSpc>
            </a:pPr>
            <a:r>
              <a:rPr lang="en-US" sz="2000" b="0" strike="noStrike" spc="-1">
                <a:solidFill>
                  <a:srgbClr val="000000"/>
                </a:solidFill>
                <a:latin typeface="Arial"/>
                <a:ea typeface="Arial"/>
              </a:rPr>
              <a:t>Будівля обладнана </a:t>
            </a:r>
            <a:r>
              <a:rPr lang="en-US" sz="2000" b="1" strike="noStrike" spc="-1">
                <a:solidFill>
                  <a:srgbClr val="000000"/>
                </a:solidFill>
                <a:latin typeface="Arial"/>
                <a:ea typeface="Arial"/>
              </a:rPr>
              <a:t>двома </a:t>
            </a:r>
            <a:r>
              <a:rPr lang="en-US" sz="2000" b="0" strike="noStrike" spc="-1">
                <a:solidFill>
                  <a:srgbClr val="000000"/>
                </a:solidFill>
                <a:latin typeface="Arial"/>
                <a:ea typeface="Arial"/>
              </a:rPr>
              <a:t>системами водопостачання </a:t>
            </a:r>
            <a:endParaRPr lang="en-US" sz="2000" b="0" strike="noStrike" spc="-1">
              <a:latin typeface="Arial"/>
            </a:endParaRPr>
          </a:p>
        </p:txBody>
      </p:sp>
      <p:sp>
        <p:nvSpPr>
          <p:cNvPr id="194" name="CustomShape 5"/>
          <p:cNvSpPr/>
          <p:nvPr/>
        </p:nvSpPr>
        <p:spPr>
          <a:xfrm>
            <a:off x="3503880" y="1339920"/>
            <a:ext cx="1295640" cy="645480"/>
          </a:xfrm>
          <a:prstGeom prst="homePlate">
            <a:avLst>
              <a:gd name="adj" fmla="val 50000"/>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FFFFFF"/>
                </a:solidFill>
                <a:latin typeface="Arial"/>
                <a:ea typeface="Arial"/>
              </a:rPr>
              <a:t>1</a:t>
            </a:r>
            <a:endParaRPr lang="en-US" sz="3200" b="0" strike="noStrike" spc="-1">
              <a:latin typeface="Arial"/>
            </a:endParaRPr>
          </a:p>
        </p:txBody>
      </p:sp>
      <p:sp>
        <p:nvSpPr>
          <p:cNvPr id="195" name="CustomShape 6"/>
          <p:cNvSpPr/>
          <p:nvPr/>
        </p:nvSpPr>
        <p:spPr>
          <a:xfrm>
            <a:off x="3503880" y="2491920"/>
            <a:ext cx="1295640" cy="645480"/>
          </a:xfrm>
          <a:prstGeom prst="homePlate">
            <a:avLst>
              <a:gd name="adj" fmla="val 50000"/>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3200" b="1" strike="noStrike" spc="-1">
                <a:solidFill>
                  <a:srgbClr val="FFFFFF"/>
                </a:solidFill>
                <a:latin typeface="Arial"/>
                <a:ea typeface="Arial"/>
              </a:rPr>
              <a:t>2</a:t>
            </a:r>
            <a:endParaRPr lang="en-US" sz="3200" b="0" strike="noStrike" spc="-1">
              <a:latin typeface="Arial"/>
            </a:endParaRPr>
          </a:p>
        </p:txBody>
      </p:sp>
      <p:sp>
        <p:nvSpPr>
          <p:cNvPr id="196" name="CustomShape 7"/>
          <p:cNvSpPr/>
          <p:nvPr/>
        </p:nvSpPr>
        <p:spPr>
          <a:xfrm>
            <a:off x="5199840" y="1339920"/>
            <a:ext cx="5437800" cy="639000"/>
          </a:xfrm>
          <a:prstGeom prst="rect">
            <a:avLst/>
          </a:prstGeom>
          <a:ln>
            <a:round/>
          </a:ln>
        </p:spPr>
        <p:style>
          <a:lnRef idx="2">
            <a:schemeClr val="accent2"/>
          </a:lnRef>
          <a:fillRef idx="1">
            <a:schemeClr val="lt1"/>
          </a:fillRef>
          <a:effectRef idx="0">
            <a:schemeClr val="accent2"/>
          </a:effectRef>
          <a:fontRef idx="minor"/>
        </p:style>
        <p:txBody>
          <a:bodyPr lIns="90000" tIns="45000" rIns="90000" bIns="45000">
            <a:spAutoFit/>
          </a:bodyPr>
          <a:lstStyle/>
          <a:p>
            <a:pPr>
              <a:lnSpc>
                <a:spcPct val="100000"/>
              </a:lnSpc>
            </a:pPr>
            <a:r>
              <a:rPr lang="en-US" sz="1800" b="0" strike="noStrike" spc="-1" dirty="0">
                <a:solidFill>
                  <a:srgbClr val="000000"/>
                </a:solidFill>
                <a:latin typeface="Arial"/>
                <a:ea typeface="Arial"/>
              </a:rPr>
              <a:t>З </a:t>
            </a:r>
            <a:r>
              <a:rPr lang="en-US" sz="1800" b="0" strike="noStrike" spc="-1" dirty="0" err="1">
                <a:solidFill>
                  <a:srgbClr val="000000"/>
                </a:solidFill>
                <a:latin typeface="Arial"/>
                <a:ea typeface="Arial"/>
              </a:rPr>
              <a:t>питною</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водою</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для</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побутового</a:t>
            </a:r>
            <a:r>
              <a:rPr lang="en-US" sz="1800" b="0" strike="noStrike" spc="-1" dirty="0">
                <a:solidFill>
                  <a:srgbClr val="000000"/>
                </a:solidFill>
                <a:latin typeface="Arial"/>
                <a:ea typeface="Arial"/>
              </a:rPr>
              <a:t> використання, </a:t>
            </a:r>
            <a:r>
              <a:rPr lang="en-US" sz="1800" b="0" strike="noStrike" spc="-1" dirty="0" err="1">
                <a:solidFill>
                  <a:srgbClr val="000000"/>
                </a:solidFill>
                <a:latin typeface="Arial"/>
                <a:ea typeface="Arial"/>
              </a:rPr>
              <a:t>яка</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задовольняє</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потреби</a:t>
            </a:r>
            <a:r>
              <a:rPr lang="en-US" sz="1800" b="0" strike="noStrike" spc="-1" dirty="0">
                <a:solidFill>
                  <a:srgbClr val="000000"/>
                </a:solidFill>
                <a:latin typeface="Arial"/>
                <a:ea typeface="Arial"/>
              </a:rPr>
              <a:t> </a:t>
            </a:r>
            <a:r>
              <a:rPr lang="uk-UA" sz="1800" b="0" strike="noStrike" spc="-1" dirty="0">
                <a:solidFill>
                  <a:srgbClr val="000000"/>
                </a:solidFill>
                <a:latin typeface="Arial"/>
                <a:ea typeface="Arial"/>
              </a:rPr>
              <a:t>в</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питній</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воді</a:t>
            </a:r>
            <a:endParaRPr lang="en-US" sz="1800" b="0" strike="noStrike" spc="-1" dirty="0">
              <a:latin typeface="Arial"/>
            </a:endParaRPr>
          </a:p>
        </p:txBody>
      </p:sp>
      <p:sp>
        <p:nvSpPr>
          <p:cNvPr id="197" name="CustomShape 8"/>
          <p:cNvSpPr/>
          <p:nvPr/>
        </p:nvSpPr>
        <p:spPr>
          <a:xfrm>
            <a:off x="5199840" y="2491560"/>
            <a:ext cx="5437800" cy="639000"/>
          </a:xfrm>
          <a:prstGeom prst="rect">
            <a:avLst/>
          </a:prstGeom>
          <a:ln>
            <a:round/>
          </a:ln>
        </p:spPr>
        <p:style>
          <a:lnRef idx="2">
            <a:schemeClr val="accent4"/>
          </a:lnRef>
          <a:fillRef idx="1">
            <a:schemeClr val="lt1"/>
          </a:fillRef>
          <a:effectRef idx="0">
            <a:schemeClr val="accent4"/>
          </a:effectRef>
          <a:fontRef idx="minor"/>
        </p:style>
        <p:txBody>
          <a:bodyPr lIns="90000" tIns="45000" rIns="90000" bIns="45000">
            <a:spAutoFit/>
          </a:bodyPr>
          <a:lstStyle/>
          <a:p>
            <a:pPr>
              <a:lnSpc>
                <a:spcPct val="100000"/>
              </a:lnSpc>
            </a:pPr>
            <a:r>
              <a:rPr lang="en-US" sz="1800" b="0" strike="noStrike" spc="-1">
                <a:solidFill>
                  <a:srgbClr val="000000"/>
                </a:solidFill>
                <a:latin typeface="Arial"/>
                <a:ea typeface="Arial"/>
              </a:rPr>
              <a:t>З водою низької якості для поливу зелених насаджень, прибирання дворів, туалетів</a:t>
            </a:r>
            <a:endParaRPr lang="en-US" sz="1800" b="0" strike="noStrike" spc="-1">
              <a:latin typeface="Arial"/>
            </a:endParaRPr>
          </a:p>
        </p:txBody>
      </p:sp>
      <p:sp>
        <p:nvSpPr>
          <p:cNvPr id="198" name="CustomShape 9"/>
          <p:cNvSpPr/>
          <p:nvPr/>
        </p:nvSpPr>
        <p:spPr>
          <a:xfrm>
            <a:off x="10889280" y="1339920"/>
            <a:ext cx="183600" cy="1797480"/>
          </a:xfrm>
          <a:prstGeom prst="rightBrace">
            <a:avLst>
              <a:gd name="adj1" fmla="val 8333"/>
              <a:gd name="adj2" fmla="val 50000"/>
            </a:avLst>
          </a:prstGeom>
          <a:noFill/>
          <a:ln>
            <a:solidFill>
              <a:schemeClr val="accent6"/>
            </a:solidFill>
            <a:round/>
          </a:ln>
        </p:spPr>
        <p:style>
          <a:lnRef idx="1">
            <a:schemeClr val="accent1"/>
          </a:lnRef>
          <a:fillRef idx="0">
            <a:schemeClr val="accent1"/>
          </a:fillRef>
          <a:effectRef idx="0">
            <a:schemeClr val="accent1"/>
          </a:effectRef>
          <a:fontRef idx="minor"/>
        </p:style>
      </p:sp>
      <p:sp>
        <p:nvSpPr>
          <p:cNvPr id="199" name="CustomShape 10"/>
          <p:cNvSpPr/>
          <p:nvPr/>
        </p:nvSpPr>
        <p:spPr>
          <a:xfrm rot="5400000">
            <a:off x="11034000" y="2034360"/>
            <a:ext cx="996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Arial"/>
                <a:ea typeface="Arial"/>
              </a:rPr>
              <a:t>Окрема</a:t>
            </a:r>
            <a:endParaRPr lang="en-US" sz="1800" b="0" strike="noStrike" spc="-1">
              <a:latin typeface="Arial"/>
            </a:endParaRPr>
          </a:p>
        </p:txBody>
      </p:sp>
      <p:sp>
        <p:nvSpPr>
          <p:cNvPr id="200" name="CustomShape 11"/>
          <p:cNvSpPr/>
          <p:nvPr/>
        </p:nvSpPr>
        <p:spPr>
          <a:xfrm>
            <a:off x="3515040" y="3569760"/>
            <a:ext cx="1295640" cy="645480"/>
          </a:xfrm>
          <a:prstGeom prst="homePlate">
            <a:avLst>
              <a:gd name="adj" fmla="val 50000"/>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3200" b="1" strike="noStrike" spc="-1">
                <a:solidFill>
                  <a:srgbClr val="FFFFFF"/>
                </a:solidFill>
                <a:latin typeface="Arial"/>
                <a:ea typeface="Arial"/>
              </a:rPr>
              <a:t>1</a:t>
            </a:r>
            <a:endParaRPr lang="en-US" sz="3200" b="0" strike="noStrike" spc="-1">
              <a:latin typeface="Arial"/>
            </a:endParaRPr>
          </a:p>
        </p:txBody>
      </p:sp>
      <p:sp>
        <p:nvSpPr>
          <p:cNvPr id="201" name="CustomShape 12"/>
          <p:cNvSpPr/>
          <p:nvPr/>
        </p:nvSpPr>
        <p:spPr>
          <a:xfrm>
            <a:off x="5199840" y="3574800"/>
            <a:ext cx="5437800" cy="639000"/>
          </a:xfrm>
          <a:prstGeom prst="rect">
            <a:avLst/>
          </a:prstGeom>
          <a:ln>
            <a:round/>
          </a:ln>
        </p:spPr>
        <p:style>
          <a:lnRef idx="2">
            <a:schemeClr val="accent5"/>
          </a:lnRef>
          <a:fillRef idx="1">
            <a:schemeClr val="lt1"/>
          </a:fillRef>
          <a:effectRef idx="0">
            <a:schemeClr val="accent5"/>
          </a:effectRef>
          <a:fontRef idx="minor"/>
        </p:style>
        <p:txBody>
          <a:bodyPr lIns="90000" tIns="45000" rIns="90000" bIns="45000">
            <a:spAutoFit/>
          </a:bodyPr>
          <a:lstStyle/>
          <a:p>
            <a:pPr>
              <a:lnSpc>
                <a:spcPct val="100000"/>
              </a:lnSpc>
            </a:pPr>
            <a:r>
              <a:rPr lang="en-US" sz="1800" b="0" strike="noStrike" spc="-1" dirty="0" err="1">
                <a:solidFill>
                  <a:srgbClr val="000000"/>
                </a:solidFill>
                <a:latin typeface="Arial"/>
                <a:ea typeface="Arial"/>
              </a:rPr>
              <a:t>Чорн</a:t>
            </a:r>
            <a:r>
              <a:rPr lang="uk-UA" sz="1800" b="0" strike="noStrike" spc="-1" dirty="0">
                <a:solidFill>
                  <a:srgbClr val="000000"/>
                </a:solidFill>
                <a:latin typeface="Arial"/>
                <a:ea typeface="Arial"/>
              </a:rPr>
              <a:t>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a:t>
            </a:r>
            <a:r>
              <a:rPr lang="uk-UA" sz="1800" b="0" strike="noStrike" spc="-1" dirty="0">
                <a:solidFill>
                  <a:srgbClr val="000000"/>
                </a:solidFill>
                <a:latin typeface="Arial"/>
                <a:ea typeface="Arial"/>
              </a:rPr>
              <a:t>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та</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сір</a:t>
            </a:r>
            <a:r>
              <a:rPr lang="uk-UA" sz="1800" b="0" strike="noStrike" spc="-1" dirty="0">
                <a:solidFill>
                  <a:srgbClr val="000000"/>
                </a:solidFill>
                <a:latin typeface="Arial"/>
                <a:ea typeface="Arial"/>
              </a:rPr>
              <a:t>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a:t>
            </a:r>
            <a:r>
              <a:rPr lang="uk-UA" sz="1800" b="0" strike="noStrike" spc="-1" dirty="0">
                <a:solidFill>
                  <a:srgbClr val="000000"/>
                </a:solidFill>
                <a:latin typeface="Arial"/>
                <a:ea typeface="Arial"/>
              </a:rPr>
              <a:t>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збирають</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дв</a:t>
            </a:r>
            <a:r>
              <a:rPr lang="uk-UA" sz="1800" b="0" strike="noStrike" spc="-1" dirty="0">
                <a:solidFill>
                  <a:srgbClr val="000000"/>
                </a:solidFill>
                <a:latin typeface="Arial"/>
                <a:ea typeface="Arial"/>
              </a:rPr>
              <a:t>і</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окрем</a:t>
            </a:r>
            <a:r>
              <a:rPr lang="uk-UA" sz="1800" b="0" strike="noStrike" spc="-1" dirty="0">
                <a:solidFill>
                  <a:srgbClr val="000000"/>
                </a:solidFill>
                <a:latin typeface="Arial"/>
                <a:ea typeface="Arial"/>
              </a:rPr>
              <a:t>і</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каналізаційн</a:t>
            </a:r>
            <a:r>
              <a:rPr lang="uk-UA" sz="1800" b="0" strike="noStrike" spc="-1" dirty="0">
                <a:solidFill>
                  <a:srgbClr val="000000"/>
                </a:solidFill>
                <a:latin typeface="Arial"/>
                <a:ea typeface="Arial"/>
              </a:rPr>
              <a:t>і</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системи</a:t>
            </a:r>
            <a:endParaRPr lang="en-US" sz="1800" b="0" strike="noStrike" spc="-1" dirty="0">
              <a:latin typeface="Arial"/>
            </a:endParaRPr>
          </a:p>
        </p:txBody>
      </p:sp>
      <p:sp>
        <p:nvSpPr>
          <p:cNvPr id="202" name="CustomShape 13"/>
          <p:cNvSpPr/>
          <p:nvPr/>
        </p:nvSpPr>
        <p:spPr>
          <a:xfrm>
            <a:off x="3499200" y="4662360"/>
            <a:ext cx="1295640" cy="645480"/>
          </a:xfrm>
          <a:prstGeom prst="homePlate">
            <a:avLst>
              <a:gd name="adj" fmla="val 50000"/>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3200" b="1" strike="noStrike" spc="-1">
                <a:solidFill>
                  <a:srgbClr val="FFFFFF"/>
                </a:solidFill>
                <a:latin typeface="Arial"/>
                <a:ea typeface="Arial"/>
              </a:rPr>
              <a:t>2</a:t>
            </a:r>
            <a:endParaRPr lang="en-US" sz="3200" b="0" strike="noStrike" spc="-1">
              <a:latin typeface="Arial"/>
            </a:endParaRPr>
          </a:p>
        </p:txBody>
      </p:sp>
      <p:sp>
        <p:nvSpPr>
          <p:cNvPr id="203" name="CustomShape 14"/>
          <p:cNvSpPr/>
          <p:nvPr/>
        </p:nvSpPr>
        <p:spPr>
          <a:xfrm>
            <a:off x="5199840" y="4714200"/>
            <a:ext cx="5437800" cy="639000"/>
          </a:xfrm>
          <a:prstGeom prst="rect">
            <a:avLst/>
          </a:prstGeom>
          <a:ln>
            <a:round/>
          </a:ln>
        </p:spPr>
        <p:style>
          <a:lnRef idx="2">
            <a:schemeClr val="accent5"/>
          </a:lnRef>
          <a:fillRef idx="1">
            <a:schemeClr val="lt1"/>
          </a:fillRef>
          <a:effectRef idx="0">
            <a:schemeClr val="accent5"/>
          </a:effectRef>
          <a:fontRef idx="minor"/>
        </p:style>
        <p:txBody>
          <a:bodyPr lIns="90000" tIns="45000" rIns="90000" bIns="45000">
            <a:spAutoFit/>
          </a:bodyPr>
          <a:lstStyle/>
          <a:p>
            <a:pPr>
              <a:lnSpc>
                <a:spcPct val="100000"/>
              </a:lnSpc>
            </a:pPr>
            <a:r>
              <a:rPr lang="en-US" sz="1800" b="0" strike="noStrike" spc="-1" dirty="0" err="1">
                <a:solidFill>
                  <a:srgbClr val="000000"/>
                </a:solidFill>
                <a:latin typeface="Arial"/>
                <a:ea typeface="Arial"/>
              </a:rPr>
              <a:t>Дощову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можна</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також</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збирати</a:t>
            </a:r>
            <a:r>
              <a:rPr lang="en-US" sz="1800" b="0" strike="noStrike" spc="-1" dirty="0">
                <a:solidFill>
                  <a:srgbClr val="000000"/>
                </a:solidFill>
                <a:latin typeface="Arial"/>
                <a:ea typeface="Arial"/>
              </a:rPr>
              <a:t> </a:t>
            </a:r>
            <a:r>
              <a:rPr lang="uk-UA" sz="1800" b="0" strike="noStrike" spc="-1" dirty="0">
                <a:solidFill>
                  <a:srgbClr val="000000"/>
                </a:solidFill>
                <a:latin typeface="Arial"/>
                <a:ea typeface="Arial"/>
              </a:rPr>
              <a:t>й</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постачати</a:t>
            </a:r>
            <a:r>
              <a:rPr lang="en-US" sz="1800" b="0" strike="noStrike" spc="-1" dirty="0">
                <a:solidFill>
                  <a:srgbClr val="000000"/>
                </a:solidFill>
                <a:latin typeface="Arial"/>
                <a:ea typeface="Arial"/>
              </a:rPr>
              <a:t> в </a:t>
            </a:r>
            <a:r>
              <a:rPr lang="en-US" sz="1800" b="0" strike="noStrike" spc="-1" dirty="0" err="1">
                <a:solidFill>
                  <a:srgbClr val="000000"/>
                </a:solidFill>
                <a:latin typeface="Arial"/>
                <a:ea typeface="Arial"/>
              </a:rPr>
              <a:t>систему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постачання</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води</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низької</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якості</a:t>
            </a:r>
            <a:endParaRPr lang="en-US" sz="1800" b="0" strike="noStrike" spc="-1" dirty="0">
              <a:latin typeface="Arial"/>
            </a:endParaRPr>
          </a:p>
        </p:txBody>
      </p:sp>
      <p:sp>
        <p:nvSpPr>
          <p:cNvPr id="204" name="CustomShape 15"/>
          <p:cNvSpPr/>
          <p:nvPr/>
        </p:nvSpPr>
        <p:spPr>
          <a:xfrm>
            <a:off x="10929240" y="3557160"/>
            <a:ext cx="183600" cy="1797480"/>
          </a:xfrm>
          <a:prstGeom prst="rightBrace">
            <a:avLst>
              <a:gd name="adj1" fmla="val 8333"/>
              <a:gd name="adj2" fmla="val 50000"/>
            </a:avLst>
          </a:prstGeom>
          <a:noFill/>
          <a:ln>
            <a:solidFill>
              <a:schemeClr val="accent6"/>
            </a:solidFill>
            <a:round/>
          </a:ln>
        </p:spPr>
        <p:style>
          <a:lnRef idx="1">
            <a:schemeClr val="accent1"/>
          </a:lnRef>
          <a:fillRef idx="0">
            <a:schemeClr val="accent1"/>
          </a:fillRef>
          <a:effectRef idx="0">
            <a:schemeClr val="accent1"/>
          </a:effectRef>
          <a:fontRef idx="minor"/>
        </p:style>
      </p:sp>
      <p:sp>
        <p:nvSpPr>
          <p:cNvPr id="205" name="CustomShape 16"/>
          <p:cNvSpPr/>
          <p:nvPr/>
        </p:nvSpPr>
        <p:spPr>
          <a:xfrm rot="5400000">
            <a:off x="11073960" y="4251600"/>
            <a:ext cx="996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Arial"/>
                <a:ea typeface="Arial"/>
              </a:rPr>
              <a:t>Окрема</a:t>
            </a:r>
            <a:endParaRPr lang="en-US" sz="18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dirty="0" err="1">
                <a:solidFill>
                  <a:srgbClr val="000000"/>
                </a:solidFill>
                <a:latin typeface="Arial"/>
                <a:ea typeface="Arial"/>
              </a:rPr>
              <a:t>Технології</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повторного</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використання</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води</a:t>
            </a:r>
            <a:endParaRPr lang="lv-LV" sz="2800" b="0" strike="noStrike" spc="-1" dirty="0">
              <a:solidFill>
                <a:srgbClr val="000000"/>
              </a:solidFill>
              <a:latin typeface="Arial"/>
            </a:endParaRPr>
          </a:p>
        </p:txBody>
      </p:sp>
      <p:sp>
        <p:nvSpPr>
          <p:cNvPr id="207" name="TextShape 2"/>
          <p:cNvSpPr txBox="1"/>
          <p:nvPr/>
        </p:nvSpPr>
        <p:spPr>
          <a:xfrm>
            <a:off x="839520" y="1700640"/>
            <a:ext cx="10728720" cy="1223640"/>
          </a:xfrm>
          <a:prstGeom prst="rect">
            <a:avLst/>
          </a:prstGeom>
          <a:solidFill>
            <a:srgbClr val="FFFFFF"/>
          </a:solidFill>
          <a:ln w="25560">
            <a:solidFill>
              <a:srgbClr val="727CA3"/>
            </a:solidFill>
            <a:round/>
          </a:ln>
        </p:spPr>
        <p:txBody>
          <a:bodyPr>
            <a:noAutofit/>
          </a:bodyPr>
          <a:lstStyle/>
          <a:p>
            <a:pPr algn="ctr">
              <a:lnSpc>
                <a:spcPct val="100000"/>
              </a:lnSpc>
              <a:spcBef>
                <a:spcPts val="479"/>
              </a:spcBef>
            </a:pPr>
            <a:r>
              <a:rPr lang="en-US" sz="2400" b="0" strike="noStrike" spc="-1" dirty="0" err="1">
                <a:solidFill>
                  <a:srgbClr val="000000"/>
                </a:solidFill>
                <a:latin typeface="Arial"/>
                <a:ea typeface="Arial"/>
              </a:rPr>
              <a:t>Навіщо</a:t>
            </a:r>
            <a:r>
              <a:rPr lang="en-US" sz="2400" b="0" strike="noStrike" spc="-1" dirty="0">
                <a:solidFill>
                  <a:srgbClr val="000000"/>
                </a:solidFill>
                <a:latin typeface="Arial"/>
                <a:ea typeface="Arial"/>
              </a:rPr>
              <a:t> </a:t>
            </a:r>
            <a:r>
              <a:rPr lang="en-US" sz="2400" b="0" strike="noStrike" spc="-1" dirty="0" err="1">
                <a:solidFill>
                  <a:srgbClr val="000000"/>
                </a:solidFill>
                <a:latin typeface="Arial"/>
                <a:ea typeface="Arial"/>
              </a:rPr>
              <a:t>віддавати</a:t>
            </a:r>
            <a:r>
              <a:rPr lang="en-US" sz="2400" b="0" strike="noStrike" spc="-1" dirty="0">
                <a:solidFill>
                  <a:srgbClr val="000000"/>
                </a:solidFill>
                <a:latin typeface="Arial"/>
                <a:ea typeface="Arial"/>
              </a:rPr>
              <a:t> </a:t>
            </a:r>
            <a:r>
              <a:rPr lang="en-US" sz="2400" b="0" strike="noStrike" spc="-1" dirty="0" err="1">
                <a:solidFill>
                  <a:srgbClr val="000000"/>
                </a:solidFill>
                <a:latin typeface="Arial"/>
                <a:ea typeface="Arial"/>
              </a:rPr>
              <a:t>воду</a:t>
            </a:r>
            <a:r>
              <a:rPr lang="en-US" sz="2400" b="0" strike="noStrike" spc="-1" dirty="0">
                <a:solidFill>
                  <a:srgbClr val="000000"/>
                </a:solidFill>
                <a:latin typeface="Arial"/>
                <a:ea typeface="Arial"/>
              </a:rPr>
              <a:t>, а </a:t>
            </a:r>
            <a:r>
              <a:rPr lang="en-US" sz="2400" b="0" strike="noStrike" spc="-1" dirty="0" err="1">
                <a:solidFill>
                  <a:srgbClr val="000000"/>
                </a:solidFill>
                <a:latin typeface="Arial"/>
                <a:ea typeface="Arial"/>
              </a:rPr>
              <a:t>потім</a:t>
            </a:r>
            <a:r>
              <a:rPr lang="en-US" sz="2400" b="0" strike="noStrike" spc="-1" dirty="0">
                <a:solidFill>
                  <a:srgbClr val="000000"/>
                </a:solidFill>
                <a:latin typeface="Arial"/>
                <a:ea typeface="Arial"/>
              </a:rPr>
              <a:t> </a:t>
            </a:r>
            <a:r>
              <a:rPr lang="en-US" sz="2400" b="0" strike="noStrike" spc="-1" dirty="0" err="1">
                <a:solidFill>
                  <a:srgbClr val="000000"/>
                </a:solidFill>
                <a:latin typeface="Arial"/>
                <a:ea typeface="Arial"/>
              </a:rPr>
              <a:t>знову</a:t>
            </a:r>
            <a:r>
              <a:rPr lang="en-US" sz="2400" b="0" strike="noStrike" spc="-1" dirty="0">
                <a:solidFill>
                  <a:srgbClr val="000000"/>
                </a:solidFill>
                <a:latin typeface="Arial"/>
                <a:ea typeface="Arial"/>
              </a:rPr>
              <a:t> </a:t>
            </a:r>
            <a:r>
              <a:rPr lang="en-US" sz="2400" b="0" strike="noStrike" spc="-1" dirty="0" err="1">
                <a:solidFill>
                  <a:srgbClr val="000000"/>
                </a:solidFill>
                <a:latin typeface="Arial"/>
                <a:ea typeface="Arial"/>
              </a:rPr>
              <a:t>платити</a:t>
            </a:r>
            <a:r>
              <a:rPr lang="en-US" sz="2400" b="0" strike="noStrike" spc="-1" dirty="0">
                <a:solidFill>
                  <a:srgbClr val="000000"/>
                </a:solidFill>
                <a:latin typeface="Arial"/>
                <a:ea typeface="Arial"/>
              </a:rPr>
              <a:t> </a:t>
            </a:r>
            <a:r>
              <a:rPr lang="en-US" sz="2400" b="0" strike="noStrike" spc="-1" dirty="0" err="1">
                <a:solidFill>
                  <a:srgbClr val="000000"/>
                </a:solidFill>
                <a:latin typeface="Arial"/>
                <a:ea typeface="Arial"/>
              </a:rPr>
              <a:t>за</a:t>
            </a:r>
            <a:r>
              <a:rPr lang="en-US" sz="2400" b="0" strike="noStrike" spc="-1" dirty="0">
                <a:solidFill>
                  <a:srgbClr val="000000"/>
                </a:solidFill>
                <a:latin typeface="Arial"/>
                <a:ea typeface="Arial"/>
              </a:rPr>
              <a:t> </a:t>
            </a:r>
            <a:r>
              <a:rPr lang="en-US" sz="2400" b="0" strike="noStrike" spc="-1" dirty="0" err="1">
                <a:solidFill>
                  <a:srgbClr val="000000"/>
                </a:solidFill>
                <a:latin typeface="Arial"/>
                <a:ea typeface="Arial"/>
              </a:rPr>
              <a:t>неї</a:t>
            </a:r>
            <a:r>
              <a:rPr lang="en-US" sz="2400" b="0" strike="noStrike" spc="-1" dirty="0">
                <a:solidFill>
                  <a:srgbClr val="000000"/>
                </a:solidFill>
                <a:latin typeface="Arial"/>
                <a:ea typeface="Arial"/>
              </a:rPr>
              <a:t>?</a:t>
            </a:r>
            <a:endParaRPr lang="en-US" sz="2400" b="0" strike="noStrike" spc="-1" dirty="0">
              <a:solidFill>
                <a:srgbClr val="6E6452"/>
              </a:solidFill>
              <a:latin typeface="Arial"/>
            </a:endParaRPr>
          </a:p>
          <a:p>
            <a:pPr marL="343080" indent="-342720">
              <a:lnSpc>
                <a:spcPct val="100000"/>
              </a:lnSpc>
              <a:spcBef>
                <a:spcPts val="400"/>
              </a:spcBef>
              <a:buClr>
                <a:srgbClr val="A6A6A6"/>
              </a:buClr>
              <a:buFont typeface="Arial"/>
              <a:buChar char="•"/>
            </a:pPr>
            <a:r>
              <a:rPr lang="en-US" sz="2000" b="0" strike="noStrike" spc="-1" dirty="0" err="1">
                <a:solidFill>
                  <a:srgbClr val="000000"/>
                </a:solidFill>
                <a:latin typeface="Arial"/>
                <a:ea typeface="Arial"/>
              </a:rPr>
              <a:t>Збереження</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ресурсів</a:t>
            </a:r>
            <a:r>
              <a:rPr lang="en-US" sz="2000" b="0" strike="noStrike" spc="-1" dirty="0">
                <a:solidFill>
                  <a:srgbClr val="000000"/>
                </a:solidFill>
                <a:latin typeface="Arial"/>
                <a:ea typeface="Arial"/>
              </a:rPr>
              <a:t> є </a:t>
            </a:r>
            <a:r>
              <a:rPr lang="uk-UA" sz="2000" b="0" strike="noStrike" spc="-1" dirty="0">
                <a:solidFill>
                  <a:srgbClr val="000000"/>
                </a:solidFill>
                <a:latin typeface="Arial"/>
                <a:ea typeface="Arial"/>
              </a:rPr>
              <a:t>нагальним </a:t>
            </a:r>
            <a:r>
              <a:rPr lang="en-US" sz="2000" b="0" strike="noStrike" spc="-1" dirty="0" err="1">
                <a:solidFill>
                  <a:srgbClr val="000000"/>
                </a:solidFill>
                <a:latin typeface="Arial"/>
                <a:ea typeface="Arial"/>
              </a:rPr>
              <a:t>заходом</a:t>
            </a:r>
            <a:r>
              <a:rPr lang="en-US" sz="2000" b="0" strike="noStrike" spc="-1" dirty="0">
                <a:solidFill>
                  <a:srgbClr val="000000"/>
                </a:solidFill>
                <a:latin typeface="Arial"/>
                <a:ea typeface="Arial"/>
              </a:rPr>
              <a:t> </a:t>
            </a:r>
            <a:r>
              <a:rPr lang="uk-UA" sz="2000" b="0" strike="noStrike" spc="-1" dirty="0">
                <a:solidFill>
                  <a:srgbClr val="000000"/>
                </a:solidFill>
                <a:latin typeface="Arial"/>
                <a:ea typeface="Arial"/>
              </a:rPr>
              <a:t>щодо </a:t>
            </a:r>
            <a:r>
              <a:rPr lang="en-US" sz="2000" b="0" strike="noStrike" spc="-1" dirty="0" err="1">
                <a:solidFill>
                  <a:srgbClr val="000000"/>
                </a:solidFill>
                <a:latin typeface="Arial"/>
                <a:ea typeface="Arial"/>
              </a:rPr>
              <a:t>сталого</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розвитку</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та</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екологічного</a:t>
            </a:r>
            <a:r>
              <a:rPr lang="en-US" sz="2000" b="0" strike="noStrike" spc="-1" dirty="0">
                <a:solidFill>
                  <a:srgbClr val="000000"/>
                </a:solidFill>
                <a:latin typeface="Arial"/>
                <a:ea typeface="Arial"/>
              </a:rPr>
              <a:t> </a:t>
            </a:r>
            <a:r>
              <a:rPr lang="en-US" sz="2000" b="0" strike="noStrike" spc="-1" dirty="0" err="1">
                <a:solidFill>
                  <a:srgbClr val="000000"/>
                </a:solidFill>
                <a:latin typeface="Arial"/>
                <a:ea typeface="Arial"/>
              </a:rPr>
              <a:t>будівництва</a:t>
            </a:r>
            <a:endParaRPr lang="en-US" sz="2000" b="0" strike="noStrike" spc="-1" dirty="0">
              <a:solidFill>
                <a:srgbClr val="6E6452"/>
              </a:solidFill>
              <a:latin typeface="Arial"/>
            </a:endParaRPr>
          </a:p>
        </p:txBody>
      </p:sp>
      <p:sp>
        <p:nvSpPr>
          <p:cNvPr id="208" name="CustomShape 3"/>
          <p:cNvSpPr/>
          <p:nvPr/>
        </p:nvSpPr>
        <p:spPr>
          <a:xfrm>
            <a:off x="839520" y="4077000"/>
            <a:ext cx="3347640" cy="1728000"/>
          </a:xfrm>
          <a:prstGeom prst="rect">
            <a:avLst/>
          </a:prstGeom>
          <a:solidFill>
            <a:schemeClr val="bg1">
              <a:lumMod val="75000"/>
            </a:schemeClr>
          </a:solidFill>
          <a:ln>
            <a:solidFill>
              <a:schemeClr val="tx1"/>
            </a:solidFill>
          </a:ln>
        </p:spPr>
        <p:style>
          <a:lnRef idx="0">
            <a:scrgbClr r="0" g="0" b="0"/>
          </a:lnRef>
          <a:fillRef idx="0">
            <a:scrgbClr r="0" g="0" b="0"/>
          </a:fillRef>
          <a:effectRef idx="0">
            <a:scrgbClr r="0" g="0" b="0"/>
          </a:effectRef>
          <a:fontRef idx="minor"/>
        </p:style>
        <p:txBody>
          <a:bodyPr>
            <a:noAutofit/>
          </a:bodyPr>
          <a:lstStyle/>
          <a:p>
            <a:pPr algn="ctr">
              <a:lnSpc>
                <a:spcPct val="100000"/>
              </a:lnSpc>
              <a:spcBef>
                <a:spcPts val="400"/>
              </a:spcBef>
            </a:pPr>
            <a:r>
              <a:rPr lang="en-US" sz="2000" b="1" strike="noStrike" spc="-1">
                <a:solidFill>
                  <a:srgbClr val="000000"/>
                </a:solidFill>
                <a:latin typeface="Arial"/>
                <a:ea typeface="Arial"/>
              </a:rPr>
              <a:t>Сіра вода</a:t>
            </a:r>
            <a:endParaRPr lang="en-US" sz="2000" b="0" strike="noStrike" spc="-1">
              <a:latin typeface="Arial"/>
            </a:endParaRPr>
          </a:p>
          <a:p>
            <a:pPr algn="ctr">
              <a:lnSpc>
                <a:spcPct val="100000"/>
              </a:lnSpc>
              <a:spcBef>
                <a:spcPts val="400"/>
              </a:spcBef>
            </a:pPr>
            <a:r>
              <a:rPr lang="en-US" sz="2000" b="0" strike="noStrike" spc="-1">
                <a:solidFill>
                  <a:srgbClr val="000000"/>
                </a:solidFill>
                <a:latin typeface="Arial"/>
                <a:ea typeface="Arial"/>
              </a:rPr>
              <a:t>(стоки із раковин і душових)</a:t>
            </a:r>
            <a:endParaRPr lang="en-US" sz="2000" b="0" strike="noStrike" spc="-1">
              <a:latin typeface="Arial"/>
            </a:endParaRPr>
          </a:p>
          <a:p>
            <a:pPr>
              <a:lnSpc>
                <a:spcPct val="100000"/>
              </a:lnSpc>
              <a:spcBef>
                <a:spcPts val="400"/>
              </a:spcBef>
            </a:pPr>
            <a:r>
              <a:rPr lang="en-US" sz="2000" b="0" strike="noStrike" spc="-1">
                <a:solidFill>
                  <a:srgbClr val="000000"/>
                </a:solidFill>
                <a:latin typeface="Arial"/>
                <a:ea typeface="Arial"/>
              </a:rPr>
              <a:t> -&gt; Зрошення</a:t>
            </a:r>
            <a:endParaRPr lang="en-US" sz="2000" b="0" strike="noStrike" spc="-1">
              <a:latin typeface="Arial"/>
            </a:endParaRPr>
          </a:p>
          <a:p>
            <a:pPr>
              <a:lnSpc>
                <a:spcPct val="100000"/>
              </a:lnSpc>
              <a:spcBef>
                <a:spcPts val="400"/>
              </a:spcBef>
            </a:pPr>
            <a:r>
              <a:rPr lang="en-US" sz="2000" b="0" strike="noStrike" spc="-1">
                <a:solidFill>
                  <a:srgbClr val="000000"/>
                </a:solidFill>
                <a:latin typeface="Arial"/>
                <a:ea typeface="Arial"/>
              </a:rPr>
              <a:t> -&gt; Змивання в туалеті</a:t>
            </a:r>
            <a:endParaRPr lang="en-US" sz="2000" b="0" strike="noStrike" spc="-1">
              <a:latin typeface="Arial"/>
            </a:endParaRPr>
          </a:p>
        </p:txBody>
      </p:sp>
      <p:sp>
        <p:nvSpPr>
          <p:cNvPr id="209" name="CustomShape 4"/>
          <p:cNvSpPr/>
          <p:nvPr/>
        </p:nvSpPr>
        <p:spPr>
          <a:xfrm>
            <a:off x="4548240" y="4077000"/>
            <a:ext cx="3347640" cy="1728000"/>
          </a:xfrm>
          <a:prstGeom prst="rect">
            <a:avLst/>
          </a:prstGeom>
          <a:ln>
            <a:round/>
          </a:ln>
        </p:spPr>
        <p:style>
          <a:lnRef idx="2">
            <a:schemeClr val="accent2">
              <a:shade val="50000"/>
            </a:schemeClr>
          </a:lnRef>
          <a:fillRef idx="1">
            <a:schemeClr val="accent2"/>
          </a:fillRef>
          <a:effectRef idx="0">
            <a:schemeClr val="accent2"/>
          </a:effectRef>
          <a:fontRef idx="minor"/>
        </p:style>
        <p:txBody>
          <a:bodyPr>
            <a:noAutofit/>
          </a:bodyPr>
          <a:lstStyle/>
          <a:p>
            <a:pPr algn="ctr">
              <a:lnSpc>
                <a:spcPct val="100000"/>
              </a:lnSpc>
              <a:spcBef>
                <a:spcPts val="400"/>
              </a:spcBef>
            </a:pPr>
            <a:r>
              <a:rPr lang="en-US" sz="2000" b="1" strike="noStrike" spc="-1">
                <a:solidFill>
                  <a:srgbClr val="FFFFFF"/>
                </a:solidFill>
                <a:latin typeface="Arial"/>
                <a:ea typeface="Arial"/>
              </a:rPr>
              <a:t>Конденсат</a:t>
            </a:r>
            <a:endParaRPr lang="en-US" sz="2000" b="0" strike="noStrike" spc="-1">
              <a:latin typeface="Arial"/>
            </a:endParaRPr>
          </a:p>
          <a:p>
            <a:pPr algn="ctr">
              <a:lnSpc>
                <a:spcPct val="100000"/>
              </a:lnSpc>
              <a:spcBef>
                <a:spcPts val="400"/>
              </a:spcBef>
            </a:pPr>
            <a:r>
              <a:rPr lang="en-US" sz="2000" b="0" strike="noStrike" spc="-1">
                <a:solidFill>
                  <a:srgbClr val="FFFFFF"/>
                </a:solidFill>
                <a:latin typeface="Arial"/>
                <a:ea typeface="Arial"/>
              </a:rPr>
              <a:t>(від кондиціонера повітря)</a:t>
            </a:r>
            <a:endParaRPr lang="en-US" sz="2000" b="0" strike="noStrike" spc="-1">
              <a:latin typeface="Arial"/>
            </a:endParaRPr>
          </a:p>
          <a:p>
            <a:pPr>
              <a:lnSpc>
                <a:spcPct val="100000"/>
              </a:lnSpc>
              <a:spcBef>
                <a:spcPts val="400"/>
              </a:spcBef>
            </a:pPr>
            <a:r>
              <a:rPr lang="en-US" sz="2000" b="0" strike="noStrike" spc="-1">
                <a:solidFill>
                  <a:srgbClr val="FFFFFF"/>
                </a:solidFill>
                <a:latin typeface="Arial"/>
                <a:ea typeface="Arial"/>
              </a:rPr>
              <a:t> -&gt; Декілька застосувань</a:t>
            </a:r>
            <a:endParaRPr lang="en-US" sz="2000" b="0" strike="noStrike" spc="-1">
              <a:latin typeface="Arial"/>
            </a:endParaRPr>
          </a:p>
        </p:txBody>
      </p:sp>
      <p:sp>
        <p:nvSpPr>
          <p:cNvPr id="210" name="CustomShape 5"/>
          <p:cNvSpPr/>
          <p:nvPr/>
        </p:nvSpPr>
        <p:spPr>
          <a:xfrm>
            <a:off x="8184240" y="4077000"/>
            <a:ext cx="3347640" cy="1728000"/>
          </a:xfrm>
          <a:prstGeom prst="rect">
            <a:avLst/>
          </a:prstGeom>
          <a:solidFill>
            <a:schemeClr val="accent2">
              <a:lumMod val="40000"/>
              <a:lumOff val="60000"/>
            </a:schemeClr>
          </a:solidFill>
          <a:ln>
            <a:solidFill>
              <a:schemeClr val="accent1"/>
            </a:solidFill>
          </a:ln>
        </p:spPr>
        <p:style>
          <a:lnRef idx="0">
            <a:scrgbClr r="0" g="0" b="0"/>
          </a:lnRef>
          <a:fillRef idx="0">
            <a:scrgbClr r="0" g="0" b="0"/>
          </a:fillRef>
          <a:effectRef idx="0">
            <a:scrgbClr r="0" g="0" b="0"/>
          </a:effectRef>
          <a:fontRef idx="minor"/>
        </p:style>
        <p:txBody>
          <a:bodyPr>
            <a:noAutofit/>
          </a:bodyPr>
          <a:lstStyle/>
          <a:p>
            <a:pPr algn="ctr">
              <a:lnSpc>
                <a:spcPct val="100000"/>
              </a:lnSpc>
              <a:spcBef>
                <a:spcPts val="400"/>
              </a:spcBef>
            </a:pPr>
            <a:r>
              <a:rPr lang="en-US" sz="2000" b="1" strike="noStrike" spc="-1">
                <a:solidFill>
                  <a:srgbClr val="000000"/>
                </a:solidFill>
                <a:latin typeface="Arial"/>
                <a:ea typeface="Arial"/>
              </a:rPr>
              <a:t>Дощова вода</a:t>
            </a:r>
            <a:endParaRPr lang="en-US" sz="2000" b="0" strike="noStrike" spc="-1">
              <a:latin typeface="Arial"/>
            </a:endParaRPr>
          </a:p>
          <a:p>
            <a:pPr>
              <a:lnSpc>
                <a:spcPct val="100000"/>
              </a:lnSpc>
              <a:spcBef>
                <a:spcPts val="400"/>
              </a:spcBef>
            </a:pPr>
            <a:r>
              <a:rPr lang="en-US" sz="2000" b="0" strike="noStrike" spc="-1">
                <a:solidFill>
                  <a:srgbClr val="000000"/>
                </a:solidFill>
                <a:latin typeface="Arial"/>
                <a:ea typeface="Arial"/>
              </a:rPr>
              <a:t> -&gt; Полив</a:t>
            </a:r>
            <a:endParaRPr lang="en-US" sz="2000" b="0" strike="noStrike" spc="-1">
              <a:latin typeface="Arial"/>
            </a:endParaRPr>
          </a:p>
          <a:p>
            <a:pPr>
              <a:lnSpc>
                <a:spcPct val="100000"/>
              </a:lnSpc>
              <a:spcBef>
                <a:spcPts val="400"/>
              </a:spcBef>
            </a:pPr>
            <a:r>
              <a:rPr lang="en-US" sz="2000" b="0" strike="noStrike" spc="-1">
                <a:solidFill>
                  <a:srgbClr val="000000"/>
                </a:solidFill>
                <a:latin typeface="Arial"/>
                <a:ea typeface="Arial"/>
              </a:rPr>
              <a:t> -&gt; Змивання в туалеті</a:t>
            </a:r>
            <a:endParaRPr lang="en-US" sz="2000" b="0" strike="noStrike" spc="-1">
              <a:latin typeface="Arial"/>
            </a:endParaRPr>
          </a:p>
          <a:p>
            <a:pPr>
              <a:lnSpc>
                <a:spcPct val="100000"/>
              </a:lnSpc>
              <a:spcBef>
                <a:spcPts val="400"/>
              </a:spcBef>
            </a:pPr>
            <a:endParaRPr lang="en-US" sz="2000" b="0" strike="noStrike" spc="-1">
              <a:latin typeface="Arial"/>
            </a:endParaRPr>
          </a:p>
        </p:txBody>
      </p:sp>
      <p:sp>
        <p:nvSpPr>
          <p:cNvPr id="211" name="CustomShape 6"/>
          <p:cNvSpPr/>
          <p:nvPr/>
        </p:nvSpPr>
        <p:spPr>
          <a:xfrm>
            <a:off x="3238560" y="3000240"/>
            <a:ext cx="655884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000000"/>
                </a:solidFill>
                <a:latin typeface="Arial"/>
                <a:ea typeface="Arial"/>
              </a:rPr>
              <a:t>Повторне використання/рециркуляція води для  технічних цілей</a:t>
            </a:r>
            <a:endParaRPr lang="en-US" sz="2000" b="0" strike="noStrike" spc="-1">
              <a:latin typeface="Arial"/>
            </a:endParaRPr>
          </a:p>
        </p:txBody>
      </p:sp>
      <p:sp>
        <p:nvSpPr>
          <p:cNvPr id="212" name="Line 7"/>
          <p:cNvSpPr/>
          <p:nvPr/>
        </p:nvSpPr>
        <p:spPr>
          <a:xfrm>
            <a:off x="2513160" y="3717000"/>
            <a:ext cx="7358400" cy="0"/>
          </a:xfrm>
          <a:prstGeom prst="line">
            <a:avLst/>
          </a:prstGeom>
          <a:ln w="38160">
            <a:solidFill>
              <a:srgbClr val="6E78A0"/>
            </a:solidFill>
            <a:round/>
          </a:ln>
        </p:spPr>
        <p:style>
          <a:lnRef idx="1">
            <a:schemeClr val="accent1"/>
          </a:lnRef>
          <a:fillRef idx="0">
            <a:schemeClr val="accent1"/>
          </a:fillRef>
          <a:effectRef idx="0">
            <a:schemeClr val="accent1"/>
          </a:effectRef>
          <a:fontRef idx="minor"/>
        </p:style>
      </p:sp>
      <p:sp>
        <p:nvSpPr>
          <p:cNvPr id="213" name="CustomShape 8"/>
          <p:cNvSpPr/>
          <p:nvPr/>
        </p:nvSpPr>
        <p:spPr>
          <a:xfrm>
            <a:off x="2513520" y="3717000"/>
            <a:ext cx="360" cy="359640"/>
          </a:xfrm>
          <a:custGeom>
            <a:avLst/>
            <a:gdLst/>
            <a:ahLst/>
            <a:cxnLst/>
            <a:rect l="l" t="t" r="r" b="b"/>
            <a:pathLst>
              <a:path w="21600" h="21600">
                <a:moveTo>
                  <a:pt x="0" y="0"/>
                </a:moveTo>
                <a:lnTo>
                  <a:pt x="21600" y="21600"/>
                </a:lnTo>
              </a:path>
            </a:pathLst>
          </a:custGeom>
          <a:noFill/>
          <a:ln w="3816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214" name="CustomShape 9"/>
          <p:cNvSpPr/>
          <p:nvPr/>
        </p:nvSpPr>
        <p:spPr>
          <a:xfrm flipH="1">
            <a:off x="6203160" y="3501000"/>
            <a:ext cx="360" cy="575640"/>
          </a:xfrm>
          <a:custGeom>
            <a:avLst/>
            <a:gdLst/>
            <a:ahLst/>
            <a:cxnLst/>
            <a:rect l="l" t="t" r="r" b="b"/>
            <a:pathLst>
              <a:path w="21600" h="21600">
                <a:moveTo>
                  <a:pt x="0" y="0"/>
                </a:moveTo>
                <a:lnTo>
                  <a:pt x="21600" y="21600"/>
                </a:lnTo>
              </a:path>
            </a:pathLst>
          </a:custGeom>
          <a:noFill/>
          <a:ln w="3816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215" name="CustomShape 10"/>
          <p:cNvSpPr/>
          <p:nvPr/>
        </p:nvSpPr>
        <p:spPr>
          <a:xfrm>
            <a:off x="9871920" y="3717000"/>
            <a:ext cx="360" cy="359640"/>
          </a:xfrm>
          <a:custGeom>
            <a:avLst/>
            <a:gdLst/>
            <a:ahLst/>
            <a:cxnLst/>
            <a:rect l="l" t="t" r="r" b="b"/>
            <a:pathLst>
              <a:path w="21600" h="21600">
                <a:moveTo>
                  <a:pt x="0" y="0"/>
                </a:moveTo>
                <a:lnTo>
                  <a:pt x="21600" y="21600"/>
                </a:lnTo>
              </a:path>
            </a:pathLst>
          </a:custGeom>
          <a:noFill/>
          <a:ln w="38160">
            <a:solidFill>
              <a:srgbClr val="6E78A0"/>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a:solidFill>
                  <a:srgbClr val="000000"/>
                </a:solidFill>
                <a:latin typeface="Arial"/>
                <a:ea typeface="Arial"/>
              </a:rPr>
              <a:t>Особливості сірої води</a:t>
            </a:r>
            <a:endParaRPr lang="lv-LV" sz="2800" b="0" strike="noStrike" spc="-1">
              <a:solidFill>
                <a:srgbClr val="000000"/>
              </a:solidFill>
              <a:latin typeface="Arial"/>
            </a:endParaRPr>
          </a:p>
        </p:txBody>
      </p:sp>
      <p:sp>
        <p:nvSpPr>
          <p:cNvPr id="217" name="TextShape 2"/>
          <p:cNvSpPr txBox="1"/>
          <p:nvPr/>
        </p:nvSpPr>
        <p:spPr>
          <a:xfrm>
            <a:off x="609480" y="1196640"/>
            <a:ext cx="4190040" cy="5112360"/>
          </a:xfrm>
          <a:prstGeom prst="rect">
            <a:avLst/>
          </a:prstGeom>
          <a:solidFill>
            <a:srgbClr val="FADA7A"/>
          </a:solidFill>
          <a:ln w="25560">
            <a:solidFill>
              <a:srgbClr val="B8A15A"/>
            </a:solidFill>
            <a:round/>
          </a:ln>
        </p:spPr>
        <p:txBody>
          <a:bodyPr>
            <a:noAutofit/>
          </a:bodyPr>
          <a:lstStyle/>
          <a:p>
            <a:pPr marL="343080" indent="-342720">
              <a:lnSpc>
                <a:spcPct val="100000"/>
              </a:lnSpc>
              <a:spcBef>
                <a:spcPts val="360"/>
              </a:spcBef>
              <a:buClr>
                <a:srgbClr val="A6A6A6"/>
              </a:buClr>
              <a:buFont typeface="Arial"/>
              <a:buChar char="•"/>
            </a:pPr>
            <a:r>
              <a:rPr lang="en-US" sz="1800" b="1" strike="noStrike" spc="-1" dirty="0" err="1">
                <a:solidFill>
                  <a:srgbClr val="000000"/>
                </a:solidFill>
                <a:latin typeface="Arial"/>
                <a:ea typeface="Arial"/>
              </a:rPr>
              <a:t>Визначення</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води</a:t>
            </a:r>
            <a:r>
              <a:rPr lang="en-US" sz="1800" b="1" strike="noStrike" spc="-1" dirty="0">
                <a:solidFill>
                  <a:srgbClr val="000000"/>
                </a:solidFill>
                <a:latin typeface="Arial"/>
                <a:ea typeface="Arial"/>
              </a:rPr>
              <a:t>:</a:t>
            </a:r>
            <a:endParaRPr lang="en-US" sz="1800" b="0" strike="noStrike" spc="-1" dirty="0">
              <a:solidFill>
                <a:srgbClr val="000000"/>
              </a:solidFill>
              <a:latin typeface="Arial"/>
            </a:endParaRPr>
          </a:p>
          <a:p>
            <a:pPr marL="743040" lvl="1" indent="-285480">
              <a:lnSpc>
                <a:spcPct val="100000"/>
              </a:lnSpc>
              <a:spcBef>
                <a:spcPts val="360"/>
              </a:spcBef>
              <a:buClr>
                <a:srgbClr val="808080"/>
              </a:buClr>
              <a:buSzPct val="90000"/>
              <a:buFont typeface="Arial"/>
              <a:buChar char="•"/>
            </a:pPr>
            <a:r>
              <a:rPr lang="en-US" sz="1800" b="0" strike="noStrike" spc="-1" dirty="0" err="1">
                <a:solidFill>
                  <a:srgbClr val="000000"/>
                </a:solidFill>
                <a:latin typeface="Arial"/>
                <a:ea typeface="Arial"/>
              </a:rPr>
              <a:t>Трубопровід</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питної</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води</a:t>
            </a:r>
            <a:r>
              <a:rPr lang="en-US" sz="1800" b="0" strike="noStrike" spc="-1" dirty="0">
                <a:solidFill>
                  <a:srgbClr val="000000"/>
                </a:solidFill>
                <a:latin typeface="Arial"/>
                <a:ea typeface="Arial"/>
              </a:rPr>
              <a:t> </a:t>
            </a:r>
            <a:endParaRPr lang="en-US" sz="1800" b="0" strike="noStrike" spc="-1" dirty="0">
              <a:solidFill>
                <a:srgbClr val="000000"/>
              </a:solidFill>
              <a:latin typeface="Arial"/>
            </a:endParaRPr>
          </a:p>
          <a:p>
            <a:pPr marL="743040" lvl="1" indent="-285480">
              <a:lnSpc>
                <a:spcPct val="100000"/>
              </a:lnSpc>
              <a:spcBef>
                <a:spcPts val="360"/>
              </a:spcBef>
              <a:buClr>
                <a:srgbClr val="808080"/>
              </a:buClr>
              <a:buSzPct val="90000"/>
              <a:buFont typeface="Arial"/>
              <a:buChar char="•"/>
            </a:pPr>
            <a:r>
              <a:rPr lang="en-US" sz="1800" b="0" strike="noStrike" spc="-1" dirty="0" err="1">
                <a:solidFill>
                  <a:srgbClr val="000000"/>
                </a:solidFill>
                <a:latin typeface="Arial"/>
                <a:ea typeface="Arial"/>
              </a:rPr>
              <a:t>Трубопровід</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сірої</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води</a:t>
            </a:r>
            <a:r>
              <a:rPr lang="en-US" sz="1800" b="0" strike="noStrike" spc="-1" dirty="0">
                <a:solidFill>
                  <a:srgbClr val="000000"/>
                </a:solidFill>
                <a:latin typeface="Arial"/>
                <a:ea typeface="Arial"/>
              </a:rPr>
              <a:t> </a:t>
            </a:r>
            <a:endParaRPr lang="en-US" sz="1800" b="0" strike="noStrike" spc="-1" dirty="0">
              <a:solidFill>
                <a:srgbClr val="000000"/>
              </a:solidFill>
              <a:latin typeface="Arial"/>
            </a:endParaRPr>
          </a:p>
          <a:p>
            <a:pPr marL="743040" lvl="1" indent="-285480">
              <a:lnSpc>
                <a:spcPct val="100000"/>
              </a:lnSpc>
              <a:spcBef>
                <a:spcPts val="360"/>
              </a:spcBef>
              <a:buClr>
                <a:srgbClr val="808080"/>
              </a:buClr>
              <a:buSzPct val="90000"/>
              <a:buFont typeface="Arial"/>
              <a:buChar char="•"/>
            </a:pPr>
            <a:r>
              <a:rPr lang="en-US" sz="1800" b="0" strike="noStrike" spc="-1" dirty="0" err="1">
                <a:solidFill>
                  <a:srgbClr val="000000"/>
                </a:solidFill>
                <a:latin typeface="Arial"/>
                <a:ea typeface="Arial"/>
              </a:rPr>
              <a:t>Трубопровід</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чорної</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води</a:t>
            </a:r>
            <a:endParaRPr lang="en-US" sz="1800" b="0" strike="noStrike" spc="-1" dirty="0">
              <a:solidFill>
                <a:srgbClr val="000000"/>
              </a:solidFill>
              <a:latin typeface="Arial"/>
            </a:endParaRPr>
          </a:p>
          <a:p>
            <a:pPr marL="743040" lvl="1" indent="-285480">
              <a:lnSpc>
                <a:spcPct val="100000"/>
              </a:lnSpc>
              <a:spcBef>
                <a:spcPts val="360"/>
              </a:spcBef>
              <a:buClr>
                <a:srgbClr val="808080"/>
              </a:buClr>
              <a:buSzPct val="90000"/>
              <a:buFont typeface="Arial"/>
              <a:buChar char="•"/>
            </a:pPr>
            <a:r>
              <a:rPr lang="en-US" sz="1800" b="0" strike="noStrike" spc="-1" dirty="0" err="1">
                <a:solidFill>
                  <a:srgbClr val="000000"/>
                </a:solidFill>
                <a:latin typeface="Arial"/>
                <a:ea typeface="Arial"/>
              </a:rPr>
              <a:t>Чітке</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маркування</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на</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кранах</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та</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пристроях</a:t>
            </a:r>
            <a:endParaRPr lang="en-US" sz="1800" b="0" strike="noStrike" spc="-1" dirty="0">
              <a:solidFill>
                <a:srgbClr val="000000"/>
              </a:solidFill>
              <a:latin typeface="Arial"/>
            </a:endParaRPr>
          </a:p>
          <a:p>
            <a:endParaRPr lang="en-US" sz="1800" b="0" strike="noStrike" spc="-1" dirty="0">
              <a:solidFill>
                <a:srgbClr val="000000"/>
              </a:solidFill>
              <a:latin typeface="Arial"/>
            </a:endParaRPr>
          </a:p>
          <a:p>
            <a:pPr marL="457200">
              <a:lnSpc>
                <a:spcPct val="100000"/>
              </a:lnSpc>
              <a:spcBef>
                <a:spcPts val="360"/>
              </a:spcBef>
            </a:pPr>
            <a:endParaRPr lang="en-US" sz="1800" b="0" strike="noStrike" spc="-1" dirty="0">
              <a:solidFill>
                <a:srgbClr val="000000"/>
              </a:solidFill>
              <a:latin typeface="Arial"/>
            </a:endParaRPr>
          </a:p>
          <a:p>
            <a:pPr marL="343080" indent="-342720">
              <a:lnSpc>
                <a:spcPct val="100000"/>
              </a:lnSpc>
              <a:spcBef>
                <a:spcPts val="360"/>
              </a:spcBef>
              <a:buClr>
                <a:srgbClr val="A6A6A6"/>
              </a:buClr>
              <a:buFont typeface="Arial"/>
              <a:buChar char="•"/>
            </a:pPr>
            <a:r>
              <a:rPr lang="en-US" sz="1800" b="1" strike="noStrike" spc="-1" dirty="0" err="1">
                <a:solidFill>
                  <a:srgbClr val="000000"/>
                </a:solidFill>
                <a:latin typeface="Arial"/>
                <a:ea typeface="Arial"/>
              </a:rPr>
              <a:t>Системи</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водовідведення</a:t>
            </a:r>
            <a:r>
              <a:rPr lang="en-US" sz="1800" b="1" strike="noStrike" spc="-1" dirty="0">
                <a:solidFill>
                  <a:srgbClr val="000000"/>
                </a:solidFill>
                <a:latin typeface="Arial"/>
                <a:ea typeface="Arial"/>
              </a:rPr>
              <a:t>:</a:t>
            </a:r>
            <a:endParaRPr lang="en-US" sz="1800" b="0" strike="noStrike" spc="-1" dirty="0">
              <a:solidFill>
                <a:srgbClr val="000000"/>
              </a:solidFill>
              <a:latin typeface="Arial"/>
            </a:endParaRPr>
          </a:p>
          <a:p>
            <a:pPr marL="743040" lvl="1" indent="-285480">
              <a:lnSpc>
                <a:spcPct val="100000"/>
              </a:lnSpc>
              <a:spcBef>
                <a:spcPts val="360"/>
              </a:spcBef>
              <a:buClr>
                <a:srgbClr val="808080"/>
              </a:buClr>
              <a:buSzPct val="90000"/>
              <a:buFont typeface="Arial"/>
              <a:buChar char="•"/>
            </a:pPr>
            <a:r>
              <a:rPr lang="en-US" sz="1800" b="0" strike="noStrike" spc="-1" dirty="0" err="1">
                <a:solidFill>
                  <a:srgbClr val="000000"/>
                </a:solidFill>
                <a:latin typeface="Arial"/>
                <a:ea typeface="Arial"/>
              </a:rPr>
              <a:t>Сіру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воду</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не</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можна</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зберігати</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більш</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ніж</a:t>
            </a:r>
            <a:r>
              <a:rPr lang="en-US" sz="1800" b="0" strike="noStrike" spc="-1" dirty="0">
                <a:solidFill>
                  <a:srgbClr val="000000"/>
                </a:solidFill>
                <a:latin typeface="Arial"/>
                <a:ea typeface="Arial"/>
              </a:rPr>
              <a:t> 24 </a:t>
            </a:r>
            <a:r>
              <a:rPr lang="en-US" sz="1800" b="0" strike="noStrike" spc="-1" dirty="0" err="1">
                <a:solidFill>
                  <a:srgbClr val="000000"/>
                </a:solidFill>
                <a:latin typeface="Arial"/>
                <a:ea typeface="Arial"/>
              </a:rPr>
              <a:t>години</a:t>
            </a:r>
            <a:endParaRPr lang="en-US" sz="1800" b="0" strike="noStrike" spc="-1" dirty="0">
              <a:solidFill>
                <a:srgbClr val="000000"/>
              </a:solidFill>
              <a:latin typeface="Arial"/>
            </a:endParaRPr>
          </a:p>
          <a:p>
            <a:pPr marL="743040" lvl="1" indent="-285480">
              <a:lnSpc>
                <a:spcPct val="100000"/>
              </a:lnSpc>
              <a:spcBef>
                <a:spcPts val="360"/>
              </a:spcBef>
              <a:buClr>
                <a:srgbClr val="808080"/>
              </a:buClr>
              <a:buSzPct val="90000"/>
              <a:buFont typeface="Arial"/>
              <a:buChar char="•"/>
            </a:pPr>
            <a:r>
              <a:rPr lang="en-US" sz="1800" b="0" strike="noStrike" spc="-1" dirty="0" err="1">
                <a:solidFill>
                  <a:srgbClr val="000000"/>
                </a:solidFill>
                <a:latin typeface="Arial"/>
                <a:ea typeface="Arial"/>
              </a:rPr>
              <a:t>Її</a:t>
            </a:r>
            <a:r>
              <a:rPr lang="en-US" sz="1800" b="0" strike="noStrike" spc="-1" dirty="0">
                <a:solidFill>
                  <a:srgbClr val="000000"/>
                </a:solidFill>
                <a:latin typeface="Arial"/>
                <a:ea typeface="Arial"/>
              </a:rPr>
              <a:t> </a:t>
            </a:r>
            <a:r>
              <a:rPr lang="uk-UA" sz="1800" b="0" strike="noStrike" spc="-1" dirty="0">
                <a:solidFill>
                  <a:srgbClr val="000000"/>
                </a:solidFill>
                <a:latin typeface="Arial"/>
                <a:ea typeface="Arial"/>
              </a:rPr>
              <a:t>потрібно </a:t>
            </a:r>
            <a:r>
              <a:rPr lang="en-US" sz="1800" b="0" strike="noStrike" spc="-1" dirty="0" err="1">
                <a:solidFill>
                  <a:srgbClr val="000000"/>
                </a:solidFill>
                <a:latin typeface="Arial"/>
                <a:ea typeface="Arial"/>
              </a:rPr>
              <a:t>відфільтрувати</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та</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знезаразити</a:t>
            </a:r>
            <a:endParaRPr lang="en-US" sz="1800" b="0" strike="noStrike" spc="-1" dirty="0">
              <a:solidFill>
                <a:srgbClr val="000000"/>
              </a:solidFill>
              <a:latin typeface="Arial"/>
            </a:endParaRPr>
          </a:p>
        </p:txBody>
      </p:sp>
      <p:sp>
        <p:nvSpPr>
          <p:cNvPr id="218" name="CustomShape 3"/>
          <p:cNvSpPr/>
          <p:nvPr/>
        </p:nvSpPr>
        <p:spPr>
          <a:xfrm>
            <a:off x="5591880" y="1338480"/>
            <a:ext cx="6095520" cy="369000"/>
          </a:xfrm>
          <a:prstGeom prst="rect">
            <a:avLst/>
          </a:prstGeom>
          <a:noFill/>
          <a:ln>
            <a:noFill/>
          </a:ln>
        </p:spPr>
        <p:style>
          <a:lnRef idx="0">
            <a:scrgbClr r="0" g="0" b="0"/>
          </a:lnRef>
          <a:fillRef idx="0">
            <a:scrgbClr r="0" g="0" b="0"/>
          </a:fillRef>
          <a:effectRef idx="0">
            <a:scrgbClr r="0" g="0" b="0"/>
          </a:effectRef>
          <a:fontRef idx="minor"/>
        </p:style>
      </p:sp>
      <p:sp>
        <p:nvSpPr>
          <p:cNvPr id="219" name="CustomShape 4"/>
          <p:cNvSpPr/>
          <p:nvPr/>
        </p:nvSpPr>
        <p:spPr>
          <a:xfrm>
            <a:off x="5447880" y="1196640"/>
            <a:ext cx="6552360" cy="5112360"/>
          </a:xfrm>
          <a:prstGeom prst="rect">
            <a:avLst/>
          </a:prstGeom>
          <a:ln>
            <a:round/>
          </a:ln>
        </p:spPr>
        <p:style>
          <a:lnRef idx="2">
            <a:schemeClr val="accent4"/>
          </a:lnRef>
          <a:fillRef idx="1">
            <a:schemeClr val="lt1"/>
          </a:fillRef>
          <a:effectRef idx="0">
            <a:schemeClr val="accent4"/>
          </a:effectRef>
          <a:fontRef idx="minor"/>
        </p:style>
        <p:txBody>
          <a:bodyPr>
            <a:noAutofit/>
          </a:bodyPr>
          <a:lstStyle/>
          <a:p>
            <a:pPr marL="343080" indent="-342720">
              <a:lnSpc>
                <a:spcPct val="100000"/>
              </a:lnSpc>
              <a:spcBef>
                <a:spcPts val="360"/>
              </a:spcBef>
              <a:buClr>
                <a:srgbClr val="A6A6A6"/>
              </a:buClr>
              <a:buFont typeface="Arial"/>
              <a:buChar char="•"/>
            </a:pPr>
            <a:r>
              <a:rPr lang="en-US" sz="1800" b="1" strike="noStrike" spc="-1">
                <a:solidFill>
                  <a:srgbClr val="3B3835"/>
                </a:solidFill>
                <a:latin typeface="Arial"/>
                <a:ea typeface="Arial"/>
              </a:rPr>
              <a:t>Безпека та гігієна</a:t>
            </a:r>
            <a:endParaRPr lang="en-US" sz="1800" b="0" strike="noStrike" spc="-1">
              <a:latin typeface="Arial"/>
            </a:endParaRPr>
          </a:p>
          <a:p>
            <a:pPr marL="457200">
              <a:lnSpc>
                <a:spcPct val="100000"/>
              </a:lnSpc>
              <a:spcBef>
                <a:spcPts val="320"/>
              </a:spcBef>
            </a:pPr>
            <a:r>
              <a:rPr lang="en-US" sz="1600" b="0" strike="noStrike" spc="-1">
                <a:solidFill>
                  <a:srgbClr val="3B3835"/>
                </a:solidFill>
                <a:latin typeface="Arial"/>
                <a:ea typeface="Arial"/>
              </a:rPr>
              <a:t>-&gt; Перероблена сіра вода повинна бути гігієнічно безпечна (відсутність бактерій і вірусів)</a:t>
            </a:r>
            <a:endParaRPr lang="en-US" sz="1600" b="0" strike="noStrike" spc="-1">
              <a:latin typeface="Arial"/>
            </a:endParaRPr>
          </a:p>
          <a:p>
            <a:pPr marL="457200">
              <a:lnSpc>
                <a:spcPct val="100000"/>
              </a:lnSpc>
              <a:spcBef>
                <a:spcPts val="221"/>
              </a:spcBef>
            </a:pPr>
            <a:endParaRPr lang="en-US" sz="1600" b="0" strike="noStrike" spc="-1">
              <a:latin typeface="Arial"/>
            </a:endParaRPr>
          </a:p>
          <a:p>
            <a:pPr marL="343080" indent="-342720">
              <a:lnSpc>
                <a:spcPct val="100000"/>
              </a:lnSpc>
              <a:spcBef>
                <a:spcPts val="360"/>
              </a:spcBef>
              <a:buClr>
                <a:srgbClr val="A6A6A6"/>
              </a:buClr>
              <a:buFont typeface="Arial"/>
              <a:buChar char="•"/>
            </a:pPr>
            <a:r>
              <a:rPr lang="en-US" sz="1800" b="1" strike="noStrike" spc="-1">
                <a:solidFill>
                  <a:srgbClr val="3B3835"/>
                </a:solidFill>
                <a:latin typeface="Arial"/>
                <a:ea typeface="Arial"/>
              </a:rPr>
              <a:t>Визначення</a:t>
            </a:r>
            <a:endParaRPr lang="en-US" sz="1800" b="0" strike="noStrike" spc="-1">
              <a:latin typeface="Arial"/>
            </a:endParaRPr>
          </a:p>
          <a:p>
            <a:pPr marL="457200">
              <a:lnSpc>
                <a:spcPct val="100000"/>
              </a:lnSpc>
              <a:spcBef>
                <a:spcPts val="320"/>
              </a:spcBef>
            </a:pPr>
            <a:r>
              <a:rPr lang="en-US" sz="1600" b="0" strike="noStrike" spc="-1">
                <a:solidFill>
                  <a:srgbClr val="3B3835"/>
                </a:solidFill>
                <a:latin typeface="Arial"/>
                <a:ea typeface="Arial"/>
              </a:rPr>
              <a:t>-&gt; Окрема сантехніка та маркування для уникнення перехресного з'єднання між питною і сірою водою</a:t>
            </a:r>
            <a:endParaRPr lang="en-US" sz="1600" b="0" strike="noStrike" spc="-1">
              <a:latin typeface="Arial"/>
            </a:endParaRPr>
          </a:p>
          <a:p>
            <a:pPr marL="457200">
              <a:lnSpc>
                <a:spcPct val="100000"/>
              </a:lnSpc>
              <a:spcBef>
                <a:spcPts val="221"/>
              </a:spcBef>
            </a:pPr>
            <a:endParaRPr lang="en-US" sz="1600" b="0" strike="noStrike" spc="-1">
              <a:latin typeface="Arial"/>
            </a:endParaRPr>
          </a:p>
          <a:p>
            <a:pPr marL="343080" indent="-342720">
              <a:lnSpc>
                <a:spcPct val="100000"/>
              </a:lnSpc>
              <a:spcBef>
                <a:spcPts val="360"/>
              </a:spcBef>
              <a:buClr>
                <a:srgbClr val="A6A6A6"/>
              </a:buClr>
              <a:buFont typeface="Arial"/>
              <a:buChar char="•"/>
            </a:pPr>
            <a:r>
              <a:rPr lang="en-US" sz="1800" b="1" strike="noStrike" spc="-1">
                <a:solidFill>
                  <a:srgbClr val="3B3835"/>
                </a:solidFill>
                <a:latin typeface="Arial"/>
                <a:ea typeface="Arial"/>
              </a:rPr>
              <a:t>Сегрегація</a:t>
            </a:r>
            <a:endParaRPr lang="en-US" sz="1800" b="0" strike="noStrike" spc="-1">
              <a:latin typeface="Arial"/>
            </a:endParaRPr>
          </a:p>
          <a:p>
            <a:pPr marL="457200">
              <a:lnSpc>
                <a:spcPct val="100000"/>
              </a:lnSpc>
              <a:spcBef>
                <a:spcPts val="320"/>
              </a:spcBef>
            </a:pPr>
            <a:r>
              <a:rPr lang="en-US" sz="1600" b="0" strike="noStrike" spc="-1">
                <a:solidFill>
                  <a:srgbClr val="3B3835"/>
                </a:solidFill>
                <a:latin typeface="Arial"/>
                <a:ea typeface="Arial"/>
              </a:rPr>
              <a:t>-&gt; Вода з ванн, душових і раковин, що збирається окремо від більш забрудненої кухонної води та зливу з пральних машин</a:t>
            </a:r>
            <a:endParaRPr lang="en-US" sz="1600" b="0" strike="noStrike" spc="-1">
              <a:latin typeface="Arial"/>
            </a:endParaRPr>
          </a:p>
          <a:p>
            <a:pPr marL="457200">
              <a:lnSpc>
                <a:spcPct val="100000"/>
              </a:lnSpc>
              <a:spcBef>
                <a:spcPts val="221"/>
              </a:spcBef>
            </a:pPr>
            <a:endParaRPr lang="en-US" sz="1600" b="0" strike="noStrike" spc="-1">
              <a:latin typeface="Arial"/>
            </a:endParaRPr>
          </a:p>
          <a:p>
            <a:pPr marL="343080" indent="-342720">
              <a:lnSpc>
                <a:spcPct val="100000"/>
              </a:lnSpc>
              <a:spcBef>
                <a:spcPts val="360"/>
              </a:spcBef>
              <a:buClr>
                <a:srgbClr val="A6A6A6"/>
              </a:buClr>
              <a:buFont typeface="Arial"/>
              <a:buChar char="•"/>
            </a:pPr>
            <a:r>
              <a:rPr lang="en-US" sz="1800" b="1" strike="noStrike" spc="-1">
                <a:solidFill>
                  <a:srgbClr val="3B3835"/>
                </a:solidFill>
                <a:latin typeface="Arial"/>
                <a:ea typeface="Arial"/>
              </a:rPr>
              <a:t>Пряме повторне використання</a:t>
            </a:r>
            <a:endParaRPr lang="en-US" sz="1800" b="0" strike="noStrike" spc="-1">
              <a:latin typeface="Arial"/>
            </a:endParaRPr>
          </a:p>
          <a:p>
            <a:pPr marL="457200">
              <a:lnSpc>
                <a:spcPct val="100000"/>
              </a:lnSpc>
              <a:spcBef>
                <a:spcPts val="320"/>
              </a:spcBef>
            </a:pPr>
            <a:r>
              <a:rPr lang="en-US" sz="1600" b="0" strike="noStrike" spc="-1">
                <a:solidFill>
                  <a:srgbClr val="3B3835"/>
                </a:solidFill>
                <a:latin typeface="Arial"/>
                <a:ea typeface="Arial"/>
              </a:rPr>
              <a:t>-&gt; Сіра вода з низьким рівнем забруднення для поливу</a:t>
            </a:r>
            <a:endParaRPr lang="en-US" sz="1600" b="0" strike="noStrike" spc="-1">
              <a:latin typeface="Arial"/>
            </a:endParaRPr>
          </a:p>
          <a:p>
            <a:pPr marL="457200">
              <a:lnSpc>
                <a:spcPct val="100000"/>
              </a:lnSpc>
              <a:spcBef>
                <a:spcPts val="221"/>
              </a:spcBef>
            </a:pPr>
            <a:endParaRPr lang="en-US" sz="1600" b="0" strike="noStrike" spc="-1">
              <a:latin typeface="Arial"/>
            </a:endParaRPr>
          </a:p>
          <a:p>
            <a:pPr marL="343080" indent="-342720">
              <a:lnSpc>
                <a:spcPct val="100000"/>
              </a:lnSpc>
              <a:spcBef>
                <a:spcPts val="360"/>
              </a:spcBef>
              <a:buClr>
                <a:srgbClr val="A6A6A6"/>
              </a:buClr>
              <a:buFont typeface="Arial"/>
              <a:buChar char="•"/>
            </a:pPr>
            <a:r>
              <a:rPr lang="en-US" sz="1800" b="1" strike="noStrike" spc="-1">
                <a:solidFill>
                  <a:srgbClr val="3B3835"/>
                </a:solidFill>
                <a:latin typeface="Arial"/>
                <a:ea typeface="Arial"/>
              </a:rPr>
              <a:t>Система водоочищення</a:t>
            </a:r>
            <a:endParaRPr lang="en-US" sz="1800" b="0" strike="noStrike" spc="-1">
              <a:latin typeface="Arial"/>
            </a:endParaRPr>
          </a:p>
          <a:p>
            <a:pPr marL="457200">
              <a:lnSpc>
                <a:spcPct val="100000"/>
              </a:lnSpc>
              <a:spcBef>
                <a:spcPts val="320"/>
              </a:spcBef>
            </a:pPr>
            <a:r>
              <a:rPr lang="en-US" sz="1600" b="0" strike="noStrike" spc="-1">
                <a:solidFill>
                  <a:srgbClr val="3B3835"/>
                </a:solidFill>
                <a:latin typeface="Arial"/>
                <a:ea typeface="Arial"/>
              </a:rPr>
              <a:t>-&gt; Переробка сірої води повинна бути простою і дешевою, а сама система простою в експлуатації та обслуговуванні</a:t>
            </a:r>
            <a:endParaRPr lang="en-US" sz="160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a:solidFill>
                  <a:srgbClr val="000000"/>
                </a:solidFill>
                <a:latin typeface="Arial"/>
                <a:ea typeface="Arial"/>
              </a:rPr>
              <a:t>Приклад подвійної системи водопостачання </a:t>
            </a:r>
            <a:endParaRPr lang="lv-LV" sz="2800" b="0" strike="noStrike" spc="-1">
              <a:solidFill>
                <a:srgbClr val="000000"/>
              </a:solidFill>
              <a:latin typeface="Arial"/>
            </a:endParaRPr>
          </a:p>
        </p:txBody>
      </p:sp>
      <p:pic>
        <p:nvPicPr>
          <p:cNvPr id="221" name="Picture 3"/>
          <p:cNvPicPr/>
          <p:nvPr/>
        </p:nvPicPr>
        <p:blipFill>
          <a:blip r:embed="rId3"/>
          <a:stretch/>
        </p:blipFill>
        <p:spPr>
          <a:xfrm>
            <a:off x="2745360" y="866160"/>
            <a:ext cx="6408360" cy="5403240"/>
          </a:xfrm>
          <a:prstGeom prst="rect">
            <a:avLst/>
          </a:prstGeom>
          <a:ln>
            <a:noFill/>
          </a:ln>
        </p:spPr>
      </p:pic>
      <p:sp>
        <p:nvSpPr>
          <p:cNvPr id="222" name="CustomShape 2"/>
          <p:cNvSpPr/>
          <p:nvPr/>
        </p:nvSpPr>
        <p:spPr>
          <a:xfrm>
            <a:off x="347760" y="1364760"/>
            <a:ext cx="2360160" cy="913320"/>
          </a:xfrm>
          <a:prstGeom prst="rect">
            <a:avLst/>
          </a:prstGeom>
          <a:ln>
            <a:solidFill>
              <a:srgbClr val="00B050"/>
            </a:solidFill>
            <a:round/>
          </a:ln>
        </p:spPr>
        <p:style>
          <a:lnRef idx="2">
            <a:schemeClr val="accent3"/>
          </a:lnRef>
          <a:fillRef idx="1">
            <a:schemeClr val="lt1"/>
          </a:fillRef>
          <a:effectRef idx="0">
            <a:schemeClr val="accent3"/>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ea typeface="Arial"/>
              </a:rPr>
              <a:t>Верхній резервуар для подачі сірої води</a:t>
            </a:r>
            <a:endParaRPr lang="en-US" sz="1800" b="0" strike="noStrike" spc="-1">
              <a:latin typeface="Arial"/>
            </a:endParaRPr>
          </a:p>
        </p:txBody>
      </p:sp>
      <p:sp>
        <p:nvSpPr>
          <p:cNvPr id="223" name="CustomShape 3"/>
          <p:cNvSpPr/>
          <p:nvPr/>
        </p:nvSpPr>
        <p:spPr>
          <a:xfrm>
            <a:off x="2708280" y="1822320"/>
            <a:ext cx="1804320" cy="84600"/>
          </a:xfrm>
          <a:custGeom>
            <a:avLst/>
            <a:gdLst/>
            <a:ahLst/>
            <a:cxnLst/>
            <a:rect l="l" t="t" r="r" b="b"/>
            <a:pathLst>
              <a:path w="21600" h="21600">
                <a:moveTo>
                  <a:pt x="0" y="0"/>
                </a:moveTo>
                <a:lnTo>
                  <a:pt x="21600" y="21600"/>
                </a:lnTo>
              </a:path>
            </a:pathLst>
          </a:custGeom>
          <a:noFill/>
          <a:ln w="28440">
            <a:solidFill>
              <a:srgbClr val="00B050"/>
            </a:solidFill>
            <a:round/>
            <a:tailEnd type="triangle" w="med" len="med"/>
          </a:ln>
        </p:spPr>
        <p:style>
          <a:lnRef idx="1">
            <a:schemeClr val="accent1"/>
          </a:lnRef>
          <a:fillRef idx="0">
            <a:schemeClr val="accent1"/>
          </a:fillRef>
          <a:effectRef idx="0">
            <a:schemeClr val="accent1"/>
          </a:effectRef>
          <a:fontRef idx="minor"/>
        </p:style>
      </p:sp>
      <p:sp>
        <p:nvSpPr>
          <p:cNvPr id="224" name="CustomShape 4"/>
          <p:cNvSpPr/>
          <p:nvPr/>
        </p:nvSpPr>
        <p:spPr>
          <a:xfrm>
            <a:off x="347760" y="2601000"/>
            <a:ext cx="2360160" cy="364680"/>
          </a:xfrm>
          <a:prstGeom prst="rect">
            <a:avLst/>
          </a:prstGeom>
          <a:ln>
            <a:solidFill>
              <a:srgbClr val="00B050"/>
            </a:solidFill>
            <a:round/>
          </a:ln>
        </p:spPr>
        <p:style>
          <a:lnRef idx="2">
            <a:schemeClr val="accent3"/>
          </a:lnRef>
          <a:fillRef idx="1">
            <a:schemeClr val="lt1"/>
          </a:fillRef>
          <a:effectRef idx="0">
            <a:schemeClr val="accent3"/>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ea typeface="Arial"/>
              </a:rPr>
              <a:t>Подача сірої води</a:t>
            </a:r>
            <a:endParaRPr lang="en-US" sz="1800" b="0" strike="noStrike" spc="-1">
              <a:latin typeface="Arial"/>
            </a:endParaRPr>
          </a:p>
        </p:txBody>
      </p:sp>
      <p:sp>
        <p:nvSpPr>
          <p:cNvPr id="225" name="CustomShape 5"/>
          <p:cNvSpPr/>
          <p:nvPr/>
        </p:nvSpPr>
        <p:spPr>
          <a:xfrm>
            <a:off x="2708280" y="2783880"/>
            <a:ext cx="1083960" cy="184320"/>
          </a:xfrm>
          <a:custGeom>
            <a:avLst/>
            <a:gdLst/>
            <a:ahLst/>
            <a:cxnLst/>
            <a:rect l="l" t="t" r="r" b="b"/>
            <a:pathLst>
              <a:path w="21600" h="21600">
                <a:moveTo>
                  <a:pt x="0" y="0"/>
                </a:moveTo>
                <a:lnTo>
                  <a:pt x="21600" y="21600"/>
                </a:lnTo>
              </a:path>
            </a:pathLst>
          </a:custGeom>
          <a:noFill/>
          <a:ln w="28440">
            <a:solidFill>
              <a:srgbClr val="00B050"/>
            </a:solidFill>
            <a:round/>
            <a:tailEnd type="triangle" w="med" len="med"/>
          </a:ln>
        </p:spPr>
        <p:style>
          <a:lnRef idx="1">
            <a:schemeClr val="accent1"/>
          </a:lnRef>
          <a:fillRef idx="0">
            <a:schemeClr val="accent1"/>
          </a:fillRef>
          <a:effectRef idx="0">
            <a:schemeClr val="accent1"/>
          </a:effectRef>
          <a:fontRef idx="minor"/>
        </p:style>
      </p:sp>
      <p:sp>
        <p:nvSpPr>
          <p:cNvPr id="226" name="CustomShape 6"/>
          <p:cNvSpPr/>
          <p:nvPr/>
        </p:nvSpPr>
        <p:spPr>
          <a:xfrm>
            <a:off x="359640" y="3709440"/>
            <a:ext cx="2348280" cy="639000"/>
          </a:xfrm>
          <a:prstGeom prst="rect">
            <a:avLst/>
          </a:prstGeom>
          <a:ln>
            <a:round/>
          </a:ln>
        </p:spPr>
        <p:style>
          <a:lnRef idx="2">
            <a:schemeClr val="accent1"/>
          </a:lnRef>
          <a:fillRef idx="1">
            <a:schemeClr val="lt1"/>
          </a:fillRef>
          <a:effectRef idx="0">
            <a:schemeClr val="accent1"/>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ea typeface="Arial"/>
              </a:rPr>
              <a:t>Резервна подача води</a:t>
            </a:r>
            <a:endParaRPr lang="en-US" sz="1800" b="0" strike="noStrike" spc="-1">
              <a:latin typeface="Arial"/>
            </a:endParaRPr>
          </a:p>
        </p:txBody>
      </p:sp>
      <p:sp>
        <p:nvSpPr>
          <p:cNvPr id="227" name="CustomShape 7"/>
          <p:cNvSpPr/>
          <p:nvPr/>
        </p:nvSpPr>
        <p:spPr>
          <a:xfrm>
            <a:off x="2708280" y="4029840"/>
            <a:ext cx="3316320" cy="470520"/>
          </a:xfrm>
          <a:custGeom>
            <a:avLst/>
            <a:gdLst/>
            <a:ahLst/>
            <a:cxnLst/>
            <a:rect l="l" t="t" r="r" b="b"/>
            <a:pathLst>
              <a:path w="21600" h="21600">
                <a:moveTo>
                  <a:pt x="0" y="0"/>
                </a:moveTo>
                <a:lnTo>
                  <a:pt x="21600" y="21600"/>
                </a:lnTo>
              </a:path>
            </a:pathLst>
          </a:custGeom>
          <a:noFill/>
          <a:ln w="284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228" name="CustomShape 8"/>
          <p:cNvSpPr/>
          <p:nvPr/>
        </p:nvSpPr>
        <p:spPr>
          <a:xfrm>
            <a:off x="9344040" y="5452740"/>
            <a:ext cx="2847960" cy="364680"/>
          </a:xfrm>
          <a:prstGeom prst="rect">
            <a:avLst/>
          </a:prstGeom>
          <a:ln>
            <a:solidFill>
              <a:srgbClr val="00B050"/>
            </a:solidFill>
            <a:round/>
          </a:ln>
        </p:spPr>
        <p:style>
          <a:lnRef idx="2">
            <a:schemeClr val="accent3"/>
          </a:lnRef>
          <a:fillRef idx="1">
            <a:schemeClr val="lt1"/>
          </a:fillRef>
          <a:effectRef idx="0">
            <a:schemeClr val="accent3"/>
          </a:effectRef>
          <a:fontRef idx="minor"/>
        </p:style>
        <p:txBody>
          <a:bodyPr wrap="none" lIns="90000" tIns="45000" rIns="90000" bIns="45000">
            <a:spAutoFit/>
          </a:bodyPr>
          <a:lstStyle/>
          <a:p>
            <a:pPr algn="ctr">
              <a:lnSpc>
                <a:spcPct val="100000"/>
              </a:lnSpc>
            </a:pPr>
            <a:r>
              <a:rPr lang="en-US" sz="1800" b="0" strike="noStrike" spc="-1" dirty="0" err="1">
                <a:solidFill>
                  <a:srgbClr val="000000"/>
                </a:solidFill>
                <a:latin typeface="Arial"/>
                <a:ea typeface="Arial"/>
              </a:rPr>
              <a:t>Резервуар</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для</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сірої</a:t>
            </a:r>
            <a:r>
              <a:rPr lang="en-US" sz="1800" b="0" strike="noStrike" spc="-1" dirty="0">
                <a:solidFill>
                  <a:srgbClr val="000000"/>
                </a:solidFill>
                <a:latin typeface="Arial"/>
                <a:ea typeface="Arial"/>
              </a:rPr>
              <a:t> </a:t>
            </a:r>
            <a:r>
              <a:rPr lang="en-US" sz="1800" b="0" strike="noStrike" spc="-1" dirty="0" err="1">
                <a:solidFill>
                  <a:srgbClr val="000000"/>
                </a:solidFill>
                <a:latin typeface="Arial"/>
                <a:ea typeface="Arial"/>
              </a:rPr>
              <a:t>води</a:t>
            </a:r>
            <a:endParaRPr lang="en-US" sz="1800" b="0" strike="noStrike" spc="-1" dirty="0">
              <a:latin typeface="Arial"/>
            </a:endParaRPr>
          </a:p>
        </p:txBody>
      </p:sp>
      <p:sp>
        <p:nvSpPr>
          <p:cNvPr id="229" name="CustomShape 9"/>
          <p:cNvSpPr/>
          <p:nvPr/>
        </p:nvSpPr>
        <p:spPr>
          <a:xfrm flipH="1">
            <a:off x="7431120" y="5621400"/>
            <a:ext cx="1912920" cy="295560"/>
          </a:xfrm>
          <a:custGeom>
            <a:avLst/>
            <a:gdLst/>
            <a:ahLst/>
            <a:cxnLst/>
            <a:rect l="l" t="t" r="r" b="b"/>
            <a:pathLst>
              <a:path w="21600" h="21600">
                <a:moveTo>
                  <a:pt x="0" y="0"/>
                </a:moveTo>
                <a:lnTo>
                  <a:pt x="21600" y="21600"/>
                </a:lnTo>
              </a:path>
            </a:pathLst>
          </a:custGeom>
          <a:noFill/>
          <a:ln w="28440">
            <a:solidFill>
              <a:srgbClr val="00B050"/>
            </a:solidFill>
            <a:round/>
            <a:tailEnd type="triangle" w="med" len="med"/>
          </a:ln>
        </p:spPr>
        <p:style>
          <a:lnRef idx="1">
            <a:schemeClr val="accent1"/>
          </a:lnRef>
          <a:fillRef idx="0">
            <a:schemeClr val="accent1"/>
          </a:fillRef>
          <a:effectRef idx="0">
            <a:schemeClr val="accent1"/>
          </a:effectRef>
          <a:fontRef idx="minor"/>
        </p:style>
      </p:sp>
      <p:sp>
        <p:nvSpPr>
          <p:cNvPr id="230" name="CustomShape 10"/>
          <p:cNvSpPr/>
          <p:nvPr/>
        </p:nvSpPr>
        <p:spPr>
          <a:xfrm>
            <a:off x="10127520" y="4079160"/>
            <a:ext cx="1750680" cy="639000"/>
          </a:xfrm>
          <a:prstGeom prst="rect">
            <a:avLst/>
          </a:prstGeom>
          <a:ln>
            <a:solidFill>
              <a:schemeClr val="tx1"/>
            </a:solidFill>
            <a:round/>
          </a:ln>
        </p:spPr>
        <p:style>
          <a:lnRef idx="2">
            <a:schemeClr val="accent3"/>
          </a:lnRef>
          <a:fillRef idx="1">
            <a:schemeClr val="lt1"/>
          </a:fillRef>
          <a:effectRef idx="0">
            <a:schemeClr val="accent3"/>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ea typeface="Arial"/>
              </a:rPr>
              <a:t>Фільтри/</a:t>
            </a:r>
            <a:endParaRPr lang="en-US" sz="1800" b="0" strike="noStrike" spc="-1">
              <a:latin typeface="Arial"/>
            </a:endParaRPr>
          </a:p>
          <a:p>
            <a:pPr algn="ctr">
              <a:lnSpc>
                <a:spcPct val="100000"/>
              </a:lnSpc>
            </a:pPr>
            <a:r>
              <a:rPr lang="en-US" sz="1800" b="0" strike="noStrike" spc="-1">
                <a:solidFill>
                  <a:srgbClr val="000000"/>
                </a:solidFill>
                <a:latin typeface="Arial"/>
                <a:ea typeface="Arial"/>
              </a:rPr>
              <a:t>водоочищення</a:t>
            </a:r>
            <a:endParaRPr lang="en-US" sz="1800" b="0" strike="noStrike" spc="-1">
              <a:latin typeface="Arial"/>
            </a:endParaRPr>
          </a:p>
        </p:txBody>
      </p:sp>
      <p:sp>
        <p:nvSpPr>
          <p:cNvPr id="231" name="CustomShape 11"/>
          <p:cNvSpPr/>
          <p:nvPr/>
        </p:nvSpPr>
        <p:spPr>
          <a:xfrm flipH="1">
            <a:off x="8399520" y="4399560"/>
            <a:ext cx="1728000" cy="1049400"/>
          </a:xfrm>
          <a:custGeom>
            <a:avLst/>
            <a:gdLst/>
            <a:ahLst/>
            <a:cxnLst/>
            <a:rect l="l" t="t" r="r" b="b"/>
            <a:pathLst>
              <a:path w="21600" h="21600">
                <a:moveTo>
                  <a:pt x="0" y="0"/>
                </a:moveTo>
                <a:lnTo>
                  <a:pt x="21600" y="21600"/>
                </a:lnTo>
              </a:path>
            </a:pathLst>
          </a:custGeom>
          <a:noFill/>
          <a:ln w="28440">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32" name="CustomShape 12"/>
          <p:cNvSpPr/>
          <p:nvPr/>
        </p:nvSpPr>
        <p:spPr>
          <a:xfrm>
            <a:off x="359640" y="4708080"/>
            <a:ext cx="2348280" cy="913320"/>
          </a:xfrm>
          <a:prstGeom prst="rect">
            <a:avLst/>
          </a:prstGeom>
          <a:ln>
            <a:round/>
          </a:ln>
        </p:spPr>
        <p:style>
          <a:lnRef idx="2">
            <a:schemeClr val="accent1"/>
          </a:lnRef>
          <a:fillRef idx="1">
            <a:schemeClr val="lt1"/>
          </a:fillRef>
          <a:effectRef idx="0">
            <a:schemeClr val="accent1"/>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ea typeface="Arial"/>
              </a:rPr>
              <a:t>Центральне водопостачання міста</a:t>
            </a:r>
            <a:endParaRPr lang="en-US" sz="1800" b="0" strike="noStrike" spc="-1">
              <a:latin typeface="Arial"/>
            </a:endParaRPr>
          </a:p>
        </p:txBody>
      </p:sp>
      <p:sp>
        <p:nvSpPr>
          <p:cNvPr id="233" name="CustomShape 13"/>
          <p:cNvSpPr/>
          <p:nvPr/>
        </p:nvSpPr>
        <p:spPr>
          <a:xfrm>
            <a:off x="1533960" y="5623200"/>
            <a:ext cx="1397520" cy="564480"/>
          </a:xfrm>
          <a:custGeom>
            <a:avLst/>
            <a:gdLst/>
            <a:ahLst/>
            <a:cxnLst/>
            <a:rect l="l" t="t" r="r" b="b"/>
            <a:pathLst>
              <a:path w="21600" h="21600">
                <a:moveTo>
                  <a:pt x="0" y="0"/>
                </a:moveTo>
                <a:lnTo>
                  <a:pt x="21600" y="21600"/>
                </a:lnTo>
              </a:path>
            </a:pathLst>
          </a:custGeom>
          <a:noFill/>
          <a:ln w="28440">
            <a:solidFill>
              <a:srgbClr val="6E78A0"/>
            </a:solidFill>
            <a:round/>
            <a:tailEnd type="triangle" w="med" len="med"/>
          </a:ln>
        </p:spPr>
        <p:style>
          <a:lnRef idx="1">
            <a:schemeClr val="accent1"/>
          </a:lnRef>
          <a:fillRef idx="0">
            <a:schemeClr val="accent1"/>
          </a:fillRef>
          <a:effectRef idx="0">
            <a:schemeClr val="accent1"/>
          </a:effectRef>
          <a:fontRef idx="minor"/>
        </p:style>
      </p:sp>
      <p:sp>
        <p:nvSpPr>
          <p:cNvPr id="234" name="CustomShape 14"/>
          <p:cNvSpPr/>
          <p:nvPr/>
        </p:nvSpPr>
        <p:spPr>
          <a:xfrm>
            <a:off x="10127520" y="1200240"/>
            <a:ext cx="1750680" cy="639000"/>
          </a:xfrm>
          <a:prstGeom prst="rect">
            <a:avLst/>
          </a:prstGeom>
          <a:ln>
            <a:solidFill>
              <a:schemeClr val="bg1">
                <a:lumMod val="65000"/>
              </a:schemeClr>
            </a:solidFill>
            <a:round/>
          </a:ln>
        </p:spPr>
        <p:style>
          <a:lnRef idx="2">
            <a:schemeClr val="accent3"/>
          </a:lnRef>
          <a:fillRef idx="1">
            <a:schemeClr val="lt1"/>
          </a:fillRef>
          <a:effectRef idx="0">
            <a:schemeClr val="accent3"/>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ea typeface="Arial"/>
              </a:rPr>
              <a:t>Побутові стічні води</a:t>
            </a:r>
            <a:endParaRPr lang="en-US" sz="1800" b="0" strike="noStrike" spc="-1">
              <a:latin typeface="Arial"/>
            </a:endParaRPr>
          </a:p>
        </p:txBody>
      </p:sp>
      <p:sp>
        <p:nvSpPr>
          <p:cNvPr id="235" name="CustomShape 15"/>
          <p:cNvSpPr/>
          <p:nvPr/>
        </p:nvSpPr>
        <p:spPr>
          <a:xfrm flipH="1">
            <a:off x="8399520" y="1520640"/>
            <a:ext cx="1728000" cy="249120"/>
          </a:xfrm>
          <a:custGeom>
            <a:avLst/>
            <a:gdLst/>
            <a:ahLst/>
            <a:cxnLst/>
            <a:rect l="l" t="t" r="r" b="b"/>
            <a:pathLst>
              <a:path w="21600" h="21600">
                <a:moveTo>
                  <a:pt x="0" y="0"/>
                </a:moveTo>
                <a:lnTo>
                  <a:pt x="21600" y="21600"/>
                </a:lnTo>
              </a:path>
            </a:pathLst>
          </a:custGeom>
          <a:noFill/>
          <a:ln w="28440">
            <a:solidFill>
              <a:schemeClr val="bg1">
                <a:lumMod val="65000"/>
              </a:schemeClr>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767520" y="416880"/>
            <a:ext cx="10032840" cy="737280"/>
          </a:xfrm>
          <a:prstGeom prst="rect">
            <a:avLst/>
          </a:prstGeom>
          <a:noFill/>
          <a:ln>
            <a:noFill/>
          </a:ln>
        </p:spPr>
        <p:txBody>
          <a:bodyPr anchor="ctr">
            <a:noAutofit/>
          </a:bodyPr>
          <a:lstStyle/>
          <a:p>
            <a:pPr>
              <a:lnSpc>
                <a:spcPct val="100000"/>
              </a:lnSpc>
            </a:pPr>
            <a:r>
              <a:rPr lang="uk-UA" sz="2800" b="1" strike="noStrike" spc="-1" dirty="0">
                <a:solidFill>
                  <a:srgbClr val="000000"/>
                </a:solidFill>
                <a:latin typeface="Arial"/>
                <a:ea typeface="Arial"/>
              </a:rPr>
              <a:t>1. Нормативно – правові аспекти</a:t>
            </a:r>
            <a:endParaRPr lang="lv-LV" sz="2800" b="0" strike="noStrike" spc="-1" dirty="0">
              <a:solidFill>
                <a:srgbClr val="000000"/>
              </a:solidFill>
              <a:latin typeface="Arial"/>
            </a:endParaRPr>
          </a:p>
        </p:txBody>
      </p:sp>
      <p:sp>
        <p:nvSpPr>
          <p:cNvPr id="153" name="TextShape 3"/>
          <p:cNvSpPr txBox="1"/>
          <p:nvPr/>
        </p:nvSpPr>
        <p:spPr>
          <a:xfrm>
            <a:off x="557939" y="1154160"/>
            <a:ext cx="11050291" cy="3943782"/>
          </a:xfrm>
          <a:prstGeom prst="rect">
            <a:avLst/>
          </a:prstGeom>
          <a:noFill/>
          <a:ln>
            <a:noFill/>
          </a:ln>
        </p:spPr>
        <p:txBody>
          <a:bodyPr>
            <a:noAutofit/>
          </a:bodyPr>
          <a:lstStyle/>
          <a:p>
            <a:pPr marL="343080" indent="-342720" algn="just">
              <a:lnSpc>
                <a:spcPct val="100000"/>
              </a:lnSpc>
              <a:spcBef>
                <a:spcPts val="400"/>
              </a:spcBef>
              <a:buClr>
                <a:srgbClr val="A6A6A6"/>
              </a:buClr>
              <a:buFont typeface="Arial"/>
              <a:buChar char="•"/>
            </a:pPr>
            <a:r>
              <a:rPr lang="uk-UA" sz="2000" spc="-1" dirty="0">
                <a:solidFill>
                  <a:srgbClr val="000000"/>
                </a:solidFill>
                <a:latin typeface="Arial"/>
              </a:rPr>
              <a:t>ДБН В.2.5-74:2013 «Водопостачання зовнішні мережі та споруди. Основні положення проектування»</a:t>
            </a:r>
          </a:p>
          <a:p>
            <a:pPr marL="343080" indent="-342720" algn="just">
              <a:spcBef>
                <a:spcPts val="400"/>
              </a:spcBef>
              <a:buClr>
                <a:srgbClr val="A6A6A6"/>
              </a:buClr>
              <a:buFont typeface="Arial"/>
              <a:buChar char="•"/>
            </a:pPr>
            <a:r>
              <a:rPr lang="uk-UA" sz="2000" spc="-1" dirty="0">
                <a:solidFill>
                  <a:srgbClr val="000000"/>
                </a:solidFill>
                <a:latin typeface="Arial"/>
              </a:rPr>
              <a:t>ДБН В.2.5-64:2012 «Внутрішній водопровід і каналізація. Частина I. Проектування. Частина II. Будівництво</a:t>
            </a:r>
          </a:p>
          <a:p>
            <a:pPr marL="343080" indent="-342720" algn="just">
              <a:spcBef>
                <a:spcPts val="400"/>
              </a:spcBef>
              <a:buClr>
                <a:srgbClr val="A6A6A6"/>
              </a:buClr>
              <a:buFont typeface="Arial"/>
              <a:buChar char="•"/>
            </a:pPr>
            <a:r>
              <a:rPr lang="uk-UA" sz="2000" spc="-1" dirty="0">
                <a:solidFill>
                  <a:srgbClr val="000000"/>
                </a:solidFill>
                <a:latin typeface="Arial"/>
              </a:rPr>
              <a:t>ДБН В.2.5-75:2013 «Каналізація. Зовнішні мережі та споруди. Основні положення проектування»</a:t>
            </a:r>
          </a:p>
          <a:p>
            <a:pPr marL="343080" indent="-342720" algn="just">
              <a:spcBef>
                <a:spcPts val="400"/>
              </a:spcBef>
              <a:buClr>
                <a:srgbClr val="A6A6A6"/>
              </a:buClr>
              <a:buFont typeface="Arial"/>
              <a:buChar char="•"/>
            </a:pPr>
            <a:r>
              <a:rPr lang="uk-UA" sz="2000" spc="-1" dirty="0">
                <a:solidFill>
                  <a:srgbClr val="000000"/>
                </a:solidFill>
                <a:latin typeface="Arial"/>
              </a:rPr>
              <a:t>ДБН</a:t>
            </a:r>
            <a:r>
              <a:rPr lang="en-US" sz="2000" spc="-1" dirty="0">
                <a:solidFill>
                  <a:srgbClr val="000000"/>
                </a:solidFill>
                <a:latin typeface="Arial"/>
              </a:rPr>
              <a:t> </a:t>
            </a:r>
            <a:r>
              <a:rPr lang="uk-UA" sz="2000" spc="-1" dirty="0">
                <a:solidFill>
                  <a:srgbClr val="000000"/>
                </a:solidFill>
                <a:latin typeface="Arial"/>
              </a:rPr>
              <a:t>В</a:t>
            </a:r>
            <a:r>
              <a:rPr lang="en-US" sz="2000" spc="-1" dirty="0">
                <a:solidFill>
                  <a:srgbClr val="000000"/>
                </a:solidFill>
                <a:latin typeface="Arial"/>
              </a:rPr>
              <a:t>.2.5-39</a:t>
            </a:r>
            <a:r>
              <a:rPr lang="uk-UA" sz="2000" spc="-1" dirty="0">
                <a:solidFill>
                  <a:srgbClr val="000000"/>
                </a:solidFill>
                <a:latin typeface="Arial"/>
              </a:rPr>
              <a:t> «</a:t>
            </a:r>
            <a:r>
              <a:rPr lang="uk-UA" sz="2000" spc="-1" dirty="0" err="1">
                <a:solidFill>
                  <a:srgbClr val="000000"/>
                </a:solidFill>
                <a:latin typeface="Arial"/>
              </a:rPr>
              <a:t>Телові</a:t>
            </a:r>
            <a:r>
              <a:rPr lang="uk-UA" sz="2000" spc="-1" dirty="0">
                <a:solidFill>
                  <a:srgbClr val="000000"/>
                </a:solidFill>
                <a:latin typeface="Arial"/>
              </a:rPr>
              <a:t> мережі»</a:t>
            </a:r>
            <a:endParaRPr lang="en-US" sz="2000" spc="-1" dirty="0">
              <a:solidFill>
                <a:srgbClr val="000000"/>
              </a:solidFill>
              <a:latin typeface="Arial"/>
            </a:endParaRPr>
          </a:p>
          <a:p>
            <a:pPr marL="343080" indent="-342720" algn="just">
              <a:spcBef>
                <a:spcPts val="400"/>
              </a:spcBef>
              <a:buClr>
                <a:srgbClr val="A6A6A6"/>
              </a:buClr>
              <a:buFont typeface="Arial"/>
              <a:buChar char="•"/>
            </a:pPr>
            <a:r>
              <a:rPr lang="uk-UA" sz="2000" spc="-1" dirty="0">
                <a:solidFill>
                  <a:srgbClr val="000000"/>
                </a:solidFill>
                <a:latin typeface="Arial"/>
              </a:rPr>
              <a:t>ДСТУ 2569-94 Водопостачання та каналізація. Терміни та визначення</a:t>
            </a:r>
          </a:p>
          <a:p>
            <a:pPr marL="343080" indent="-342720" algn="just">
              <a:spcBef>
                <a:spcPts val="400"/>
              </a:spcBef>
              <a:buClr>
                <a:srgbClr val="A6A6A6"/>
              </a:buClr>
              <a:buFont typeface="Arial"/>
              <a:buChar char="•"/>
            </a:pPr>
            <a:r>
              <a:rPr lang="uk-UA" sz="2000" spc="-1" dirty="0">
                <a:solidFill>
                  <a:srgbClr val="000000"/>
                </a:solidFill>
                <a:latin typeface="Arial"/>
              </a:rPr>
              <a:t>ДСТУ 4808:2007 Джерела </a:t>
            </a:r>
            <a:r>
              <a:rPr lang="uk-UA" sz="2000" spc="-1" dirty="0" err="1">
                <a:solidFill>
                  <a:srgbClr val="000000"/>
                </a:solidFill>
                <a:latin typeface="Arial"/>
              </a:rPr>
              <a:t>централізованного</a:t>
            </a:r>
            <a:r>
              <a:rPr lang="uk-UA" sz="2000" spc="-1" dirty="0">
                <a:solidFill>
                  <a:srgbClr val="000000"/>
                </a:solidFill>
                <a:latin typeface="Arial"/>
              </a:rPr>
              <a:t> питного водопостачання. Гігієнічні та екологічні вимоги щодо якості води і правила вибирання</a:t>
            </a:r>
          </a:p>
          <a:p>
            <a:pPr marL="343080" indent="-342720" algn="just">
              <a:spcBef>
                <a:spcPts val="400"/>
              </a:spcBef>
              <a:buClr>
                <a:srgbClr val="A6A6A6"/>
              </a:buClr>
              <a:buFont typeface="Arial"/>
              <a:buChar char="•"/>
            </a:pPr>
            <a:r>
              <a:rPr lang="uk-UA" sz="2000" spc="-1" dirty="0">
                <a:solidFill>
                  <a:srgbClr val="000000"/>
                </a:solidFill>
                <a:latin typeface="Arial"/>
              </a:rPr>
              <a:t>ДСТУ 7525:2014 «Вода питна. Вимоги та методи контролювання якості»</a:t>
            </a:r>
          </a:p>
          <a:p>
            <a:pPr marL="343080" indent="-342720" algn="just">
              <a:spcBef>
                <a:spcPts val="400"/>
              </a:spcBef>
              <a:buClr>
                <a:srgbClr val="A6A6A6"/>
              </a:buClr>
              <a:buFont typeface="Arial"/>
              <a:buChar char="•"/>
            </a:pPr>
            <a:r>
              <a:rPr lang="uk-UA" sz="2000" spc="-1" dirty="0" err="1">
                <a:solidFill>
                  <a:srgbClr val="000000"/>
                </a:solidFill>
                <a:latin typeface="Arial"/>
              </a:rPr>
              <a:t>ДСанПіН</a:t>
            </a:r>
            <a:r>
              <a:rPr lang="uk-UA" sz="2000" spc="-1" dirty="0">
                <a:solidFill>
                  <a:srgbClr val="000000"/>
                </a:solidFill>
                <a:latin typeface="Arial"/>
              </a:rPr>
              <a:t> 2.2.4-171-10 Гігієнічні вимоги до води питної, призначеної для споживання людиною»</a:t>
            </a:r>
          </a:p>
          <a:p>
            <a:pPr marL="343080" indent="-342720" algn="just">
              <a:spcBef>
                <a:spcPts val="400"/>
              </a:spcBef>
              <a:buClr>
                <a:srgbClr val="A6A6A6"/>
              </a:buClr>
              <a:buFont typeface="Arial"/>
              <a:buChar char="•"/>
            </a:pPr>
            <a:endParaRPr lang="en-US" sz="2000" spc="-1" dirty="0">
              <a:solidFill>
                <a:srgbClr val="000000"/>
              </a:solidFill>
              <a:latin typeface="Arial"/>
            </a:endParaRPr>
          </a:p>
          <a:p>
            <a:pPr marL="343080" indent="-342720" algn="just">
              <a:spcBef>
                <a:spcPts val="400"/>
              </a:spcBef>
              <a:buClr>
                <a:srgbClr val="A6A6A6"/>
              </a:buClr>
              <a:buFont typeface="Arial"/>
              <a:buChar char="•"/>
            </a:pPr>
            <a:endParaRPr lang="en-US" sz="2000" spc="-1" dirty="0">
              <a:solidFill>
                <a:srgbClr val="000000"/>
              </a:solidFill>
              <a:latin typeface="Arial"/>
            </a:endParaRPr>
          </a:p>
          <a:p>
            <a:pPr marL="343080" indent="-342720" algn="just">
              <a:spcBef>
                <a:spcPts val="400"/>
              </a:spcBef>
              <a:buClr>
                <a:srgbClr val="A6A6A6"/>
              </a:buClr>
              <a:buFont typeface="Arial"/>
              <a:buChar char="•"/>
            </a:pPr>
            <a:endParaRPr lang="uk-UA" sz="2000" spc="-1" dirty="0">
              <a:solidFill>
                <a:srgbClr val="000000"/>
              </a:solidFill>
              <a:latin typeface="Arial"/>
            </a:endParaRPr>
          </a:p>
          <a:p>
            <a:pPr marL="343080" indent="-342720" algn="just">
              <a:lnSpc>
                <a:spcPct val="100000"/>
              </a:lnSpc>
              <a:spcBef>
                <a:spcPts val="400"/>
              </a:spcBef>
              <a:buClr>
                <a:srgbClr val="A6A6A6"/>
              </a:buClr>
              <a:buFont typeface="Arial"/>
              <a:buChar char="•"/>
            </a:pPr>
            <a:r>
              <a:rPr lang="uk-UA" sz="2000" spc="-1" dirty="0">
                <a:solidFill>
                  <a:srgbClr val="000000"/>
                </a:solidFill>
                <a:latin typeface="Arial"/>
              </a:rPr>
              <a:t> </a:t>
            </a:r>
          </a:p>
        </p:txBody>
      </p:sp>
    </p:spTree>
    <p:extLst>
      <p:ext uri="{BB962C8B-B14F-4D97-AF65-F5344CB8AC3E}">
        <p14:creationId xmlns:p14="http://schemas.microsoft.com/office/powerpoint/2010/main" val="2670970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527400" y="249120"/>
            <a:ext cx="10032840" cy="737280"/>
          </a:xfrm>
          <a:prstGeom prst="rect">
            <a:avLst/>
          </a:prstGeom>
          <a:noFill/>
          <a:ln>
            <a:noFill/>
          </a:ln>
        </p:spPr>
        <p:txBody>
          <a:bodyPr anchor="ctr">
            <a:noAutofit/>
          </a:bodyPr>
          <a:lstStyle/>
          <a:p>
            <a:pPr>
              <a:lnSpc>
                <a:spcPct val="100000"/>
              </a:lnSpc>
            </a:pPr>
            <a:r>
              <a:rPr lang="lv-LV" sz="2800" b="1" strike="noStrike" spc="-1" dirty="0" err="1">
                <a:solidFill>
                  <a:srgbClr val="000000"/>
                </a:solidFill>
                <a:latin typeface="Arial"/>
                <a:ea typeface="Arial"/>
              </a:rPr>
              <a:t>Регенерація</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тепла</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зі</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стічних</a:t>
            </a:r>
            <a:r>
              <a:rPr lang="lv-LV" sz="2800" b="1" strike="noStrike" spc="-1" dirty="0">
                <a:solidFill>
                  <a:srgbClr val="000000"/>
                </a:solidFill>
                <a:latin typeface="Arial"/>
                <a:ea typeface="Arial"/>
              </a:rPr>
              <a:t> </a:t>
            </a:r>
            <a:r>
              <a:rPr lang="lv-LV" sz="2800" b="1" strike="noStrike" spc="-1" dirty="0" err="1">
                <a:solidFill>
                  <a:srgbClr val="000000"/>
                </a:solidFill>
                <a:latin typeface="Arial"/>
                <a:ea typeface="Arial"/>
              </a:rPr>
              <a:t>вод</a:t>
            </a:r>
            <a:endParaRPr lang="lv-LV" sz="2800" b="0" strike="noStrike" spc="-1" dirty="0">
              <a:solidFill>
                <a:srgbClr val="000000"/>
              </a:solidFill>
              <a:latin typeface="Arial"/>
            </a:endParaRPr>
          </a:p>
        </p:txBody>
      </p:sp>
      <p:pic>
        <p:nvPicPr>
          <p:cNvPr id="237" name="Picture 3"/>
          <p:cNvPicPr/>
          <p:nvPr/>
        </p:nvPicPr>
        <p:blipFill>
          <a:blip r:embed="rId3"/>
          <a:stretch/>
        </p:blipFill>
        <p:spPr>
          <a:xfrm>
            <a:off x="7158600" y="1218240"/>
            <a:ext cx="3963240" cy="4967640"/>
          </a:xfrm>
          <a:prstGeom prst="rect">
            <a:avLst/>
          </a:prstGeom>
          <a:ln>
            <a:noFill/>
          </a:ln>
        </p:spPr>
      </p:pic>
      <p:sp>
        <p:nvSpPr>
          <p:cNvPr id="238" name="CustomShape 2"/>
          <p:cNvSpPr/>
          <p:nvPr/>
        </p:nvSpPr>
        <p:spPr>
          <a:xfrm>
            <a:off x="602640" y="6550200"/>
            <a:ext cx="211968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0" strike="noStrike" spc="-1">
                <a:solidFill>
                  <a:srgbClr val="000000"/>
                </a:solidFill>
                <a:latin typeface="Arial"/>
                <a:ea typeface="Arial"/>
              </a:rPr>
              <a:t>https://redi.it/ecoshower/</a:t>
            </a:r>
            <a:endParaRPr lang="en-US" sz="1400" b="0" strike="noStrike" spc="-1">
              <a:latin typeface="Arial"/>
            </a:endParaRPr>
          </a:p>
        </p:txBody>
      </p:sp>
      <p:pic>
        <p:nvPicPr>
          <p:cNvPr id="239" name="Picture 5"/>
          <p:cNvPicPr/>
          <p:nvPr/>
        </p:nvPicPr>
        <p:blipFill>
          <a:blip r:embed="rId4"/>
          <a:stretch/>
        </p:blipFill>
        <p:spPr>
          <a:xfrm>
            <a:off x="589680" y="1196640"/>
            <a:ext cx="5820120" cy="5003640"/>
          </a:xfrm>
          <a:prstGeom prst="rect">
            <a:avLst/>
          </a:prstGeom>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2299320" y="1481400"/>
            <a:ext cx="3498120" cy="707040"/>
          </a:xfrm>
          <a:prstGeom prst="rect">
            <a:avLst/>
          </a:prstGeom>
          <a:noFill/>
          <a:ln>
            <a:noFill/>
          </a:ln>
        </p:spPr>
        <p:style>
          <a:lnRef idx="0">
            <a:scrgbClr r="0" g="0" b="0"/>
          </a:lnRef>
          <a:fillRef idx="0">
            <a:scrgbClr r="0" g="0" b="0"/>
          </a:fillRef>
          <a:effectRef idx="0">
            <a:scrgbClr r="0" g="0" b="0"/>
          </a:effectRef>
          <a:fontRef idx="minor"/>
        </p:style>
        <p:txBody>
          <a:bodyPr lIns="72000" tIns="0" rIns="0" bIns="0">
            <a:noAutofit/>
          </a:bodyPr>
          <a:lstStyle/>
          <a:p>
            <a:pPr fontAlgn="auto">
              <a:spcBef>
                <a:spcPts val="0"/>
              </a:spcBef>
              <a:spcAft>
                <a:spcPts val="300"/>
              </a:spcAft>
              <a:buClr>
                <a:srgbClr val="000000"/>
              </a:buClr>
            </a:pPr>
            <a:r>
              <a:rPr lang="uk-UA" sz="1200" dirty="0">
                <a:solidFill>
                  <a:schemeClr val="tx1">
                    <a:lumMod val="50000"/>
                    <a:lumOff val="50000"/>
                  </a:schemeClr>
                </a:solidFill>
              </a:rPr>
              <a:t>Як федеральне підприємство</a:t>
            </a:r>
            <a:r>
              <a:rPr lang="uk-UA" sz="1200" dirty="0">
                <a:solidFill>
                  <a:srgbClr val="FF0000"/>
                </a:solidFill>
              </a:rPr>
              <a:t>, </a:t>
            </a:r>
            <a:r>
              <a:rPr lang="uk-UA" sz="1200" dirty="0">
                <a:solidFill>
                  <a:schemeClr val="tx1">
                    <a:lumMod val="50000"/>
                    <a:lumOff val="50000"/>
                  </a:schemeClr>
                </a:solidFill>
              </a:rPr>
              <a:t>Німецьке товариство з міжнародного співробітництва допомагає уряду Німеччини в досягненні цілей у галузі міжнародного співробітництва й сталого розвитку.</a:t>
            </a:r>
          </a:p>
          <a:p>
            <a:pPr fontAlgn="auto">
              <a:spcBef>
                <a:spcPts val="0"/>
              </a:spcBef>
              <a:spcAft>
                <a:spcPts val="300"/>
              </a:spcAft>
              <a:buClr>
                <a:srgbClr val="000000"/>
              </a:buClr>
            </a:pPr>
            <a:endParaRPr lang="uk-UA" sz="1200" dirty="0">
              <a:solidFill>
                <a:schemeClr val="tx1">
                  <a:lumMod val="50000"/>
                  <a:lumOff val="50000"/>
                </a:schemeClr>
              </a:solidFill>
            </a:endParaRPr>
          </a:p>
          <a:p>
            <a:pPr fontAlgn="auto">
              <a:spcBef>
                <a:spcPts val="0"/>
              </a:spcBef>
              <a:spcAft>
                <a:spcPts val="300"/>
              </a:spcAft>
              <a:buClr>
                <a:srgbClr val="000000"/>
              </a:buClr>
            </a:pPr>
            <a:endParaRPr lang="uk-UA" sz="1200" dirty="0">
              <a:solidFill>
                <a:srgbClr val="6E6452"/>
              </a:solidFill>
            </a:endParaRPr>
          </a:p>
          <a:p>
            <a:pPr fontAlgn="auto">
              <a:spcBef>
                <a:spcPts val="0"/>
              </a:spcBef>
              <a:spcAft>
                <a:spcPts val="300"/>
              </a:spcAft>
              <a:buClr>
                <a:srgbClr val="000000"/>
              </a:buClr>
            </a:pPr>
            <a:r>
              <a:rPr lang="uk-UA" sz="1200" dirty="0">
                <a:solidFill>
                  <a:srgbClr val="6E6452"/>
                </a:solidFill>
              </a:rPr>
              <a:t>Опубліковано:</a:t>
            </a:r>
            <a:br>
              <a:rPr lang="uk-UA" sz="1200" dirty="0"/>
            </a:br>
            <a:r>
              <a:rPr lang="de-DE" sz="1200" dirty="0">
                <a:solidFill>
                  <a:srgbClr val="6E6452"/>
                </a:solidFill>
              </a:rPr>
              <a:t>Deutsche Gesellschaft</a:t>
            </a:r>
            <a:r>
              <a:rPr lang="de-DE" sz="1200" dirty="0"/>
              <a:t> </a:t>
            </a:r>
            <a:r>
              <a:rPr lang="de-DE" sz="1200" dirty="0">
                <a:solidFill>
                  <a:srgbClr val="6E6452"/>
                </a:solidFill>
              </a:rPr>
              <a:t>für</a:t>
            </a:r>
            <a:br>
              <a:rPr lang="de-DE" sz="1200" dirty="0"/>
            </a:br>
            <a:r>
              <a:rPr lang="de-DE" sz="1200" dirty="0">
                <a:solidFill>
                  <a:srgbClr val="6E6452"/>
                </a:solidFill>
              </a:rPr>
              <a:t>Internationale</a:t>
            </a:r>
            <a:r>
              <a:rPr lang="de-DE" sz="1200" dirty="0"/>
              <a:t> </a:t>
            </a:r>
            <a:r>
              <a:rPr lang="de-DE" sz="1200" dirty="0">
                <a:solidFill>
                  <a:srgbClr val="6E6452"/>
                </a:solidFill>
              </a:rPr>
              <a:t>Zusammenarbeit (GIZ) GmbH</a:t>
            </a:r>
          </a:p>
          <a:p>
            <a:pPr fontAlgn="auto">
              <a:spcBef>
                <a:spcPts val="0"/>
              </a:spcBef>
              <a:spcAft>
                <a:spcPts val="300"/>
              </a:spcAft>
              <a:buClr>
                <a:srgbClr val="000000"/>
              </a:buClr>
            </a:pPr>
            <a:endParaRPr lang="de-DE" sz="1200" dirty="0">
              <a:solidFill>
                <a:srgbClr val="6E6452"/>
              </a:solidFill>
            </a:endParaRPr>
          </a:p>
          <a:p>
            <a:pPr fontAlgn="auto">
              <a:spcBef>
                <a:spcPts val="0"/>
              </a:spcBef>
              <a:spcAft>
                <a:spcPts val="300"/>
              </a:spcAft>
              <a:buClr>
                <a:srgbClr val="000000"/>
              </a:buClr>
            </a:pPr>
            <a:r>
              <a:rPr lang="uk-UA" sz="1200" dirty="0">
                <a:solidFill>
                  <a:srgbClr val="6E6452"/>
                </a:solidFill>
              </a:rPr>
              <a:t>Зареєстровані офіси, Бонн та </a:t>
            </a:r>
            <a:r>
              <a:rPr lang="uk-UA" sz="1200" dirty="0" err="1">
                <a:solidFill>
                  <a:srgbClr val="6E6452"/>
                </a:solidFill>
              </a:rPr>
              <a:t>Ешборн</a:t>
            </a:r>
            <a:r>
              <a:rPr lang="uk-UA" sz="1200" dirty="0">
                <a:solidFill>
                  <a:srgbClr val="6E6452"/>
                </a:solidFill>
              </a:rPr>
              <a:t>, Німеччина</a:t>
            </a:r>
          </a:p>
          <a:p>
            <a:pPr fontAlgn="auto">
              <a:spcBef>
                <a:spcPts val="0"/>
              </a:spcBef>
              <a:spcAft>
                <a:spcPts val="300"/>
              </a:spcAft>
              <a:buClr>
                <a:srgbClr val="000000"/>
              </a:buClr>
            </a:pPr>
            <a:endParaRPr lang="uk-UA" sz="1200" dirty="0">
              <a:solidFill>
                <a:srgbClr val="6E6452"/>
              </a:solidFill>
            </a:endParaRPr>
          </a:p>
          <a:p>
            <a:pPr fontAlgn="auto">
              <a:spcBef>
                <a:spcPts val="0"/>
              </a:spcBef>
              <a:spcAft>
                <a:spcPts val="300"/>
              </a:spcAft>
              <a:buClr>
                <a:srgbClr val="000000"/>
              </a:buClr>
            </a:pPr>
            <a:r>
              <a:rPr lang="de-DE" sz="1200" dirty="0">
                <a:solidFill>
                  <a:srgbClr val="6E6452"/>
                </a:solidFill>
              </a:rPr>
              <a:t>GIZ </a:t>
            </a:r>
            <a:r>
              <a:rPr lang="uk-UA" sz="1200" dirty="0">
                <a:solidFill>
                  <a:srgbClr val="6E6452"/>
                </a:solidFill>
              </a:rPr>
              <a:t>Україна</a:t>
            </a:r>
          </a:p>
          <a:p>
            <a:pPr fontAlgn="auto">
              <a:spcBef>
                <a:spcPts val="0"/>
              </a:spcBef>
              <a:spcAft>
                <a:spcPts val="300"/>
              </a:spcAft>
              <a:buClr>
                <a:srgbClr val="000000"/>
              </a:buClr>
            </a:pPr>
            <a:endParaRPr lang="uk-UA" sz="1200" dirty="0">
              <a:solidFill>
                <a:srgbClr val="6E6452"/>
              </a:solidFill>
            </a:endParaRPr>
          </a:p>
          <a:p>
            <a:pPr fontAlgn="auto">
              <a:spcBef>
                <a:spcPts val="0"/>
              </a:spcBef>
              <a:spcAft>
                <a:spcPts val="300"/>
              </a:spcAft>
              <a:buClr>
                <a:srgbClr val="000000"/>
              </a:buClr>
            </a:pPr>
            <a:r>
              <a:rPr lang="uk-UA" sz="1200" dirty="0">
                <a:solidFill>
                  <a:srgbClr val="6E6452"/>
                </a:solidFill>
              </a:rPr>
              <a:t>Офіс </a:t>
            </a:r>
            <a:r>
              <a:rPr lang="de-DE" sz="1200" dirty="0">
                <a:solidFill>
                  <a:srgbClr val="6E6452"/>
                </a:solidFill>
              </a:rPr>
              <a:t>GIZ </a:t>
            </a:r>
            <a:r>
              <a:rPr lang="uk-UA" sz="1200" dirty="0">
                <a:solidFill>
                  <a:srgbClr val="6E6452"/>
                </a:solidFill>
              </a:rPr>
              <a:t>у Києві</a:t>
            </a:r>
          </a:p>
          <a:p>
            <a:pPr fontAlgn="auto">
              <a:spcBef>
                <a:spcPts val="0"/>
              </a:spcBef>
              <a:spcAft>
                <a:spcPts val="300"/>
              </a:spcAft>
              <a:buClr>
                <a:srgbClr val="000000"/>
              </a:buClr>
            </a:pPr>
            <a:r>
              <a:rPr lang="uk-UA" sz="1200" dirty="0">
                <a:solidFill>
                  <a:srgbClr val="6E6452"/>
                </a:solidFill>
              </a:rPr>
              <a:t>Вул. Велика Васильківська, 44 </a:t>
            </a:r>
          </a:p>
          <a:p>
            <a:pPr fontAlgn="auto">
              <a:spcBef>
                <a:spcPts val="0"/>
              </a:spcBef>
              <a:spcAft>
                <a:spcPts val="300"/>
              </a:spcAft>
              <a:buClr>
                <a:srgbClr val="000000"/>
              </a:buClr>
            </a:pPr>
            <a:r>
              <a:rPr lang="uk-UA" sz="1200" dirty="0">
                <a:solidFill>
                  <a:srgbClr val="6E6452"/>
                </a:solidFill>
              </a:rPr>
              <a:t>01044, Київ, Україна</a:t>
            </a:r>
            <a:br>
              <a:rPr lang="uk-UA" sz="1200" dirty="0"/>
            </a:br>
            <a:r>
              <a:rPr lang="uk-UA" sz="1200" dirty="0">
                <a:solidFill>
                  <a:srgbClr val="6E6452"/>
                </a:solidFill>
              </a:rPr>
              <a:t>Тел.: +38 044 581 19 56/57</a:t>
            </a:r>
            <a:br>
              <a:rPr lang="uk-UA" sz="1200" dirty="0"/>
            </a:br>
            <a:r>
              <a:rPr lang="uk-UA" sz="1200" dirty="0">
                <a:solidFill>
                  <a:srgbClr val="6E6452"/>
                </a:solidFill>
              </a:rPr>
              <a:t>Факс: +38 044 581 19 54</a:t>
            </a:r>
          </a:p>
          <a:p>
            <a:pPr fontAlgn="auto">
              <a:spcBef>
                <a:spcPts val="0"/>
              </a:spcBef>
              <a:spcAft>
                <a:spcPts val="300"/>
              </a:spcAft>
              <a:buClr>
                <a:srgbClr val="000000"/>
              </a:buClr>
            </a:pPr>
            <a:r>
              <a:rPr lang="uk-UA" sz="1200" dirty="0">
                <a:solidFill>
                  <a:srgbClr val="6E6452"/>
                </a:solidFill>
              </a:rPr>
              <a:t>Електронна пошта: </a:t>
            </a:r>
            <a:r>
              <a:rPr lang="de-DE" sz="1200" dirty="0">
                <a:solidFill>
                  <a:srgbClr val="6E6452"/>
                </a:solidFill>
              </a:rPr>
              <a:t>giz-ukraine@giz.de</a:t>
            </a:r>
            <a:br>
              <a:rPr lang="de-DE" sz="1200" dirty="0"/>
            </a:br>
            <a:r>
              <a:rPr lang="uk-UA" sz="1200" dirty="0">
                <a:solidFill>
                  <a:srgbClr val="6E6452"/>
                </a:solidFill>
              </a:rPr>
              <a:t>Сайт: </a:t>
            </a:r>
            <a:r>
              <a:rPr lang="de-DE" sz="1200" dirty="0">
                <a:solidFill>
                  <a:srgbClr val="6E6452"/>
                </a:solidFill>
              </a:rPr>
              <a:t>www.giz.de/ukraine</a:t>
            </a:r>
          </a:p>
          <a:p>
            <a:pPr>
              <a:lnSpc>
                <a:spcPct val="100000"/>
              </a:lnSpc>
              <a:spcAft>
                <a:spcPts val="300"/>
              </a:spcAft>
            </a:pPr>
            <a:endParaRPr lang="en-US" sz="1200" b="0" strike="noStrike" spc="-1" dirty="0">
              <a:latin typeface="Arial"/>
            </a:endParaRPr>
          </a:p>
          <a:p>
            <a:pPr>
              <a:lnSpc>
                <a:spcPct val="100000"/>
              </a:lnSpc>
              <a:spcAft>
                <a:spcPts val="300"/>
              </a:spcAft>
            </a:pPr>
            <a:endParaRPr lang="en-US" sz="1200" b="0" strike="noStrike" spc="-1" dirty="0">
              <a:latin typeface="Arial"/>
            </a:endParaRPr>
          </a:p>
          <a:p>
            <a:pPr>
              <a:lnSpc>
                <a:spcPct val="100000"/>
              </a:lnSpc>
              <a:spcAft>
                <a:spcPts val="300"/>
              </a:spcAft>
            </a:pPr>
            <a:endParaRPr lang="en-US" sz="1200" b="0" strike="noStrike" spc="-1" dirty="0">
              <a:latin typeface="Arial"/>
            </a:endParaRPr>
          </a:p>
          <a:p>
            <a:pPr>
              <a:lnSpc>
                <a:spcPct val="100000"/>
              </a:lnSpc>
              <a:spcAft>
                <a:spcPts val="300"/>
              </a:spcAft>
            </a:pPr>
            <a:endParaRPr lang="en-US" sz="1200" b="0" strike="noStrike" spc="-1" dirty="0">
              <a:latin typeface="Arial"/>
            </a:endParaRPr>
          </a:p>
          <a:p>
            <a:pPr>
              <a:lnSpc>
                <a:spcPct val="100000"/>
              </a:lnSpc>
              <a:spcAft>
                <a:spcPts val="300"/>
              </a:spcAft>
            </a:pPr>
            <a:endParaRPr lang="en-US" sz="1200" b="0" strike="noStrike" spc="-1" dirty="0">
              <a:latin typeface="Arial"/>
            </a:endParaRPr>
          </a:p>
          <a:p>
            <a:pPr>
              <a:lnSpc>
                <a:spcPct val="100000"/>
              </a:lnSpc>
              <a:spcAft>
                <a:spcPts val="300"/>
              </a:spcAft>
            </a:pPr>
            <a:endParaRPr lang="en-US" sz="1200" b="0" strike="noStrike" spc="-1" dirty="0">
              <a:latin typeface="Arial"/>
            </a:endParaRPr>
          </a:p>
          <a:p>
            <a:pPr>
              <a:lnSpc>
                <a:spcPct val="100000"/>
              </a:lnSpc>
              <a:spcAft>
                <a:spcPts val="300"/>
              </a:spcAft>
            </a:pPr>
            <a:endParaRPr lang="en-US" sz="1200" b="0" strike="noStrike" spc="-1" dirty="0">
              <a:latin typeface="Arial"/>
            </a:endParaRPr>
          </a:p>
          <a:p>
            <a:pPr>
              <a:lnSpc>
                <a:spcPct val="100000"/>
              </a:lnSpc>
              <a:spcAft>
                <a:spcPts val="300"/>
              </a:spcAft>
            </a:pPr>
            <a:endParaRPr lang="en-US" sz="1200" b="0" strike="noStrike" spc="-1" dirty="0">
              <a:latin typeface="Arial"/>
            </a:endParaRPr>
          </a:p>
          <a:p>
            <a:pPr>
              <a:lnSpc>
                <a:spcPct val="100000"/>
              </a:lnSpc>
              <a:spcAft>
                <a:spcPts val="300"/>
              </a:spcAft>
            </a:pPr>
            <a:endParaRPr lang="en-US" sz="1200" b="0" strike="noStrike" spc="-1" dirty="0">
              <a:latin typeface="Arial"/>
            </a:endParaRPr>
          </a:p>
        </p:txBody>
      </p:sp>
      <p:pic>
        <p:nvPicPr>
          <p:cNvPr id="241" name="Grafik 6"/>
          <p:cNvPicPr/>
          <p:nvPr/>
        </p:nvPicPr>
        <p:blipFill>
          <a:blip r:embed="rId3"/>
          <a:stretch/>
        </p:blipFill>
        <p:spPr>
          <a:xfrm>
            <a:off x="0" y="1800"/>
            <a:ext cx="9143640" cy="1115280"/>
          </a:xfrm>
          <a:prstGeom prst="rect">
            <a:avLst/>
          </a:prstGeom>
          <a:ln w="936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767520" y="416880"/>
            <a:ext cx="10032840" cy="737280"/>
          </a:xfrm>
          <a:prstGeom prst="rect">
            <a:avLst/>
          </a:prstGeom>
          <a:noFill/>
          <a:ln>
            <a:noFill/>
          </a:ln>
        </p:spPr>
        <p:txBody>
          <a:bodyPr anchor="ctr">
            <a:noAutofit/>
          </a:bodyPr>
          <a:lstStyle/>
          <a:p>
            <a:pPr>
              <a:lnSpc>
                <a:spcPct val="100000"/>
              </a:lnSpc>
            </a:pPr>
            <a:r>
              <a:rPr lang="uk-UA" sz="2800" b="1" strike="noStrike" spc="-1" dirty="0">
                <a:solidFill>
                  <a:srgbClr val="000000"/>
                </a:solidFill>
                <a:latin typeface="Arial"/>
                <a:ea typeface="Arial"/>
              </a:rPr>
              <a:t>Нормативно – правові аспекти</a:t>
            </a:r>
            <a:endParaRPr lang="lv-LV" sz="2800" b="0" strike="noStrike" spc="-1" dirty="0">
              <a:solidFill>
                <a:srgbClr val="000000"/>
              </a:solidFill>
              <a:latin typeface="Arial"/>
            </a:endParaRPr>
          </a:p>
        </p:txBody>
      </p:sp>
      <p:sp>
        <p:nvSpPr>
          <p:cNvPr id="153" name="TextShape 3"/>
          <p:cNvSpPr txBox="1"/>
          <p:nvPr/>
        </p:nvSpPr>
        <p:spPr>
          <a:xfrm>
            <a:off x="557939" y="1154160"/>
            <a:ext cx="11050291" cy="3943782"/>
          </a:xfrm>
          <a:prstGeom prst="rect">
            <a:avLst/>
          </a:prstGeom>
          <a:noFill/>
          <a:ln>
            <a:noFill/>
          </a:ln>
        </p:spPr>
        <p:txBody>
          <a:bodyPr>
            <a:noAutofit/>
          </a:bodyPr>
          <a:lstStyle/>
          <a:p>
            <a:pPr marL="343080" indent="-342720" algn="just">
              <a:spcBef>
                <a:spcPts val="400"/>
              </a:spcBef>
              <a:buClr>
                <a:srgbClr val="A6A6A6"/>
              </a:buClr>
              <a:buFont typeface="Arial"/>
              <a:buChar char="•"/>
            </a:pPr>
            <a:r>
              <a:rPr lang="uk-UA" sz="2000" spc="-1" dirty="0">
                <a:solidFill>
                  <a:srgbClr val="000000"/>
                </a:solidFill>
                <a:latin typeface="Arial"/>
              </a:rPr>
              <a:t>Постанова КМУ від 21.06.2005 №630 «Про затвердження Правил надання послуг з централізованого опалення, постачання холодної та гарячої води і водовідведення та типового договору про надання послуг з централізованого опалення, постачання холодної та гарячої води і водовідведення»</a:t>
            </a:r>
          </a:p>
          <a:p>
            <a:pPr marL="343080" indent="-342720" algn="just">
              <a:lnSpc>
                <a:spcPct val="100000"/>
              </a:lnSpc>
              <a:spcBef>
                <a:spcPts val="400"/>
              </a:spcBef>
              <a:buClr>
                <a:srgbClr val="A6A6A6"/>
              </a:buClr>
              <a:buFont typeface="Arial"/>
              <a:buChar char="•"/>
            </a:pPr>
            <a:r>
              <a:rPr lang="uk-UA" sz="2000" spc="-1" dirty="0">
                <a:solidFill>
                  <a:srgbClr val="000000"/>
                </a:solidFill>
                <a:latin typeface="Arial"/>
              </a:rPr>
              <a:t>Наказ </a:t>
            </a:r>
            <a:r>
              <a:rPr lang="uk-UA" sz="2000" spc="-1" dirty="0" err="1">
                <a:solidFill>
                  <a:srgbClr val="000000"/>
                </a:solidFill>
                <a:latin typeface="Arial"/>
              </a:rPr>
              <a:t>Мінрегіона</a:t>
            </a:r>
            <a:r>
              <a:rPr lang="uk-UA" sz="2000" spc="-1" dirty="0">
                <a:solidFill>
                  <a:srgbClr val="000000"/>
                </a:solidFill>
                <a:latin typeface="Arial"/>
              </a:rPr>
              <a:t> від 27.06.2008 №190 «Про затвердження Правил користування системами централізованого комунального </a:t>
            </a:r>
            <a:r>
              <a:rPr lang="uk-UA" sz="2000" spc="-1" dirty="0" err="1">
                <a:solidFill>
                  <a:srgbClr val="000000"/>
                </a:solidFill>
                <a:latin typeface="Arial"/>
              </a:rPr>
              <a:t>водопостачаннята</a:t>
            </a:r>
            <a:r>
              <a:rPr lang="uk-UA" sz="2000" spc="-1" dirty="0">
                <a:solidFill>
                  <a:srgbClr val="000000"/>
                </a:solidFill>
                <a:latin typeface="Arial"/>
              </a:rPr>
              <a:t> водовідведення в населених пунктах України»</a:t>
            </a:r>
          </a:p>
          <a:p>
            <a:pPr marL="343080" indent="-342720" algn="just">
              <a:spcBef>
                <a:spcPts val="400"/>
              </a:spcBef>
              <a:buClr>
                <a:srgbClr val="A6A6A6"/>
              </a:buClr>
              <a:buFont typeface="Arial"/>
              <a:buChar char="•"/>
            </a:pPr>
            <a:r>
              <a:rPr lang="uk-UA" sz="2000" spc="-1" dirty="0">
                <a:solidFill>
                  <a:srgbClr val="000000"/>
                </a:solidFill>
                <a:latin typeface="Arial"/>
              </a:rPr>
              <a:t>Наказ </a:t>
            </a:r>
            <a:r>
              <a:rPr lang="uk-UA" sz="2000" spc="-1" dirty="0" err="1">
                <a:solidFill>
                  <a:srgbClr val="000000"/>
                </a:solidFill>
                <a:latin typeface="Arial"/>
              </a:rPr>
              <a:t>Мінрегіона</a:t>
            </a:r>
            <a:r>
              <a:rPr lang="uk-UA" sz="2000" spc="-1" dirty="0">
                <a:solidFill>
                  <a:srgbClr val="000000"/>
                </a:solidFill>
                <a:latin typeface="Arial"/>
              </a:rPr>
              <a:t> від 17.05.2005 №76 «Про затвердження Правил утримання </a:t>
            </a:r>
            <a:br>
              <a:rPr lang="uk-UA" sz="2000" spc="-1" dirty="0">
                <a:solidFill>
                  <a:srgbClr val="000000"/>
                </a:solidFill>
                <a:latin typeface="Arial"/>
              </a:rPr>
            </a:br>
            <a:r>
              <a:rPr lang="uk-UA" sz="2000" spc="-1" dirty="0">
                <a:solidFill>
                  <a:srgbClr val="000000"/>
                </a:solidFill>
                <a:latin typeface="Arial"/>
              </a:rPr>
              <a:t>жилих будинків та прибудинкових територій»</a:t>
            </a:r>
          </a:p>
          <a:p>
            <a:pPr marL="343080" indent="-342720" algn="just">
              <a:spcBef>
                <a:spcPts val="400"/>
              </a:spcBef>
              <a:buClr>
                <a:srgbClr val="A6A6A6"/>
              </a:buClr>
              <a:buFont typeface="Arial"/>
              <a:buChar char="•"/>
            </a:pPr>
            <a:r>
              <a:rPr lang="uk-UA" sz="2000" spc="-1" dirty="0">
                <a:solidFill>
                  <a:srgbClr val="000000"/>
                </a:solidFill>
              </a:rPr>
              <a:t>Наказ </a:t>
            </a:r>
            <a:r>
              <a:rPr lang="uk-UA" sz="2000" spc="-1" dirty="0" err="1">
                <a:solidFill>
                  <a:srgbClr val="000000"/>
                </a:solidFill>
              </a:rPr>
              <a:t>Мінрегіона</a:t>
            </a:r>
            <a:r>
              <a:rPr lang="uk-UA" sz="2000" spc="-1" dirty="0">
                <a:solidFill>
                  <a:srgbClr val="000000"/>
                </a:solidFill>
              </a:rPr>
              <a:t> від 03.02.2009 №21 СОУ ЖКГ 75.11-35077232.0015:2009</a:t>
            </a:r>
            <a:r>
              <a:rPr lang="en-US" sz="2000" spc="-1" dirty="0">
                <a:solidFill>
                  <a:srgbClr val="000000"/>
                </a:solidFill>
              </a:rPr>
              <a:t> </a:t>
            </a:r>
            <a:r>
              <a:rPr lang="uk-UA" sz="2000" spc="-1" dirty="0">
                <a:solidFill>
                  <a:srgbClr val="000000"/>
                </a:solidFill>
              </a:rPr>
              <a:t>«Житлові будинки. Правила визначення фізичного зносу житлових будинків»</a:t>
            </a:r>
          </a:p>
          <a:p>
            <a:pPr marL="343080" indent="-342720" algn="just">
              <a:spcBef>
                <a:spcPts val="400"/>
              </a:spcBef>
              <a:buClr>
                <a:srgbClr val="A6A6A6"/>
              </a:buClr>
              <a:buFont typeface="Arial"/>
              <a:buChar char="•"/>
            </a:pPr>
            <a:endParaRPr lang="en-US" sz="2000" spc="-1" dirty="0">
              <a:solidFill>
                <a:srgbClr val="000000"/>
              </a:solidFill>
              <a:latin typeface="Arial"/>
            </a:endParaRPr>
          </a:p>
          <a:p>
            <a:pPr marL="343080" indent="-342720" algn="just">
              <a:spcBef>
                <a:spcPts val="400"/>
              </a:spcBef>
              <a:buClr>
                <a:srgbClr val="A6A6A6"/>
              </a:buClr>
              <a:buFont typeface="Arial"/>
              <a:buChar char="•"/>
            </a:pPr>
            <a:endParaRPr lang="en-US" sz="2000" spc="-1" dirty="0">
              <a:solidFill>
                <a:srgbClr val="000000"/>
              </a:solidFill>
              <a:latin typeface="Arial"/>
            </a:endParaRPr>
          </a:p>
          <a:p>
            <a:pPr marL="343080" indent="-342720" algn="just">
              <a:spcBef>
                <a:spcPts val="400"/>
              </a:spcBef>
              <a:buClr>
                <a:srgbClr val="A6A6A6"/>
              </a:buClr>
              <a:buFont typeface="Arial"/>
              <a:buChar char="•"/>
            </a:pPr>
            <a:endParaRPr lang="uk-UA" sz="2000" spc="-1" dirty="0">
              <a:solidFill>
                <a:srgbClr val="000000"/>
              </a:solidFill>
              <a:latin typeface="Arial"/>
            </a:endParaRPr>
          </a:p>
          <a:p>
            <a:pPr marL="343080" indent="-342720" algn="just">
              <a:lnSpc>
                <a:spcPct val="100000"/>
              </a:lnSpc>
              <a:spcBef>
                <a:spcPts val="400"/>
              </a:spcBef>
              <a:buClr>
                <a:srgbClr val="A6A6A6"/>
              </a:buClr>
              <a:buFont typeface="Arial"/>
              <a:buChar char="•"/>
            </a:pPr>
            <a:r>
              <a:rPr lang="uk-UA" sz="2000" spc="-1" dirty="0">
                <a:solidFill>
                  <a:srgbClr val="000000"/>
                </a:solidFill>
                <a:latin typeface="Arial"/>
              </a:rPr>
              <a:t> </a:t>
            </a:r>
          </a:p>
        </p:txBody>
      </p:sp>
    </p:spTree>
    <p:extLst>
      <p:ext uri="{BB962C8B-B14F-4D97-AF65-F5344CB8AC3E}">
        <p14:creationId xmlns:p14="http://schemas.microsoft.com/office/powerpoint/2010/main" val="158365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426557" y="432378"/>
            <a:ext cx="10032840" cy="737280"/>
          </a:xfrm>
          <a:prstGeom prst="rect">
            <a:avLst/>
          </a:prstGeom>
          <a:noFill/>
          <a:ln>
            <a:noFill/>
          </a:ln>
        </p:spPr>
        <p:txBody>
          <a:bodyPr anchor="ctr">
            <a:noAutofit/>
          </a:bodyPr>
          <a:lstStyle/>
          <a:p>
            <a:r>
              <a:rPr lang="uk-UA" sz="2800" b="1" spc="-1" dirty="0">
                <a:solidFill>
                  <a:srgbClr val="000000"/>
                </a:solidFill>
                <a:latin typeface="Arial"/>
              </a:rPr>
              <a:t>2. Оцінка технічного стану систем гарячого водопостачання</a:t>
            </a:r>
          </a:p>
          <a:p>
            <a:pPr>
              <a:lnSpc>
                <a:spcPct val="100000"/>
              </a:lnSpc>
            </a:pPr>
            <a:endParaRPr lang="lv-LV" sz="2800" b="0" strike="noStrike" spc="-1" dirty="0">
              <a:solidFill>
                <a:srgbClr val="000000"/>
              </a:solidFill>
              <a:latin typeface="Arial"/>
            </a:endParaRPr>
          </a:p>
        </p:txBody>
      </p:sp>
      <p:graphicFrame>
        <p:nvGraphicFramePr>
          <p:cNvPr id="2" name="Таблица 1">
            <a:extLst>
              <a:ext uri="{FF2B5EF4-FFF2-40B4-BE49-F238E27FC236}">
                <a16:creationId xmlns:a16="http://schemas.microsoft.com/office/drawing/2014/main" id="{365128A7-B43C-3B4B-A908-087CAAE4817A}"/>
              </a:ext>
            </a:extLst>
          </p:cNvPr>
          <p:cNvGraphicFramePr>
            <a:graphicFrameLocks noGrp="1"/>
          </p:cNvGraphicFramePr>
          <p:nvPr>
            <p:extLst>
              <p:ext uri="{D42A27DB-BD31-4B8C-83A1-F6EECF244321}">
                <p14:modId xmlns:p14="http://schemas.microsoft.com/office/powerpoint/2010/main" val="529568935"/>
              </p:ext>
            </p:extLst>
          </p:nvPr>
        </p:nvGraphicFramePr>
        <p:xfrm>
          <a:off x="0" y="1007390"/>
          <a:ext cx="12192000" cy="5548677"/>
        </p:xfrm>
        <a:graphic>
          <a:graphicData uri="http://schemas.openxmlformats.org/drawingml/2006/table">
            <a:tbl>
              <a:tblPr firstRow="1" bandRow="1">
                <a:tableStyleId>{F5AB1C69-6EDB-4FF4-983F-18BD219EF322}</a:tableStyleId>
              </a:tblPr>
              <a:tblGrid>
                <a:gridCol w="6416298">
                  <a:extLst>
                    <a:ext uri="{9D8B030D-6E8A-4147-A177-3AD203B41FA5}">
                      <a16:colId xmlns:a16="http://schemas.microsoft.com/office/drawing/2014/main" val="2814658116"/>
                    </a:ext>
                  </a:extLst>
                </a:gridCol>
                <a:gridCol w="1673817">
                  <a:extLst>
                    <a:ext uri="{9D8B030D-6E8A-4147-A177-3AD203B41FA5}">
                      <a16:colId xmlns:a16="http://schemas.microsoft.com/office/drawing/2014/main" val="4282503502"/>
                    </a:ext>
                  </a:extLst>
                </a:gridCol>
                <a:gridCol w="4101885">
                  <a:extLst>
                    <a:ext uri="{9D8B030D-6E8A-4147-A177-3AD203B41FA5}">
                      <a16:colId xmlns:a16="http://schemas.microsoft.com/office/drawing/2014/main" val="2702852623"/>
                    </a:ext>
                  </a:extLst>
                </a:gridCol>
              </a:tblGrid>
              <a:tr h="713717">
                <a:tc>
                  <a:txBody>
                    <a:bodyPr/>
                    <a:lstStyle/>
                    <a:p>
                      <a:pPr algn="ctr"/>
                      <a:r>
                        <a:rPr lang="uk-UA" b="1" noProof="0">
                          <a:solidFill>
                            <a:schemeClr val="tx1"/>
                          </a:solidFill>
                          <a:effectLst/>
                          <a:latin typeface="Arial" panose="020B0604020202020204" pitchFamily="34" charset="0"/>
                        </a:rPr>
                        <a:t>Ознаки зносу </a:t>
                      </a:r>
                      <a:endParaRPr lang="uk-UA" noProof="0">
                        <a:solidFill>
                          <a:schemeClr val="tx1"/>
                        </a:solidFill>
                        <a:effectLst/>
                        <a:latin typeface="Arial" panose="020B0604020202020204" pitchFamily="34" charset="0"/>
                      </a:endParaRPr>
                    </a:p>
                  </a:txBody>
                  <a:tcPr marL="47625" marR="47625" marT="0" marB="0" anchor="ctr"/>
                </a:tc>
                <a:tc>
                  <a:txBody>
                    <a:bodyPr/>
                    <a:lstStyle/>
                    <a:p>
                      <a:pPr marL="0" algn="ctr" defTabSz="914400" rtl="0" eaLnBrk="1" latinLnBrk="0" hangingPunct="1"/>
                      <a:r>
                        <a:rPr lang="uk-UA" sz="1800" b="1" kern="1200" noProof="0">
                          <a:solidFill>
                            <a:schemeClr val="tx1"/>
                          </a:solidFill>
                          <a:effectLst/>
                          <a:latin typeface="Arial" panose="020B0604020202020204" pitchFamily="34" charset="0"/>
                          <a:ea typeface="+mn-ea"/>
                          <a:cs typeface="+mn-cs"/>
                        </a:rPr>
                        <a:t>Фізичний знос, % </a:t>
                      </a:r>
                    </a:p>
                  </a:txBody>
                  <a:tcPr marL="47625" marR="47625" marT="0" marB="0" anchor="ctr"/>
                </a:tc>
                <a:tc>
                  <a:txBody>
                    <a:bodyPr/>
                    <a:lstStyle/>
                    <a:p>
                      <a:pPr algn="ctr"/>
                      <a:r>
                        <a:rPr lang="uk-UA" sz="1800" b="1" kern="1200" noProof="0" dirty="0">
                          <a:solidFill>
                            <a:schemeClr val="tx1"/>
                          </a:solidFill>
                          <a:effectLst/>
                          <a:latin typeface="Arial" panose="020B0604020202020204" pitchFamily="34" charset="0"/>
                          <a:ea typeface="+mn-ea"/>
                          <a:cs typeface="+mn-cs"/>
                        </a:rPr>
                        <a:t>Приблизний склад робіт </a:t>
                      </a:r>
                    </a:p>
                  </a:txBody>
                  <a:tcPr marL="47625" marR="47625" marT="0" marB="0" anchor="ctr"/>
                </a:tc>
                <a:extLst>
                  <a:ext uri="{0D108BD9-81ED-4DB2-BD59-A6C34878D82A}">
                    <a16:rowId xmlns:a16="http://schemas.microsoft.com/office/drawing/2014/main" val="686944742"/>
                  </a:ext>
                </a:extLst>
              </a:tr>
              <a:tr h="1183040">
                <a:tc>
                  <a:txBody>
                    <a:bodyPr/>
                    <a:lstStyle/>
                    <a:p>
                      <a:r>
                        <a:rPr lang="uk-UA" noProof="0" dirty="0">
                          <a:effectLst/>
                          <a:latin typeface="Arial" panose="020B0604020202020204" pitchFamily="34" charset="0"/>
                        </a:rPr>
                        <a:t>Послаблення сальникових набивок, прокладок змішувачів і запірної арматури, окремі порушення теплоізоляції магістралей і стояків </a:t>
                      </a:r>
                    </a:p>
                  </a:txBody>
                  <a:tcPr marL="47625" marR="47625" marT="0" marB="0"/>
                </a:tc>
                <a:tc>
                  <a:txBody>
                    <a:bodyPr/>
                    <a:lstStyle/>
                    <a:p>
                      <a:pPr algn="ctr"/>
                      <a:r>
                        <a:rPr lang="uk-UA" noProof="0" dirty="0">
                          <a:effectLst/>
                          <a:latin typeface="Arial" panose="020B0604020202020204" pitchFamily="34" charset="0"/>
                        </a:rPr>
                        <a:t>0-20 </a:t>
                      </a:r>
                    </a:p>
                    <a:p>
                      <a:pPr algn="ctr"/>
                      <a:r>
                        <a:rPr lang="uk-UA" noProof="0" dirty="0">
                          <a:effectLst/>
                          <a:latin typeface="Arial" panose="020B0604020202020204" pitchFamily="34" charset="0"/>
                        </a:rPr>
                        <a:t>(добрий)</a:t>
                      </a:r>
                    </a:p>
                  </a:txBody>
                  <a:tcPr marL="47625" marR="47625" marT="0" marB="0" anchor="ctr"/>
                </a:tc>
                <a:tc>
                  <a:txBody>
                    <a:bodyPr/>
                    <a:lstStyle/>
                    <a:p>
                      <a:r>
                        <a:rPr lang="uk-UA" noProof="0" dirty="0">
                          <a:effectLst/>
                          <a:latin typeface="Arial" panose="020B0604020202020204" pitchFamily="34" charset="0"/>
                        </a:rPr>
                        <a:t>Набивання сальників, заміна прокладок, улаштування теплоізоляції трубопроводів (місцями) </a:t>
                      </a:r>
                    </a:p>
                  </a:txBody>
                  <a:tcPr marL="47625" marR="47625" marT="0" marB="0" anchor="ctr"/>
                </a:tc>
                <a:extLst>
                  <a:ext uri="{0D108BD9-81ED-4DB2-BD59-A6C34878D82A}">
                    <a16:rowId xmlns:a16="http://schemas.microsoft.com/office/drawing/2014/main" val="1312893772"/>
                  </a:ext>
                </a:extLst>
              </a:tr>
              <a:tr h="1326890">
                <a:tc>
                  <a:txBody>
                    <a:bodyPr/>
                    <a:lstStyle/>
                    <a:p>
                      <a:r>
                        <a:rPr lang="uk-UA" noProof="0" dirty="0">
                          <a:effectLst/>
                          <a:latin typeface="Arial" panose="020B0604020202020204" pitchFamily="34" charset="0"/>
                        </a:rPr>
                        <a:t>Крапельні течі у місцях різьбових з’єднань трубопроводів і </a:t>
                      </a:r>
                      <a:r>
                        <a:rPr lang="uk-UA" noProof="0" dirty="0" err="1">
                          <a:effectLst/>
                          <a:latin typeface="Arial" panose="020B0604020202020204" pitchFamily="34" charset="0"/>
                        </a:rPr>
                        <a:t>врізки</a:t>
                      </a:r>
                      <a:r>
                        <a:rPr lang="uk-UA" noProof="0" dirty="0">
                          <a:effectLst/>
                          <a:latin typeface="Arial" panose="020B0604020202020204" pitchFamily="34" charset="0"/>
                        </a:rPr>
                        <a:t> запірної арматури; порушення роботи окремих </a:t>
                      </a:r>
                      <a:r>
                        <a:rPr lang="uk-UA" noProof="0" dirty="0" err="1">
                          <a:effectLst/>
                          <a:latin typeface="Arial" panose="020B0604020202020204" pitchFamily="34" charset="0"/>
                        </a:rPr>
                        <a:t>рушникосушилок</a:t>
                      </a:r>
                      <a:r>
                        <a:rPr lang="uk-UA" noProof="0" dirty="0">
                          <a:effectLst/>
                          <a:latin typeface="Arial" panose="020B0604020202020204" pitchFamily="34" charset="0"/>
                        </a:rPr>
                        <a:t> (течі, порушення пофарбування, сліди ремонту); порушення теплоізоляції магістралей і стояків; часткове пошкодження корозією магістралей </a:t>
                      </a:r>
                    </a:p>
                  </a:txBody>
                  <a:tcPr marL="47625" marR="47625" marT="0" marB="0"/>
                </a:tc>
                <a:tc>
                  <a:txBody>
                    <a:bodyPr/>
                    <a:lstStyle/>
                    <a:p>
                      <a:pPr algn="ctr"/>
                      <a:r>
                        <a:rPr lang="uk-UA" noProof="0" dirty="0">
                          <a:effectLst/>
                          <a:latin typeface="Arial" panose="020B0604020202020204" pitchFamily="34" charset="0"/>
                        </a:rPr>
                        <a:t>21-40</a:t>
                      </a:r>
                    </a:p>
                    <a:p>
                      <a:pPr algn="ctr"/>
                      <a:r>
                        <a:rPr lang="uk-UA" noProof="0" dirty="0">
                          <a:effectLst/>
                          <a:latin typeface="Arial" panose="020B0604020202020204" pitchFamily="34" charset="0"/>
                        </a:rPr>
                        <a:t>(задовільний)</a:t>
                      </a:r>
                    </a:p>
                  </a:txBody>
                  <a:tcPr marL="47625" marR="47625" marT="0" marB="0" anchor="ctr"/>
                </a:tc>
                <a:tc>
                  <a:txBody>
                    <a:bodyPr/>
                    <a:lstStyle/>
                    <a:p>
                      <a:r>
                        <a:rPr lang="uk-UA" noProof="0">
                          <a:effectLst/>
                          <a:latin typeface="Arial" panose="020B0604020202020204" pitchFamily="34" charset="0"/>
                        </a:rPr>
                        <a:t>Часткова заміна запірної арматури і окремих рушникосушилок, вибіркова заміна трубопроводів магістралей, відновлення теплоізоляції </a:t>
                      </a:r>
                    </a:p>
                  </a:txBody>
                  <a:tcPr marL="47625" marR="47625" marT="0" marB="0" anchor="ctr"/>
                </a:tc>
                <a:extLst>
                  <a:ext uri="{0D108BD9-81ED-4DB2-BD59-A6C34878D82A}">
                    <a16:rowId xmlns:a16="http://schemas.microsoft.com/office/drawing/2014/main" val="2585636149"/>
                  </a:ext>
                </a:extLst>
              </a:tr>
              <a:tr h="1183040">
                <a:tc>
                  <a:txBody>
                    <a:bodyPr/>
                    <a:lstStyle/>
                    <a:p>
                      <a:r>
                        <a:rPr lang="uk-UA" noProof="0">
                          <a:effectLst/>
                          <a:latin typeface="Arial" panose="020B0604020202020204" pitchFamily="34" charset="0"/>
                        </a:rPr>
                        <a:t>Несправність змішувачів і запірної арматури; сліди ремонту трубопроводів і магістралей (хомути, латки, заміна окремих ділянок); незадовільна робота рушникосушилок; значна корозія трубопроводів </a:t>
                      </a:r>
                    </a:p>
                  </a:txBody>
                  <a:tcPr marL="47625" marR="47625" marT="0" marB="0"/>
                </a:tc>
                <a:tc>
                  <a:txBody>
                    <a:bodyPr/>
                    <a:lstStyle/>
                    <a:p>
                      <a:pPr algn="ctr"/>
                      <a:r>
                        <a:rPr lang="uk-UA" noProof="0" dirty="0">
                          <a:effectLst/>
                          <a:latin typeface="Arial" panose="020B0604020202020204" pitchFamily="34" charset="0"/>
                        </a:rPr>
                        <a:t>41-60 (не-задовільний)</a:t>
                      </a:r>
                    </a:p>
                  </a:txBody>
                  <a:tcPr marL="47625" marR="47625" marT="0" marB="0" anchor="ctr"/>
                </a:tc>
                <a:tc>
                  <a:txBody>
                    <a:bodyPr/>
                    <a:lstStyle/>
                    <a:p>
                      <a:r>
                        <a:rPr lang="uk-UA" noProof="0">
                          <a:effectLst/>
                          <a:latin typeface="Arial" panose="020B0604020202020204" pitchFamily="34" charset="0"/>
                        </a:rPr>
                        <a:t>Заміна запірної арматури, змішувачів, рушникосушилок; часткова заміна трубопроводів магістралей і стояків </a:t>
                      </a:r>
                    </a:p>
                  </a:txBody>
                  <a:tcPr marL="47625" marR="47625" marT="0" marB="0" anchor="ctr"/>
                </a:tc>
                <a:extLst>
                  <a:ext uri="{0D108BD9-81ED-4DB2-BD59-A6C34878D82A}">
                    <a16:rowId xmlns:a16="http://schemas.microsoft.com/office/drawing/2014/main" val="3956551006"/>
                  </a:ext>
                </a:extLst>
              </a:tr>
              <a:tr h="713717">
                <a:tc>
                  <a:txBody>
                    <a:bodyPr/>
                    <a:lstStyle/>
                    <a:p>
                      <a:r>
                        <a:rPr lang="uk-UA" noProof="0">
                          <a:effectLst/>
                          <a:latin typeface="Arial" panose="020B0604020202020204" pitchFamily="34" charset="0"/>
                        </a:rPr>
                        <a:t>Несправні системи: вихід з ладу запірної арматури, змішувачів, рушникосушилок, сліди значних ремонтів системи у вигляді хомутів, часткової заміни, зварювань; корозія елементів системи </a:t>
                      </a:r>
                    </a:p>
                  </a:txBody>
                  <a:tcPr marL="47625" marR="47625" marT="0" marB="0"/>
                </a:tc>
                <a:tc>
                  <a:txBody>
                    <a:bodyPr/>
                    <a:lstStyle/>
                    <a:p>
                      <a:pPr algn="ctr"/>
                      <a:r>
                        <a:rPr lang="uk-UA" noProof="0" dirty="0">
                          <a:effectLst/>
                          <a:latin typeface="Arial" panose="020B0604020202020204" pitchFamily="34" charset="0"/>
                        </a:rPr>
                        <a:t>61-80  </a:t>
                      </a:r>
                    </a:p>
                    <a:p>
                      <a:pPr algn="ctr"/>
                      <a:r>
                        <a:rPr lang="uk-UA" noProof="0" dirty="0">
                          <a:effectLst/>
                          <a:latin typeface="Arial" panose="020B0604020202020204" pitchFamily="34" charset="0"/>
                        </a:rPr>
                        <a:t>(ветхий)</a:t>
                      </a:r>
                    </a:p>
                  </a:txBody>
                  <a:tcPr marL="47625" marR="47625" marT="0" marB="0" anchor="ctr"/>
                </a:tc>
                <a:tc>
                  <a:txBody>
                    <a:bodyPr/>
                    <a:lstStyle/>
                    <a:p>
                      <a:r>
                        <a:rPr lang="uk-UA" noProof="0" dirty="0">
                          <a:effectLst/>
                          <a:latin typeface="Arial" panose="020B0604020202020204" pitchFamily="34" charset="0"/>
                        </a:rPr>
                        <a:t>Повна заміна системи </a:t>
                      </a:r>
                    </a:p>
                  </a:txBody>
                  <a:tcPr marL="47625" marR="47625" marT="0" marB="0" anchor="ctr"/>
                </a:tc>
                <a:extLst>
                  <a:ext uri="{0D108BD9-81ED-4DB2-BD59-A6C34878D82A}">
                    <a16:rowId xmlns:a16="http://schemas.microsoft.com/office/drawing/2014/main" val="2928658702"/>
                  </a:ext>
                </a:extLst>
              </a:tr>
            </a:tbl>
          </a:graphicData>
        </a:graphic>
      </p:graphicFrame>
    </p:spTree>
    <p:extLst>
      <p:ext uri="{BB962C8B-B14F-4D97-AF65-F5344CB8AC3E}">
        <p14:creationId xmlns:p14="http://schemas.microsoft.com/office/powerpoint/2010/main" val="243848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426557" y="432378"/>
            <a:ext cx="10032840" cy="737280"/>
          </a:xfrm>
          <a:prstGeom prst="rect">
            <a:avLst/>
          </a:prstGeom>
          <a:noFill/>
          <a:ln>
            <a:noFill/>
          </a:ln>
        </p:spPr>
        <p:txBody>
          <a:bodyPr anchor="ctr">
            <a:noAutofit/>
          </a:bodyPr>
          <a:lstStyle/>
          <a:p>
            <a:r>
              <a:rPr lang="uk-UA" sz="2800" b="1" spc="-1" dirty="0">
                <a:solidFill>
                  <a:srgbClr val="000000"/>
                </a:solidFill>
                <a:latin typeface="Arial"/>
              </a:rPr>
              <a:t>Оцінка технічного стану систем холодного водопостачання</a:t>
            </a:r>
          </a:p>
          <a:p>
            <a:pPr>
              <a:lnSpc>
                <a:spcPct val="100000"/>
              </a:lnSpc>
            </a:pPr>
            <a:endParaRPr lang="lv-LV" sz="2800" b="0" strike="noStrike" spc="-1" dirty="0">
              <a:solidFill>
                <a:srgbClr val="000000"/>
              </a:solidFill>
              <a:latin typeface="Arial"/>
            </a:endParaRPr>
          </a:p>
        </p:txBody>
      </p:sp>
      <p:graphicFrame>
        <p:nvGraphicFramePr>
          <p:cNvPr id="2" name="Таблица 1">
            <a:extLst>
              <a:ext uri="{FF2B5EF4-FFF2-40B4-BE49-F238E27FC236}">
                <a16:creationId xmlns:a16="http://schemas.microsoft.com/office/drawing/2014/main" id="{365128A7-B43C-3B4B-A908-087CAAE4817A}"/>
              </a:ext>
            </a:extLst>
          </p:cNvPr>
          <p:cNvGraphicFramePr>
            <a:graphicFrameLocks noGrp="1"/>
          </p:cNvGraphicFramePr>
          <p:nvPr>
            <p:extLst>
              <p:ext uri="{D42A27DB-BD31-4B8C-83A1-F6EECF244321}">
                <p14:modId xmlns:p14="http://schemas.microsoft.com/office/powerpoint/2010/main" val="1553019276"/>
              </p:ext>
            </p:extLst>
          </p:nvPr>
        </p:nvGraphicFramePr>
        <p:xfrm>
          <a:off x="0" y="1007390"/>
          <a:ext cx="12192000" cy="5289571"/>
        </p:xfrm>
        <a:graphic>
          <a:graphicData uri="http://schemas.openxmlformats.org/drawingml/2006/table">
            <a:tbl>
              <a:tblPr firstRow="1" bandRow="1">
                <a:tableStyleId>{F5AB1C69-6EDB-4FF4-983F-18BD219EF322}</a:tableStyleId>
              </a:tblPr>
              <a:tblGrid>
                <a:gridCol w="6416298">
                  <a:extLst>
                    <a:ext uri="{9D8B030D-6E8A-4147-A177-3AD203B41FA5}">
                      <a16:colId xmlns:a16="http://schemas.microsoft.com/office/drawing/2014/main" val="2814658116"/>
                    </a:ext>
                  </a:extLst>
                </a:gridCol>
                <a:gridCol w="1673817">
                  <a:extLst>
                    <a:ext uri="{9D8B030D-6E8A-4147-A177-3AD203B41FA5}">
                      <a16:colId xmlns:a16="http://schemas.microsoft.com/office/drawing/2014/main" val="4282503502"/>
                    </a:ext>
                  </a:extLst>
                </a:gridCol>
                <a:gridCol w="4101885">
                  <a:extLst>
                    <a:ext uri="{9D8B030D-6E8A-4147-A177-3AD203B41FA5}">
                      <a16:colId xmlns:a16="http://schemas.microsoft.com/office/drawing/2014/main" val="2702852623"/>
                    </a:ext>
                  </a:extLst>
                </a:gridCol>
              </a:tblGrid>
              <a:tr h="713717">
                <a:tc>
                  <a:txBody>
                    <a:bodyPr/>
                    <a:lstStyle/>
                    <a:p>
                      <a:pPr algn="ctr"/>
                      <a:r>
                        <a:rPr lang="uk-UA" b="1" noProof="0">
                          <a:solidFill>
                            <a:schemeClr val="tx1"/>
                          </a:solidFill>
                          <a:effectLst/>
                          <a:latin typeface="Arial" panose="020B0604020202020204" pitchFamily="34" charset="0"/>
                        </a:rPr>
                        <a:t>Ознаки зносу </a:t>
                      </a:r>
                      <a:endParaRPr lang="uk-UA" noProof="0">
                        <a:solidFill>
                          <a:schemeClr val="tx1"/>
                        </a:solidFill>
                        <a:effectLst/>
                        <a:latin typeface="Arial" panose="020B0604020202020204" pitchFamily="34" charset="0"/>
                      </a:endParaRPr>
                    </a:p>
                  </a:txBody>
                  <a:tcPr marL="47625" marR="47625" marT="0" marB="0" anchor="ctr"/>
                </a:tc>
                <a:tc>
                  <a:txBody>
                    <a:bodyPr/>
                    <a:lstStyle/>
                    <a:p>
                      <a:pPr marL="0" algn="ctr" defTabSz="914400" rtl="0" eaLnBrk="1" latinLnBrk="0" hangingPunct="1"/>
                      <a:r>
                        <a:rPr lang="uk-UA" sz="1800" b="1" kern="1200" noProof="0">
                          <a:solidFill>
                            <a:schemeClr val="tx1"/>
                          </a:solidFill>
                          <a:effectLst/>
                          <a:latin typeface="Arial" panose="020B0604020202020204" pitchFamily="34" charset="0"/>
                          <a:ea typeface="+mn-ea"/>
                          <a:cs typeface="+mn-cs"/>
                        </a:rPr>
                        <a:t>Фізичний знос, % </a:t>
                      </a:r>
                    </a:p>
                  </a:txBody>
                  <a:tcPr marL="47625" marR="47625" marT="0" marB="0" anchor="ctr"/>
                </a:tc>
                <a:tc>
                  <a:txBody>
                    <a:bodyPr/>
                    <a:lstStyle/>
                    <a:p>
                      <a:pPr algn="ctr"/>
                      <a:r>
                        <a:rPr lang="uk-UA" sz="1800" b="1" kern="1200" noProof="0" dirty="0">
                          <a:solidFill>
                            <a:schemeClr val="tx1"/>
                          </a:solidFill>
                          <a:effectLst/>
                          <a:latin typeface="Arial" panose="020B0604020202020204" pitchFamily="34" charset="0"/>
                          <a:ea typeface="+mn-ea"/>
                          <a:cs typeface="+mn-cs"/>
                        </a:rPr>
                        <a:t>Приблизний склад робіт </a:t>
                      </a:r>
                    </a:p>
                  </a:txBody>
                  <a:tcPr marL="47625" marR="47625" marT="0" marB="0" anchor="ctr"/>
                </a:tc>
                <a:extLst>
                  <a:ext uri="{0D108BD9-81ED-4DB2-BD59-A6C34878D82A}">
                    <a16:rowId xmlns:a16="http://schemas.microsoft.com/office/drawing/2014/main" val="686944742"/>
                  </a:ext>
                </a:extLst>
              </a:tr>
              <a:tr h="913605">
                <a:tc>
                  <a:txBody>
                    <a:bodyPr/>
                    <a:lstStyle/>
                    <a:p>
                      <a:r>
                        <a:rPr lang="uk-UA" noProof="0">
                          <a:effectLst/>
                          <a:latin typeface="Arial" panose="020B0604020202020204" pitchFamily="34" charset="0"/>
                        </a:rPr>
                        <a:t>Послаблення сальникових набивок і прокладок кранів та запірної арматури, витікання води в деяких змивних бачках, часткове порушення пофарбування трубопроводів </a:t>
                      </a:r>
                    </a:p>
                  </a:txBody>
                  <a:tcPr marL="47625" marR="47625" marT="0" marB="0"/>
                </a:tc>
                <a:tc>
                  <a:txBody>
                    <a:bodyPr/>
                    <a:lstStyle/>
                    <a:p>
                      <a:pPr algn="ctr"/>
                      <a:r>
                        <a:rPr lang="uk-UA" noProof="0">
                          <a:effectLst/>
                          <a:latin typeface="Arial" panose="020B0604020202020204" pitchFamily="34" charset="0"/>
                        </a:rPr>
                        <a:t>0-20 </a:t>
                      </a:r>
                    </a:p>
                    <a:p>
                      <a:pPr algn="ctr"/>
                      <a:r>
                        <a:rPr lang="uk-UA" noProof="0">
                          <a:effectLst/>
                          <a:latin typeface="Arial" panose="020B0604020202020204" pitchFamily="34" charset="0"/>
                        </a:rPr>
                        <a:t>(добрий)</a:t>
                      </a:r>
                    </a:p>
                  </a:txBody>
                  <a:tcPr marL="47625" marR="47625" marT="0" marB="0" anchor="ctr"/>
                </a:tc>
                <a:tc>
                  <a:txBody>
                    <a:bodyPr/>
                    <a:lstStyle/>
                    <a:p>
                      <a:r>
                        <a:rPr lang="uk-UA" noProof="0">
                          <a:effectLst/>
                          <a:latin typeface="Arial" panose="020B0604020202020204" pitchFamily="34" charset="0"/>
                        </a:rPr>
                        <a:t>Набивання сальників, заміна прокладок запірної арматури, ремонт і регулювання змивних баків </a:t>
                      </a:r>
                    </a:p>
                  </a:txBody>
                  <a:tcPr marL="47625" marR="47625" marT="0" marB="0"/>
                </a:tc>
                <a:extLst>
                  <a:ext uri="{0D108BD9-81ED-4DB2-BD59-A6C34878D82A}">
                    <a16:rowId xmlns:a16="http://schemas.microsoft.com/office/drawing/2014/main" val="1312893772"/>
                  </a:ext>
                </a:extLst>
              </a:tr>
              <a:tr h="1193369">
                <a:tc>
                  <a:txBody>
                    <a:bodyPr/>
                    <a:lstStyle/>
                    <a:p>
                      <a:r>
                        <a:rPr lang="uk-UA" noProof="0">
                          <a:effectLst/>
                          <a:latin typeface="Arial" panose="020B0604020202020204" pitchFamily="34" charset="0"/>
                        </a:rPr>
                        <a:t>Крапельна теча у місцях врізки кранів і запірної арматури; окремі пошкодження трубопроводів (свищі, теча); пошкодження корозією окремих ділянок трубопроводів; витікання води у 20% приладів змивних бачків </a:t>
                      </a:r>
                    </a:p>
                  </a:txBody>
                  <a:tcPr marL="47625" marR="47625" marT="0" marB="0"/>
                </a:tc>
                <a:tc>
                  <a:txBody>
                    <a:bodyPr/>
                    <a:lstStyle/>
                    <a:p>
                      <a:pPr algn="ctr"/>
                      <a:r>
                        <a:rPr lang="uk-UA" noProof="0">
                          <a:effectLst/>
                          <a:latin typeface="Arial" panose="020B0604020202020204" pitchFamily="34" charset="0"/>
                        </a:rPr>
                        <a:t>21-40</a:t>
                      </a:r>
                    </a:p>
                    <a:p>
                      <a:pPr algn="ctr"/>
                      <a:r>
                        <a:rPr lang="uk-UA" noProof="0">
                          <a:effectLst/>
                          <a:latin typeface="Arial" panose="020B0604020202020204" pitchFamily="34" charset="0"/>
                        </a:rPr>
                        <a:t>(задовільний)</a:t>
                      </a:r>
                    </a:p>
                  </a:txBody>
                  <a:tcPr marL="47625" marR="47625" marT="0" marB="0" anchor="ctr"/>
                </a:tc>
                <a:tc>
                  <a:txBody>
                    <a:bodyPr/>
                    <a:lstStyle/>
                    <a:p>
                      <a:r>
                        <a:rPr lang="uk-UA" noProof="0">
                          <a:effectLst/>
                          <a:latin typeface="Arial" panose="020B0604020202020204" pitchFamily="34" charset="0"/>
                        </a:rPr>
                        <a:t>Часткова заміна кранів і запірної арматури, ремонт окремих ділянок трубопроводів, відновлення пофарбування трубопроводів </a:t>
                      </a:r>
                    </a:p>
                  </a:txBody>
                  <a:tcPr marL="47625" marR="47625" marT="0" marB="0"/>
                </a:tc>
                <a:extLst>
                  <a:ext uri="{0D108BD9-81ED-4DB2-BD59-A6C34878D82A}">
                    <a16:rowId xmlns:a16="http://schemas.microsoft.com/office/drawing/2014/main" val="2585636149"/>
                  </a:ext>
                </a:extLst>
              </a:tr>
              <a:tr h="1183040">
                <a:tc>
                  <a:txBody>
                    <a:bodyPr/>
                    <a:lstStyle/>
                    <a:p>
                      <a:r>
                        <a:rPr lang="uk-UA" noProof="0">
                          <a:effectLst/>
                          <a:latin typeface="Arial" panose="020B0604020202020204" pitchFamily="34" charset="0"/>
                        </a:rPr>
                        <a:t>Розладнання арматури і змивних бачків (до 40%); сліди ремонту трубопроводів (хомути, заварювання, заміна окремих ділянок); значна корозія трубопроводів пошкодження до 10% змивних бачків (тріщини, втрата кришок, рукояток) </a:t>
                      </a:r>
                    </a:p>
                  </a:txBody>
                  <a:tcPr marL="47625" marR="47625" marT="0" marB="0"/>
                </a:tc>
                <a:tc>
                  <a:txBody>
                    <a:bodyPr/>
                    <a:lstStyle/>
                    <a:p>
                      <a:pPr algn="ctr"/>
                      <a:r>
                        <a:rPr lang="uk-UA" noProof="0">
                          <a:effectLst/>
                          <a:latin typeface="Arial" panose="020B0604020202020204" pitchFamily="34" charset="0"/>
                        </a:rPr>
                        <a:t>41-60 (не-задовільний)</a:t>
                      </a:r>
                    </a:p>
                  </a:txBody>
                  <a:tcPr marL="47625" marR="47625" marT="0" marB="0" anchor="ctr"/>
                </a:tc>
                <a:tc>
                  <a:txBody>
                    <a:bodyPr/>
                    <a:lstStyle/>
                    <a:p>
                      <a:r>
                        <a:rPr lang="uk-UA" noProof="0">
                          <a:effectLst/>
                          <a:latin typeface="Arial" panose="020B0604020202020204" pitchFamily="34" charset="0"/>
                        </a:rPr>
                        <a:t>Заміна запірної арматури, часткова заміна змивних бачків, заміна окремих ділянок трубопроводів, фарбування трубопроводів </a:t>
                      </a:r>
                    </a:p>
                  </a:txBody>
                  <a:tcPr marL="47625" marR="47625" marT="0" marB="0"/>
                </a:tc>
                <a:extLst>
                  <a:ext uri="{0D108BD9-81ED-4DB2-BD59-A6C34878D82A}">
                    <a16:rowId xmlns:a16="http://schemas.microsoft.com/office/drawing/2014/main" val="3956551006"/>
                  </a:ext>
                </a:extLst>
              </a:tr>
              <a:tr h="713717">
                <a:tc>
                  <a:txBody>
                    <a:bodyPr/>
                    <a:lstStyle/>
                    <a:p>
                      <a:r>
                        <a:rPr lang="uk-UA" noProof="0">
                          <a:effectLst/>
                          <a:latin typeface="Arial" panose="020B0604020202020204" pitchFamily="34" charset="0"/>
                        </a:rPr>
                        <a:t>Повне розладнання системи, вихід з ладу запірної арматури, велика кількість хомутів, сліди часткової заміни трубопроводів, велика корозія елементів системи, пошкодження до 30% змивних бачків </a:t>
                      </a:r>
                    </a:p>
                  </a:txBody>
                  <a:tcPr marL="47625" marR="47625" marT="0" marB="0"/>
                </a:tc>
                <a:tc>
                  <a:txBody>
                    <a:bodyPr/>
                    <a:lstStyle/>
                    <a:p>
                      <a:pPr algn="ctr"/>
                      <a:r>
                        <a:rPr lang="uk-UA" noProof="0">
                          <a:effectLst/>
                          <a:latin typeface="Arial" panose="020B0604020202020204" pitchFamily="34" charset="0"/>
                        </a:rPr>
                        <a:t>61-80  </a:t>
                      </a:r>
                    </a:p>
                    <a:p>
                      <a:pPr algn="ctr"/>
                      <a:r>
                        <a:rPr lang="uk-UA" noProof="0">
                          <a:effectLst/>
                          <a:latin typeface="Arial" panose="020B0604020202020204" pitchFamily="34" charset="0"/>
                        </a:rPr>
                        <a:t>(ветхий)</a:t>
                      </a:r>
                    </a:p>
                  </a:txBody>
                  <a:tcPr marL="47625" marR="47625" marT="0" marB="0" anchor="ctr"/>
                </a:tc>
                <a:tc>
                  <a:txBody>
                    <a:bodyPr/>
                    <a:lstStyle/>
                    <a:p>
                      <a:r>
                        <a:rPr lang="uk-UA" noProof="0" dirty="0">
                          <a:effectLst/>
                          <a:latin typeface="Arial" panose="020B0604020202020204" pitchFamily="34" charset="0"/>
                        </a:rPr>
                        <a:t>Повна заміна системи </a:t>
                      </a:r>
                    </a:p>
                  </a:txBody>
                  <a:tcPr marL="47625" marR="47625" marT="0" marB="0" anchor="ctr"/>
                </a:tc>
                <a:extLst>
                  <a:ext uri="{0D108BD9-81ED-4DB2-BD59-A6C34878D82A}">
                    <a16:rowId xmlns:a16="http://schemas.microsoft.com/office/drawing/2014/main" val="2928658702"/>
                  </a:ext>
                </a:extLst>
              </a:tr>
            </a:tbl>
          </a:graphicData>
        </a:graphic>
      </p:graphicFrame>
    </p:spTree>
    <p:extLst>
      <p:ext uri="{BB962C8B-B14F-4D97-AF65-F5344CB8AC3E}">
        <p14:creationId xmlns:p14="http://schemas.microsoft.com/office/powerpoint/2010/main" val="30548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504049" y="867331"/>
            <a:ext cx="10032840" cy="737280"/>
          </a:xfrm>
          <a:prstGeom prst="rect">
            <a:avLst/>
          </a:prstGeom>
          <a:noFill/>
          <a:ln>
            <a:noFill/>
          </a:ln>
        </p:spPr>
        <p:txBody>
          <a:bodyPr anchor="ctr">
            <a:noAutofit/>
          </a:bodyPr>
          <a:lstStyle/>
          <a:p>
            <a:pPr>
              <a:lnSpc>
                <a:spcPct val="100000"/>
              </a:lnSpc>
            </a:pPr>
            <a:r>
              <a:rPr lang="uk-UA" sz="2800" b="1" spc="-1" dirty="0">
                <a:solidFill>
                  <a:srgbClr val="000000"/>
                </a:solidFill>
                <a:latin typeface="Arial"/>
              </a:rPr>
              <a:t>3. Технічне обслуговування і ремонт системи гарячого водопостачання</a:t>
            </a:r>
          </a:p>
        </p:txBody>
      </p:sp>
      <p:sp>
        <p:nvSpPr>
          <p:cNvPr id="153" name="TextShape 3"/>
          <p:cNvSpPr txBox="1"/>
          <p:nvPr/>
        </p:nvSpPr>
        <p:spPr>
          <a:xfrm>
            <a:off x="752022" y="1604611"/>
            <a:ext cx="11057686" cy="3556324"/>
          </a:xfrm>
          <a:prstGeom prst="rect">
            <a:avLst/>
          </a:prstGeom>
          <a:noFill/>
          <a:ln>
            <a:noFill/>
          </a:ln>
        </p:spPr>
        <p:txBody>
          <a:bodyPr>
            <a:noAutofit/>
          </a:bodyPr>
          <a:lstStyle/>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600"/>
              </a:spcAft>
              <a:buClr>
                <a:srgbClr val="A6A6A6"/>
              </a:buClr>
            </a:pPr>
            <a:r>
              <a:rPr lang="uk-UA" sz="2000" b="1" spc="-1" dirty="0">
                <a:solidFill>
                  <a:srgbClr val="C00000"/>
                </a:solidFill>
                <a:latin typeface="Arial"/>
                <a:ea typeface="Arial"/>
              </a:rPr>
              <a:t>Орієнтовний склад робіт з технічного обслуговування системи ГВП</a:t>
            </a:r>
            <a:r>
              <a:rPr lang="uk-UA" sz="2000" spc="-1" dirty="0">
                <a:solidFill>
                  <a:srgbClr val="000000"/>
                </a:solidFill>
                <a:ea typeface="Arial"/>
              </a:rPr>
              <a:t>:</a:t>
            </a:r>
          </a:p>
          <a:p>
            <a:pPr marL="343080" indent="-342720" algn="just">
              <a:spcBef>
                <a:spcPts val="400"/>
              </a:spcBef>
              <a:buClr>
                <a:srgbClr val="A6A6A6"/>
              </a:buClr>
              <a:buFont typeface="Arial"/>
              <a:buChar char="•"/>
            </a:pPr>
            <a:r>
              <a:rPr lang="uk-UA" sz="2000" spc="-1" dirty="0">
                <a:solidFill>
                  <a:srgbClr val="000000"/>
                </a:solidFill>
              </a:rPr>
              <a:t>Регулювання та гідравлічне випробовування системи гарячого водопостачання.</a:t>
            </a:r>
          </a:p>
          <a:p>
            <a:pPr marL="343080" indent="-342720" algn="just">
              <a:spcBef>
                <a:spcPts val="400"/>
              </a:spcBef>
              <a:buClr>
                <a:srgbClr val="A6A6A6"/>
              </a:buClr>
              <a:buFont typeface="Arial"/>
              <a:buChar char="•"/>
            </a:pPr>
            <a:r>
              <a:rPr lang="uk-UA" sz="2000" spc="-1" dirty="0">
                <a:solidFill>
                  <a:srgbClr val="000000"/>
                </a:solidFill>
              </a:rPr>
              <a:t>Регулювання триходових кранів.</a:t>
            </a:r>
          </a:p>
          <a:p>
            <a:pPr marL="343080" indent="-342720" algn="just">
              <a:spcBef>
                <a:spcPts val="400"/>
              </a:spcBef>
              <a:buClr>
                <a:srgbClr val="A6A6A6"/>
              </a:buClr>
              <a:buFont typeface="Arial"/>
              <a:buChar char="•"/>
            </a:pPr>
            <a:r>
              <a:rPr lang="uk-UA" sz="2000" spc="-1" dirty="0">
                <a:solidFill>
                  <a:srgbClr val="000000"/>
                </a:solidFill>
              </a:rPr>
              <a:t>Поновлення сальникових ущільнень.</a:t>
            </a:r>
          </a:p>
          <a:p>
            <a:pPr marL="343080" indent="-342720" algn="just">
              <a:spcBef>
                <a:spcPts val="400"/>
              </a:spcBef>
              <a:buClr>
                <a:srgbClr val="A6A6A6"/>
              </a:buClr>
              <a:buFont typeface="Arial"/>
              <a:buChar char="•"/>
            </a:pPr>
            <a:r>
              <a:rPr lang="uk-UA" sz="2000" spc="-1" dirty="0">
                <a:solidFill>
                  <a:srgbClr val="000000"/>
                </a:solidFill>
              </a:rPr>
              <a:t>Ущільнення згонів.</a:t>
            </a:r>
          </a:p>
          <a:p>
            <a:pPr marL="343080" indent="-342720" algn="just">
              <a:spcBef>
                <a:spcPts val="400"/>
              </a:spcBef>
              <a:buClr>
                <a:srgbClr val="A6A6A6"/>
              </a:buClr>
              <a:buFont typeface="Arial"/>
              <a:buChar char="•"/>
            </a:pPr>
            <a:r>
              <a:rPr lang="uk-UA" sz="2000" spc="-1" dirty="0">
                <a:solidFill>
                  <a:srgbClr val="000000"/>
                </a:solidFill>
              </a:rPr>
              <a:t>Укріплення ізоляції трубопроводів.</a:t>
            </a:r>
          </a:p>
          <a:p>
            <a:pPr marL="343080" indent="-342720" algn="just">
              <a:spcBef>
                <a:spcPts val="400"/>
              </a:spcBef>
              <a:buClr>
                <a:srgbClr val="A6A6A6"/>
              </a:buClr>
              <a:buFont typeface="Arial"/>
              <a:buChar char="•"/>
            </a:pPr>
            <a:r>
              <a:rPr lang="uk-UA" sz="2000" spc="-1" dirty="0">
                <a:solidFill>
                  <a:srgbClr val="000000"/>
                </a:solidFill>
              </a:rPr>
              <a:t>Огляд та очищення грязьовиків, повітрозбірників, вантузів, компенсаторів регулювальних кранів, вентилів, засувок.</a:t>
            </a:r>
          </a:p>
          <a:p>
            <a:pPr marL="343080" indent="-342720" algn="just">
              <a:spcBef>
                <a:spcPts val="400"/>
              </a:spcBef>
              <a:buClr>
                <a:srgbClr val="A6A6A6"/>
              </a:buClr>
              <a:buFont typeface="Arial"/>
              <a:buChar char="•"/>
            </a:pPr>
            <a:r>
              <a:rPr lang="uk-UA" sz="2000" spc="-1" dirty="0">
                <a:solidFill>
                  <a:srgbClr val="000000"/>
                </a:solidFill>
              </a:rPr>
              <a:t>Очищення від накипу бойлерів, змійовиків, запірної арматури.</a:t>
            </a:r>
          </a:p>
          <a:p>
            <a:pPr marL="343080" indent="-342720" algn="just">
              <a:spcBef>
                <a:spcPts val="400"/>
              </a:spcBef>
              <a:buClr>
                <a:srgbClr val="A6A6A6"/>
              </a:buClr>
              <a:buFont typeface="Arial"/>
              <a:buChar char="•"/>
            </a:pPr>
            <a:r>
              <a:rPr lang="uk-UA" sz="2000" spc="-1" dirty="0">
                <a:solidFill>
                  <a:srgbClr val="000000"/>
                </a:solidFill>
              </a:rPr>
              <a:t>Закріплення трубопроводів.</a:t>
            </a:r>
          </a:p>
          <a:p>
            <a:pPr marL="343080" indent="-342720" algn="just">
              <a:spcBef>
                <a:spcPts val="400"/>
              </a:spcBef>
              <a:buClr>
                <a:srgbClr val="A6A6A6"/>
              </a:buClr>
              <a:buFont typeface="Arial"/>
              <a:buChar char="•"/>
            </a:pPr>
            <a:r>
              <a:rPr lang="uk-UA" sz="2000" spc="-1" dirty="0">
                <a:solidFill>
                  <a:srgbClr val="000000"/>
                </a:solidFill>
              </a:rPr>
              <a:t>Усунення засмічень </a:t>
            </a:r>
            <a:r>
              <a:rPr lang="uk-UA" sz="2000" spc="-1" dirty="0" err="1">
                <a:solidFill>
                  <a:srgbClr val="000000"/>
                </a:solidFill>
              </a:rPr>
              <a:t>внутрішньобудинкових</a:t>
            </a:r>
            <a:r>
              <a:rPr lang="uk-UA" sz="2000" spc="-1" dirty="0">
                <a:solidFill>
                  <a:srgbClr val="000000"/>
                </a:solidFill>
              </a:rPr>
              <a:t> мереж гарячого водопостачання;</a:t>
            </a:r>
          </a:p>
          <a:p>
            <a:pPr marL="343080" indent="-342720" algn="just">
              <a:spcBef>
                <a:spcPts val="400"/>
              </a:spcBef>
              <a:buClr>
                <a:srgbClr val="A6A6A6"/>
              </a:buClr>
              <a:buFont typeface="Arial"/>
              <a:buChar char="•"/>
            </a:pPr>
            <a:r>
              <a:rPr lang="uk-UA" sz="2000" spc="-1" dirty="0">
                <a:solidFill>
                  <a:srgbClr val="000000"/>
                </a:solidFill>
              </a:rPr>
              <a:t>Перевірка контрольно-вимірювальних приладів</a:t>
            </a:r>
            <a:r>
              <a:rPr lang="ru-RU" sz="2000" spc="-1" dirty="0">
                <a:solidFill>
                  <a:srgbClr val="000000"/>
                </a:solidFill>
              </a:rPr>
              <a:t>.</a:t>
            </a:r>
            <a:endParaRPr lang="ru-RU" dirty="0"/>
          </a:p>
          <a:p>
            <a:pPr marL="343080" indent="-342720" algn="just">
              <a:lnSpc>
                <a:spcPct val="100000"/>
              </a:lnSpc>
              <a:spcBef>
                <a:spcPts val="400"/>
              </a:spcBef>
              <a:buClr>
                <a:srgbClr val="A6A6A6"/>
              </a:buClr>
              <a:buFont typeface="Arial"/>
              <a:buChar char="•"/>
            </a:pPr>
            <a:endParaRPr lang="uk-UA" sz="2000" spc="-1" dirty="0">
              <a:solidFill>
                <a:srgbClr val="000000"/>
              </a:solidFill>
              <a:ea typeface="Arial"/>
            </a:endParaRPr>
          </a:p>
        </p:txBody>
      </p:sp>
    </p:spTree>
    <p:extLst>
      <p:ext uri="{BB962C8B-B14F-4D97-AF65-F5344CB8AC3E}">
        <p14:creationId xmlns:p14="http://schemas.microsoft.com/office/powerpoint/2010/main" val="18368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504049" y="867331"/>
            <a:ext cx="10032840" cy="737280"/>
          </a:xfrm>
          <a:prstGeom prst="rect">
            <a:avLst/>
          </a:prstGeom>
          <a:noFill/>
          <a:ln>
            <a:noFill/>
          </a:ln>
        </p:spPr>
        <p:txBody>
          <a:bodyPr anchor="ctr">
            <a:noAutofit/>
          </a:bodyPr>
          <a:lstStyle/>
          <a:p>
            <a:pPr>
              <a:lnSpc>
                <a:spcPct val="100000"/>
              </a:lnSpc>
            </a:pPr>
            <a:r>
              <a:rPr lang="uk-UA" sz="2800" b="1" spc="-1" dirty="0">
                <a:solidFill>
                  <a:srgbClr val="000000"/>
                </a:solidFill>
                <a:latin typeface="Arial"/>
              </a:rPr>
              <a:t>Технічне обслуговування і ремонт системи гарячого водопостачання</a:t>
            </a:r>
          </a:p>
        </p:txBody>
      </p:sp>
      <p:sp>
        <p:nvSpPr>
          <p:cNvPr id="153" name="TextShape 3"/>
          <p:cNvSpPr txBox="1"/>
          <p:nvPr/>
        </p:nvSpPr>
        <p:spPr>
          <a:xfrm>
            <a:off x="752022" y="1604611"/>
            <a:ext cx="11057686" cy="3556324"/>
          </a:xfrm>
          <a:prstGeom prst="rect">
            <a:avLst/>
          </a:prstGeom>
          <a:noFill/>
          <a:ln>
            <a:noFill/>
          </a:ln>
        </p:spPr>
        <p:txBody>
          <a:bodyPr>
            <a:noAutofit/>
          </a:bodyPr>
          <a:lstStyle/>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600"/>
              </a:spcAft>
              <a:buClr>
                <a:srgbClr val="A6A6A6"/>
              </a:buClr>
            </a:pPr>
            <a:r>
              <a:rPr lang="uk-UA" sz="2000" b="1" spc="-1" dirty="0">
                <a:solidFill>
                  <a:srgbClr val="C00000"/>
                </a:solidFill>
                <a:latin typeface="Arial"/>
              </a:rPr>
              <a:t>Орієнтовний склад робіт з ремонту системи ГВП</a:t>
            </a:r>
            <a:r>
              <a:rPr lang="uk-UA" sz="2000" spc="-1" dirty="0">
                <a:solidFill>
                  <a:srgbClr val="000000"/>
                </a:solidFill>
                <a:ea typeface="Arial"/>
              </a:rPr>
              <a:t>:</a:t>
            </a:r>
          </a:p>
          <a:p>
            <a:pPr marL="343080" indent="-342720" algn="just">
              <a:spcBef>
                <a:spcPts val="400"/>
              </a:spcBef>
              <a:buClr>
                <a:srgbClr val="A6A6A6"/>
              </a:buClr>
              <a:buFont typeface="Arial"/>
              <a:buChar char="•"/>
            </a:pPr>
            <a:r>
              <a:rPr lang="uk-UA" sz="2000" spc="-1" dirty="0">
                <a:solidFill>
                  <a:srgbClr val="000000"/>
                </a:solidFill>
              </a:rPr>
              <a:t>Поточний ремонт насосів та двигунів.</a:t>
            </a:r>
          </a:p>
          <a:p>
            <a:pPr marL="343080" indent="-342720" algn="just">
              <a:spcBef>
                <a:spcPts val="400"/>
              </a:spcBef>
              <a:buClr>
                <a:srgbClr val="A6A6A6"/>
              </a:buClr>
              <a:buFont typeface="Arial"/>
              <a:buChar char="•"/>
            </a:pPr>
            <a:r>
              <a:rPr lang="uk-UA" sz="2000" spc="-1" dirty="0">
                <a:solidFill>
                  <a:srgbClr val="000000"/>
                </a:solidFill>
              </a:rPr>
              <a:t>Ремонт та заміна водозабірних кранів, змішувачів.</a:t>
            </a:r>
          </a:p>
          <a:p>
            <a:pPr marL="343080" indent="-342720" algn="just">
              <a:spcBef>
                <a:spcPts val="400"/>
              </a:spcBef>
              <a:buClr>
                <a:srgbClr val="A6A6A6"/>
              </a:buClr>
              <a:buFont typeface="Arial"/>
              <a:buChar char="•"/>
            </a:pPr>
            <a:r>
              <a:rPr lang="uk-UA" sz="2000" spc="-1" dirty="0">
                <a:solidFill>
                  <a:srgbClr val="000000"/>
                </a:solidFill>
              </a:rPr>
              <a:t>Ремонт окремих водонагрівальних колонок, очищення від накипу.</a:t>
            </a:r>
          </a:p>
          <a:p>
            <a:pPr marL="343080" indent="-342720" algn="just">
              <a:spcBef>
                <a:spcPts val="400"/>
              </a:spcBef>
              <a:buClr>
                <a:srgbClr val="A6A6A6"/>
              </a:buClr>
              <a:buFont typeface="Arial"/>
              <a:buChar char="•"/>
            </a:pPr>
            <a:r>
              <a:rPr lang="uk-UA" sz="2000" spc="-1" dirty="0">
                <a:solidFill>
                  <a:srgbClr val="000000"/>
                </a:solidFill>
              </a:rPr>
              <a:t>Відновлення ізоляції гарячих трубопроводів.</a:t>
            </a:r>
          </a:p>
          <a:p>
            <a:pPr marL="343080" indent="-342720" algn="just">
              <a:spcBef>
                <a:spcPts val="400"/>
              </a:spcBef>
              <a:buClr>
                <a:srgbClr val="A6A6A6"/>
              </a:buClr>
              <a:buFont typeface="Arial"/>
              <a:buChar char="•"/>
            </a:pPr>
            <a:r>
              <a:rPr lang="uk-UA" sz="2000" spc="-1" dirty="0">
                <a:solidFill>
                  <a:srgbClr val="000000"/>
                </a:solidFill>
              </a:rPr>
              <a:t>Невеликий за об’ємом ремонт душів та арматури до них.</a:t>
            </a:r>
          </a:p>
          <a:p>
            <a:pPr marL="343080" indent="-342720" algn="just">
              <a:spcBef>
                <a:spcPts val="400"/>
              </a:spcBef>
              <a:buClr>
                <a:srgbClr val="A6A6A6"/>
              </a:buClr>
              <a:buFont typeface="Arial"/>
              <a:buChar char="•"/>
            </a:pPr>
            <a:r>
              <a:rPr lang="uk-UA" sz="2000" spc="-1" dirty="0">
                <a:solidFill>
                  <a:srgbClr val="000000"/>
                </a:solidFill>
              </a:rPr>
              <a:t>Ремонт водопровідної арматури.</a:t>
            </a:r>
          </a:p>
          <a:p>
            <a:pPr marL="343080" indent="-342720" algn="just">
              <a:spcBef>
                <a:spcPts val="400"/>
              </a:spcBef>
              <a:buClr>
                <a:srgbClr val="A6A6A6"/>
              </a:buClr>
              <a:buFont typeface="Arial"/>
              <a:buChar char="•"/>
            </a:pPr>
            <a:r>
              <a:rPr lang="uk-UA" sz="2000" spc="-1" dirty="0">
                <a:solidFill>
                  <a:srgbClr val="000000"/>
                </a:solidFill>
              </a:rPr>
              <a:t>Фарбування труб гарячого водопостачання.</a:t>
            </a:r>
          </a:p>
          <a:p>
            <a:pPr marL="343080" indent="-342720" algn="just">
              <a:spcBef>
                <a:spcPts val="400"/>
              </a:spcBef>
              <a:buClr>
                <a:srgbClr val="A6A6A6"/>
              </a:buClr>
              <a:buFont typeface="Arial"/>
              <a:buChar char="•"/>
            </a:pPr>
            <a:endParaRPr lang="uk-UA" dirty="0"/>
          </a:p>
          <a:p>
            <a:pPr marL="343080" indent="-342720" algn="just">
              <a:lnSpc>
                <a:spcPct val="100000"/>
              </a:lnSpc>
              <a:spcBef>
                <a:spcPts val="400"/>
              </a:spcBef>
              <a:buClr>
                <a:srgbClr val="A6A6A6"/>
              </a:buClr>
              <a:buFont typeface="Arial"/>
              <a:buChar char="•"/>
            </a:pPr>
            <a:endParaRPr lang="uk-UA" sz="2000" spc="-1" dirty="0">
              <a:solidFill>
                <a:srgbClr val="000000"/>
              </a:solidFill>
              <a:ea typeface="Arial"/>
            </a:endParaRPr>
          </a:p>
        </p:txBody>
      </p:sp>
    </p:spTree>
    <p:extLst>
      <p:ext uri="{BB962C8B-B14F-4D97-AF65-F5344CB8AC3E}">
        <p14:creationId xmlns:p14="http://schemas.microsoft.com/office/powerpoint/2010/main" val="409171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2"/>
          <p:cNvSpPr txBox="1"/>
          <p:nvPr/>
        </p:nvSpPr>
        <p:spPr>
          <a:xfrm>
            <a:off x="504049" y="867331"/>
            <a:ext cx="10032840" cy="737280"/>
          </a:xfrm>
          <a:prstGeom prst="rect">
            <a:avLst/>
          </a:prstGeom>
          <a:noFill/>
          <a:ln>
            <a:noFill/>
          </a:ln>
        </p:spPr>
        <p:txBody>
          <a:bodyPr anchor="ctr">
            <a:noAutofit/>
          </a:bodyPr>
          <a:lstStyle/>
          <a:p>
            <a:pPr>
              <a:lnSpc>
                <a:spcPct val="100000"/>
              </a:lnSpc>
            </a:pPr>
            <a:r>
              <a:rPr lang="uk-UA" sz="2800" b="1" spc="-1" dirty="0">
                <a:solidFill>
                  <a:srgbClr val="000000"/>
                </a:solidFill>
                <a:latin typeface="Arial"/>
              </a:rPr>
              <a:t>Технічне обслуговування і ремонт системи холодного водопостачання</a:t>
            </a:r>
          </a:p>
        </p:txBody>
      </p:sp>
      <p:sp>
        <p:nvSpPr>
          <p:cNvPr id="153" name="TextShape 3"/>
          <p:cNvSpPr txBox="1"/>
          <p:nvPr/>
        </p:nvSpPr>
        <p:spPr>
          <a:xfrm>
            <a:off x="325465" y="1449628"/>
            <a:ext cx="11468745" cy="3556324"/>
          </a:xfrm>
          <a:prstGeom prst="rect">
            <a:avLst/>
          </a:prstGeom>
          <a:noFill/>
          <a:ln>
            <a:noFill/>
          </a:ln>
        </p:spPr>
        <p:txBody>
          <a:bodyPr>
            <a:noAutofit/>
          </a:bodyPr>
          <a:lstStyle/>
          <a:p>
            <a:pPr marL="360">
              <a:lnSpc>
                <a:spcPct val="100000"/>
              </a:lnSpc>
              <a:spcBef>
                <a:spcPts val="400"/>
              </a:spcBef>
              <a:buClr>
                <a:srgbClr val="A6A6A6"/>
              </a:buClr>
            </a:pPr>
            <a:endParaRPr lang="uk-UA" sz="1100" b="0" strike="noStrike" spc="-1" dirty="0">
              <a:solidFill>
                <a:srgbClr val="000000"/>
              </a:solidFill>
              <a:latin typeface="Arial"/>
              <a:ea typeface="Arial"/>
            </a:endParaRPr>
          </a:p>
          <a:p>
            <a:pPr marL="360" algn="just">
              <a:lnSpc>
                <a:spcPct val="100000"/>
              </a:lnSpc>
              <a:spcBef>
                <a:spcPts val="400"/>
              </a:spcBef>
              <a:spcAft>
                <a:spcPts val="600"/>
              </a:spcAft>
              <a:buClr>
                <a:srgbClr val="A6A6A6"/>
              </a:buClr>
            </a:pPr>
            <a:r>
              <a:rPr lang="uk-UA" sz="2000" b="1" spc="-1" dirty="0">
                <a:solidFill>
                  <a:srgbClr val="C00000"/>
                </a:solidFill>
                <a:latin typeface="Arial"/>
              </a:rPr>
              <a:t>Орієнтовний склад робіт з технічного обслуговування системи холодного водопостачання</a:t>
            </a:r>
            <a:r>
              <a:rPr lang="uk-UA" sz="2000" spc="-1" dirty="0">
                <a:solidFill>
                  <a:srgbClr val="000000"/>
                </a:solidFill>
                <a:ea typeface="Arial"/>
              </a:rPr>
              <a:t>:</a:t>
            </a:r>
          </a:p>
          <a:p>
            <a:pPr marL="343080" indent="-342720" algn="just">
              <a:spcBef>
                <a:spcPts val="400"/>
              </a:spcBef>
              <a:buClr>
                <a:srgbClr val="A6A6A6"/>
              </a:buClr>
              <a:buFont typeface="Arial"/>
              <a:buChar char="•"/>
            </a:pPr>
            <a:r>
              <a:rPr lang="uk-UA" sz="2000" spc="-1" dirty="0">
                <a:solidFill>
                  <a:srgbClr val="000000"/>
                </a:solidFill>
              </a:rPr>
              <a:t>Регулювання та гідравлічне випробовування системи холодного водопостачання.</a:t>
            </a:r>
          </a:p>
          <a:p>
            <a:pPr marL="343080" indent="-342720" algn="just">
              <a:spcBef>
                <a:spcPts val="400"/>
              </a:spcBef>
              <a:buClr>
                <a:srgbClr val="A6A6A6"/>
              </a:buClr>
              <a:buFont typeface="Arial"/>
              <a:buChar char="•"/>
            </a:pPr>
            <a:r>
              <a:rPr lang="uk-UA" sz="2000" spc="-1" dirty="0">
                <a:solidFill>
                  <a:srgbClr val="000000"/>
                </a:solidFill>
              </a:rPr>
              <a:t>Заміна прокладок у водопровідних кранах.</a:t>
            </a:r>
          </a:p>
          <a:p>
            <a:pPr marL="343080" indent="-342720" algn="just">
              <a:spcBef>
                <a:spcPts val="400"/>
              </a:spcBef>
              <a:buClr>
                <a:srgbClr val="A6A6A6"/>
              </a:buClr>
              <a:buFont typeface="Arial"/>
              <a:buChar char="•"/>
            </a:pPr>
            <a:r>
              <a:rPr lang="uk-UA" sz="2000" spc="-1" dirty="0">
                <a:solidFill>
                  <a:srgbClr val="000000"/>
                </a:solidFill>
              </a:rPr>
              <a:t>Ущільнення згонів.</a:t>
            </a:r>
          </a:p>
          <a:p>
            <a:pPr marL="343080" indent="-342720" algn="just">
              <a:spcBef>
                <a:spcPts val="400"/>
              </a:spcBef>
              <a:buClr>
                <a:srgbClr val="A6A6A6"/>
              </a:buClr>
              <a:buFont typeface="Arial"/>
              <a:buChar char="•"/>
            </a:pPr>
            <a:r>
              <a:rPr lang="uk-UA" sz="2000" spc="-1" dirty="0">
                <a:solidFill>
                  <a:srgbClr val="000000"/>
                </a:solidFill>
              </a:rPr>
              <a:t>Усунення засмічень </a:t>
            </a:r>
            <a:r>
              <a:rPr lang="uk-UA" sz="2000" spc="-1" dirty="0" err="1">
                <a:solidFill>
                  <a:srgbClr val="000000"/>
                </a:solidFill>
              </a:rPr>
              <a:t>внутрішньобудинкових</a:t>
            </a:r>
            <a:r>
              <a:rPr lang="uk-UA" sz="2000" spc="-1" dirty="0">
                <a:solidFill>
                  <a:srgbClr val="000000"/>
                </a:solidFill>
              </a:rPr>
              <a:t> водопровідних мереж.</a:t>
            </a:r>
          </a:p>
          <a:p>
            <a:pPr marL="343080" indent="-342720" algn="just">
              <a:spcBef>
                <a:spcPts val="400"/>
              </a:spcBef>
              <a:buClr>
                <a:srgbClr val="A6A6A6"/>
              </a:buClr>
              <a:buFont typeface="Arial"/>
              <a:buChar char="•"/>
            </a:pPr>
            <a:r>
              <a:rPr lang="uk-UA" sz="2000" spc="-1" dirty="0">
                <a:solidFill>
                  <a:srgbClr val="000000"/>
                </a:solidFill>
              </a:rPr>
              <a:t>Регулювання змивних бачків, заміна прокладок.</a:t>
            </a:r>
          </a:p>
          <a:p>
            <a:pPr marL="343080" indent="-342720" algn="just">
              <a:spcBef>
                <a:spcPts val="400"/>
              </a:spcBef>
              <a:buClr>
                <a:srgbClr val="A6A6A6"/>
              </a:buClr>
              <a:buFont typeface="Arial"/>
              <a:buChar char="•"/>
            </a:pPr>
            <a:r>
              <a:rPr lang="uk-UA" sz="2000" spc="-1" dirty="0">
                <a:solidFill>
                  <a:srgbClr val="000000"/>
                </a:solidFill>
              </a:rPr>
              <a:t>Промивання системи.</a:t>
            </a:r>
          </a:p>
          <a:p>
            <a:pPr marL="343080" indent="-342720" algn="just">
              <a:spcBef>
                <a:spcPts val="400"/>
              </a:spcBef>
              <a:buClr>
                <a:srgbClr val="A6A6A6"/>
              </a:buClr>
              <a:buFont typeface="Arial"/>
              <a:buChar char="•"/>
            </a:pPr>
            <a:r>
              <a:rPr lang="uk-UA" sz="2000" spc="-1" dirty="0">
                <a:solidFill>
                  <a:srgbClr val="000000"/>
                </a:solidFill>
              </a:rPr>
              <a:t>Поновлення сальникових ущільнень.</a:t>
            </a:r>
          </a:p>
          <a:p>
            <a:pPr marL="343080" indent="-342720" algn="just">
              <a:spcBef>
                <a:spcPts val="400"/>
              </a:spcBef>
              <a:buClr>
                <a:srgbClr val="A6A6A6"/>
              </a:buClr>
              <a:buFont typeface="Arial"/>
              <a:buChar char="•"/>
            </a:pPr>
            <a:r>
              <a:rPr lang="uk-UA" sz="2000" spc="-1" dirty="0">
                <a:solidFill>
                  <a:srgbClr val="000000"/>
                </a:solidFill>
              </a:rPr>
              <a:t>Очищення бачків від вапнякових </a:t>
            </a:r>
            <a:r>
              <a:rPr lang="uk-UA" sz="2000" spc="-1" dirty="0" err="1">
                <a:solidFill>
                  <a:srgbClr val="000000"/>
                </a:solidFill>
              </a:rPr>
              <a:t>відкладень</a:t>
            </a:r>
            <a:r>
              <a:rPr lang="uk-UA" sz="2000" spc="-1" dirty="0">
                <a:solidFill>
                  <a:srgbClr val="000000"/>
                </a:solidFill>
              </a:rPr>
              <a:t>.</a:t>
            </a:r>
          </a:p>
          <a:p>
            <a:pPr marL="343080" indent="-342720" algn="just">
              <a:spcBef>
                <a:spcPts val="400"/>
              </a:spcBef>
              <a:buClr>
                <a:srgbClr val="A6A6A6"/>
              </a:buClr>
              <a:buFont typeface="Arial"/>
              <a:buChar char="•"/>
            </a:pPr>
            <a:r>
              <a:rPr lang="uk-UA" sz="2000" spc="-1" dirty="0">
                <a:solidFill>
                  <a:srgbClr val="000000"/>
                </a:solidFill>
              </a:rPr>
              <a:t>Закріплення трубопроводів.</a:t>
            </a:r>
          </a:p>
          <a:p>
            <a:pPr marL="343080" indent="-342720" algn="just">
              <a:spcBef>
                <a:spcPts val="400"/>
              </a:spcBef>
              <a:buClr>
                <a:srgbClr val="A6A6A6"/>
              </a:buClr>
              <a:buFont typeface="Arial"/>
              <a:buChar char="•"/>
            </a:pPr>
            <a:r>
              <a:rPr lang="uk-UA" sz="2000" spc="-1" dirty="0">
                <a:solidFill>
                  <a:srgbClr val="000000"/>
                </a:solidFill>
              </a:rPr>
              <a:t>Очищення, промивання, знезараження водонапірних баків на горищах будівель.</a:t>
            </a:r>
          </a:p>
          <a:p>
            <a:pPr marL="343080" indent="-342720" algn="just">
              <a:spcBef>
                <a:spcPts val="400"/>
              </a:spcBef>
              <a:buClr>
                <a:srgbClr val="A6A6A6"/>
              </a:buClr>
              <a:buFont typeface="Arial"/>
              <a:buChar char="•"/>
            </a:pPr>
            <a:r>
              <a:rPr lang="uk-UA" sz="2000" spc="-1" dirty="0">
                <a:solidFill>
                  <a:srgbClr val="000000"/>
                </a:solidFill>
              </a:rPr>
              <a:t>Регулювання водопровідної арматури</a:t>
            </a:r>
          </a:p>
          <a:p>
            <a:pPr marL="343080" indent="-342720" algn="just">
              <a:spcBef>
                <a:spcPts val="400"/>
              </a:spcBef>
              <a:buClr>
                <a:srgbClr val="A6A6A6"/>
              </a:buClr>
              <a:buFont typeface="Arial"/>
              <a:buChar char="•"/>
            </a:pPr>
            <a:r>
              <a:rPr lang="uk-UA" sz="2000" spc="-1" dirty="0">
                <a:solidFill>
                  <a:srgbClr val="000000"/>
                </a:solidFill>
              </a:rPr>
              <a:t>Перевірка контрольно-вимірювальних приладів;</a:t>
            </a:r>
          </a:p>
          <a:p>
            <a:pPr marL="343080" indent="-342720" algn="just">
              <a:spcBef>
                <a:spcPts val="400"/>
              </a:spcBef>
              <a:buClr>
                <a:srgbClr val="A6A6A6"/>
              </a:buClr>
              <a:buFont typeface="Arial"/>
              <a:buChar char="•"/>
            </a:pPr>
            <a:endParaRPr lang="ru-RU" sz="2000" spc="-1" dirty="0">
              <a:solidFill>
                <a:srgbClr val="000000"/>
              </a:solidFill>
            </a:endParaRPr>
          </a:p>
          <a:p>
            <a:pPr marL="343080" indent="-342720" algn="just">
              <a:spcBef>
                <a:spcPts val="400"/>
              </a:spcBef>
              <a:buClr>
                <a:srgbClr val="A6A6A6"/>
              </a:buClr>
              <a:buFont typeface="Arial"/>
              <a:buChar char="•"/>
            </a:pPr>
            <a:endParaRPr lang="ru-RU" dirty="0"/>
          </a:p>
          <a:p>
            <a:pPr marL="343080" indent="-342720" algn="just">
              <a:lnSpc>
                <a:spcPct val="100000"/>
              </a:lnSpc>
              <a:spcBef>
                <a:spcPts val="400"/>
              </a:spcBef>
              <a:buClr>
                <a:srgbClr val="A6A6A6"/>
              </a:buClr>
              <a:buFont typeface="Arial"/>
              <a:buChar char="•"/>
            </a:pPr>
            <a:endParaRPr lang="uk-UA" sz="2000" spc="-1" dirty="0">
              <a:solidFill>
                <a:srgbClr val="000000"/>
              </a:solidFill>
              <a:ea typeface="Arial"/>
            </a:endParaRPr>
          </a:p>
        </p:txBody>
      </p:sp>
    </p:spTree>
    <p:extLst>
      <p:ext uri="{BB962C8B-B14F-4D97-AF65-F5344CB8AC3E}">
        <p14:creationId xmlns:p14="http://schemas.microsoft.com/office/powerpoint/2010/main" val="3808567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DE9EC"/>
      </a:dk2>
      <a:lt2>
        <a:srgbClr val="464653"/>
      </a:lt2>
      <a:accent1>
        <a:srgbClr val="727CA3"/>
      </a:accent1>
      <a:accent2>
        <a:srgbClr val="9FB8CD"/>
      </a:accent2>
      <a:accent3>
        <a:srgbClr val="D2DA7A"/>
      </a:accent3>
      <a:accent4>
        <a:srgbClr val="FADA7A"/>
      </a:accent4>
      <a:accent5>
        <a:srgbClr val="B88472"/>
      </a:accent5>
      <a:accent6>
        <a:srgbClr val="775F55"/>
      </a:accent6>
      <a:hlink>
        <a:srgbClr val="0084B4"/>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DDE9EC"/>
      </a:dk2>
      <a:lt2>
        <a:srgbClr val="464653"/>
      </a:lt2>
      <a:accent1>
        <a:srgbClr val="727CA3"/>
      </a:accent1>
      <a:accent2>
        <a:srgbClr val="9FB8CD"/>
      </a:accent2>
      <a:accent3>
        <a:srgbClr val="D2DA7A"/>
      </a:accent3>
      <a:accent4>
        <a:srgbClr val="FADA7A"/>
      </a:accent4>
      <a:accent5>
        <a:srgbClr val="B88472"/>
      </a:accent5>
      <a:accent6>
        <a:srgbClr val="775F55"/>
      </a:accent6>
      <a:hlink>
        <a:srgbClr val="0084B4"/>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DDE9EC"/>
      </a:dk2>
      <a:lt2>
        <a:srgbClr val="464653"/>
      </a:lt2>
      <a:accent1>
        <a:srgbClr val="727CA3"/>
      </a:accent1>
      <a:accent2>
        <a:srgbClr val="9FB8CD"/>
      </a:accent2>
      <a:accent3>
        <a:srgbClr val="D2DA7A"/>
      </a:accent3>
      <a:accent4>
        <a:srgbClr val="FADA7A"/>
      </a:accent4>
      <a:accent5>
        <a:srgbClr val="B88472"/>
      </a:accent5>
      <a:accent6>
        <a:srgbClr val="775F55"/>
      </a:accent6>
      <a:hlink>
        <a:srgbClr val="0084B4"/>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DDE9EC"/>
      </a:dk2>
      <a:lt2>
        <a:srgbClr val="464653"/>
      </a:lt2>
      <a:accent1>
        <a:srgbClr val="727CA3"/>
      </a:accent1>
      <a:accent2>
        <a:srgbClr val="9FB8CD"/>
      </a:accent2>
      <a:accent3>
        <a:srgbClr val="D2DA7A"/>
      </a:accent3>
      <a:accent4>
        <a:srgbClr val="FADA7A"/>
      </a:accent4>
      <a:accent5>
        <a:srgbClr val="B88472"/>
      </a:accent5>
      <a:accent6>
        <a:srgbClr val="775F55"/>
      </a:accent6>
      <a:hlink>
        <a:srgbClr val="0084B4"/>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VASSI_zals</Template>
  <TotalTime>13010</TotalTime>
  <Words>4293</Words>
  <Application>Microsoft Office PowerPoint</Application>
  <PresentationFormat>Широкоэкранный</PresentationFormat>
  <Paragraphs>915</Paragraphs>
  <Slides>31</Slides>
  <Notes>31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31</vt:i4>
      </vt:variant>
    </vt:vector>
  </HeadingPairs>
  <TitlesOfParts>
    <vt:vector size="40" baseType="lpstr">
      <vt:lpstr>Arial</vt:lpstr>
      <vt:lpstr>Arial Narrow</vt:lpstr>
      <vt:lpstr>Calibri</vt:lpstr>
      <vt:lpstr>Symbol</vt:lpstr>
      <vt:lpstr>Times New Roman</vt:lpstr>
      <vt:lpstr>Wingdings</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Dace Eihvalde</dc:creator>
  <dc:description/>
  <cp:lastModifiedBy>Dell</cp:lastModifiedBy>
  <cp:revision>1661</cp:revision>
  <cp:lastPrinted>2019-07-02T10:08:48Z</cp:lastPrinted>
  <dcterms:created xsi:type="dcterms:W3CDTF">2015-02-12T10:49:47Z</dcterms:created>
  <dcterms:modified xsi:type="dcterms:W3CDTF">2019-07-02T10:08:59Z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14</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