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9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8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4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0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2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0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3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7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5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7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174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6" r:id="rId5"/>
    <p:sldLayoutId id="2147483890" r:id="rId6"/>
    <p:sldLayoutId id="2147483891" r:id="rId7"/>
    <p:sldLayoutId id="2147483892" r:id="rId8"/>
    <p:sldLayoutId id="2147483895" r:id="rId9"/>
    <p:sldLayoutId id="2147483893" r:id="rId10"/>
    <p:sldLayoutId id="2147483894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F%D0%BE%D0%BB%D1%83%D1%87%D0%B5%D0%BD%D1%96_%D0%A8%D1%82%D0%B0%D1%82%D0%B8_%D0%90%D0%BC%D0%B5%D1%80%D0%B8%D0%BA%D0%B8" TargetMode="External"/><Relationship Id="rId2" Type="http://schemas.openxmlformats.org/officeDocument/2006/relationships/hyperlink" Target="https://uk.wikipedia.org/wiki/%D0%84%D0%B2%D1%80%D0%BE%D0%BF%D0%B5%D0%B9%D1%81%D1%8C%D0%BA%D0%B8%D0%B9_%D0%A1%D0%BE%D1%8E%D0%B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uk.wikipedia.org/wiki/%D0%9E%D1%80%D0%B3%D0%B0%D0%BD%D1%96%D0%B7%D0%B0%D1%86%D1%96%D1%8F_%D0%9E%D0%B1'%D1%94%D0%B4%D0%BD%D0%B0%D0%BD%D0%B8%D1%85_%D0%9D%D0%B0%D1%86%D1%96%D0%B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88D2A57-115D-4BD5-81AC-11942FB8C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Зовнішня політика 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smtClean="0">
                <a:solidFill>
                  <a:schemeClr val="tx1"/>
                </a:solidFill>
              </a:rPr>
              <a:t>та стратегія України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A04FA2-0EE2-42E2-93BB-E1BBDBD34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9" r="13181" b="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56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3FBF6-E3A2-496F-8714-3E305ED1F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601200"/>
            <a:ext cx="3409782" cy="539954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000" dirty="0" err="1">
                <a:solidFill>
                  <a:schemeClr val="tx1"/>
                </a:solidFill>
              </a:rPr>
              <a:t>Стратегічна</a:t>
            </a:r>
            <a:r>
              <a:rPr lang="ru-RU" sz="2000" dirty="0">
                <a:solidFill>
                  <a:schemeClr val="tx1"/>
                </a:solidFill>
              </a:rPr>
              <a:t> мета </a:t>
            </a:r>
            <a:r>
              <a:rPr lang="ru-RU" sz="2000" dirty="0" err="1">
                <a:solidFill>
                  <a:schemeClr val="tx1"/>
                </a:solidFill>
              </a:rPr>
              <a:t>зовнішньої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політики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 — </a:t>
            </a:r>
            <a:r>
              <a:rPr lang="ru-RU" sz="2000" dirty="0" err="1">
                <a:solidFill>
                  <a:schemeClr val="tx1"/>
                </a:solidFill>
              </a:rPr>
              <a:t>європейська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євроатлантична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інтеграція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формування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відносин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стратегічного</a:t>
            </a:r>
            <a:r>
              <a:rPr lang="ru-RU" sz="2000" dirty="0">
                <a:solidFill>
                  <a:schemeClr val="tx1"/>
                </a:solidFill>
              </a:rPr>
              <a:t> партнерства з </a:t>
            </a:r>
            <a:r>
              <a:rPr lang="ru-RU" sz="2000" dirty="0" err="1">
                <a:solidFill>
                  <a:schemeClr val="tx1"/>
                </a:solidFill>
                <a:hlinkClick r:id="rId2" tooltip="Європейський Союз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Європейським</a:t>
            </a:r>
            <a:r>
              <a:rPr lang="ru-RU" sz="2000" dirty="0">
                <a:solidFill>
                  <a:schemeClr val="tx1"/>
                </a:solidFill>
                <a:hlinkClick r:id="rId2" tooltip="Європейський Союз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Союзом</a:t>
            </a:r>
            <a:r>
              <a:rPr lang="ru-RU" sz="2000" dirty="0">
                <a:solidFill>
                  <a:schemeClr val="tx1"/>
                </a:solidFill>
              </a:rPr>
              <a:t>, </a:t>
            </a:r>
            <a:r>
              <a:rPr lang="ru-RU" sz="2000" dirty="0" err="1">
                <a:solidFill>
                  <a:schemeClr val="tx1"/>
                </a:solidFill>
                <a:hlinkClick r:id="rId3" tooltip="Сполучені Штати Америки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Сполученими</a:t>
            </a:r>
            <a:r>
              <a:rPr lang="ru-RU" sz="2000" dirty="0">
                <a:solidFill>
                  <a:schemeClr val="tx1"/>
                </a:solidFill>
                <a:hlinkClick r:id="rId3" tooltip="Сполучені Штати Америки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Штатами Америки</a:t>
            </a:r>
            <a:r>
              <a:rPr lang="ru-RU" sz="2000" dirty="0">
                <a:solidFill>
                  <a:schemeClr val="tx1"/>
                </a:solidFill>
              </a:rPr>
              <a:t>, активна </a:t>
            </a:r>
            <a:r>
              <a:rPr lang="ru-RU" sz="2000" dirty="0" err="1">
                <a:solidFill>
                  <a:schemeClr val="tx1"/>
                </a:solidFill>
              </a:rPr>
              <a:t>діяльність</a:t>
            </a:r>
            <a:r>
              <a:rPr lang="ru-RU" sz="2000" dirty="0">
                <a:solidFill>
                  <a:schemeClr val="tx1"/>
                </a:solidFill>
              </a:rPr>
              <a:t> в </a:t>
            </a:r>
            <a:r>
              <a:rPr lang="ru-RU" sz="2000" dirty="0">
                <a:solidFill>
                  <a:schemeClr val="tx1"/>
                </a:solidFill>
                <a:hlinkClick r:id="rId4" tooltip="Організація Об'єднаних Націй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ООН</a:t>
            </a:r>
            <a:r>
              <a:rPr lang="ru-RU" sz="2000" dirty="0">
                <a:solidFill>
                  <a:schemeClr val="tx1"/>
                </a:solidFill>
              </a:rPr>
              <a:t> та </a:t>
            </a:r>
            <a:r>
              <a:rPr lang="ru-RU" sz="2000" dirty="0" err="1">
                <a:solidFill>
                  <a:schemeClr val="tx1"/>
                </a:solidFill>
              </a:rPr>
              <a:t>інших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міжнародних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організаціях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Рисунок 4" descr="Изображение выглядит как внешний, цветной, много, в линейку&#10;&#10;Автоматически созданное описание">
            <a:extLst>
              <a:ext uri="{FF2B5EF4-FFF2-40B4-BE49-F238E27FC236}">
                <a16:creationId xmlns:a16="http://schemas.microsoft.com/office/drawing/2014/main" id="{E86DAE1C-704A-42DF-B1E5-3182BB58B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231" y="1147266"/>
            <a:ext cx="6831503" cy="45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57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820BF-C448-43AA-B717-7E64802C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17" y="1611757"/>
            <a:ext cx="3568661" cy="3634486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32500" lnSpcReduction="20000"/>
          </a:bodyPr>
          <a:lstStyle/>
          <a:p>
            <a:pPr>
              <a:lnSpc>
                <a:spcPct val="110000"/>
              </a:lnSpc>
            </a:pPr>
            <a:r>
              <a:rPr lang="uk-UA" sz="4500" dirty="0"/>
              <a:t>Геополітична ситуація характеризується високим рівнем турбулентності, невизначеності та конфліктності. Ключовий партнер України – ЄС, нині перебуваючи у стадії складної трансформації, обтяжений внутрішніми проблемами (наслідки </a:t>
            </a:r>
            <a:r>
              <a:rPr lang="en-US" sz="4500" dirty="0"/>
              <a:t>Brexit, </a:t>
            </a:r>
            <a:r>
              <a:rPr lang="uk-UA" sz="4500" dirty="0"/>
              <a:t>міграційна криза, конфліктність між структурами ЄС і окремими країнами-членами, зростання правого радикалізму, ізоляціонізму, проросійських настроїв), відчуває дефіцит єдності, в </a:t>
            </a:r>
            <a:r>
              <a:rPr lang="uk-UA" sz="4500" dirty="0" err="1"/>
              <a:t>т.ч</a:t>
            </a:r>
            <a:r>
              <a:rPr lang="uk-UA" sz="4500" dirty="0"/>
              <a:t>. на російському напрямі. Це позначається на відносинах Києва та Брюсселя. </a:t>
            </a:r>
          </a:p>
          <a:p>
            <a:pPr>
              <a:lnSpc>
                <a:spcPct val="110000"/>
              </a:lnSpc>
            </a:pPr>
            <a:endParaRPr lang="ru-RU" sz="1200" dirty="0"/>
          </a:p>
        </p:txBody>
      </p:sp>
      <p:pic>
        <p:nvPicPr>
          <p:cNvPr id="5" name="Рисунок 4" descr="Изображение выглядит как желтый, стол, вода, летит&#10;&#10;Автоматически созданное описание">
            <a:extLst>
              <a:ext uri="{FF2B5EF4-FFF2-40B4-BE49-F238E27FC236}">
                <a16:creationId xmlns:a16="http://schemas.microsoft.com/office/drawing/2014/main" id="{8F0AADBD-5A58-48B9-9D9E-C14091B53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7" r="18667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5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ода&#10;&#10;Автоматически созданное описание">
            <a:extLst>
              <a:ext uri="{FF2B5EF4-FFF2-40B4-BE49-F238E27FC236}">
                <a16:creationId xmlns:a16="http://schemas.microsoft.com/office/drawing/2014/main" id="{44AD3470-8A4D-4738-B852-939674560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710" b="57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B2D9895-43A0-4828-AF3A-C4002E57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535" y="492370"/>
            <a:ext cx="6541477" cy="518355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LeftFacing"/>
            <a:lightRig rig="threePt" dir="t"/>
          </a:scene3d>
        </p:spPr>
        <p:txBody>
          <a:bodyPr>
            <a:normAutofit lnSpcReduction="10000"/>
          </a:bodyPr>
          <a:lstStyle/>
          <a:p>
            <a:r>
              <a:rPr lang="uk-UA" sz="2800" dirty="0"/>
              <a:t>Головним викликом і загрозою </a:t>
            </a:r>
            <a:r>
              <a:rPr lang="uk-UA" sz="2800" dirty="0" err="1"/>
              <a:t>залиша</a:t>
            </a:r>
            <a:r>
              <a:rPr lang="uk-UA" sz="2800" dirty="0"/>
              <a:t>- </a:t>
            </a:r>
            <a:r>
              <a:rPr lang="uk-UA" sz="2800" dirty="0" err="1"/>
              <a:t>ється</a:t>
            </a:r>
            <a:r>
              <a:rPr lang="uk-UA" sz="2800" dirty="0"/>
              <a:t> російська “гібридна” агресія, спрямована на  руйнування України ззовні і зсередини шляхом дискредитації її зовнішньої політики, руйнування міжнародного іміджу, провокування конфліктності та  напруженості в її відносинах з країнами світу, витіснення зі світових ринків</a:t>
            </a:r>
            <a:r>
              <a:rPr lang="uk-UA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8232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Объект 4" descr="Изображение выглядит как текст, карта, мужчин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89225499-60C6-4B34-8EDE-C7F605E10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80EA942-991D-48C5-A177-92D911810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" b="98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летит, флаг, воздушный змей, воздух&#10;&#10;Автоматически созданное описание">
            <a:extLst>
              <a:ext uri="{FF2B5EF4-FFF2-40B4-BE49-F238E27FC236}">
                <a16:creationId xmlns:a16="http://schemas.microsoft.com/office/drawing/2014/main" id="{06CEBFF5-2909-4D4D-9001-948B2875C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0041" b="5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4479CB4-3DE0-49CA-9602-B5F6999A3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623" y="211019"/>
            <a:ext cx="6153054" cy="367830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r>
              <a:rPr lang="uk-UA" sz="2200" dirty="0"/>
              <a:t>Узагальнюючи, слід констатувати, що головним зовнішньополітичним пріоритетом є і залишатиметься, принаймні на середньострокову перспективу, захист суверенітету і національної державності від загрози з боку РФ. Однак, ефективність зовнішньої політики України, її міжнародні позиції, рівень підтримки з боку світової спільноти вирішальною мірою залежатимуть від ефективності дій української влади всередині країни.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997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413924"/>
      </a:dk2>
      <a:lt2>
        <a:srgbClr val="E4E8EA"/>
      </a:lt2>
      <a:accent1>
        <a:srgbClr val="BF9988"/>
      </a:accent1>
      <a:accent2>
        <a:srgbClr val="AFA077"/>
      </a:accent2>
      <a:accent3>
        <a:srgbClr val="A1A77E"/>
      </a:accent3>
      <a:accent4>
        <a:srgbClr val="8CAB74"/>
      </a:accent4>
      <a:accent5>
        <a:srgbClr val="82AC81"/>
      </a:accent5>
      <a:accent6>
        <a:srgbClr val="77AE8D"/>
      </a:accent6>
      <a:hlink>
        <a:srgbClr val="5E899D"/>
      </a:hlink>
      <a:folHlink>
        <a:srgbClr val="848484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 Nova Light</vt:lpstr>
      <vt:lpstr>Corbel</vt:lpstr>
      <vt:lpstr>Gill Sans MT</vt:lpstr>
      <vt:lpstr>Wingdings 2</vt:lpstr>
      <vt:lpstr>DividendVTI</vt:lpstr>
      <vt:lpstr>Зовнішня політика  та стратегія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Зовнішня політика України</dc:title>
  <dc:creator>Андрей Набоков</dc:creator>
  <cp:lastModifiedBy>user</cp:lastModifiedBy>
  <cp:revision>3</cp:revision>
  <dcterms:created xsi:type="dcterms:W3CDTF">2019-11-16T22:34:13Z</dcterms:created>
  <dcterms:modified xsi:type="dcterms:W3CDTF">2020-08-30T10:10:31Z</dcterms:modified>
</cp:coreProperties>
</file>