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Petrona"/>
      <p:regular r:id="rId17"/>
    </p:embeddedFont>
    <p:embeddedFont>
      <p:font typeface="Petrona"/>
      <p:regular r:id="rId18"/>
    </p:embeddedFont>
    <p:embeddedFont>
      <p:font typeface="Petrona"/>
      <p:regular r:id="rId19"/>
    </p:embeddedFont>
    <p:embeddedFont>
      <p:font typeface="Petrona"/>
      <p:regular r:id="rId20"/>
    </p:embeddedFont>
    <p:embeddedFont>
      <p:font typeface="Inter"/>
      <p:regular r:id="rId21"/>
    </p:embeddedFont>
    <p:embeddedFont>
      <p:font typeface="Inter"/>
      <p:regular r:id="rId22"/>
    </p:embeddedFont>
    <p:embeddedFont>
      <p:font typeface="Inter"/>
      <p:regular r:id="rId23"/>
    </p:embeddedFont>
    <p:embeddedFont>
      <p:font typeface="Inter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image" Target="../media/image-10-6.png"/><Relationship Id="rId7" Type="http://schemas.openxmlformats.org/officeDocument/2006/relationships/image" Target="../media/image-10-7.png"/><Relationship Id="rId8" Type="http://schemas.openxmlformats.org/officeDocument/2006/relationships/image" Target="../media/image-10-8.png"/><Relationship Id="rId9" Type="http://schemas.openxmlformats.org/officeDocument/2006/relationships/slideLayout" Target="../slideLayouts/slideLayout11.xml"/><Relationship Id="rId10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slideLayout" Target="../slideLayouts/slideLayout3.xml"/><Relationship Id="rId5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9233" y="1836658"/>
            <a:ext cx="8085534" cy="4093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0700"/>
              </a:lnSpc>
              <a:buNone/>
            </a:pPr>
            <a:r>
              <a:rPr lang="en-US" sz="85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Дизайн в GPT  для контенту Instagram</a:t>
            </a:r>
            <a:endParaRPr lang="en-US" sz="8550" dirty="0"/>
          </a:p>
        </p:txBody>
      </p:sp>
      <p:sp>
        <p:nvSpPr>
          <p:cNvPr id="4" name="Text 1"/>
          <p:cNvSpPr/>
          <p:nvPr/>
        </p:nvSpPr>
        <p:spPr>
          <a:xfrm>
            <a:off x="529233" y="6128385"/>
            <a:ext cx="8085534" cy="264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Алгоритми створення інноваційних бізнес-креативів за допомогою штучного інтелекту.</a:t>
            </a:r>
            <a:endParaRPr lang="en-US" sz="13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7829" y="600551"/>
            <a:ext cx="12468582" cy="625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Висновок: GPT — Ключ до Ефективного Дизайну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27829" y="1589842"/>
            <a:ext cx="13174742" cy="290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Ера ручного SMM завершується. GPT пропонує бізнесу інструменти для масштабування, які раніше були недоступні.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1982391" y="2668191"/>
            <a:ext cx="3027283" cy="312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Швидкість та Масштаб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27829" y="3089910"/>
            <a:ext cx="4281845" cy="581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Миттєве створення великої кількості контенту без втрати якості.</a:t>
            </a:r>
            <a:endParaRPr lang="en-US" sz="14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9674" y="2085499"/>
            <a:ext cx="4611053" cy="4611053"/>
          </a:xfrm>
          <a:prstGeom prst="rect">
            <a:avLst/>
          </a:prstGeom>
        </p:spPr>
      </p:pic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579" y="3391495"/>
            <a:ext cx="255865" cy="31980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620726" y="2668191"/>
            <a:ext cx="2501979" cy="312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Креативність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620726" y="3089910"/>
            <a:ext cx="4281845" cy="581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Генерація нестандартних візуальних та текстових ідей, що виділяють бренд.</a:t>
            </a:r>
            <a:endParaRPr lang="en-US" sz="14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674" y="2085499"/>
            <a:ext cx="4611053" cy="4611053"/>
          </a:xfrm>
          <a:prstGeom prst="rect">
            <a:avLst/>
          </a:prstGeom>
        </p:spPr>
      </p:pic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717" y="3391495"/>
            <a:ext cx="255865" cy="31980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620726" y="5110163"/>
            <a:ext cx="2501979" cy="312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Персоналізація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9620726" y="5531882"/>
            <a:ext cx="4281845" cy="581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Адаптація контенту під індивідуальні потреби цільової аудиторії.</a:t>
            </a:r>
            <a:endParaRPr lang="en-US" sz="140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674" y="2085499"/>
            <a:ext cx="4611053" cy="4611053"/>
          </a:xfrm>
          <a:prstGeom prst="rect">
            <a:avLst/>
          </a:prstGeom>
        </p:spPr>
      </p:pic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6717" y="5070634"/>
            <a:ext cx="255865" cy="319802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507694" y="5110163"/>
            <a:ext cx="2501979" cy="312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Автоматизація</a:t>
            </a:r>
            <a:endParaRPr lang="en-US" sz="1950" dirty="0"/>
          </a:p>
        </p:txBody>
      </p:sp>
      <p:sp>
        <p:nvSpPr>
          <p:cNvPr id="17" name="Text 9"/>
          <p:cNvSpPr/>
          <p:nvPr/>
        </p:nvSpPr>
        <p:spPr>
          <a:xfrm>
            <a:off x="727829" y="5531882"/>
            <a:ext cx="4281845" cy="581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Звільнення ресурсів для стратегічного планування.</a:t>
            </a:r>
            <a:endParaRPr lang="en-US" sz="1400" dirty="0"/>
          </a:p>
        </p:txBody>
      </p:sp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674" y="2085499"/>
            <a:ext cx="4611053" cy="4611053"/>
          </a:xfrm>
          <a:prstGeom prst="rect">
            <a:avLst/>
          </a:prstGeom>
        </p:spPr>
      </p:pic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7579" y="5070634"/>
            <a:ext cx="255865" cy="319802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27829" y="6901220"/>
            <a:ext cx="13174742" cy="727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Використовуйте алгоритми GPT для підвищення якості та масштабування контенту.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6237C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Час діяти: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впроваджуйте AI сьогодні, щоб зайняти лідируючі позиції у вашій ніші та випередити конкурентів!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05401"/>
            <a:ext cx="11918752" cy="545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Чому GPT — Новий Інструмент для Instagram Бізнесу?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793790" y="224790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Штучний інтелект трансформує підходи до контент-маркетингу. GPT стає незамінним помічником для автоматизації процесів та підвищення креативності у соціальних мережах.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106222"/>
            <a:ext cx="4215289" cy="3277076"/>
          </a:xfrm>
          <a:prstGeom prst="roundRect">
            <a:avLst>
              <a:gd name="adj" fmla="val 2544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999768" y="3312200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6237C8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3479" y="3442335"/>
            <a:ext cx="267891" cy="33492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99768" y="4105870"/>
            <a:ext cx="3611642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Масове Впровадження AI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999768" y="4566047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Понад 180 мільйонів користувачів ChatGPT щомісяця свідчать про зростаючу популярність AI у маркетинговій сфері.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5207437" y="3106222"/>
            <a:ext cx="4215408" cy="3277076"/>
          </a:xfrm>
          <a:prstGeom prst="roundRect">
            <a:avLst>
              <a:gd name="adj" fmla="val 2544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413415" y="3312200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6237C8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126" y="3442335"/>
            <a:ext cx="267891" cy="334923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13415" y="4105870"/>
            <a:ext cx="3803452" cy="682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Insta GPT: Дизайн в Один Клік</a:t>
            </a:r>
            <a:endParaRPr lang="en-US" sz="2100" dirty="0"/>
          </a:p>
        </p:txBody>
      </p:sp>
      <p:sp>
        <p:nvSpPr>
          <p:cNvPr id="13" name="Text 9"/>
          <p:cNvSpPr/>
          <p:nvPr/>
        </p:nvSpPr>
        <p:spPr>
          <a:xfrm>
            <a:off x="5413415" y="4907161"/>
            <a:ext cx="380345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Інструменти на базі GPT дозволяють створювати повністю редаговані, естетичні дизайни для Instagram із мінімальними зусиллями.</a:t>
            </a:r>
            <a:endParaRPr lang="en-US" sz="1550" dirty="0"/>
          </a:p>
        </p:txBody>
      </p:sp>
      <p:sp>
        <p:nvSpPr>
          <p:cNvPr id="14" name="Shape 10"/>
          <p:cNvSpPr/>
          <p:nvPr/>
        </p:nvSpPr>
        <p:spPr>
          <a:xfrm>
            <a:off x="9621203" y="3106222"/>
            <a:ext cx="4215289" cy="3277076"/>
          </a:xfrm>
          <a:prstGeom prst="roundRect">
            <a:avLst>
              <a:gd name="adj" fmla="val 2544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9827181" y="3312200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6237C8"/>
          </a:solidFill>
          <a:ln/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0892" y="3442335"/>
            <a:ext cx="267891" cy="334923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27181" y="4105870"/>
            <a:ext cx="3803333" cy="682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Автоматизація Рутинних Задач</a:t>
            </a:r>
            <a:endParaRPr lang="en-US" sz="2100" dirty="0"/>
          </a:p>
        </p:txBody>
      </p:sp>
      <p:sp>
        <p:nvSpPr>
          <p:cNvPr id="18" name="Text 13"/>
          <p:cNvSpPr/>
          <p:nvPr/>
        </p:nvSpPr>
        <p:spPr>
          <a:xfrm>
            <a:off x="9827181" y="4907161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Від написання захоплюючих підписів до генерації унікального візуального контенту — AI бере на себе нудну роботу.</a:t>
            </a:r>
            <a:endParaRPr lang="en-US" sz="1550" dirty="0"/>
          </a:p>
        </p:txBody>
      </p:sp>
      <p:sp>
        <p:nvSpPr>
          <p:cNvPr id="19" name="Text 14"/>
          <p:cNvSpPr/>
          <p:nvPr/>
        </p:nvSpPr>
        <p:spPr>
          <a:xfrm>
            <a:off x="793790" y="660654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Використання AI дозволяє маркетологам зосередитися на стратегії, а не на монотонному виконанні завдань.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852" y="494824"/>
            <a:ext cx="10407729" cy="618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Крок 1: Аналіз Цільової Аудиторії та Ніші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719852" y="1473398"/>
            <a:ext cx="13190696" cy="576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Ефективний дизайн починається з глибокого розуміння того, до кого ви звертаєтеся. GPT допомагає швидко створити деталізований портрет клієнта.</a:t>
            </a:r>
            <a:endParaRPr lang="en-US" sz="14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852" y="2454235"/>
            <a:ext cx="5694283" cy="569428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860858" y="2413754"/>
            <a:ext cx="7057192" cy="576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Визначення Портрету Клієнта: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Використовуйте GPT для аналізу демографії, інтересів та поведінкових патернів вашої аудиторії.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6860858" y="3052763"/>
            <a:ext cx="7057192" cy="8640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Сегментація Аудиторії: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Наприклад, для магазину одягу GPT може виділити ключовий сегмент: жінки 25-34 роки, активні користувачі Instagram, які цікавляться екологічною модою.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6860858" y="3979783"/>
            <a:ext cx="7057192" cy="8640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Персоналізовані Промпти: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Генеруйте промпти, адаптовані під потреби конкретного сегменту, що забезпечує максимальну релевантність креативів.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6860858" y="5046226"/>
            <a:ext cx="7057192" cy="1052632"/>
          </a:xfrm>
          <a:prstGeom prst="roundRect">
            <a:avLst>
              <a:gd name="adj" fmla="val 7181"/>
            </a:avLst>
          </a:prstGeom>
          <a:solidFill>
            <a:srgbClr val="D0C3EE"/>
          </a:solidFill>
          <a:ln/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761" y="5319236"/>
            <a:ext cx="224909" cy="17990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445573" y="5271016"/>
            <a:ext cx="6292572" cy="576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Створення високоякісних промптів для AI на основі даних ЦА є критично важливим для отримання релевантних результатів.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6280" y="779264"/>
            <a:ext cx="7711440" cy="12311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Крок 2: Генерація Ідей для Контенту через GPT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716280" y="2278975"/>
            <a:ext cx="7711440" cy="572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GPT виступає як нескінченний генератор ідей, допомагаючи брендам залишатися актуальними та постійно дивувати свою аудиторію.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716280" y="3053358"/>
            <a:ext cx="716280" cy="1346240"/>
          </a:xfrm>
          <a:prstGeom prst="roundRect">
            <a:avLst>
              <a:gd name="adj" fmla="val 360009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18" y="3558540"/>
            <a:ext cx="268605" cy="3357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611630" y="3232428"/>
            <a:ext cx="2462212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Промпти для Ідей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1611630" y="3647599"/>
            <a:ext cx="6816090" cy="572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Використовуйте готові бібліотеки (40+ прикладів) промптів для пошуку ідей постів, конкурсів, мемів та інтерактивних Stories.</a:t>
            </a:r>
            <a:endParaRPr lang="en-US" sz="1400" dirty="0"/>
          </a:p>
        </p:txBody>
      </p:sp>
      <p:sp>
        <p:nvSpPr>
          <p:cNvPr id="9" name="Shape 5"/>
          <p:cNvSpPr/>
          <p:nvPr/>
        </p:nvSpPr>
        <p:spPr>
          <a:xfrm>
            <a:off x="716280" y="4578668"/>
            <a:ext cx="716280" cy="1346240"/>
          </a:xfrm>
          <a:prstGeom prst="roundRect">
            <a:avLst>
              <a:gd name="adj" fmla="val 360009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118" y="5083850"/>
            <a:ext cx="268605" cy="33575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611630" y="4757738"/>
            <a:ext cx="3198495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Орієнтація на Залучення</a:t>
            </a:r>
            <a:endParaRPr lang="en-US" sz="1900" dirty="0"/>
          </a:p>
        </p:txBody>
      </p:sp>
      <p:sp>
        <p:nvSpPr>
          <p:cNvPr id="12" name="Text 7"/>
          <p:cNvSpPr/>
          <p:nvPr/>
        </p:nvSpPr>
        <p:spPr>
          <a:xfrm>
            <a:off x="1611630" y="5172908"/>
            <a:ext cx="6816090" cy="572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Приклад промпта: «Запропонуй 3 ідеї постів для залучення репостів і збережень у ніші екологічної косметики, акцентуючи на користі для шкіри».</a:t>
            </a:r>
            <a:endParaRPr lang="en-US" sz="1400" dirty="0"/>
          </a:p>
        </p:txBody>
      </p:sp>
      <p:sp>
        <p:nvSpPr>
          <p:cNvPr id="13" name="Shape 8"/>
          <p:cNvSpPr/>
          <p:nvPr/>
        </p:nvSpPr>
        <p:spPr>
          <a:xfrm>
            <a:off x="716280" y="6103977"/>
            <a:ext cx="716280" cy="1346240"/>
          </a:xfrm>
          <a:prstGeom prst="roundRect">
            <a:avLst>
              <a:gd name="adj" fmla="val 360009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118" y="6609159"/>
            <a:ext cx="268605" cy="335756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611630" y="6283047"/>
            <a:ext cx="3242072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Швидкий Пошук Трендів</a:t>
            </a:r>
            <a:endParaRPr lang="en-US" sz="1900" dirty="0"/>
          </a:p>
        </p:txBody>
      </p:sp>
      <p:sp>
        <p:nvSpPr>
          <p:cNvPr id="16" name="Text 10"/>
          <p:cNvSpPr/>
          <p:nvPr/>
        </p:nvSpPr>
        <p:spPr>
          <a:xfrm>
            <a:off x="1611630" y="6698218"/>
            <a:ext cx="6816090" cy="572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Перевага GPT — швидке виявлення та адаптація трендових тем і форматів (наприклад, актуальних TikTok-мемів) під унікальний стиль вашого бренду.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6642" y="520184"/>
            <a:ext cx="13117116" cy="1300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0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Крок 3: Алгоритм Створення Картинки та Креативів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56642" y="2199084"/>
            <a:ext cx="13117116" cy="60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Створення візуалів перетворюється на керований, творчий процес, де GPT формує ідеальне технічне завдання для графічних AI-генераторів.</a:t>
            </a:r>
            <a:endParaRPr lang="en-US" sz="1450" dirty="0"/>
          </a:p>
        </p:txBody>
      </p:sp>
      <p:sp>
        <p:nvSpPr>
          <p:cNvPr id="4" name="Shape 2"/>
          <p:cNvSpPr/>
          <p:nvPr/>
        </p:nvSpPr>
        <p:spPr>
          <a:xfrm>
            <a:off x="756642" y="3300889"/>
            <a:ext cx="6464022" cy="1675805"/>
          </a:xfrm>
          <a:prstGeom prst="roundRect">
            <a:avLst>
              <a:gd name="adj" fmla="val 4742"/>
            </a:avLst>
          </a:prstGeom>
          <a:solidFill>
            <a:srgbClr val="FDFAF7"/>
          </a:solidFill>
          <a:ln w="22860">
            <a:solidFill>
              <a:srgbClr val="C6BDDA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79502" y="3323749"/>
            <a:ext cx="6418302" cy="189071"/>
          </a:xfrm>
          <a:prstGeom prst="roundRect">
            <a:avLst>
              <a:gd name="adj" fmla="val 27518"/>
            </a:avLst>
          </a:prstGeom>
          <a:solidFill>
            <a:srgbClr val="E0D7F4"/>
          </a:solidFill>
          <a:ln/>
        </p:spPr>
      </p:sp>
      <p:sp>
        <p:nvSpPr>
          <p:cNvPr id="6" name="Text 4"/>
          <p:cNvSpPr/>
          <p:nvPr/>
        </p:nvSpPr>
        <p:spPr>
          <a:xfrm>
            <a:off x="968573" y="3701891"/>
            <a:ext cx="3251478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Інтеграція Інструментів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968573" y="4140518"/>
            <a:ext cx="6040160" cy="60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Застосовуйте GPT для написання деталізованих промптів для Midjourney, DALL·E або Stable Diffusion.</a:t>
            </a:r>
            <a:endParaRPr lang="en-US" sz="1450" dirty="0"/>
          </a:p>
        </p:txBody>
      </p:sp>
      <p:sp>
        <p:nvSpPr>
          <p:cNvPr id="8" name="Shape 6"/>
          <p:cNvSpPr/>
          <p:nvPr/>
        </p:nvSpPr>
        <p:spPr>
          <a:xfrm>
            <a:off x="7409736" y="3017163"/>
            <a:ext cx="6464022" cy="1959531"/>
          </a:xfrm>
          <a:prstGeom prst="roundRect">
            <a:avLst>
              <a:gd name="adj" fmla="val 4055"/>
            </a:avLst>
          </a:prstGeom>
          <a:solidFill>
            <a:srgbClr val="FDFAF7"/>
          </a:solidFill>
          <a:ln w="22860">
            <a:solidFill>
              <a:srgbClr val="C6BDDA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432596" y="3040023"/>
            <a:ext cx="6418302" cy="189071"/>
          </a:xfrm>
          <a:prstGeom prst="roundRect">
            <a:avLst>
              <a:gd name="adj" fmla="val 27518"/>
            </a:avLst>
          </a:prstGeom>
          <a:solidFill>
            <a:srgbClr val="E0D7F4"/>
          </a:solidFill>
          <a:ln/>
        </p:spPr>
      </p:sp>
      <p:sp>
        <p:nvSpPr>
          <p:cNvPr id="10" name="Text 8"/>
          <p:cNvSpPr/>
          <p:nvPr/>
        </p:nvSpPr>
        <p:spPr>
          <a:xfrm>
            <a:off x="7621667" y="3418165"/>
            <a:ext cx="4391382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Формування Візуального Стилю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7621667" y="3856792"/>
            <a:ext cx="6040160" cy="907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Опишіть у промпті ключові параметри: палітру кольорів (за брендбуком), бажаний стиль (мінімалізм, сюрреалізм, фотореалізм) та емоційний тон.</a:t>
            </a:r>
            <a:endParaRPr lang="en-US" sz="1450" dirty="0"/>
          </a:p>
        </p:txBody>
      </p:sp>
      <p:sp>
        <p:nvSpPr>
          <p:cNvPr id="12" name="Shape 10"/>
          <p:cNvSpPr/>
          <p:nvPr/>
        </p:nvSpPr>
        <p:spPr>
          <a:xfrm>
            <a:off x="756642" y="5449491"/>
            <a:ext cx="6464022" cy="2262188"/>
          </a:xfrm>
          <a:prstGeom prst="roundRect">
            <a:avLst>
              <a:gd name="adj" fmla="val 3513"/>
            </a:avLst>
          </a:prstGeom>
          <a:solidFill>
            <a:srgbClr val="FDFAF7"/>
          </a:solidFill>
          <a:ln w="22860">
            <a:solidFill>
              <a:srgbClr val="C6BDDA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779502" y="5472351"/>
            <a:ext cx="6418302" cy="189071"/>
          </a:xfrm>
          <a:prstGeom prst="roundRect">
            <a:avLst>
              <a:gd name="adj" fmla="val 27518"/>
            </a:avLst>
          </a:prstGeom>
          <a:solidFill>
            <a:srgbClr val="E0D7F4"/>
          </a:solidFill>
          <a:ln/>
        </p:spPr>
      </p:sp>
      <p:sp>
        <p:nvSpPr>
          <p:cNvPr id="14" name="Text 12"/>
          <p:cNvSpPr/>
          <p:nvPr/>
        </p:nvSpPr>
        <p:spPr>
          <a:xfrm>
            <a:off x="968573" y="5850493"/>
            <a:ext cx="2989302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Серійне Виробництво</a:t>
            </a:r>
            <a:endParaRPr lang="en-US" sz="2000" dirty="0"/>
          </a:p>
        </p:txBody>
      </p:sp>
      <p:sp>
        <p:nvSpPr>
          <p:cNvPr id="15" name="Text 13"/>
          <p:cNvSpPr/>
          <p:nvPr/>
        </p:nvSpPr>
        <p:spPr>
          <a:xfrm>
            <a:off x="968573" y="6289119"/>
            <a:ext cx="6040160" cy="1210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Створення серії уніфікованих візуалів для рекламної кампанії. Наприклад: "Створи 5 зображень мінімалістичних парфумерних флаконів на фоні фіолетового шовку (Hex #6237C8), освітлення студійне".</a:t>
            </a:r>
            <a:endParaRPr lang="en-US" sz="1450" dirty="0"/>
          </a:p>
        </p:txBody>
      </p:sp>
      <p:sp>
        <p:nvSpPr>
          <p:cNvPr id="16" name="Shape 14"/>
          <p:cNvSpPr/>
          <p:nvPr/>
        </p:nvSpPr>
        <p:spPr>
          <a:xfrm>
            <a:off x="7409736" y="5165765"/>
            <a:ext cx="6464022" cy="2545913"/>
          </a:xfrm>
          <a:prstGeom prst="roundRect">
            <a:avLst>
              <a:gd name="adj" fmla="val 3121"/>
            </a:avLst>
          </a:prstGeom>
          <a:solidFill>
            <a:srgbClr val="FDFAF7"/>
          </a:solidFill>
          <a:ln w="22860">
            <a:solidFill>
              <a:srgbClr val="C6BDDA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7432596" y="5188625"/>
            <a:ext cx="6418302" cy="189071"/>
          </a:xfrm>
          <a:prstGeom prst="roundRect">
            <a:avLst>
              <a:gd name="adj" fmla="val 27518"/>
            </a:avLst>
          </a:prstGeom>
          <a:solidFill>
            <a:srgbClr val="E0D7F4"/>
          </a:solidFill>
          <a:ln/>
        </p:spPr>
      </p:sp>
      <p:sp>
        <p:nvSpPr>
          <p:cNvPr id="18" name="Text 16"/>
          <p:cNvSpPr/>
          <p:nvPr/>
        </p:nvSpPr>
        <p:spPr>
          <a:xfrm>
            <a:off x="7621667" y="5566767"/>
            <a:ext cx="3683913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Тестування та Оптимізація</a:t>
            </a:r>
            <a:endParaRPr lang="en-US" sz="2000" dirty="0"/>
          </a:p>
        </p:txBody>
      </p:sp>
      <p:sp>
        <p:nvSpPr>
          <p:cNvPr id="19" name="Text 17"/>
          <p:cNvSpPr/>
          <p:nvPr/>
        </p:nvSpPr>
        <p:spPr>
          <a:xfrm>
            <a:off x="7621667" y="6005393"/>
            <a:ext cx="6040160" cy="60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Використовуйте GPT для аналізу реакції аудиторії на різні візуальні стилі та оптимізуйте промпти для майбутніх креативів.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1624" y="420410"/>
            <a:ext cx="12518708" cy="525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Крок 4: Автоматизація Публікацій та Адаптація Контенту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611624" y="1251823"/>
            <a:ext cx="13407152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Заключний етап — доставка контенту до аудиторії. AI допомагає не лише створювати, але й ефективно поширювати матеріал.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611624" y="1805821"/>
            <a:ext cx="7895034" cy="489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2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Інтеграція для Публікації:</a:t>
            </a:r>
            <a:pPr algn="l" indent="0" marL="0">
              <a:lnSpc>
                <a:spcPts val="19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Використовуйте функції Insta GPT для прямої публікації готових дизайнів у Instagram, оминаючи ручні завантаження.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611624" y="2348389"/>
            <a:ext cx="7895034" cy="489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2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Оптимальний Час Публікації:</a:t>
            </a:r>
            <a:pPr algn="l" indent="0" marL="0">
              <a:lnSpc>
                <a:spcPts val="19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Застосовуйте AI-аналітику для визначення пікових годин активності вашої цільової аудиторії, максимізуючи охоплення постів.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611624" y="2890957"/>
            <a:ext cx="7895034" cy="7336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2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Адаптація Форматів:</a:t>
            </a:r>
            <a:pPr algn="l" indent="0" marL="0">
              <a:lnSpc>
                <a:spcPts val="19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GPT може переформулювати один і той самий текст під різні потреби платформи: скорочений, емоційний підпис для Stories, деталізований текст для звичайного поста чи сценарій для Reels.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611624" y="3678079"/>
            <a:ext cx="7895034" cy="489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2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Частота Виходу:</a:t>
            </a:r>
            <a:pPr algn="l" indent="0" marL="0">
              <a:lnSpc>
                <a:spcPts val="19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Планування контент-календаря, де AI пропонує оптимальну частоту, щоб не перенаситити стрічку підписників, але й залишатися видимим.</a:t>
            </a:r>
            <a:endParaRPr lang="en-US" sz="120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87182" y="1840230"/>
            <a:ext cx="5139095" cy="5139095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611624" y="7323177"/>
            <a:ext cx="13407152" cy="649605"/>
          </a:xfrm>
          <a:prstGeom prst="roundRect">
            <a:avLst>
              <a:gd name="adj" fmla="val 9886"/>
            </a:avLst>
          </a:prstGeom>
          <a:solidFill>
            <a:srgbClr val="D0C3EE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00" y="7555706"/>
            <a:ext cx="191095" cy="15287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108472" y="7514273"/>
            <a:ext cx="12757428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Регулярне тестування часу публікацій та форматів контенту, адаптованих GPT, дозволяє постійно підвищувати показники Engagement Rate.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7106" y="556379"/>
            <a:ext cx="13092589" cy="564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Кейс: Як Бренд X Збільшив Залучення на 35% за 3 Місяці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903446" y="1695926"/>
            <a:ext cx="13069848" cy="677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Використання AI для створення контенту перетворило нашу SMM-стратегію на високошвидкісний процес із прогнозованими результатами.</a:t>
            </a:r>
            <a:endParaRPr lang="en-US" sz="2100" dirty="0"/>
          </a:p>
        </p:txBody>
      </p:sp>
      <p:sp>
        <p:nvSpPr>
          <p:cNvPr id="4" name="Shape 2"/>
          <p:cNvSpPr/>
          <p:nvPr/>
        </p:nvSpPr>
        <p:spPr>
          <a:xfrm>
            <a:off x="657106" y="1449586"/>
            <a:ext cx="22860" cy="1170384"/>
          </a:xfrm>
          <a:prstGeom prst="rect">
            <a:avLst/>
          </a:prstGeom>
          <a:solidFill>
            <a:srgbClr val="6237C8"/>
          </a:solidFill>
          <a:ln/>
        </p:spPr>
      </p:sp>
      <p:sp>
        <p:nvSpPr>
          <p:cNvPr id="5" name="Text 3"/>
          <p:cNvSpPr/>
          <p:nvPr/>
        </p:nvSpPr>
        <p:spPr>
          <a:xfrm>
            <a:off x="657106" y="2886789"/>
            <a:ext cx="4301847" cy="542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250"/>
              </a:lnSpc>
              <a:buNone/>
            </a:pPr>
            <a:r>
              <a:rPr lang="en-US" sz="4250" b="1" dirty="0">
                <a:solidFill>
                  <a:srgbClr val="6237C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100+</a:t>
            </a:r>
            <a:endParaRPr lang="en-US" sz="4250" dirty="0"/>
          </a:p>
        </p:txBody>
      </p:sp>
      <p:sp>
        <p:nvSpPr>
          <p:cNvPr id="6" name="Text 4"/>
          <p:cNvSpPr/>
          <p:nvPr/>
        </p:nvSpPr>
        <p:spPr>
          <a:xfrm>
            <a:off x="1623060" y="3634026"/>
            <a:ext cx="2369939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Створено Креативів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657106" y="4014788"/>
            <a:ext cx="4301847" cy="5257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Генерація унікальних візуалів та підписів за 3 місяці, що забезпечило стабільну якість контенту.</a:t>
            </a:r>
            <a:endParaRPr lang="en-US" sz="1250" dirty="0"/>
          </a:p>
        </p:txBody>
      </p:sp>
      <p:sp>
        <p:nvSpPr>
          <p:cNvPr id="8" name="Text 6"/>
          <p:cNvSpPr/>
          <p:nvPr/>
        </p:nvSpPr>
        <p:spPr>
          <a:xfrm>
            <a:off x="5164217" y="2886789"/>
            <a:ext cx="4301847" cy="542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250"/>
              </a:lnSpc>
              <a:buNone/>
            </a:pPr>
            <a:r>
              <a:rPr lang="en-US" sz="4250" b="1" dirty="0">
                <a:solidFill>
                  <a:srgbClr val="6237C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35%</a:t>
            </a:r>
            <a:endParaRPr lang="en-US" sz="4250" dirty="0"/>
          </a:p>
        </p:txBody>
      </p:sp>
      <p:sp>
        <p:nvSpPr>
          <p:cNvPr id="9" name="Text 7"/>
          <p:cNvSpPr/>
          <p:nvPr/>
        </p:nvSpPr>
        <p:spPr>
          <a:xfrm>
            <a:off x="6035516" y="3634026"/>
            <a:ext cx="2559248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Зростання Залучення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5164217" y="4014788"/>
            <a:ext cx="4301847" cy="5257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Зафіксовано збільшення показника Engagement Rate (ER) завдяки високій релевантності AI-контенту.</a:t>
            </a:r>
            <a:endParaRPr lang="en-US" sz="1250" dirty="0"/>
          </a:p>
        </p:txBody>
      </p:sp>
      <p:sp>
        <p:nvSpPr>
          <p:cNvPr id="11" name="Text 9"/>
          <p:cNvSpPr/>
          <p:nvPr/>
        </p:nvSpPr>
        <p:spPr>
          <a:xfrm>
            <a:off x="9671328" y="2886789"/>
            <a:ext cx="4301847" cy="542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250"/>
              </a:lnSpc>
              <a:buNone/>
            </a:pPr>
            <a:r>
              <a:rPr lang="en-US" sz="4250" b="1" dirty="0">
                <a:solidFill>
                  <a:srgbClr val="6237C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2x</a:t>
            </a:r>
            <a:endParaRPr lang="en-US" sz="4250" dirty="0"/>
          </a:p>
        </p:txBody>
      </p:sp>
      <p:sp>
        <p:nvSpPr>
          <p:cNvPr id="12" name="Text 10"/>
          <p:cNvSpPr/>
          <p:nvPr/>
        </p:nvSpPr>
        <p:spPr>
          <a:xfrm>
            <a:off x="10605492" y="3634026"/>
            <a:ext cx="2433518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Зростання Продажів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9671328" y="4014788"/>
            <a:ext cx="4301847" cy="5257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Подвоєння конверсії та продажів, що прийшли безпосередньо через Instagram-магазин.</a:t>
            </a:r>
            <a:endParaRPr lang="en-US" sz="1250" dirty="0"/>
          </a:p>
        </p:txBody>
      </p:sp>
      <p:sp>
        <p:nvSpPr>
          <p:cNvPr id="14" name="Text 12"/>
          <p:cNvSpPr/>
          <p:nvPr/>
        </p:nvSpPr>
        <p:spPr>
          <a:xfrm>
            <a:off x="657106" y="4725353"/>
            <a:ext cx="13316188" cy="5257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Ключовим фактором успіху стало впровадження інтерактивних Stories з опитуваннями та вікторинами, які були розроблені та оптимізовані за допомогою AI для максимальної взаємодії.</a:t>
            </a:r>
            <a:endParaRPr lang="en-US" sz="1250" dirty="0"/>
          </a:p>
        </p:txBody>
      </p:sp>
      <p:pic>
        <p:nvPicPr>
          <p:cNvPr id="1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66141" y="5543788"/>
            <a:ext cx="2883337" cy="1971556"/>
          </a:xfrm>
          <a:prstGeom prst="rect">
            <a:avLst/>
          </a:prstGeom>
        </p:spPr>
      </p:pic>
      <p:pic>
        <p:nvPicPr>
          <p:cNvPr id="1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803" y="5543788"/>
            <a:ext cx="2883337" cy="197155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6399" y="551855"/>
            <a:ext cx="7711202" cy="1231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Потенційні Виклики та Як Їх Уникнути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716399" y="2051804"/>
            <a:ext cx="7711202" cy="572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Хоча AI є потужним інструментом, його ефективне використання вимагає уваги до деталей та контролю якості.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716399" y="3094792"/>
            <a:ext cx="3766066" cy="2497336"/>
          </a:xfrm>
          <a:prstGeom prst="roundRect">
            <a:avLst>
              <a:gd name="adj" fmla="val 4394"/>
            </a:avLst>
          </a:prstGeom>
          <a:solidFill>
            <a:srgbClr val="FDFAF7"/>
          </a:solidFill>
          <a:ln/>
        </p:spPr>
      </p:sp>
      <p:sp>
        <p:nvSpPr>
          <p:cNvPr id="6" name="Shape 3"/>
          <p:cNvSpPr/>
          <p:nvPr/>
        </p:nvSpPr>
        <p:spPr>
          <a:xfrm>
            <a:off x="716399" y="3071932"/>
            <a:ext cx="3766066" cy="91440"/>
          </a:xfrm>
          <a:prstGeom prst="roundRect">
            <a:avLst>
              <a:gd name="adj" fmla="val 82275"/>
            </a:avLst>
          </a:prstGeom>
          <a:solidFill>
            <a:srgbClr val="6237C8"/>
          </a:solidFill>
          <a:ln/>
        </p:spPr>
      </p:sp>
      <p:sp>
        <p:nvSpPr>
          <p:cNvPr id="7" name="Shape 4"/>
          <p:cNvSpPr/>
          <p:nvPr/>
        </p:nvSpPr>
        <p:spPr>
          <a:xfrm>
            <a:off x="2330708" y="2826187"/>
            <a:ext cx="537329" cy="537329"/>
          </a:xfrm>
          <a:prstGeom prst="roundRect">
            <a:avLst>
              <a:gd name="adj" fmla="val 170175"/>
            </a:avLst>
          </a:prstGeom>
          <a:solidFill>
            <a:srgbClr val="6237C8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919" y="2960489"/>
            <a:ext cx="214908" cy="26860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18329" y="3542586"/>
            <a:ext cx="2744986" cy="307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Помилки у Промптах</a:t>
            </a:r>
            <a:endParaRPr lang="en-US" sz="1900" dirty="0"/>
          </a:p>
        </p:txBody>
      </p:sp>
      <p:sp>
        <p:nvSpPr>
          <p:cNvPr id="10" name="Text 6"/>
          <p:cNvSpPr/>
          <p:nvPr/>
        </p:nvSpPr>
        <p:spPr>
          <a:xfrm>
            <a:off x="918329" y="3957876"/>
            <a:ext cx="3362206" cy="14323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Надмірна деталізація або, навпаки, занадто загальні промпти призводять до нерелевантних результатів. Вирішення: чітка структура промпта (стиль, колір, об'єкт, дія).</a:t>
            </a:r>
            <a:endParaRPr lang="en-US" sz="1400" dirty="0"/>
          </a:p>
        </p:txBody>
      </p:sp>
      <p:sp>
        <p:nvSpPr>
          <p:cNvPr id="11" name="Shape 7"/>
          <p:cNvSpPr/>
          <p:nvPr/>
        </p:nvSpPr>
        <p:spPr>
          <a:xfrm>
            <a:off x="4661535" y="3094792"/>
            <a:ext cx="3766066" cy="2497336"/>
          </a:xfrm>
          <a:prstGeom prst="roundRect">
            <a:avLst>
              <a:gd name="adj" fmla="val 4394"/>
            </a:avLst>
          </a:prstGeom>
          <a:solidFill>
            <a:srgbClr val="FDFAF7"/>
          </a:solidFill>
          <a:ln/>
        </p:spPr>
      </p:sp>
      <p:sp>
        <p:nvSpPr>
          <p:cNvPr id="12" name="Shape 8"/>
          <p:cNvSpPr/>
          <p:nvPr/>
        </p:nvSpPr>
        <p:spPr>
          <a:xfrm>
            <a:off x="4661535" y="3071932"/>
            <a:ext cx="3766066" cy="91440"/>
          </a:xfrm>
          <a:prstGeom prst="roundRect">
            <a:avLst>
              <a:gd name="adj" fmla="val 82275"/>
            </a:avLst>
          </a:prstGeom>
          <a:solidFill>
            <a:srgbClr val="6237C8"/>
          </a:solidFill>
          <a:ln/>
        </p:spPr>
      </p:sp>
      <p:sp>
        <p:nvSpPr>
          <p:cNvPr id="13" name="Shape 9"/>
          <p:cNvSpPr/>
          <p:nvPr/>
        </p:nvSpPr>
        <p:spPr>
          <a:xfrm>
            <a:off x="6275844" y="2826187"/>
            <a:ext cx="537329" cy="537329"/>
          </a:xfrm>
          <a:prstGeom prst="roundRect">
            <a:avLst>
              <a:gd name="adj" fmla="val 170175"/>
            </a:avLst>
          </a:prstGeom>
          <a:solidFill>
            <a:srgbClr val="6237C8"/>
          </a:solidFill>
          <a:ln/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055" y="2960489"/>
            <a:ext cx="214908" cy="268605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4863465" y="3542586"/>
            <a:ext cx="3351728" cy="307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Контроль Якості Контенту</a:t>
            </a:r>
            <a:endParaRPr lang="en-US" sz="1900" dirty="0"/>
          </a:p>
        </p:txBody>
      </p:sp>
      <p:sp>
        <p:nvSpPr>
          <p:cNvPr id="16" name="Text 11"/>
          <p:cNvSpPr/>
          <p:nvPr/>
        </p:nvSpPr>
        <p:spPr>
          <a:xfrm>
            <a:off x="4863465" y="3957876"/>
            <a:ext cx="3362206" cy="14323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може генерувати фактичні помилки або стилістичні неточності. Вирішення: завжди перевіряйте факти та адаптуйте текст під унікальний "голос" бренду.</a:t>
            </a:r>
            <a:endParaRPr lang="en-US" sz="1400" dirty="0"/>
          </a:p>
        </p:txBody>
      </p:sp>
      <p:sp>
        <p:nvSpPr>
          <p:cNvPr id="17" name="Shape 12"/>
          <p:cNvSpPr/>
          <p:nvPr/>
        </p:nvSpPr>
        <p:spPr>
          <a:xfrm>
            <a:off x="716399" y="6039803"/>
            <a:ext cx="7711202" cy="1637943"/>
          </a:xfrm>
          <a:prstGeom prst="roundRect">
            <a:avLst>
              <a:gd name="adj" fmla="val 6699"/>
            </a:avLst>
          </a:prstGeom>
          <a:solidFill>
            <a:srgbClr val="FDFAF7"/>
          </a:solidFill>
          <a:ln/>
        </p:spPr>
      </p:sp>
      <p:sp>
        <p:nvSpPr>
          <p:cNvPr id="18" name="Shape 13"/>
          <p:cNvSpPr/>
          <p:nvPr/>
        </p:nvSpPr>
        <p:spPr>
          <a:xfrm>
            <a:off x="716399" y="6016943"/>
            <a:ext cx="7711202" cy="91440"/>
          </a:xfrm>
          <a:prstGeom prst="roundRect">
            <a:avLst>
              <a:gd name="adj" fmla="val 82275"/>
            </a:avLst>
          </a:prstGeom>
          <a:solidFill>
            <a:srgbClr val="6237C8"/>
          </a:solidFill>
          <a:ln/>
        </p:spPr>
      </p:sp>
      <p:sp>
        <p:nvSpPr>
          <p:cNvPr id="19" name="Shape 14"/>
          <p:cNvSpPr/>
          <p:nvPr/>
        </p:nvSpPr>
        <p:spPr>
          <a:xfrm>
            <a:off x="4303335" y="5771198"/>
            <a:ext cx="537329" cy="537329"/>
          </a:xfrm>
          <a:prstGeom prst="roundRect">
            <a:avLst>
              <a:gd name="adj" fmla="val 170175"/>
            </a:avLst>
          </a:prstGeom>
          <a:solidFill>
            <a:srgbClr val="6237C8"/>
          </a:solidFill>
          <a:ln/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546" y="5905500"/>
            <a:ext cx="214908" cy="268605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918329" y="6487597"/>
            <a:ext cx="2462927" cy="307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Етичні Аспекти</a:t>
            </a:r>
            <a:endParaRPr lang="en-US" sz="1900" dirty="0"/>
          </a:p>
        </p:txBody>
      </p:sp>
      <p:sp>
        <p:nvSpPr>
          <p:cNvPr id="22" name="Text 16"/>
          <p:cNvSpPr/>
          <p:nvPr/>
        </p:nvSpPr>
        <p:spPr>
          <a:xfrm>
            <a:off x="918329" y="6902887"/>
            <a:ext cx="7307342" cy="572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Питання прозорості використання AI у маркетингу. Вирішення: будьте чесними з аудиторією, особливо при використанні AI-моделей людей.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138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4826" y="507683"/>
            <a:ext cx="7667149" cy="12692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Тренди 2025: Майбутнє GPT у Instagram Дизайні</a:t>
            </a:r>
            <a:endParaRPr lang="en-US" sz="3950" dirty="0"/>
          </a:p>
        </p:txBody>
      </p:sp>
      <p:sp>
        <p:nvSpPr>
          <p:cNvPr id="4" name="Text 1"/>
          <p:cNvSpPr/>
          <p:nvPr/>
        </p:nvSpPr>
        <p:spPr>
          <a:xfrm>
            <a:off x="6224826" y="2053828"/>
            <a:ext cx="7667149" cy="590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Штучний інтелект продовжуватиме інтегруватися у світ соціальних медіа, відкриваючи нові можливості для взаємодії з користувачами.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6363295" y="2852261"/>
            <a:ext cx="22860" cy="4871442"/>
          </a:xfrm>
          <a:prstGeom prst="roundRect">
            <a:avLst>
              <a:gd name="adj" fmla="val 339210"/>
            </a:avLst>
          </a:prstGeom>
          <a:solidFill>
            <a:srgbClr val="C6BDDA"/>
          </a:solidFill>
          <a:ln/>
        </p:spPr>
      </p:sp>
      <p:sp>
        <p:nvSpPr>
          <p:cNvPr id="6" name="Shape 3"/>
          <p:cNvSpPr/>
          <p:nvPr/>
        </p:nvSpPr>
        <p:spPr>
          <a:xfrm>
            <a:off x="6340435" y="3048476"/>
            <a:ext cx="369213" cy="22860"/>
          </a:xfrm>
          <a:prstGeom prst="roundRect">
            <a:avLst>
              <a:gd name="adj" fmla="val 339210"/>
            </a:avLst>
          </a:prstGeom>
          <a:solidFill>
            <a:srgbClr val="C6BDDA"/>
          </a:solidFill>
          <a:ln/>
        </p:spPr>
      </p:sp>
      <p:sp>
        <p:nvSpPr>
          <p:cNvPr id="7" name="Shape 4"/>
          <p:cNvSpPr/>
          <p:nvPr/>
        </p:nvSpPr>
        <p:spPr>
          <a:xfrm>
            <a:off x="6294060" y="2990671"/>
            <a:ext cx="138470" cy="138470"/>
          </a:xfrm>
          <a:prstGeom prst="roundRect">
            <a:avLst>
              <a:gd name="adj" fmla="val 330180"/>
            </a:avLst>
          </a:prstGeom>
          <a:solidFill>
            <a:srgbClr val="6237C8"/>
          </a:solidFill>
          <a:ln/>
        </p:spPr>
      </p:sp>
      <p:sp>
        <p:nvSpPr>
          <p:cNvPr id="8" name="Text 5"/>
          <p:cNvSpPr/>
          <p:nvPr/>
        </p:nvSpPr>
        <p:spPr>
          <a:xfrm>
            <a:off x="7101721" y="2915722"/>
            <a:ext cx="2538532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AR/VR Інтеграція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7101721" y="3343751"/>
            <a:ext cx="6790253" cy="8861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Зростання використання AI для створення інтерактивних креативів у доповненій (AR) та віртуальній (VR) реальностях, наприклад, кастомних масок для Stories, згенерованих GPT.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6340435" y="4795361"/>
            <a:ext cx="369213" cy="22860"/>
          </a:xfrm>
          <a:prstGeom prst="roundRect">
            <a:avLst>
              <a:gd name="adj" fmla="val 339210"/>
            </a:avLst>
          </a:prstGeom>
          <a:solidFill>
            <a:srgbClr val="C6BDDA"/>
          </a:solidFill>
          <a:ln/>
        </p:spPr>
      </p:sp>
      <p:sp>
        <p:nvSpPr>
          <p:cNvPr id="11" name="Shape 8"/>
          <p:cNvSpPr/>
          <p:nvPr/>
        </p:nvSpPr>
        <p:spPr>
          <a:xfrm>
            <a:off x="6294060" y="4737556"/>
            <a:ext cx="138470" cy="138470"/>
          </a:xfrm>
          <a:prstGeom prst="roundRect">
            <a:avLst>
              <a:gd name="adj" fmla="val 330180"/>
            </a:avLst>
          </a:prstGeom>
          <a:solidFill>
            <a:srgbClr val="6237C8"/>
          </a:solidFill>
          <a:ln/>
        </p:spPr>
      </p:sp>
      <p:sp>
        <p:nvSpPr>
          <p:cNvPr id="12" name="Text 9"/>
          <p:cNvSpPr/>
          <p:nvPr/>
        </p:nvSpPr>
        <p:spPr>
          <a:xfrm>
            <a:off x="7101721" y="4662607"/>
            <a:ext cx="4383524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Персоналізація в Реальному Часі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7101721" y="5090636"/>
            <a:ext cx="6790253" cy="8861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GPT-5 та наступні моделі дозволять миттєво адаптувати контент під індивідуальні вподобання кожного користувача, максимізуючи конверсію.</a:t>
            </a:r>
            <a:endParaRPr lang="en-US" sz="1450" dirty="0"/>
          </a:p>
        </p:txBody>
      </p:sp>
      <p:sp>
        <p:nvSpPr>
          <p:cNvPr id="14" name="Shape 11"/>
          <p:cNvSpPr/>
          <p:nvPr/>
        </p:nvSpPr>
        <p:spPr>
          <a:xfrm>
            <a:off x="6340435" y="6542246"/>
            <a:ext cx="369213" cy="22860"/>
          </a:xfrm>
          <a:prstGeom prst="roundRect">
            <a:avLst>
              <a:gd name="adj" fmla="val 339210"/>
            </a:avLst>
          </a:prstGeom>
          <a:solidFill>
            <a:srgbClr val="C6BDDA"/>
          </a:solidFill>
          <a:ln/>
        </p:spPr>
      </p:sp>
      <p:sp>
        <p:nvSpPr>
          <p:cNvPr id="15" name="Shape 12"/>
          <p:cNvSpPr/>
          <p:nvPr/>
        </p:nvSpPr>
        <p:spPr>
          <a:xfrm>
            <a:off x="6294060" y="6484441"/>
            <a:ext cx="138470" cy="138470"/>
          </a:xfrm>
          <a:prstGeom prst="roundRect">
            <a:avLst>
              <a:gd name="adj" fmla="val 330180"/>
            </a:avLst>
          </a:prstGeom>
          <a:solidFill>
            <a:srgbClr val="6237C8"/>
          </a:solidFill>
          <a:ln/>
        </p:spPr>
      </p:sp>
      <p:sp>
        <p:nvSpPr>
          <p:cNvPr id="16" name="Text 13"/>
          <p:cNvSpPr/>
          <p:nvPr/>
        </p:nvSpPr>
        <p:spPr>
          <a:xfrm>
            <a:off x="7101721" y="6409492"/>
            <a:ext cx="3586520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AI та Лояльність Спільноти</a:t>
            </a:r>
            <a:endParaRPr lang="en-US" sz="1950" dirty="0"/>
          </a:p>
        </p:txBody>
      </p:sp>
      <p:sp>
        <p:nvSpPr>
          <p:cNvPr id="17" name="Text 14"/>
          <p:cNvSpPr/>
          <p:nvPr/>
        </p:nvSpPr>
        <p:spPr>
          <a:xfrm>
            <a:off x="7101721" y="6837521"/>
            <a:ext cx="6790253" cy="8861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відіграватиме ключову роль у побудові сильних спільнот, генеруючи унікальні відповіді, персоналізовані пропозиції та створюючи відчуття ексклюзивності для підписників.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2025-10-09T08:23:20Z</dcterms:created>
  <dcterms:modified xsi:type="dcterms:W3CDTF">2025-10-09T08:23:20Z</dcterms:modified>
</cp:coreProperties>
</file>