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8" r:id="rId1"/>
  </p:sldMasterIdLst>
  <p:sldIdLst>
    <p:sldId id="256" r:id="rId2"/>
    <p:sldId id="257" r:id="rId3"/>
    <p:sldId id="296" r:id="rId4"/>
    <p:sldId id="297" r:id="rId5"/>
    <p:sldId id="259" r:id="rId6"/>
    <p:sldId id="276" r:id="rId7"/>
    <p:sldId id="305" r:id="rId8"/>
    <p:sldId id="306" r:id="rId9"/>
    <p:sldId id="288" r:id="rId10"/>
    <p:sldId id="261" r:id="rId11"/>
    <p:sldId id="300" r:id="rId12"/>
    <p:sldId id="263" r:id="rId13"/>
    <p:sldId id="289" r:id="rId14"/>
    <p:sldId id="290" r:id="rId15"/>
    <p:sldId id="291" r:id="rId16"/>
    <p:sldId id="292" r:id="rId17"/>
    <p:sldId id="293" r:id="rId18"/>
    <p:sldId id="265" r:id="rId19"/>
    <p:sldId id="266" r:id="rId20"/>
    <p:sldId id="278" r:id="rId21"/>
    <p:sldId id="267" r:id="rId22"/>
    <p:sldId id="309" r:id="rId23"/>
    <p:sldId id="270" r:id="rId24"/>
    <p:sldId id="271" r:id="rId25"/>
    <p:sldId id="286" r:id="rId26"/>
    <p:sldId id="287" r:id="rId27"/>
    <p:sldId id="294" r:id="rId28"/>
    <p:sldId id="295" r:id="rId29"/>
    <p:sldId id="303" r:id="rId30"/>
    <p:sldId id="304" r:id="rId31"/>
    <p:sldId id="311" r:id="rId32"/>
    <p:sldId id="272" r:id="rId33"/>
    <p:sldId id="273" r:id="rId34"/>
    <p:sldId id="27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7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3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242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0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08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1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2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8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9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7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1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4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2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1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clipartlogo.com/files/ss/original/879/87922831/cute-wait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8973" y="418010"/>
            <a:ext cx="3540034" cy="36331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5073" y="4806862"/>
            <a:ext cx="9584237" cy="2262781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Лекція</a:t>
            </a:r>
            <a:r>
              <a:rPr lang="ru-RU" b="1" dirty="0"/>
              <a:t> 1. </a:t>
            </a:r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закладів</a:t>
            </a:r>
            <a:r>
              <a:rPr lang="en-US" b="1" dirty="0"/>
              <a:t> </a:t>
            </a:r>
            <a:r>
              <a:rPr lang="ru-RU" b="1" dirty="0"/>
              <a:t>ресторанного </a:t>
            </a:r>
            <a:r>
              <a:rPr lang="ru-RU" b="1" dirty="0" err="1"/>
              <a:t>господарства</a:t>
            </a:r>
            <a:br>
              <a:rPr lang="ru-RU" dirty="0"/>
            </a:br>
            <a:endParaRPr lang="ru-RU" dirty="0"/>
          </a:p>
        </p:txBody>
      </p:sp>
      <p:pic>
        <p:nvPicPr>
          <p:cNvPr id="23556" name="Picture 4" descr="http://picenglish.com/job/img/waiter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863" y="418011"/>
            <a:ext cx="3735977" cy="3618412"/>
          </a:xfrm>
          <a:prstGeom prst="rect">
            <a:avLst/>
          </a:prstGeom>
          <a:noFill/>
        </p:spPr>
      </p:pic>
      <p:pic>
        <p:nvPicPr>
          <p:cNvPr id="23558" name="Picture 6" descr="https://encrypted-tbn1.gstatic.com/images?q=tbn:ANd9GcRYTMIDGbA3QgKH8ogbT5G0W9gLcQPY7U5Qy1uHzkKHzFDnVPB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451" y="391886"/>
            <a:ext cx="3317966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519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104" y="-44893"/>
            <a:ext cx="1136076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Calibri" panose="020F0502020204030204" pitchFamily="34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Нормативними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документами в ресторанному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(РГ),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регламентують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відмінні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ЗРГ є: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ДСТУ 4281:2004 “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Заклади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”;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ДСТУ 3862-99 “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Ресторанне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Заклад ресторанного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-структурна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виробничо-торговельну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виробляє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доготовляє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організовує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закупних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також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Тип закладу ресторанного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виробничо-торговельної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закладу ресторанного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6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725" y="1166191"/>
            <a:ext cx="8480013" cy="4828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9FF66-3A0D-ABB9-7D07-8CFB25910621}"/>
              </a:ext>
            </a:extLst>
          </p:cNvPr>
          <p:cNvSpPr txBox="1"/>
          <p:nvPr/>
        </p:nvSpPr>
        <p:spPr>
          <a:xfrm>
            <a:off x="2385391" y="315532"/>
            <a:ext cx="804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/>
              <a:t>Згідно</a:t>
            </a:r>
            <a:r>
              <a:rPr lang="ru-RU" sz="2800" dirty="0"/>
              <a:t> ДСТУ ЗРГ </a:t>
            </a:r>
            <a:r>
              <a:rPr lang="ru-RU" sz="2800" dirty="0" err="1"/>
              <a:t>класифікують</a:t>
            </a:r>
            <a:r>
              <a:rPr lang="ru-RU" sz="2800" dirty="0"/>
              <a:t> за </a:t>
            </a:r>
            <a:r>
              <a:rPr lang="ru-RU" sz="2800" dirty="0" err="1"/>
              <a:t>ознаками</a:t>
            </a:r>
            <a:r>
              <a:rPr lang="ru-RU" sz="2800" dirty="0"/>
              <a:t>: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30945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354" y="195943"/>
            <a:ext cx="990164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Calibri" panose="020F0502020204030204" pitchFamily="34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51" y="731978"/>
            <a:ext cx="10299989" cy="57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1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93" y="-45720"/>
            <a:ext cx="7061366" cy="3355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93" y="3310128"/>
            <a:ext cx="7061366" cy="35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7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1FFF15-F8DD-1060-5252-D4A87AC2C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52" y="675860"/>
            <a:ext cx="11471531" cy="51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4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639" y="466344"/>
            <a:ext cx="9969316" cy="5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00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07" y="352607"/>
            <a:ext cx="8126665" cy="60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3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36" y="53234"/>
            <a:ext cx="8430768" cy="68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0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efus.net/wp-content/uploads/2014/04/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765" y="235132"/>
            <a:ext cx="5042263" cy="282157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695406" y="358785"/>
            <a:ext cx="62571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NewRomanPS-BoldMT"/>
              </a:rPr>
              <a:t>За ДСТУ 4281:2004 </a:t>
            </a:r>
            <a:r>
              <a:rPr lang="ru-RU" sz="1600" dirty="0">
                <a:latin typeface="TimesNewRomanPSMT"/>
              </a:rPr>
              <a:t>“</a:t>
            </a:r>
            <a:r>
              <a:rPr lang="ru-RU" sz="1600" dirty="0" err="1">
                <a:latin typeface="TimesNewRomanPSMT"/>
              </a:rPr>
              <a:t>Заклади</a:t>
            </a:r>
            <a:r>
              <a:rPr lang="ru-RU" sz="1600" dirty="0">
                <a:latin typeface="TimesNewRomanPSMT"/>
              </a:rPr>
              <a:t> ресторанного </a:t>
            </a:r>
            <a:r>
              <a:rPr lang="ru-RU" sz="1600" dirty="0" err="1">
                <a:latin typeface="TimesNewRomanPSMT"/>
              </a:rPr>
              <a:t>господарства</a:t>
            </a:r>
            <a:r>
              <a:rPr lang="ru-RU" sz="1600" dirty="0">
                <a:latin typeface="TimesNewRomanPSMT"/>
              </a:rPr>
              <a:t>. </a:t>
            </a:r>
            <a:r>
              <a:rPr lang="ru-RU" sz="1600" dirty="0" err="1">
                <a:latin typeface="TimesNewRomanPSMT"/>
              </a:rPr>
              <a:t>Класифікація</a:t>
            </a:r>
            <a:r>
              <a:rPr lang="ru-RU" sz="1600" dirty="0">
                <a:latin typeface="TimesNewRomanPSMT"/>
              </a:rPr>
              <a:t>” </a:t>
            </a:r>
            <a:r>
              <a:rPr lang="ru-RU" sz="1600" dirty="0" err="1">
                <a:latin typeface="TimesNewRomanPSMT"/>
              </a:rPr>
              <a:t>наведені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такі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b="1" dirty="0" err="1">
                <a:latin typeface="TimesNewRomanPS-BoldMT"/>
              </a:rPr>
              <a:t>різновиди</a:t>
            </a:r>
            <a:r>
              <a:rPr lang="ru-RU" sz="1600" b="1" dirty="0">
                <a:latin typeface="TimesNewRomanPS-BoldMT"/>
              </a:rPr>
              <a:t> ЗРГ:</a:t>
            </a:r>
          </a:p>
          <a:p>
            <a:r>
              <a:rPr lang="ru-RU" sz="1600" dirty="0">
                <a:latin typeface="Wingdings-Regular"/>
              </a:rPr>
              <a:t>- </a:t>
            </a:r>
            <a:r>
              <a:rPr lang="ru-RU" sz="1600" b="1" dirty="0" err="1">
                <a:latin typeface="TimesNewRomanPS-BoldMT"/>
              </a:rPr>
              <a:t>повносервісний</a:t>
            </a:r>
            <a:r>
              <a:rPr lang="ru-RU" sz="1600" b="1" dirty="0">
                <a:latin typeface="TimesNewRomanPS-BoldMT"/>
              </a:rPr>
              <a:t> ЗРГ (формат </a:t>
            </a:r>
            <a:r>
              <a:rPr lang="ru-RU" sz="1600" b="1" dirty="0" err="1">
                <a:latin typeface="TimesNewRomanPS-BoldMT"/>
              </a:rPr>
              <a:t>підприємства</a:t>
            </a:r>
            <a:r>
              <a:rPr lang="ru-RU" sz="1600" b="1" dirty="0">
                <a:latin typeface="TimesNewRomanPS-BoldMT"/>
              </a:rPr>
              <a:t>) </a:t>
            </a:r>
            <a:r>
              <a:rPr lang="ru-RU" sz="1600" dirty="0">
                <a:latin typeface="TimesNewRomanPSMT"/>
              </a:rPr>
              <a:t>– </a:t>
            </a:r>
            <a:r>
              <a:rPr lang="ru-RU" sz="1600" dirty="0" err="1">
                <a:latin typeface="TimesNewRomanPSMT"/>
              </a:rPr>
              <a:t>різновид</a:t>
            </a:r>
            <a:r>
              <a:rPr lang="ru-RU" sz="1600" dirty="0">
                <a:latin typeface="TimesNewRomanPSMT"/>
              </a:rPr>
              <a:t> ЗРГ з </a:t>
            </a:r>
            <a:r>
              <a:rPr lang="ru-RU" sz="1600" dirty="0" err="1">
                <a:latin typeface="TimesNewRomanPSMT"/>
              </a:rPr>
              <a:t>обслуговуванням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офіціантами</a:t>
            </a:r>
            <a:r>
              <a:rPr lang="ru-RU" sz="1600" dirty="0">
                <a:latin typeface="TimesNewRomanPSMT"/>
              </a:rPr>
              <a:t> та </a:t>
            </a:r>
            <a:r>
              <a:rPr lang="ru-RU" sz="1600" dirty="0" err="1">
                <a:latin typeface="TimesNewRomanPSMT"/>
              </a:rPr>
              <a:t>значною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часткою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фірмових</a:t>
            </a:r>
            <a:r>
              <a:rPr lang="ru-RU" sz="1600" dirty="0">
                <a:latin typeface="TimesNewRomanPSMT"/>
              </a:rPr>
              <a:t> та </a:t>
            </a:r>
            <a:r>
              <a:rPr lang="ru-RU" sz="1600" dirty="0" err="1">
                <a:latin typeface="TimesNewRomanPSMT"/>
              </a:rPr>
              <a:t>замовних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страв</a:t>
            </a:r>
            <a:r>
              <a:rPr lang="ru-RU" sz="1600" dirty="0">
                <a:latin typeface="TimesNewRomanPSMT"/>
              </a:rPr>
              <a:t> і (</a:t>
            </a:r>
            <a:r>
              <a:rPr lang="ru-RU" sz="1600" dirty="0" err="1">
                <a:latin typeface="TimesNewRomanPSMT"/>
              </a:rPr>
              <a:t>або</a:t>
            </a:r>
            <a:r>
              <a:rPr lang="ru-RU" sz="1600" dirty="0">
                <a:latin typeface="TimesNewRomanPSMT"/>
              </a:rPr>
              <a:t>) </a:t>
            </a:r>
            <a:r>
              <a:rPr lang="ru-RU" sz="1600" dirty="0" err="1">
                <a:latin typeface="TimesNewRomanPSMT"/>
              </a:rPr>
              <a:t>напоїв</a:t>
            </a:r>
            <a:r>
              <a:rPr lang="ru-RU" sz="1600" dirty="0">
                <a:latin typeface="TimesNewRomanPSMT"/>
              </a:rPr>
              <a:t> у </a:t>
            </a:r>
            <a:r>
              <a:rPr lang="ru-RU" sz="1600" dirty="0" err="1">
                <a:latin typeface="TimesNewRomanPSMT"/>
              </a:rPr>
              <a:t>продукції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власного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виробництва</a:t>
            </a:r>
            <a:r>
              <a:rPr lang="ru-RU" sz="1600" dirty="0">
                <a:latin typeface="TimesNewRomanPSMT"/>
              </a:rPr>
              <a:t>.</a:t>
            </a:r>
          </a:p>
          <a:p>
            <a:r>
              <a:rPr lang="ru-RU" sz="1600" dirty="0">
                <a:latin typeface="TimesNewRomanPSMT"/>
              </a:rPr>
              <a:t>Як правило, </a:t>
            </a:r>
            <a:r>
              <a:rPr lang="ru-RU" sz="1600" dirty="0" err="1">
                <a:latin typeface="TimesNewRomanPSMT"/>
              </a:rPr>
              <a:t>це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ресторани</a:t>
            </a:r>
            <a:r>
              <a:rPr lang="ru-RU" sz="1600" dirty="0">
                <a:latin typeface="TimesNewRomanPSMT"/>
              </a:rPr>
              <a:t>, кафе, </a:t>
            </a:r>
            <a:r>
              <a:rPr lang="ru-RU" sz="1600" dirty="0" err="1">
                <a:latin typeface="TimesNewRomanPSMT"/>
              </a:rPr>
              <a:t>бари</a:t>
            </a:r>
            <a:r>
              <a:rPr lang="ru-RU" sz="1600" dirty="0">
                <a:latin typeface="TimesNewRomanPSMT"/>
              </a:rPr>
              <a:t>.</a:t>
            </a:r>
          </a:p>
          <a:p>
            <a:r>
              <a:rPr lang="ru-RU" sz="1600" dirty="0">
                <a:latin typeface="Wingdings-Regular"/>
              </a:rPr>
              <a:t>- </a:t>
            </a:r>
            <a:r>
              <a:rPr lang="ru-RU" sz="1600" b="1" dirty="0">
                <a:latin typeface="TimesNewRomanPS-BoldMT"/>
              </a:rPr>
              <a:t>заклад </a:t>
            </a:r>
            <a:r>
              <a:rPr lang="ru-RU" sz="1600" b="1" dirty="0" err="1">
                <a:latin typeface="TimesNewRomanPS-BoldMT"/>
              </a:rPr>
              <a:t>швидкого</a:t>
            </a:r>
            <a:r>
              <a:rPr lang="ru-RU" sz="1600" b="1" dirty="0">
                <a:latin typeface="TimesNewRomanPS-BoldMT"/>
              </a:rPr>
              <a:t> </a:t>
            </a:r>
            <a:r>
              <a:rPr lang="ru-RU" sz="1600" b="1" dirty="0" err="1">
                <a:latin typeface="TimesNewRomanPS-BoldMT"/>
              </a:rPr>
              <a:t>обслуговування</a:t>
            </a:r>
            <a:r>
              <a:rPr lang="ru-RU" sz="1600" b="1" dirty="0">
                <a:latin typeface="TimesNewRomanPS-BoldMT"/>
              </a:rPr>
              <a:t> (ЗШО) РГ </a:t>
            </a:r>
            <a:r>
              <a:rPr lang="ru-RU" sz="1600" dirty="0">
                <a:latin typeface="TimesNewRomanPSMT"/>
              </a:rPr>
              <a:t>– </a:t>
            </a:r>
            <a:r>
              <a:rPr lang="ru-RU" sz="1600" dirty="0" err="1">
                <a:latin typeface="TimesNewRomanPSMT"/>
              </a:rPr>
              <a:t>різновид</a:t>
            </a:r>
            <a:r>
              <a:rPr lang="ru-RU" sz="1600" dirty="0">
                <a:latin typeface="TimesNewRomanPSMT"/>
              </a:rPr>
              <a:t> ЗРГ, де </a:t>
            </a:r>
            <a:r>
              <a:rPr lang="ru-RU" sz="1600" dirty="0" err="1">
                <a:latin typeface="TimesNewRomanPSMT"/>
              </a:rPr>
              <a:t>застосовують</a:t>
            </a:r>
            <a:r>
              <a:rPr lang="ru-RU" sz="1600" dirty="0">
                <a:latin typeface="TimesNewRomanPSMT"/>
              </a:rPr>
              <a:t> метод </a:t>
            </a:r>
            <a:r>
              <a:rPr lang="ru-RU" sz="1600" dirty="0" err="1">
                <a:latin typeface="TimesNewRomanPSMT"/>
              </a:rPr>
              <a:t>самообслуговування</a:t>
            </a:r>
            <a:r>
              <a:rPr lang="ru-RU" sz="1600" dirty="0">
                <a:latin typeface="TimesNewRomanPSMT"/>
              </a:rPr>
              <a:t> і </a:t>
            </a:r>
            <a:r>
              <a:rPr lang="ru-RU" sz="1600" dirty="0" err="1">
                <a:latin typeface="TimesNewRomanPSMT"/>
              </a:rPr>
              <a:t>пропонують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обмежений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асортимент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продукції</a:t>
            </a:r>
            <a:r>
              <a:rPr lang="ru-RU" sz="1600" dirty="0">
                <a:latin typeface="TimesNewRomanPSMT"/>
              </a:rPr>
              <a:t>, </a:t>
            </a:r>
            <a:r>
              <a:rPr lang="ru-RU" sz="1600" dirty="0" err="1">
                <a:latin typeface="TimesNewRomanPSMT"/>
              </a:rPr>
              <a:t>що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прискорює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процес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обслуговування</a:t>
            </a:r>
            <a:r>
              <a:rPr lang="ru-RU" sz="1600" dirty="0">
                <a:latin typeface="TimesNewRomanPSMT"/>
              </a:rPr>
              <a:t>.</a:t>
            </a:r>
          </a:p>
          <a:p>
            <a:endParaRPr lang="ru-RU" sz="1600" b="1" dirty="0">
              <a:latin typeface="TimesNewRomanPS-BoldMT"/>
            </a:endParaRPr>
          </a:p>
          <a:p>
            <a:r>
              <a:rPr lang="ru-RU" sz="1600" b="1" dirty="0">
                <a:latin typeface="TimesNewRomanPS-BoldMT"/>
              </a:rPr>
              <a:t>У </a:t>
            </a:r>
            <a:r>
              <a:rPr lang="ru-RU" sz="1600" b="1" dirty="0" err="1">
                <a:latin typeface="TimesNewRomanPS-BoldMT"/>
              </a:rPr>
              <a:t>Міжнародному</a:t>
            </a:r>
            <a:r>
              <a:rPr lang="ru-RU" sz="1600" b="1" dirty="0">
                <a:latin typeface="TimesNewRomanPS-BoldMT"/>
              </a:rPr>
              <a:t> </a:t>
            </a:r>
            <a:r>
              <a:rPr lang="ru-RU" sz="1600" b="1" dirty="0" err="1">
                <a:latin typeface="TimesNewRomanPS-BoldMT"/>
              </a:rPr>
              <a:t>стандарті</a:t>
            </a:r>
            <a:r>
              <a:rPr lang="ru-RU" sz="1600" b="1" dirty="0">
                <a:latin typeface="TimesNewRomanPS-BoldMT"/>
              </a:rPr>
              <a:t> </a:t>
            </a:r>
            <a:r>
              <a:rPr lang="ru-RU" sz="1600" b="1" dirty="0" err="1">
                <a:latin typeface="TimesNewRomanPS-BoldMT"/>
              </a:rPr>
              <a:t>галузевої</a:t>
            </a:r>
            <a:r>
              <a:rPr lang="ru-RU" sz="1600" b="1" dirty="0">
                <a:latin typeface="TimesNewRomanPS-BoldMT"/>
              </a:rPr>
              <a:t> </a:t>
            </a:r>
            <a:r>
              <a:rPr lang="ru-RU" sz="1600" b="1" dirty="0" err="1">
                <a:latin typeface="TimesNewRomanPS-BoldMT"/>
              </a:rPr>
              <a:t>класифікації</a:t>
            </a:r>
            <a:r>
              <a:rPr lang="ru-RU" sz="1600" b="1" dirty="0">
                <a:latin typeface="TimesNewRomanPS-BoldMT"/>
              </a:rPr>
              <a:t> </a:t>
            </a:r>
            <a:r>
              <a:rPr lang="ru-RU" sz="1600" b="1" dirty="0" err="1">
                <a:latin typeface="TimesNewRomanPS-BoldMT"/>
              </a:rPr>
              <a:t>видів</a:t>
            </a:r>
            <a:r>
              <a:rPr lang="ru-RU" sz="1600" b="1" dirty="0">
                <a:latin typeface="TimesNewRomanPS-BoldMT"/>
              </a:rPr>
              <a:t> </a:t>
            </a:r>
            <a:r>
              <a:rPr lang="ru-RU" sz="1600" b="1" dirty="0" err="1">
                <a:latin typeface="TimesNewRomanPS-BoldMT"/>
              </a:rPr>
              <a:t>економічної</a:t>
            </a:r>
            <a:r>
              <a:rPr lang="ru-RU" sz="1600" b="1" dirty="0">
                <a:latin typeface="TimesNewRomanPS-BoldMT"/>
              </a:rPr>
              <a:t> </a:t>
            </a:r>
            <a:r>
              <a:rPr lang="en-US" sz="1600" b="1" dirty="0" err="1">
                <a:latin typeface="TimesNewRomanPS-BoldMT"/>
              </a:rPr>
              <a:t>діяльності</a:t>
            </a:r>
            <a:r>
              <a:rPr lang="en-US" sz="1600" b="1" dirty="0">
                <a:latin typeface="TimesNewRomanPS-BoldMT"/>
              </a:rPr>
              <a:t> (I</a:t>
            </a:r>
            <a:r>
              <a:rPr lang="en-US" sz="1600" dirty="0">
                <a:latin typeface="TimesNewRomanPSMT"/>
              </a:rPr>
              <a:t>nternational </a:t>
            </a:r>
            <a:r>
              <a:rPr lang="en-US" sz="1600" b="1" dirty="0">
                <a:latin typeface="TimesNewRomanPS-BoldMT"/>
              </a:rPr>
              <a:t>S</a:t>
            </a:r>
            <a:r>
              <a:rPr lang="en-US" sz="1600" dirty="0">
                <a:latin typeface="TimesNewRomanPSMT"/>
              </a:rPr>
              <a:t>tandard </a:t>
            </a:r>
            <a:r>
              <a:rPr lang="en-US" sz="1600" b="1" dirty="0">
                <a:latin typeface="TimesNewRomanPS-BoldMT"/>
              </a:rPr>
              <a:t>I</a:t>
            </a:r>
            <a:r>
              <a:rPr lang="en-US" sz="1600" dirty="0">
                <a:latin typeface="TimesNewRomanPSMT"/>
              </a:rPr>
              <a:t>ndustrial </a:t>
            </a:r>
            <a:r>
              <a:rPr lang="en-US" sz="1600" b="1" dirty="0">
                <a:latin typeface="TimesNewRomanPS-BoldMT"/>
              </a:rPr>
              <a:t>C</a:t>
            </a:r>
            <a:r>
              <a:rPr lang="en-US" sz="1600" dirty="0">
                <a:latin typeface="TimesNewRomanPSMT"/>
              </a:rPr>
              <a:t>lassification of All Economic</a:t>
            </a:r>
            <a:r>
              <a:rPr lang="uk-UA" sz="1600" dirty="0">
                <a:latin typeface="TimesNewRomanPSMT"/>
              </a:rPr>
              <a:t> </a:t>
            </a:r>
            <a:r>
              <a:rPr lang="en-US" sz="1600" dirty="0">
                <a:latin typeface="TimesNewRomanPSMT"/>
              </a:rPr>
              <a:t>Activities - </a:t>
            </a:r>
            <a:r>
              <a:rPr lang="en-US" sz="1600" b="1" dirty="0">
                <a:latin typeface="TimesNewRomanPS-BoldMT"/>
              </a:rPr>
              <a:t>ISIC) </a:t>
            </a:r>
            <a:r>
              <a:rPr lang="ru-RU" sz="1600" b="1" dirty="0" err="1">
                <a:latin typeface="TimesNewRomanPS-BoldMT"/>
              </a:rPr>
              <a:t>прийнятому</a:t>
            </a:r>
            <a:r>
              <a:rPr lang="ru-RU" sz="1600" b="1" dirty="0">
                <a:latin typeface="TimesNewRomanPS-BoldMT"/>
              </a:rPr>
              <a:t> </a:t>
            </a:r>
            <a:r>
              <a:rPr lang="ru-RU" sz="1600" b="1" dirty="0" err="1">
                <a:latin typeface="TimesNewRomanPS-BoldMT"/>
              </a:rPr>
              <a:t>Статистичною</a:t>
            </a:r>
            <a:r>
              <a:rPr lang="ru-RU" sz="1600" b="1" dirty="0">
                <a:latin typeface="TimesNewRomanPS-BoldMT"/>
              </a:rPr>
              <a:t> </a:t>
            </a:r>
            <a:r>
              <a:rPr lang="ru-RU" sz="1600" b="1" dirty="0" err="1">
                <a:latin typeface="TimesNewRomanPS-BoldMT"/>
              </a:rPr>
              <a:t>комісією</a:t>
            </a:r>
            <a:r>
              <a:rPr lang="ru-RU" sz="1600" b="1" dirty="0">
                <a:latin typeface="TimesNewRomanPS-BoldMT"/>
              </a:rPr>
              <a:t> ООН </a:t>
            </a:r>
            <a:r>
              <a:rPr lang="ru-RU" sz="1600" b="1" dirty="0" err="1">
                <a:latin typeface="TimesNewRomanPS-BoldMT"/>
              </a:rPr>
              <a:t>окремо</a:t>
            </a:r>
            <a:r>
              <a:rPr lang="ru-RU" sz="1600" b="1" dirty="0">
                <a:latin typeface="TimesNewRomanPS-BoldMT"/>
              </a:rPr>
              <a:t> </a:t>
            </a:r>
            <a:r>
              <a:rPr lang="ru-RU" sz="1600" b="1" dirty="0" err="1">
                <a:latin typeface="TimesNewRomanPS-BoldMT"/>
              </a:rPr>
              <a:t>виділено</a:t>
            </a:r>
            <a:r>
              <a:rPr lang="ru-RU" sz="1600" b="1" dirty="0">
                <a:latin typeface="TimesNewRomanPS-BoldMT"/>
              </a:rPr>
              <a:t>:</a:t>
            </a:r>
            <a:endParaRPr lang="ru-RU" sz="1600" dirty="0">
              <a:latin typeface="TimesNewRomanPSMT"/>
            </a:endParaRPr>
          </a:p>
          <a:p>
            <a:r>
              <a:rPr lang="uk-UA" sz="1600" dirty="0">
                <a:latin typeface="Wingdings-Regular"/>
              </a:rPr>
              <a:t>-</a:t>
            </a:r>
            <a:r>
              <a:rPr lang="en-US" sz="1600" dirty="0">
                <a:latin typeface="Wingdings-Regular"/>
              </a:rPr>
              <a:t> </a:t>
            </a:r>
            <a:r>
              <a:rPr lang="ru-RU" sz="1600" b="1" dirty="0" err="1">
                <a:latin typeface="TimesNewRomanPS-BoldMT"/>
              </a:rPr>
              <a:t>бістро</a:t>
            </a:r>
            <a:r>
              <a:rPr lang="ru-RU" sz="1600" b="1" dirty="0">
                <a:latin typeface="TimesNewRomanPS-BoldMT"/>
              </a:rPr>
              <a:t> (</a:t>
            </a:r>
            <a:r>
              <a:rPr lang="en-US" sz="1600" b="1" dirty="0" err="1">
                <a:latin typeface="TimesNewRomanPS-BoldMT"/>
              </a:rPr>
              <a:t>bistrot</a:t>
            </a:r>
            <a:r>
              <a:rPr lang="en-US" sz="1600" b="1" dirty="0">
                <a:latin typeface="TimesNewRomanPS-BoldMT"/>
              </a:rPr>
              <a:t>, eating places) </a:t>
            </a:r>
            <a:r>
              <a:rPr lang="en-US" sz="1600" dirty="0">
                <a:latin typeface="TimesNewRomanPSMT"/>
              </a:rPr>
              <a:t>– </a:t>
            </a:r>
            <a:r>
              <a:rPr lang="ru-RU" sz="1600" dirty="0" err="1">
                <a:latin typeface="TimesNewRomanPSMT"/>
              </a:rPr>
              <a:t>різновид</a:t>
            </a:r>
            <a:r>
              <a:rPr lang="ru-RU" sz="1600" dirty="0">
                <a:latin typeface="TimesNewRomanPSMT"/>
              </a:rPr>
              <a:t> ЗРГ </a:t>
            </a:r>
            <a:r>
              <a:rPr lang="ru-RU" sz="1600" dirty="0" err="1">
                <a:latin typeface="TimesNewRomanPSMT"/>
              </a:rPr>
              <a:t>швидкого</a:t>
            </a:r>
            <a:endParaRPr lang="ru-RU" sz="1600" dirty="0">
              <a:latin typeface="TimesNewRomanPSMT"/>
            </a:endParaRPr>
          </a:p>
          <a:p>
            <a:r>
              <a:rPr lang="ru-RU" sz="1600" dirty="0" err="1">
                <a:latin typeface="TimesNewRomanPSMT"/>
              </a:rPr>
              <a:t>обслуговування</a:t>
            </a:r>
            <a:r>
              <a:rPr lang="ru-RU" sz="1600" dirty="0">
                <a:latin typeface="TimesNewRomanPSMT"/>
              </a:rPr>
              <a:t>, </a:t>
            </a:r>
            <a:r>
              <a:rPr lang="ru-RU" sz="1600" dirty="0" err="1">
                <a:latin typeface="TimesNewRomanPSMT"/>
              </a:rPr>
              <a:t>що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продає</a:t>
            </a:r>
            <a:r>
              <a:rPr lang="ru-RU" sz="1600" dirty="0">
                <a:latin typeface="TimesNewRomanPSMT"/>
              </a:rPr>
              <a:t> і </a:t>
            </a:r>
            <a:r>
              <a:rPr lang="ru-RU" sz="1600" dirty="0" err="1">
                <a:latin typeface="TimesNewRomanPSMT"/>
              </a:rPr>
              <a:t>організовує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споживання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їжі</a:t>
            </a:r>
            <a:r>
              <a:rPr lang="ru-RU" sz="1600" dirty="0">
                <a:latin typeface="TimesNewRomanPSMT"/>
              </a:rPr>
              <a:t> і (</a:t>
            </a:r>
            <a:r>
              <a:rPr lang="ru-RU" sz="1600" dirty="0" err="1">
                <a:latin typeface="TimesNewRomanPSMT"/>
              </a:rPr>
              <a:t>або</a:t>
            </a:r>
            <a:r>
              <a:rPr lang="ru-RU" sz="1600" dirty="0">
                <a:latin typeface="TimesNewRomanPSMT"/>
              </a:rPr>
              <a:t>) </a:t>
            </a:r>
            <a:r>
              <a:rPr lang="ru-RU" sz="1600" dirty="0" err="1">
                <a:latin typeface="TimesNewRomanPSMT"/>
              </a:rPr>
              <a:t>напоїв</a:t>
            </a:r>
            <a:r>
              <a:rPr lang="ru-RU" sz="1600" dirty="0">
                <a:latin typeface="TimesNewRomanPSMT"/>
              </a:rPr>
              <a:t>.</a:t>
            </a:r>
          </a:p>
          <a:p>
            <a:r>
              <a:rPr lang="uk-UA" sz="1600" dirty="0">
                <a:latin typeface="Wingdings-Regular"/>
              </a:rPr>
              <a:t>-</a:t>
            </a:r>
            <a:r>
              <a:rPr lang="en-US" sz="1600" dirty="0">
                <a:latin typeface="Wingdings-Regular"/>
              </a:rPr>
              <a:t> </a:t>
            </a:r>
            <a:r>
              <a:rPr lang="ru-RU" sz="1600" b="1" dirty="0">
                <a:latin typeface="TimesNewRomanPS-BoldMT"/>
              </a:rPr>
              <a:t>ЗРГ-клуб </a:t>
            </a:r>
            <a:r>
              <a:rPr lang="ru-RU" sz="1600" dirty="0">
                <a:latin typeface="TimesNewRomanPSMT"/>
              </a:rPr>
              <a:t>– </a:t>
            </a:r>
            <a:r>
              <a:rPr lang="ru-RU" sz="1600" dirty="0" err="1">
                <a:latin typeface="TimesNewRomanPSMT"/>
              </a:rPr>
              <a:t>різновид</a:t>
            </a:r>
            <a:r>
              <a:rPr lang="ru-RU" sz="1600" dirty="0">
                <a:latin typeface="TimesNewRomanPSMT"/>
              </a:rPr>
              <a:t> ЗРГ, на </a:t>
            </a:r>
            <a:r>
              <a:rPr lang="ru-RU" sz="1600" dirty="0" err="1">
                <a:latin typeface="TimesNewRomanPSMT"/>
              </a:rPr>
              <a:t>базі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якого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працює</a:t>
            </a:r>
            <a:r>
              <a:rPr lang="ru-RU" sz="1600" dirty="0">
                <a:latin typeface="TimesNewRomanPSMT"/>
              </a:rPr>
              <a:t> клуб, </a:t>
            </a:r>
            <a:r>
              <a:rPr lang="ru-RU" sz="1600" dirty="0" err="1">
                <a:latin typeface="TimesNewRomanPSMT"/>
              </a:rPr>
              <a:t>що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об’єднує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споживачів</a:t>
            </a:r>
            <a:r>
              <a:rPr lang="ru-RU" sz="1600" dirty="0">
                <a:latin typeface="TimesNewRomanPSMT"/>
              </a:rPr>
              <a:t> за </a:t>
            </a:r>
            <a:r>
              <a:rPr lang="ru-RU" sz="1600" dirty="0" err="1">
                <a:latin typeface="TimesNewRomanPSMT"/>
              </a:rPr>
              <a:t>інтересами</a:t>
            </a:r>
            <a:r>
              <a:rPr lang="ru-RU" sz="1600" dirty="0">
                <a:latin typeface="TimesNewRomanPSMT"/>
              </a:rPr>
              <a:t> та </a:t>
            </a:r>
            <a:r>
              <a:rPr lang="ru-RU" sz="1600" dirty="0" err="1">
                <a:latin typeface="TimesNewRomanPSMT"/>
              </a:rPr>
              <a:t>особливостями</a:t>
            </a:r>
            <a:r>
              <a:rPr lang="ru-RU" sz="1600" dirty="0">
                <a:latin typeface="TimesNewRomanPSMT"/>
              </a:rPr>
              <a:t> </a:t>
            </a:r>
            <a:r>
              <a:rPr lang="ru-RU" sz="1600" dirty="0" err="1">
                <a:latin typeface="TimesNewRomanPSMT"/>
              </a:rPr>
              <a:t>смаків</a:t>
            </a:r>
            <a:r>
              <a:rPr lang="ru-RU" sz="1600" dirty="0">
                <a:latin typeface="TimesNewRomanPSMT"/>
              </a:rPr>
              <a:t> (клуб </a:t>
            </a:r>
            <a:r>
              <a:rPr lang="ru-RU" sz="1600" dirty="0" err="1">
                <a:latin typeface="TimesNewRomanPSMT"/>
              </a:rPr>
              <a:t>любителів</a:t>
            </a:r>
            <a:r>
              <a:rPr lang="ru-RU" sz="1600" dirty="0">
                <a:latin typeface="TimesNewRomanPSMT"/>
              </a:rPr>
              <a:t> чаю, </a:t>
            </a:r>
            <a:r>
              <a:rPr lang="ru-RU" sz="1600" dirty="0" err="1">
                <a:latin typeface="TimesNewRomanPSMT"/>
              </a:rPr>
              <a:t>тощо</a:t>
            </a:r>
            <a:r>
              <a:rPr lang="ru-RU" sz="1600" dirty="0">
                <a:latin typeface="TimesNewRomanPSMT"/>
              </a:rPr>
              <a:t>).</a:t>
            </a: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4340" name="Picture 4" descr="http://www.vashdosug.ru/upl/images/vd47_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17" y="3278777"/>
            <a:ext cx="5029200" cy="3069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866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gaspra.biz/maxidata/upload/000/000/717498aad98ec1ce999ec0f45c06c1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7" y="2014331"/>
            <a:ext cx="4463311" cy="39080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64121" y="0"/>
            <a:ext cx="98796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Ресторан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заклад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різноманітним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асортиментом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покупних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комфорту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поєднанні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0E966-8A41-7B15-F1A9-D5C59ACB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409" y="1511939"/>
            <a:ext cx="8083826" cy="48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4849" y="1703165"/>
            <a:ext cx="843836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457200" indent="-457200">
              <a:spcBef>
                <a:spcPts val="2400"/>
              </a:spcBef>
              <a:spcAft>
                <a:spcPts val="0"/>
              </a:spcAft>
              <a:buAutoNum type="arabicPeriod"/>
            </a:pPr>
            <a:r>
              <a:rPr lang="ru-RU" sz="2400" b="1" dirty="0" err="1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1" dirty="0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напрямки </a:t>
            </a:r>
            <a:r>
              <a:rPr lang="ru-RU" sz="2400" b="1" dirty="0" err="1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1" dirty="0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ЗРГ</a:t>
            </a:r>
          </a:p>
          <a:p>
            <a:pPr marL="457200" indent="-457200">
              <a:spcBef>
                <a:spcPts val="2400"/>
              </a:spcBef>
              <a:spcAft>
                <a:spcPts val="0"/>
              </a:spcAft>
              <a:buAutoNum type="arabicPeriod"/>
            </a:pPr>
            <a:r>
              <a:rPr lang="ru-RU" sz="2400" b="1" dirty="0" err="1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400" b="1" dirty="0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400" b="1" dirty="0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ресторанного </a:t>
            </a:r>
            <a:r>
              <a:rPr lang="ru-RU" sz="2400" b="1" dirty="0" err="1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b="1" dirty="0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2400"/>
              </a:spcBef>
              <a:spcAft>
                <a:spcPts val="0"/>
              </a:spcAft>
              <a:buAutoNum type="arabicPeriod"/>
            </a:pPr>
            <a:r>
              <a:rPr lang="ru-RU" sz="2400" b="1" dirty="0" err="1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b="1" dirty="0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400" b="1" dirty="0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ресторанного </a:t>
            </a:r>
            <a:r>
              <a:rPr lang="ru-RU" sz="2400" b="1" dirty="0" err="1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b="1" dirty="0">
                <a:solidFill>
                  <a:srgbClr val="281F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146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allery.forum-grad.ru/files/5/7/8/4/restaurant-bar-with-modern-flair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72" y="2746269"/>
            <a:ext cx="3635880" cy="37397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49288" y="378824"/>
            <a:ext cx="102041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</a:t>
            </a:r>
            <a:r>
              <a:rPr lang="ru-RU" sz="2000" b="1" dirty="0"/>
              <a:t>Бар </a:t>
            </a:r>
            <a:r>
              <a:rPr lang="ru-RU" sz="2000" dirty="0"/>
              <a:t>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різновид</a:t>
            </a:r>
            <a:r>
              <a:rPr lang="ru-RU" sz="2000" dirty="0"/>
              <a:t> ресторану, до складу </a:t>
            </a:r>
            <a:r>
              <a:rPr lang="ru-RU" sz="2000" dirty="0" err="1"/>
              <a:t>якого</a:t>
            </a:r>
            <a:r>
              <a:rPr lang="ru-RU" sz="2000" dirty="0"/>
              <a:t> входить бар, </a:t>
            </a:r>
            <a:r>
              <a:rPr lang="ru-RU" sz="2000" dirty="0" err="1"/>
              <a:t>торговельний</a:t>
            </a:r>
            <a:r>
              <a:rPr lang="ru-RU" sz="2000" dirty="0"/>
              <a:t> зал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суміжний</a:t>
            </a:r>
            <a:r>
              <a:rPr lang="ru-RU" sz="2000" dirty="0"/>
              <a:t> з </a:t>
            </a:r>
            <a:r>
              <a:rPr lang="ru-RU" sz="2000" dirty="0" err="1"/>
              <a:t>торговельним</a:t>
            </a:r>
            <a:r>
              <a:rPr lang="ru-RU" sz="2000" dirty="0"/>
              <a:t> залом ресторану, </a:t>
            </a:r>
            <a:r>
              <a:rPr lang="ru-RU" sz="2000" dirty="0" err="1"/>
              <a:t>або</a:t>
            </a:r>
            <a:r>
              <a:rPr lang="ru-RU" sz="2000" dirty="0"/>
              <a:t> барна </a:t>
            </a:r>
            <a:r>
              <a:rPr lang="ru-RU" sz="2000" dirty="0" err="1"/>
              <a:t>стійка</a:t>
            </a:r>
            <a:r>
              <a:rPr lang="ru-RU" sz="2000" dirty="0"/>
              <a:t> </a:t>
            </a:r>
            <a:r>
              <a:rPr lang="ru-RU" sz="2000" dirty="0" err="1"/>
              <a:t>розміщується</a:t>
            </a:r>
            <a:r>
              <a:rPr lang="ru-RU" sz="2000" dirty="0"/>
              <a:t> в </a:t>
            </a:r>
            <a:r>
              <a:rPr lang="ru-RU" sz="2000" dirty="0" err="1"/>
              <a:t>торговельному</a:t>
            </a:r>
            <a:r>
              <a:rPr lang="ru-RU" sz="2000" dirty="0"/>
              <a:t> </a:t>
            </a:r>
            <a:r>
              <a:rPr lang="ru-RU" sz="2000" dirty="0" err="1"/>
              <a:t>залі</a:t>
            </a:r>
            <a:r>
              <a:rPr lang="ru-RU" sz="2000" dirty="0"/>
              <a:t> ресторану. </a:t>
            </a:r>
          </a:p>
          <a:p>
            <a:endParaRPr lang="ru-RU" dirty="0"/>
          </a:p>
          <a:p>
            <a:r>
              <a:rPr lang="ru-RU" dirty="0"/>
              <a:t>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064F04-C1D0-A1CD-5C8C-D4A4F451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52" y="2246270"/>
            <a:ext cx="7874493" cy="43668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9978" y="394692"/>
            <a:ext cx="104998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 Кафе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заклад ресторанного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широким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асортиментом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нескладного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кондитерських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напоїв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самообслуговування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обслуговування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офіціантами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Jobs Cafe">
            <a:extLst>
              <a:ext uri="{FF2B5EF4-FFF2-40B4-BE49-F238E27FC236}">
                <a16:creationId xmlns:a16="http://schemas.microsoft.com/office/drawing/2014/main" id="{78403616-1C15-6EBA-A1D6-35AA73F2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8" y="2811118"/>
            <a:ext cx="3816360" cy="25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4E7914-5048-955A-9E82-3F9E22B95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86" y="1908312"/>
            <a:ext cx="8642414" cy="43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57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F57C49-886D-00AC-58A6-0219F7FA7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46" y="424070"/>
            <a:ext cx="10185883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Закусочна</a:t>
            </a:r>
            <a:r>
              <a:rPr lang="ru-RU" sz="2000" dirty="0"/>
              <a:t> – заклад ресторанного </a:t>
            </a:r>
            <a:r>
              <a:rPr lang="ru-RU" sz="2000" dirty="0" err="1"/>
              <a:t>господарства</a:t>
            </a:r>
            <a:r>
              <a:rPr lang="ru-RU" sz="2000" dirty="0"/>
              <a:t> </a:t>
            </a:r>
            <a:r>
              <a:rPr lang="ru-RU" sz="2000" dirty="0" err="1"/>
              <a:t>самообслуговування</a:t>
            </a:r>
            <a:r>
              <a:rPr lang="ru-RU" sz="2000" dirty="0"/>
              <a:t>, де </a:t>
            </a:r>
            <a:r>
              <a:rPr lang="ru-RU" sz="2000" dirty="0" err="1"/>
              <a:t>переважає</a:t>
            </a:r>
            <a:r>
              <a:rPr lang="ru-RU" sz="2000" dirty="0"/>
              <a:t> </a:t>
            </a:r>
            <a:r>
              <a:rPr lang="ru-RU" sz="2000" dirty="0" err="1"/>
              <a:t>асортимент</a:t>
            </a:r>
            <a:r>
              <a:rPr lang="ru-RU" sz="2000" dirty="0"/>
              <a:t> </a:t>
            </a:r>
            <a:r>
              <a:rPr lang="ru-RU" sz="2000" dirty="0" err="1"/>
              <a:t>гарячих</a:t>
            </a:r>
            <a:r>
              <a:rPr lang="ru-RU" sz="2000" dirty="0"/>
              <a:t> і </a:t>
            </a:r>
            <a:r>
              <a:rPr lang="ru-RU" sz="2000" dirty="0" err="1"/>
              <a:t>холодних</a:t>
            </a:r>
            <a:r>
              <a:rPr lang="ru-RU" sz="2000" dirty="0"/>
              <a:t> закусок, </a:t>
            </a:r>
            <a:r>
              <a:rPr lang="ru-RU" sz="2000" dirty="0" err="1"/>
              <a:t>страв</a:t>
            </a:r>
            <a:r>
              <a:rPr lang="ru-RU" sz="2000" dirty="0"/>
              <a:t> нескладного </a:t>
            </a:r>
            <a:r>
              <a:rPr lang="ru-RU" sz="2000" dirty="0" err="1"/>
              <a:t>приготування</a:t>
            </a:r>
            <a:r>
              <a:rPr lang="ru-RU" sz="2000" dirty="0"/>
              <a:t>, </a:t>
            </a:r>
            <a:r>
              <a:rPr lang="ru-RU" sz="2000" dirty="0" err="1"/>
              <a:t>призначений</a:t>
            </a:r>
            <a:r>
              <a:rPr lang="ru-RU" sz="2000" dirty="0"/>
              <a:t> для </a:t>
            </a:r>
            <a:r>
              <a:rPr lang="ru-RU" sz="2000" dirty="0" err="1"/>
              <a:t>швидкого</a:t>
            </a:r>
            <a:r>
              <a:rPr lang="ru-RU" sz="2000" dirty="0"/>
              <a:t> </a:t>
            </a:r>
            <a:r>
              <a:rPr lang="ru-RU" sz="2000" dirty="0" err="1"/>
              <a:t>обслуговування</a:t>
            </a:r>
            <a:r>
              <a:rPr lang="ru-RU" sz="2000" dirty="0"/>
              <a:t> </a:t>
            </a:r>
            <a:r>
              <a:rPr lang="ru-RU" sz="2000" dirty="0" err="1"/>
              <a:t>споживачів</a:t>
            </a:r>
            <a:r>
              <a:rPr lang="ru-RU" sz="2000" dirty="0"/>
              <a:t>.</a:t>
            </a:r>
          </a:p>
          <a:p>
            <a:endParaRPr lang="uk-UA" dirty="0"/>
          </a:p>
        </p:txBody>
      </p:sp>
      <p:pic>
        <p:nvPicPr>
          <p:cNvPr id="2050" name="Picture 2" descr="Закусочна «Лабораторія їжі»">
            <a:extLst>
              <a:ext uri="{FF2B5EF4-FFF2-40B4-BE49-F238E27FC236}">
                <a16:creationId xmlns:a16="http://schemas.microsoft.com/office/drawing/2014/main" id="{B2F8B191-9035-2091-B8B9-3297AC9C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2567608"/>
            <a:ext cx="4723572" cy="31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A60931-2426-0F05-683A-EAF41FB26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183" y="2067340"/>
            <a:ext cx="7971619" cy="38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6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tneu.edu.ua/uploads/posts/2012-03/133110897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91" y="3409407"/>
            <a:ext cx="6362789" cy="3278776"/>
          </a:xfrm>
          <a:prstGeom prst="rect">
            <a:avLst/>
          </a:prstGeom>
          <a:noFill/>
        </p:spPr>
      </p:pic>
      <p:pic>
        <p:nvPicPr>
          <p:cNvPr id="11268" name="Picture 4" descr="http://images.franchising.ua/d51/92f/chicken_h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44" y="235132"/>
            <a:ext cx="6362789" cy="31553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648994" y="235130"/>
            <a:ext cx="5137998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b="1" i="1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Заклади</a:t>
            </a:r>
            <a:r>
              <a:rPr lang="ru-RU" sz="2000" b="1" i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швидкого обслуговування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–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різновид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закладу ресторан­ного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певного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типу, в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якому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метод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само­обслуговування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пропонується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обмежений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асортимент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прискорює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процес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обслуговування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indent="450215" algn="just">
              <a:spcAft>
                <a:spcPts val="1000"/>
              </a:spcAft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Майдан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харчування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комплекс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ресторанного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швидкого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обслуговування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мають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загальну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торгову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81F18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залу.</a:t>
            </a:r>
            <a:endParaRPr lang="en-US" dirty="0">
              <a:solidFill>
                <a:srgbClr val="281F18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>
                <a:latin typeface="Calibri" panose="020F0502020204030204" pitchFamily="34" charset="0"/>
              </a:rPr>
              <a:t>	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Їдальня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заклад ресторанного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контингенту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страви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скомплектованих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24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154" y="326571"/>
            <a:ext cx="10728364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Фабрика-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заготівельна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заклад,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механізованого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централізованого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роздрібної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Фабрика-кухня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заклад ресторанного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централізованого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авіакомпаніях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пунктах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колесах», буфетах, закладах швидкого обслуговування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Домова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кухня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заклад,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кулінарної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продажу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домашнім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Цей заклад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кулінарну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булочні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борошняні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кондитерські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організовує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консультації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Буфет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заклад ресторанного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обмеженим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асортиментом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готових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напоїв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розміщений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обладнаному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залізничного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авто-,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аеровокзалів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стоячи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винос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Ресторан за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замовленнями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catering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заклад ресторанного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готувати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поставляти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готову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замовленнями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dirty="0">
              <a:latin typeface="Calibri" panose="020F0502020204030204" pitchFamily="34" charset="0"/>
            </a:endParaRPr>
          </a:p>
          <a:p>
            <a:pPr algn="just"/>
            <a:endParaRPr lang="ru-RU" dirty="0">
              <a:latin typeface="Calibri" panose="020F0502020204030204" pitchFamily="34" charset="0"/>
            </a:endParaRPr>
          </a:p>
          <a:p>
            <a:pPr indent="450215" algn="just">
              <a:lnSpc>
                <a:spcPts val="1455"/>
              </a:lnSpc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44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048" y="192024"/>
            <a:ext cx="106253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ЗРГ </a:t>
            </a:r>
            <a:r>
              <a:rPr lang="ru-RU" b="1" dirty="0" err="1"/>
              <a:t>поділяються</a:t>
            </a:r>
            <a:r>
              <a:rPr lang="ru-RU" b="1" dirty="0"/>
              <a:t> на </a:t>
            </a:r>
            <a:r>
              <a:rPr lang="ru-RU" b="1" dirty="0" err="1"/>
              <a:t>класи</a:t>
            </a:r>
            <a:r>
              <a:rPr lang="ru-RU" dirty="0"/>
              <a:t>. </a:t>
            </a:r>
            <a:r>
              <a:rPr lang="ru-RU" dirty="0" err="1"/>
              <a:t>Клас</a:t>
            </a:r>
            <a:r>
              <a:rPr lang="ru-RU" dirty="0"/>
              <a:t> закладу </a:t>
            </a:r>
            <a:r>
              <a:rPr lang="ru-RU" dirty="0" err="1"/>
              <a:t>визначається</a:t>
            </a:r>
            <a:r>
              <a:rPr lang="ru-RU" dirty="0"/>
              <a:t> за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відмінних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закладу ресторанного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типу, яка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закупних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умов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, </a:t>
            </a:r>
            <a:r>
              <a:rPr lang="ru-RU" dirty="0" err="1"/>
              <a:t>організовування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та </a:t>
            </a:r>
            <a:r>
              <a:rPr lang="ru-RU" dirty="0" err="1"/>
              <a:t>дозвілля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ступенем</a:t>
            </a:r>
            <a:r>
              <a:rPr lang="ru-RU" dirty="0"/>
              <a:t> комфорту,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надаваних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ресторани</a:t>
            </a:r>
            <a:r>
              <a:rPr lang="ru-RU" dirty="0"/>
              <a:t> та </a:t>
            </a:r>
            <a:r>
              <a:rPr lang="ru-RU" dirty="0" err="1"/>
              <a:t>бари</a:t>
            </a:r>
            <a:r>
              <a:rPr lang="ru-RU" dirty="0"/>
              <a:t> </a:t>
            </a:r>
            <a:r>
              <a:rPr lang="ru-RU" b="1" dirty="0" err="1"/>
              <a:t>поділяють</a:t>
            </a:r>
            <a:r>
              <a:rPr lang="ru-RU" b="1" dirty="0"/>
              <a:t> на три </a:t>
            </a:r>
            <a:r>
              <a:rPr lang="ru-RU" b="1" dirty="0" err="1"/>
              <a:t>класи</a:t>
            </a:r>
            <a:r>
              <a:rPr lang="ru-RU" b="1" dirty="0"/>
              <a:t>: люкс, </a:t>
            </a:r>
            <a:r>
              <a:rPr lang="ru-RU" b="1" dirty="0" err="1"/>
              <a:t>вищий</a:t>
            </a:r>
            <a:r>
              <a:rPr lang="ru-RU" b="1" dirty="0"/>
              <a:t> та перший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таким </a:t>
            </a:r>
            <a:r>
              <a:rPr lang="ru-RU" dirty="0" err="1"/>
              <a:t>вимогам</a:t>
            </a:r>
            <a:r>
              <a:rPr lang="ru-RU" dirty="0"/>
              <a:t>: 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характерною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ресторанного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b="1" i="1" dirty="0"/>
              <a:t>"люкс" </a:t>
            </a:r>
            <a:r>
              <a:rPr lang="ru-RU" dirty="0"/>
              <a:t>є </a:t>
            </a:r>
            <a:r>
              <a:rPr lang="ru-RU" dirty="0" err="1"/>
              <a:t>вишуканість</a:t>
            </a:r>
            <a:r>
              <a:rPr lang="ru-RU" dirty="0"/>
              <a:t>, </a:t>
            </a:r>
            <a:r>
              <a:rPr lang="ru-RU" dirty="0" err="1"/>
              <a:t>витонченість</a:t>
            </a:r>
            <a:r>
              <a:rPr lang="ru-RU" dirty="0"/>
              <a:t> </a:t>
            </a:r>
            <a:r>
              <a:rPr lang="ru-RU" dirty="0" err="1"/>
              <a:t>інтер'єру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за </a:t>
            </a:r>
            <a:r>
              <a:rPr lang="ru-RU" dirty="0" err="1"/>
              <a:t>індивідуальним</a:t>
            </a:r>
            <a:r>
              <a:rPr lang="ru-RU" dirty="0"/>
              <a:t> </a:t>
            </a:r>
            <a:r>
              <a:rPr lang="ru-RU" dirty="0" err="1"/>
              <a:t>проєктом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коштовних</a:t>
            </a:r>
            <a:r>
              <a:rPr lang="ru-RU" dirty="0"/>
              <a:t> </a:t>
            </a:r>
            <a:r>
              <a:rPr lang="ru-RU" dirty="0" err="1"/>
              <a:t>оздоблювальних</a:t>
            </a:r>
            <a:r>
              <a:rPr lang="ru-RU" dirty="0"/>
              <a:t> </a:t>
            </a:r>
          </a:p>
          <a:p>
            <a:r>
              <a:rPr lang="ru-RU" dirty="0" err="1"/>
              <a:t>матеріалів</a:t>
            </a:r>
            <a:r>
              <a:rPr lang="ru-RU" dirty="0"/>
              <a:t>. </a:t>
            </a:r>
          </a:p>
          <a:p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комфортності</a:t>
            </a:r>
            <a:r>
              <a:rPr lang="ru-RU" dirty="0"/>
              <a:t>, широкий </a:t>
            </a:r>
            <a:r>
              <a:rPr lang="ru-RU" dirty="0" err="1"/>
              <a:t>вибір</a:t>
            </a:r>
            <a:r>
              <a:rPr lang="ru-RU" dirty="0"/>
              <a:t> </a:t>
            </a:r>
          </a:p>
          <a:p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обов'язкових</a:t>
            </a:r>
            <a:r>
              <a:rPr lang="ru-RU" dirty="0"/>
              <a:t> та </a:t>
            </a:r>
            <a:r>
              <a:rPr lang="ru-RU" dirty="0" err="1"/>
              <a:t>додаткових</a:t>
            </a:r>
            <a:r>
              <a:rPr lang="ru-RU" dirty="0"/>
              <a:t>,</a:t>
            </a:r>
          </a:p>
          <a:p>
            <a:r>
              <a:rPr lang="ru-RU" dirty="0"/>
              <a:t> </a:t>
            </a:r>
            <a:r>
              <a:rPr lang="ru-RU" dirty="0" err="1"/>
              <a:t>асортимент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оригінальних</a:t>
            </a:r>
            <a:r>
              <a:rPr lang="ru-RU" dirty="0"/>
              <a:t>,</a:t>
            </a:r>
          </a:p>
          <a:p>
            <a:r>
              <a:rPr lang="ru-RU" dirty="0" err="1"/>
              <a:t>вишуканих</a:t>
            </a:r>
            <a:r>
              <a:rPr lang="ru-RU" dirty="0"/>
              <a:t> </a:t>
            </a:r>
            <a:r>
              <a:rPr lang="ru-RU" dirty="0" err="1"/>
              <a:t>замовних</a:t>
            </a:r>
            <a:r>
              <a:rPr lang="ru-RU" dirty="0"/>
              <a:t> та </a:t>
            </a:r>
            <a:r>
              <a:rPr lang="ru-RU" dirty="0" err="1"/>
              <a:t>фірмових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 і </a:t>
            </a:r>
            <a:r>
              <a:rPr lang="ru-RU" dirty="0" err="1"/>
              <a:t>виробів</a:t>
            </a:r>
            <a:r>
              <a:rPr lang="ru-RU" dirty="0"/>
              <a:t>, </a:t>
            </a:r>
          </a:p>
          <a:p>
            <a:r>
              <a:rPr lang="ru-RU" dirty="0"/>
              <a:t>у тому </a:t>
            </a:r>
            <a:r>
              <a:rPr lang="ru-RU" dirty="0" err="1"/>
              <a:t>числі</a:t>
            </a:r>
            <a:r>
              <a:rPr lang="ru-RU" dirty="0"/>
              <a:t> з </a:t>
            </a:r>
            <a:r>
              <a:rPr lang="ru-RU" dirty="0" err="1"/>
              <a:t>делікатесних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страв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</a:p>
          <a:p>
            <a:r>
              <a:rPr lang="ru-RU" dirty="0" err="1"/>
              <a:t>кухні</a:t>
            </a:r>
            <a:r>
              <a:rPr lang="ru-RU" dirty="0"/>
              <a:t>, </a:t>
            </a:r>
            <a:r>
              <a:rPr lang="ru-RU" dirty="0" err="1"/>
              <a:t>виготовлених</a:t>
            </a:r>
            <a:r>
              <a:rPr lang="ru-RU" dirty="0"/>
              <a:t> з </a:t>
            </a:r>
            <a:r>
              <a:rPr lang="ru-RU" dirty="0" err="1"/>
              <a:t>екзотичної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. 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3306157"/>
            <a:ext cx="5238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464" y="164592"/>
            <a:ext cx="66019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/>
              <a:t>характерною </a:t>
            </a:r>
            <a:r>
              <a:rPr lang="ru-RU" sz="2000" dirty="0" err="1"/>
              <a:t>ознакою</a:t>
            </a:r>
            <a:r>
              <a:rPr lang="ru-RU" sz="2000" dirty="0"/>
              <a:t> </a:t>
            </a:r>
            <a:r>
              <a:rPr lang="ru-RU" sz="2000" dirty="0" err="1"/>
              <a:t>закладів</a:t>
            </a:r>
            <a:r>
              <a:rPr lang="ru-RU" sz="2000" dirty="0"/>
              <a:t> ресторанного </a:t>
            </a:r>
          </a:p>
          <a:p>
            <a:r>
              <a:rPr lang="ru-RU" sz="2000" dirty="0" err="1"/>
              <a:t>господарства</a:t>
            </a:r>
            <a:r>
              <a:rPr lang="ru-RU" sz="2000" dirty="0"/>
              <a:t> </a:t>
            </a:r>
            <a:r>
              <a:rPr lang="ru-RU" sz="2000" dirty="0" err="1"/>
              <a:t>класу</a:t>
            </a:r>
            <a:r>
              <a:rPr lang="ru-RU" sz="2000" dirty="0"/>
              <a:t> </a:t>
            </a:r>
            <a:r>
              <a:rPr lang="ru-RU" sz="2000" b="1" dirty="0"/>
              <a:t>"</a:t>
            </a:r>
            <a:r>
              <a:rPr lang="ru-RU" sz="2000" b="1" dirty="0" err="1"/>
              <a:t>вищий</a:t>
            </a:r>
            <a:r>
              <a:rPr lang="ru-RU" sz="2000" b="1" dirty="0"/>
              <a:t>" </a:t>
            </a:r>
            <a:r>
              <a:rPr lang="ru-RU" sz="2000" dirty="0"/>
              <a:t>є </a:t>
            </a:r>
            <a:r>
              <a:rPr lang="ru-RU" sz="2000" dirty="0" err="1"/>
              <a:t>оригінальність</a:t>
            </a:r>
            <a:r>
              <a:rPr lang="ru-RU" sz="2000" dirty="0"/>
              <a:t>, </a:t>
            </a:r>
            <a:r>
              <a:rPr lang="ru-RU" sz="2000" dirty="0" err="1"/>
              <a:t>своєрідність</a:t>
            </a:r>
            <a:r>
              <a:rPr lang="ru-RU" sz="2000" dirty="0"/>
              <a:t> </a:t>
            </a:r>
            <a:r>
              <a:rPr lang="ru-RU" sz="2000" dirty="0" err="1"/>
              <a:t>інтер'єру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створюється</a:t>
            </a:r>
            <a:r>
              <a:rPr lang="ru-RU" sz="2000" dirty="0"/>
              <a:t> з </a:t>
            </a:r>
            <a:r>
              <a:rPr lang="ru-RU" sz="2000" dirty="0" err="1"/>
              <a:t>урахуванням</a:t>
            </a:r>
            <a:r>
              <a:rPr lang="ru-RU" sz="2000" dirty="0"/>
              <a:t> </a:t>
            </a:r>
            <a:r>
              <a:rPr lang="ru-RU" sz="2000" dirty="0" err="1"/>
              <a:t>індивідуальних</a:t>
            </a:r>
            <a:r>
              <a:rPr lang="ru-RU" sz="2000" dirty="0"/>
              <a:t> </a:t>
            </a:r>
            <a:r>
              <a:rPr lang="ru-RU" sz="2000" dirty="0" err="1"/>
              <a:t>особливостей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, </a:t>
            </a:r>
            <a:r>
              <a:rPr lang="ru-RU" sz="2000" dirty="0" err="1"/>
              <a:t>вибір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, </a:t>
            </a:r>
            <a:r>
              <a:rPr lang="ru-RU" sz="2000" dirty="0" err="1"/>
              <a:t>комфортність</a:t>
            </a:r>
            <a:r>
              <a:rPr lang="ru-RU" sz="2000" dirty="0"/>
              <a:t>, </a:t>
            </a:r>
            <a:r>
              <a:rPr lang="ru-RU" sz="2000" dirty="0" err="1"/>
              <a:t>різноманітність</a:t>
            </a:r>
            <a:r>
              <a:rPr lang="ru-RU" sz="2000" dirty="0"/>
              <a:t> </a:t>
            </a:r>
            <a:r>
              <a:rPr lang="ru-RU" sz="2000" dirty="0" err="1"/>
              <a:t>асортименту</a:t>
            </a:r>
            <a:r>
              <a:rPr lang="ru-RU" sz="2000" dirty="0"/>
              <a:t>, в </a:t>
            </a:r>
            <a:r>
              <a:rPr lang="ru-RU" sz="2000" dirty="0" err="1"/>
              <a:t>якому</a:t>
            </a:r>
            <a:r>
              <a:rPr lang="ru-RU" sz="2000" dirty="0"/>
              <a:t> не </a:t>
            </a:r>
            <a:r>
              <a:rPr lang="ru-RU" sz="2000" dirty="0" err="1"/>
              <a:t>менше</a:t>
            </a:r>
            <a:r>
              <a:rPr lang="ru-RU" sz="2000" dirty="0"/>
              <a:t> </a:t>
            </a:r>
            <a:r>
              <a:rPr lang="ru-RU" sz="2000" dirty="0" err="1"/>
              <a:t>половини</a:t>
            </a:r>
            <a:r>
              <a:rPr lang="ru-RU" sz="2000" dirty="0"/>
              <a:t> </a:t>
            </a:r>
            <a:r>
              <a:rPr lang="ru-RU" sz="2000" dirty="0" err="1"/>
              <a:t>складають</a:t>
            </a:r>
            <a:r>
              <a:rPr lang="ru-RU" sz="2000" dirty="0"/>
              <a:t> </a:t>
            </a:r>
            <a:r>
              <a:rPr lang="ru-RU" sz="2000" dirty="0" err="1"/>
              <a:t>оригінальні</a:t>
            </a:r>
            <a:r>
              <a:rPr lang="ru-RU" sz="2000" dirty="0"/>
              <a:t>, </a:t>
            </a:r>
            <a:r>
              <a:rPr lang="ru-RU" sz="2000" dirty="0" err="1"/>
              <a:t>вишукані</a:t>
            </a:r>
            <a:r>
              <a:rPr lang="ru-RU" sz="2000" dirty="0"/>
              <a:t> </a:t>
            </a:r>
            <a:r>
              <a:rPr lang="ru-RU" sz="2000" dirty="0" err="1"/>
              <a:t>замовлені</a:t>
            </a:r>
            <a:r>
              <a:rPr lang="ru-RU" sz="2000" dirty="0"/>
              <a:t> та </a:t>
            </a:r>
            <a:r>
              <a:rPr lang="ru-RU" sz="2000" dirty="0" err="1"/>
              <a:t>фірмові</a:t>
            </a:r>
            <a:r>
              <a:rPr lang="ru-RU" sz="2000" dirty="0"/>
              <a:t> страви і </a:t>
            </a:r>
            <a:r>
              <a:rPr lang="ru-RU" sz="2000" dirty="0" err="1"/>
              <a:t>вироби</a:t>
            </a:r>
            <a:r>
              <a:rPr lang="ru-RU" sz="2000" dirty="0"/>
              <a:t>;</a:t>
            </a:r>
            <a:endParaRPr lang="uk-UA" dirty="0"/>
          </a:p>
          <a:p>
            <a:endParaRPr lang="uk-UA" dirty="0"/>
          </a:p>
          <a:p>
            <a:pPr marL="285750" indent="-285750">
              <a:buFontTx/>
              <a:buChar char="-"/>
            </a:pPr>
            <a:endParaRPr lang="uk-UA" dirty="0"/>
          </a:p>
          <a:p>
            <a:pPr marL="285750" indent="-285750">
              <a:buFontTx/>
              <a:buChar char="-"/>
            </a:pPr>
            <a:r>
              <a:rPr lang="ru-RU" sz="2000" dirty="0"/>
              <a:t> характерною </a:t>
            </a:r>
            <a:r>
              <a:rPr lang="ru-RU" sz="2000" dirty="0" err="1"/>
              <a:t>ознакою</a:t>
            </a:r>
            <a:r>
              <a:rPr lang="ru-RU" sz="2000" dirty="0"/>
              <a:t> </a:t>
            </a:r>
            <a:r>
              <a:rPr lang="ru-RU" sz="2000" dirty="0" err="1"/>
              <a:t>ресторанів</a:t>
            </a:r>
            <a:r>
              <a:rPr lang="ru-RU" sz="2000" dirty="0"/>
              <a:t> </a:t>
            </a:r>
            <a:r>
              <a:rPr lang="ru-RU" sz="2000" dirty="0" err="1"/>
              <a:t>класу</a:t>
            </a:r>
            <a:r>
              <a:rPr lang="ru-RU" sz="2000" dirty="0"/>
              <a:t> </a:t>
            </a:r>
            <a:r>
              <a:rPr lang="ru-RU" sz="2000" b="1" dirty="0"/>
              <a:t>"перший" </a:t>
            </a:r>
            <a:r>
              <a:rPr lang="ru-RU" sz="2000" dirty="0"/>
              <a:t>є </a:t>
            </a:r>
            <a:r>
              <a:rPr lang="ru-RU" sz="2000" dirty="0" err="1"/>
              <a:t>гармонійність</a:t>
            </a:r>
            <a:r>
              <a:rPr lang="ru-RU" sz="2000" dirty="0"/>
              <a:t>, </a:t>
            </a:r>
            <a:r>
              <a:rPr lang="ru-RU" sz="2000" dirty="0" err="1"/>
              <a:t>комфортність</a:t>
            </a:r>
            <a:r>
              <a:rPr lang="ru-RU" sz="2000" dirty="0"/>
              <a:t>, </a:t>
            </a:r>
            <a:r>
              <a:rPr lang="ru-RU" sz="2000" dirty="0" err="1"/>
              <a:t>різноманітний</a:t>
            </a:r>
            <a:r>
              <a:rPr lang="ru-RU" sz="2000" dirty="0"/>
              <a:t> </a:t>
            </a:r>
            <a:r>
              <a:rPr lang="ru-RU" sz="2000" dirty="0" err="1"/>
              <a:t>вибір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, </a:t>
            </a:r>
            <a:r>
              <a:rPr lang="ru-RU" sz="2000" dirty="0" err="1"/>
              <a:t>асортимент</a:t>
            </a:r>
            <a:r>
              <a:rPr lang="ru-RU" sz="2000" dirty="0"/>
              <a:t> </a:t>
            </a:r>
            <a:r>
              <a:rPr lang="ru-RU" sz="2000" dirty="0" err="1"/>
              <a:t>страв</a:t>
            </a:r>
            <a:r>
              <a:rPr lang="ru-RU" sz="2000" dirty="0"/>
              <a:t>, до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входять</a:t>
            </a:r>
            <a:r>
              <a:rPr lang="ru-RU" sz="2000" dirty="0"/>
              <a:t> </a:t>
            </a:r>
            <a:r>
              <a:rPr lang="ru-RU" sz="2000" dirty="0" err="1"/>
              <a:t>фірмові</a:t>
            </a:r>
            <a:r>
              <a:rPr lang="ru-RU" sz="2000" dirty="0"/>
              <a:t> страви та </a:t>
            </a:r>
            <a:r>
              <a:rPr lang="ru-RU" sz="2000" dirty="0" err="1"/>
              <a:t>вироби</a:t>
            </a:r>
            <a:r>
              <a:rPr lang="ru-RU" sz="2000" dirty="0"/>
              <a:t>, і </a:t>
            </a:r>
            <a:r>
              <a:rPr lang="ru-RU" sz="2000" dirty="0" err="1"/>
              <a:t>напої</a:t>
            </a:r>
            <a:r>
              <a:rPr lang="ru-RU" sz="2000" dirty="0"/>
              <a:t> нескладного </a:t>
            </a:r>
            <a:r>
              <a:rPr lang="ru-RU" sz="2000" dirty="0" err="1"/>
              <a:t>приготування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32" y="86106"/>
            <a:ext cx="5238750" cy="3467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32" y="3553206"/>
            <a:ext cx="5238750" cy="33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0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344" y="557784"/>
            <a:ext cx="9866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Поряд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вищезазначеним</a:t>
            </a:r>
            <a:r>
              <a:rPr lang="ru-RU" sz="2400" dirty="0"/>
              <a:t> </a:t>
            </a:r>
            <a:r>
              <a:rPr lang="ru-RU" sz="2400" dirty="0" err="1"/>
              <a:t>значного</a:t>
            </a:r>
            <a:r>
              <a:rPr lang="ru-RU" sz="2400" dirty="0"/>
              <a:t> </a:t>
            </a:r>
            <a:r>
              <a:rPr lang="ru-RU" sz="2400" dirty="0" err="1"/>
              <a:t>поширення</a:t>
            </a:r>
            <a:r>
              <a:rPr lang="ru-RU" sz="2400" dirty="0"/>
              <a:t> у </a:t>
            </a:r>
            <a:r>
              <a:rPr lang="ru-RU" sz="2400" dirty="0" err="1"/>
              <a:t>світі</a:t>
            </a:r>
            <a:r>
              <a:rPr lang="ru-RU" sz="2400" dirty="0"/>
              <a:t> </a:t>
            </a:r>
            <a:r>
              <a:rPr lang="ru-RU" sz="2400" dirty="0" err="1"/>
              <a:t>набула</a:t>
            </a:r>
            <a:endParaRPr lang="ru-RU" sz="2400" dirty="0"/>
          </a:p>
          <a:p>
            <a:r>
              <a:rPr lang="ru-RU" sz="2400" b="1" dirty="0" err="1"/>
              <a:t>класифікація</a:t>
            </a:r>
            <a:r>
              <a:rPr lang="ru-RU" sz="2400" b="1" dirty="0"/>
              <a:t> ЗРГ за </a:t>
            </a:r>
            <a:r>
              <a:rPr lang="ru-RU" sz="2400" b="1" dirty="0" err="1"/>
              <a:t>професійним</a:t>
            </a:r>
            <a:r>
              <a:rPr lang="ru-RU" sz="2400" b="1" dirty="0"/>
              <a:t> рейтингом</a:t>
            </a:r>
            <a:r>
              <a:rPr lang="ru-RU" sz="2400" dirty="0"/>
              <a:t>, яка </a:t>
            </a:r>
            <a:r>
              <a:rPr lang="ru-RU" sz="2400" dirty="0" err="1"/>
              <a:t>друкується</a:t>
            </a:r>
            <a:r>
              <a:rPr lang="ru-RU" sz="2400" dirty="0"/>
              <a:t> у </a:t>
            </a:r>
            <a:r>
              <a:rPr lang="ru-RU" sz="2400" dirty="0" err="1"/>
              <a:t>спеціальних</a:t>
            </a:r>
            <a:r>
              <a:rPr lang="ru-RU" sz="2400" dirty="0"/>
              <a:t> </a:t>
            </a:r>
            <a:r>
              <a:rPr lang="ru-RU" sz="2400" dirty="0" err="1"/>
              <a:t>гастрономічних</a:t>
            </a:r>
            <a:r>
              <a:rPr lang="ru-RU" sz="2400" dirty="0"/>
              <a:t> </a:t>
            </a:r>
            <a:r>
              <a:rPr lang="ru-RU" sz="2400" dirty="0" err="1"/>
              <a:t>довідниках</a:t>
            </a:r>
            <a:r>
              <a:rPr lang="ru-RU" sz="2400" dirty="0"/>
              <a:t> (</a:t>
            </a:r>
            <a:r>
              <a:rPr lang="ru-RU" sz="2400" dirty="0" err="1"/>
              <a:t>путівниках</a:t>
            </a:r>
            <a:r>
              <a:rPr lang="ru-RU" sz="2400" dirty="0"/>
              <a:t>) ресторанного </a:t>
            </a:r>
            <a:r>
              <a:rPr lang="ru-RU" sz="2400" dirty="0" err="1"/>
              <a:t>бізнесу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у </a:t>
            </a:r>
            <a:r>
              <a:rPr lang="ru-RU" sz="2400" dirty="0" err="1"/>
              <a:t>різних</a:t>
            </a:r>
            <a:r>
              <a:rPr lang="ru-RU" sz="2400" dirty="0"/>
              <a:t>, як правило, </a:t>
            </a:r>
            <a:r>
              <a:rPr lang="ru-RU" sz="2400" dirty="0" err="1"/>
              <a:t>фахових</a:t>
            </a:r>
            <a:r>
              <a:rPr lang="ru-RU" sz="2400" dirty="0"/>
              <a:t> </a:t>
            </a:r>
            <a:r>
              <a:rPr lang="ru-RU" sz="2400" dirty="0" err="1"/>
              <a:t>виданнях</a:t>
            </a:r>
            <a:r>
              <a:rPr lang="ru-RU" sz="2400" dirty="0"/>
              <a:t> </a:t>
            </a:r>
            <a:r>
              <a:rPr lang="ru-RU" sz="2400" dirty="0" err="1"/>
              <a:t>мас-медіа</a:t>
            </a:r>
            <a:r>
              <a:rPr lang="ru-RU" sz="2400" dirty="0"/>
              <a:t> та/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розміщується</a:t>
            </a:r>
            <a:r>
              <a:rPr lang="ru-RU" sz="2400" dirty="0"/>
              <a:t> на </a:t>
            </a:r>
            <a:r>
              <a:rPr lang="ru-RU" sz="2400" dirty="0" err="1"/>
              <a:t>Інтернет</a:t>
            </a:r>
            <a:r>
              <a:rPr lang="ru-RU" sz="2400" dirty="0"/>
              <a:t>-сайтах. Так, </a:t>
            </a:r>
            <a:r>
              <a:rPr lang="ru-RU" sz="2400" dirty="0" err="1"/>
              <a:t>згідно</a:t>
            </a:r>
            <a:r>
              <a:rPr lang="ru-RU" sz="2400" dirty="0"/>
              <a:t> з «</a:t>
            </a:r>
            <a:r>
              <a:rPr lang="en-US" sz="2400" dirty="0"/>
              <a:t>Guide Rouge de Michelin», </a:t>
            </a:r>
            <a:r>
              <a:rPr lang="ru-RU" sz="2400" dirty="0" err="1"/>
              <a:t>ресторани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досягли</a:t>
            </a:r>
            <a:endParaRPr lang="ru-RU" sz="2400" dirty="0"/>
          </a:p>
          <a:p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успіхів</a:t>
            </a:r>
            <a:r>
              <a:rPr lang="ru-RU" sz="2400" dirty="0"/>
              <a:t> у </a:t>
            </a:r>
            <a:r>
              <a:rPr lang="ru-RU" sz="2400" dirty="0" err="1"/>
              <a:t>забезпеченні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та/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отримують</a:t>
            </a:r>
            <a:r>
              <a:rPr lang="ru-RU" sz="2400" dirty="0"/>
              <a:t> «</a:t>
            </a:r>
            <a:r>
              <a:rPr lang="ru-RU" sz="2400" dirty="0" err="1"/>
              <a:t>зірки</a:t>
            </a:r>
            <a:r>
              <a:rPr lang="ru-RU" sz="2400" dirty="0"/>
              <a:t>» (</a:t>
            </a:r>
            <a:r>
              <a:rPr lang="ru-RU" sz="2400" dirty="0" err="1"/>
              <a:t>від</a:t>
            </a:r>
            <a:r>
              <a:rPr lang="ru-RU" sz="2400" dirty="0"/>
              <a:t> 1 до 3), за </a:t>
            </a:r>
            <a:r>
              <a:rPr lang="ru-RU" sz="2400" dirty="0" err="1"/>
              <a:t>якими</a:t>
            </a:r>
            <a:r>
              <a:rPr lang="ru-RU" sz="2400" dirty="0"/>
              <a:t> й проводиться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класифікація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6" y="4010921"/>
            <a:ext cx="5669771" cy="2847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967" y="3639312"/>
            <a:ext cx="5639289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0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76" y="484632"/>
            <a:ext cx="10314432" cy="58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2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1681F-E631-FDC3-03E4-BE9DF303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Гід </a:t>
            </a:r>
            <a:r>
              <a:rPr lang="uk-UA" dirty="0" err="1"/>
              <a:t>Пудло</a:t>
            </a:r>
            <a:r>
              <a:rPr lang="uk-UA" dirty="0"/>
              <a:t> (</a:t>
            </a:r>
            <a:r>
              <a:rPr lang="en-US" dirty="0"/>
              <a:t>Le </a:t>
            </a:r>
            <a:r>
              <a:rPr lang="en-US" dirty="0" err="1"/>
              <a:t>Pudlo</a:t>
            </a:r>
            <a:r>
              <a:rPr lang="en-US" dirty="0"/>
              <a:t>)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95F95-F572-09DE-3C41-03F691A5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33" y="1540189"/>
            <a:ext cx="5971693" cy="3777622"/>
          </a:xfrm>
        </p:spPr>
        <p:txBody>
          <a:bodyPr/>
          <a:lstStyle/>
          <a:p>
            <a:r>
              <a:rPr lang="uk-UA" dirty="0"/>
              <a:t>У Франції існує гід, де знаходиться інформація щодо недорогих і невеликих  ресторанів бістро, фаст-</a:t>
            </a:r>
            <a:r>
              <a:rPr lang="uk-UA" dirty="0" err="1"/>
              <a:t>фудів</a:t>
            </a:r>
            <a:r>
              <a:rPr lang="uk-UA" dirty="0"/>
              <a:t>, кафе тощо. Цей гід існує з 1990 р. і створений месьє </a:t>
            </a:r>
            <a:r>
              <a:rPr lang="uk-UA" dirty="0" err="1"/>
              <a:t>Жилем</a:t>
            </a:r>
            <a:r>
              <a:rPr lang="uk-UA" dirty="0"/>
              <a:t> </a:t>
            </a:r>
            <a:r>
              <a:rPr lang="uk-UA" dirty="0" err="1"/>
              <a:t>Пудловські</a:t>
            </a:r>
            <a:r>
              <a:rPr lang="uk-UA" dirty="0"/>
              <a:t>. </a:t>
            </a:r>
          </a:p>
          <a:p>
            <a:r>
              <a:rPr lang="uk-UA" dirty="0"/>
              <a:t>Гід дуже зручний, так як в ньому визначені ресторани за рейтингом і місцем знаходження, вказана карта та основні  туристичні пам'ятки поруч.</a:t>
            </a:r>
          </a:p>
        </p:txBody>
      </p:sp>
      <p:pic>
        <p:nvPicPr>
          <p:cNvPr id="1026" name="Picture 2" descr="Гид Пудло">
            <a:extLst>
              <a:ext uri="{FF2B5EF4-FFF2-40B4-BE49-F238E27FC236}">
                <a16:creationId xmlns:a16="http://schemas.microsoft.com/office/drawing/2014/main" id="{90125E85-94EF-A945-07EE-6A9E32D0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19" y="1264555"/>
            <a:ext cx="3796748" cy="47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7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1" y="723911"/>
            <a:ext cx="111603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/>
              <a:t>Ресторанне</a:t>
            </a:r>
            <a:r>
              <a:rPr lang="ru-RU" sz="2200" b="1" dirty="0"/>
              <a:t> </a:t>
            </a:r>
            <a:r>
              <a:rPr lang="ru-RU" sz="2200" b="1" dirty="0" err="1"/>
              <a:t>господарство</a:t>
            </a:r>
            <a:r>
              <a:rPr lang="ru-RU" sz="2200" b="1" dirty="0"/>
              <a:t> </a:t>
            </a:r>
            <a:r>
              <a:rPr lang="ru-RU" sz="2200" dirty="0"/>
              <a:t>– </a:t>
            </a:r>
            <a:r>
              <a:rPr lang="ru-RU" sz="2200" dirty="0" err="1"/>
              <a:t>це</a:t>
            </a:r>
            <a:r>
              <a:rPr lang="ru-RU" sz="2200" dirty="0"/>
              <a:t> вид </a:t>
            </a:r>
            <a:r>
              <a:rPr lang="ru-RU" sz="2200" dirty="0" err="1"/>
              <a:t>економічної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 </a:t>
            </a:r>
            <a:r>
              <a:rPr lang="ru-RU" sz="2200" dirty="0" err="1"/>
              <a:t>суб</a:t>
            </a:r>
            <a:r>
              <a:rPr lang="en-US" sz="2200" dirty="0"/>
              <a:t>’</a:t>
            </a:r>
            <a:r>
              <a:rPr lang="ru-RU" sz="2200" dirty="0" err="1"/>
              <a:t>єктів</a:t>
            </a:r>
            <a:r>
              <a:rPr lang="ru-RU" sz="2200" dirty="0"/>
              <a:t> </a:t>
            </a:r>
            <a:r>
              <a:rPr lang="ru-RU" sz="2200" dirty="0" err="1"/>
              <a:t>господарської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надання</a:t>
            </a:r>
            <a:r>
              <a:rPr lang="ru-RU" sz="2200" dirty="0"/>
              <a:t> </a:t>
            </a:r>
            <a:r>
              <a:rPr lang="ru-RU" sz="2200" dirty="0" err="1"/>
              <a:t>послуг</a:t>
            </a:r>
            <a:r>
              <a:rPr lang="ru-RU" sz="2200" dirty="0"/>
              <a:t> для </a:t>
            </a:r>
            <a:r>
              <a:rPr lang="ru-RU" sz="2200" dirty="0" err="1"/>
              <a:t>задоволення</a:t>
            </a:r>
            <a:r>
              <a:rPr lang="ru-RU" sz="2200" dirty="0"/>
              <a:t> потреб </a:t>
            </a:r>
            <a:r>
              <a:rPr lang="ru-RU" sz="2200" dirty="0" err="1"/>
              <a:t>споживачів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харчування</a:t>
            </a:r>
            <a:r>
              <a:rPr lang="ru-RU" sz="2200" dirty="0"/>
              <a:t> з </a:t>
            </a:r>
            <a:r>
              <a:rPr lang="ru-RU" sz="2200" dirty="0" err="1"/>
              <a:t>організацією</a:t>
            </a:r>
            <a:r>
              <a:rPr lang="ru-RU" sz="2200" dirty="0"/>
              <a:t> </a:t>
            </a:r>
            <a:r>
              <a:rPr lang="ru-RU" sz="2200" dirty="0" err="1"/>
              <a:t>дозвілля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без </a:t>
            </a:r>
            <a:r>
              <a:rPr lang="ru-RU" sz="2200" dirty="0" err="1"/>
              <a:t>нього</a:t>
            </a:r>
            <a:r>
              <a:rPr lang="ru-RU" sz="2200" dirty="0"/>
              <a:t>. </a:t>
            </a:r>
            <a:r>
              <a:rPr lang="ru-RU" sz="2200" dirty="0" err="1"/>
              <a:t>Суб</a:t>
            </a:r>
            <a:r>
              <a:rPr lang="en-US" sz="2200" dirty="0"/>
              <a:t>’</a:t>
            </a:r>
            <a:r>
              <a:rPr lang="ru-RU" sz="2200" dirty="0" err="1"/>
              <a:t>єкти</a:t>
            </a:r>
            <a:r>
              <a:rPr lang="ru-RU" sz="2200" dirty="0"/>
              <a:t> </a:t>
            </a:r>
            <a:r>
              <a:rPr lang="ru-RU" sz="2200" dirty="0" err="1"/>
              <a:t>господарювання</a:t>
            </a:r>
            <a:r>
              <a:rPr lang="ru-RU" sz="2200" dirty="0"/>
              <a:t> </a:t>
            </a:r>
            <a:r>
              <a:rPr lang="ru-RU" sz="2200" dirty="0" err="1"/>
              <a:t>здійснюють</a:t>
            </a:r>
            <a:r>
              <a:rPr lang="ru-RU" sz="2200" dirty="0"/>
              <a:t> </a:t>
            </a:r>
            <a:r>
              <a:rPr lang="ru-RU" sz="2200" dirty="0" err="1"/>
              <a:t>діяльність</a:t>
            </a:r>
            <a:r>
              <a:rPr lang="ru-RU" sz="2200" dirty="0"/>
              <a:t> у ресторанному </a:t>
            </a:r>
            <a:r>
              <a:rPr lang="ru-RU" sz="2200" dirty="0" err="1"/>
              <a:t>бізнесі</a:t>
            </a:r>
            <a:r>
              <a:rPr lang="ru-RU" sz="2200" dirty="0"/>
              <a:t> через </a:t>
            </a:r>
            <a:r>
              <a:rPr lang="ru-RU" sz="2200" dirty="0" err="1"/>
              <a:t>підприємства</a:t>
            </a:r>
            <a:r>
              <a:rPr lang="ru-RU" sz="2200" dirty="0"/>
              <a:t> (</a:t>
            </a:r>
            <a:r>
              <a:rPr lang="ru-RU" sz="2200" dirty="0" err="1"/>
              <a:t>заклади</a:t>
            </a:r>
            <a:r>
              <a:rPr lang="ru-RU" sz="2200" dirty="0"/>
              <a:t>) ресторанного </a:t>
            </a:r>
            <a:r>
              <a:rPr lang="ru-RU" sz="2200" dirty="0" err="1"/>
              <a:t>господарства</a:t>
            </a:r>
            <a:r>
              <a:rPr lang="ru-RU" sz="2200" dirty="0"/>
              <a:t>. 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 err="1"/>
              <a:t>Ресторанний</a:t>
            </a:r>
            <a:r>
              <a:rPr lang="ru-RU" sz="2200" dirty="0"/>
              <a:t> </a:t>
            </a:r>
            <a:r>
              <a:rPr lang="ru-RU" sz="2200" dirty="0" err="1"/>
              <a:t>бізнес</a:t>
            </a:r>
            <a:r>
              <a:rPr lang="ru-RU" sz="2200" dirty="0"/>
              <a:t>, з одного боку, є одним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засобів</a:t>
            </a:r>
            <a:r>
              <a:rPr lang="ru-RU" sz="2200" dirty="0"/>
              <a:t> </a:t>
            </a:r>
            <a:r>
              <a:rPr lang="ru-RU" sz="2200" dirty="0" err="1"/>
              <a:t>високоліквідного</a:t>
            </a:r>
            <a:endParaRPr lang="ru-RU" sz="2200" dirty="0"/>
          </a:p>
          <a:p>
            <a:pPr algn="just"/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капіталу</a:t>
            </a:r>
            <a:r>
              <a:rPr lang="ru-RU" sz="2200" dirty="0"/>
              <a:t>, а з </a:t>
            </a:r>
            <a:r>
              <a:rPr lang="ru-RU" sz="2200" dirty="0" err="1"/>
              <a:t>іншого</a:t>
            </a:r>
            <a:r>
              <a:rPr lang="ru-RU" sz="2200" dirty="0"/>
              <a:t> – </a:t>
            </a:r>
            <a:r>
              <a:rPr lang="ru-RU" sz="2200" dirty="0" err="1"/>
              <a:t>середовищем</a:t>
            </a:r>
            <a:r>
              <a:rPr lang="ru-RU" sz="2200" dirty="0"/>
              <a:t> з </a:t>
            </a:r>
            <a:r>
              <a:rPr lang="ru-RU" sz="2200" dirty="0" err="1"/>
              <a:t>високим</a:t>
            </a:r>
            <a:r>
              <a:rPr lang="ru-RU" sz="2200" dirty="0"/>
              <a:t> </a:t>
            </a:r>
            <a:r>
              <a:rPr lang="ru-RU" sz="2200" dirty="0" err="1"/>
              <a:t>ступенем</a:t>
            </a:r>
            <a:endParaRPr lang="ru-RU" sz="2200" dirty="0"/>
          </a:p>
          <a:p>
            <a:pPr algn="just"/>
            <a:r>
              <a:rPr lang="ru-RU" sz="2200" dirty="0" err="1"/>
              <a:t>конкурентоспроможності</a:t>
            </a:r>
            <a:r>
              <a:rPr lang="ru-RU" sz="2200" dirty="0"/>
              <a:t>. </a:t>
            </a:r>
            <a:r>
              <a:rPr lang="ru-RU" sz="2200" dirty="0" err="1"/>
              <a:t>Саме</a:t>
            </a:r>
            <a:r>
              <a:rPr lang="ru-RU" sz="2200" dirty="0"/>
              <a:t> тому, одним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основних</a:t>
            </a:r>
            <a:r>
              <a:rPr lang="ru-RU" sz="2200" dirty="0"/>
              <a:t> </a:t>
            </a:r>
            <a:r>
              <a:rPr lang="ru-RU" sz="2200" dirty="0" err="1"/>
              <a:t>завдань</a:t>
            </a:r>
            <a:r>
              <a:rPr lang="ru-RU" sz="2200" dirty="0"/>
              <a:t> ресторанного </a:t>
            </a:r>
            <a:r>
              <a:rPr lang="ru-RU" sz="2200" dirty="0" err="1"/>
              <a:t>бізнесу</a:t>
            </a:r>
            <a:r>
              <a:rPr lang="ru-RU" sz="2200" dirty="0"/>
              <a:t> є </a:t>
            </a:r>
            <a:r>
              <a:rPr lang="ru-RU" sz="2200" dirty="0" err="1"/>
              <a:t>пошук</a:t>
            </a:r>
            <a:r>
              <a:rPr lang="ru-RU" sz="2200" dirty="0"/>
              <a:t> </a:t>
            </a:r>
            <a:r>
              <a:rPr lang="ru-RU" sz="2200" dirty="0" err="1"/>
              <a:t>нових</a:t>
            </a:r>
            <a:r>
              <a:rPr lang="ru-RU" sz="2200" dirty="0"/>
              <a:t> та </a:t>
            </a:r>
            <a:r>
              <a:rPr lang="ru-RU" sz="2200" dirty="0" err="1"/>
              <a:t>утримання</a:t>
            </a:r>
            <a:r>
              <a:rPr lang="ru-RU" sz="2200" dirty="0"/>
              <a:t> </a:t>
            </a:r>
            <a:r>
              <a:rPr lang="ru-RU" sz="2200" dirty="0" err="1"/>
              <a:t>постійних</a:t>
            </a:r>
            <a:r>
              <a:rPr lang="ru-RU" sz="2200" dirty="0"/>
              <a:t> </a:t>
            </a:r>
            <a:r>
              <a:rPr lang="ru-RU" sz="2200" dirty="0" err="1"/>
              <a:t>споживачів</a:t>
            </a:r>
            <a:r>
              <a:rPr lang="ru-RU" sz="2200" dirty="0"/>
              <a:t>  </a:t>
            </a:r>
            <a:r>
              <a:rPr lang="ru-RU" sz="2200" dirty="0" err="1"/>
              <a:t>ресторанної</a:t>
            </a:r>
            <a:r>
              <a:rPr lang="ru-RU" sz="2200" dirty="0"/>
              <a:t> </a:t>
            </a:r>
            <a:r>
              <a:rPr lang="ru-RU" sz="2200" dirty="0" err="1"/>
              <a:t>продукції</a:t>
            </a:r>
            <a:r>
              <a:rPr lang="ru-RU" sz="2200" dirty="0"/>
              <a:t> та </a:t>
            </a:r>
            <a:r>
              <a:rPr lang="ru-RU" sz="2200" dirty="0" err="1"/>
              <a:t>послуг</a:t>
            </a:r>
            <a:r>
              <a:rPr lang="ru-RU" sz="2200" dirty="0"/>
              <a:t>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 err="1"/>
              <a:t>Під</a:t>
            </a:r>
            <a:r>
              <a:rPr lang="ru-RU" sz="2200" dirty="0"/>
              <a:t> час </a:t>
            </a:r>
            <a:r>
              <a:rPr lang="ru-RU" sz="2200" dirty="0" err="1"/>
              <a:t>організації</a:t>
            </a:r>
            <a:r>
              <a:rPr lang="ru-RU" sz="2200" dirty="0"/>
              <a:t> ресторанного </a:t>
            </a:r>
            <a:r>
              <a:rPr lang="ru-RU" sz="2200" dirty="0" err="1"/>
              <a:t>бізнесу</a:t>
            </a:r>
            <a:r>
              <a:rPr lang="ru-RU" sz="2200" dirty="0"/>
              <a:t>, як </a:t>
            </a:r>
            <a:r>
              <a:rPr lang="ru-RU" sz="2200" dirty="0" err="1"/>
              <a:t>однієї</a:t>
            </a:r>
            <a:r>
              <a:rPr lang="ru-RU" sz="2200" dirty="0"/>
              <a:t> з </a:t>
            </a:r>
            <a:r>
              <a:rPr lang="ru-RU" sz="2200" dirty="0" err="1"/>
              <a:t>головних</a:t>
            </a:r>
            <a:r>
              <a:rPr lang="ru-RU" sz="2200" dirty="0"/>
              <a:t> сфер</a:t>
            </a:r>
          </a:p>
          <a:p>
            <a:pPr algn="just"/>
            <a:r>
              <a:rPr lang="ru-RU" sz="2200" dirty="0" err="1"/>
              <a:t>гостинності</a:t>
            </a:r>
            <a:r>
              <a:rPr lang="ru-RU" sz="2200" dirty="0"/>
              <a:t>, </a:t>
            </a:r>
            <a:r>
              <a:rPr lang="ru-RU" sz="2200" dirty="0" err="1"/>
              <a:t>необхідно</a:t>
            </a:r>
            <a:r>
              <a:rPr lang="ru-RU" sz="2200" dirty="0"/>
              <a:t> </a:t>
            </a:r>
            <a:r>
              <a:rPr lang="ru-RU" sz="2200" dirty="0" err="1"/>
              <a:t>керуватися</a:t>
            </a:r>
            <a:r>
              <a:rPr lang="ru-RU" sz="2200" dirty="0"/>
              <a:t> принципами </a:t>
            </a:r>
            <a:r>
              <a:rPr lang="ru-RU" sz="2200" dirty="0" err="1"/>
              <a:t>культури</a:t>
            </a:r>
            <a:r>
              <a:rPr lang="ru-RU" sz="2200" dirty="0"/>
              <a:t> </a:t>
            </a:r>
            <a:r>
              <a:rPr lang="ru-RU" sz="2200" dirty="0" err="1"/>
              <a:t>сервісу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59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0C743-FECC-5B3E-D260-E622ECF6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Гід </a:t>
            </a:r>
            <a:r>
              <a:rPr lang="en-US" dirty="0"/>
              <a:t>Zagat Survey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DD3C7-34BE-78AD-A43F-363576556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66" y="1735016"/>
            <a:ext cx="7164388" cy="4188706"/>
          </a:xfrm>
        </p:spPr>
        <p:txBody>
          <a:bodyPr>
            <a:normAutofit/>
          </a:bodyPr>
          <a:lstStyle/>
          <a:p>
            <a:r>
              <a:rPr lang="uk-UA" dirty="0"/>
              <a:t>Створений 1979 року адвокатською парою Ніною й Тімом Загат. Якось за келихом бордо Тім напівжартома викликався скласти бюлетень ресторанів, яким віддає перевагу сам і його знайомі. Через десять років після того доленосного обіду гід Загата став найбільш продаваною книгою про ресторани в Нью-Йорку. Щорічну появу </a:t>
            </a:r>
            <a:r>
              <a:rPr lang="en-US" dirty="0"/>
              <a:t>Zagat Survey </a:t>
            </a:r>
            <a:r>
              <a:rPr lang="uk-UA" dirty="0"/>
              <a:t>можна порівняти з представленням у Парижі нового </a:t>
            </a:r>
            <a:r>
              <a:rPr lang="en-US" dirty="0"/>
              <a:t>Guide Michelin. </a:t>
            </a:r>
            <a:r>
              <a:rPr lang="uk-UA" dirty="0"/>
              <a:t>Сьогодні «Загат» оглядає ресторани 45 найбільших міст Америки, Азії та Європи.</a:t>
            </a:r>
          </a:p>
          <a:p>
            <a:r>
              <a:rPr lang="uk-UA" dirty="0"/>
              <a:t>Єдиний гід, складений на основі оцінок відвідувачів ресторанів. У невеликому форматі </a:t>
            </a:r>
            <a:r>
              <a:rPr lang="en-US" dirty="0"/>
              <a:t>Zagat Survey </a:t>
            </a:r>
            <a:r>
              <a:rPr lang="uk-UA" dirty="0"/>
              <a:t>зібрані відомості про заклади від кафе до ресторанів класу люкс.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E1A33-3EA7-6820-053A-AAB4C6D1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876" y="716981"/>
            <a:ext cx="3367736" cy="47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79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F301B-C066-3B97-DE07-422F0955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49" y="216605"/>
            <a:ext cx="9689064" cy="658038"/>
          </a:xfrm>
        </p:spPr>
        <p:txBody>
          <a:bodyPr/>
          <a:lstStyle/>
          <a:p>
            <a:r>
              <a:rPr lang="uk-UA" dirty="0"/>
              <a:t>Сучасні формати ЗРГ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44C77-7586-D885-AC03-4A8C9452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96" y="1292088"/>
            <a:ext cx="11292578" cy="5565912"/>
          </a:xfrm>
        </p:spPr>
        <p:txBody>
          <a:bodyPr>
            <a:normAutofit fontScale="92500" lnSpcReduction="20000"/>
          </a:bodyPr>
          <a:lstStyle/>
          <a:p>
            <a:r>
              <a:rPr lang="ru-RU" sz="2100" b="1" dirty="0"/>
              <a:t>«Fast </a:t>
            </a:r>
            <a:r>
              <a:rPr lang="ru-RU" sz="2100" b="1" dirty="0" err="1"/>
              <a:t>casual</a:t>
            </a:r>
            <a:r>
              <a:rPr lang="ru-RU" sz="2100" b="1" dirty="0"/>
              <a:t>» </a:t>
            </a:r>
            <a:r>
              <a:rPr lang="ru-RU" sz="2100" dirty="0"/>
              <a:t>ресторан - «</a:t>
            </a:r>
            <a:r>
              <a:rPr lang="ru-RU" sz="2100" dirty="0" err="1"/>
              <a:t>швидкий</a:t>
            </a:r>
            <a:r>
              <a:rPr lang="ru-RU" sz="2100" dirty="0"/>
              <a:t> і </a:t>
            </a:r>
            <a:r>
              <a:rPr lang="ru-RU" sz="2100" dirty="0" err="1"/>
              <a:t>демократичний</a:t>
            </a:r>
            <a:r>
              <a:rPr lang="ru-RU" sz="2100" dirty="0"/>
              <a:t>». Формат </a:t>
            </a:r>
            <a:r>
              <a:rPr lang="ru-RU" sz="2100" dirty="0" err="1"/>
              <a:t>закладів</a:t>
            </a:r>
            <a:r>
              <a:rPr lang="ru-RU" sz="2100" dirty="0"/>
              <a:t> є </a:t>
            </a:r>
            <a:r>
              <a:rPr lang="ru-RU" sz="2100" dirty="0" err="1"/>
              <a:t>найбільш</a:t>
            </a:r>
            <a:r>
              <a:rPr lang="ru-RU" sz="2100" dirty="0"/>
              <a:t> </a:t>
            </a:r>
            <a:r>
              <a:rPr lang="ru-RU" sz="2100" dirty="0" err="1"/>
              <a:t>перспективним</a:t>
            </a:r>
            <a:r>
              <a:rPr lang="ru-RU" sz="2100" dirty="0"/>
              <a:t> зараз як в </a:t>
            </a:r>
            <a:r>
              <a:rPr lang="ru-RU" sz="2100" dirty="0" err="1"/>
              <a:t>Європі</a:t>
            </a:r>
            <a:r>
              <a:rPr lang="ru-RU" sz="2100" dirty="0"/>
              <a:t>, так і в </a:t>
            </a:r>
            <a:r>
              <a:rPr lang="ru-RU" sz="2100" dirty="0" err="1"/>
              <a:t>Україні</a:t>
            </a:r>
            <a:r>
              <a:rPr lang="ru-RU" sz="2100" dirty="0"/>
              <a:t>. До </a:t>
            </a:r>
            <a:r>
              <a:rPr lang="ru-RU" sz="2100" dirty="0" err="1"/>
              <a:t>закладів</a:t>
            </a:r>
            <a:r>
              <a:rPr lang="ru-RU" sz="2100" dirty="0"/>
              <a:t> </a:t>
            </a:r>
            <a:r>
              <a:rPr lang="ru-RU" sz="2100" dirty="0" err="1"/>
              <a:t>відносяться</a:t>
            </a:r>
            <a:r>
              <a:rPr lang="ru-RU" sz="2100" dirty="0"/>
              <a:t> </a:t>
            </a:r>
            <a:r>
              <a:rPr lang="ru-RU" sz="2100" dirty="0" err="1"/>
              <a:t>недорогі</a:t>
            </a:r>
            <a:r>
              <a:rPr lang="ru-RU" sz="2100" dirty="0"/>
              <a:t> </a:t>
            </a:r>
            <a:r>
              <a:rPr lang="ru-RU" sz="2100" dirty="0" err="1"/>
              <a:t>ресторани</a:t>
            </a:r>
            <a:r>
              <a:rPr lang="ru-RU" sz="2100" dirty="0"/>
              <a:t> </a:t>
            </a:r>
            <a:r>
              <a:rPr lang="ru-RU" sz="2100" dirty="0" err="1"/>
              <a:t>швидкого</a:t>
            </a:r>
            <a:r>
              <a:rPr lang="ru-RU" sz="2100" dirty="0"/>
              <a:t> </a:t>
            </a:r>
            <a:r>
              <a:rPr lang="ru-RU" sz="2100" dirty="0" err="1"/>
              <a:t>обслуговування</a:t>
            </a:r>
            <a:r>
              <a:rPr lang="ru-RU" sz="2100" dirty="0"/>
              <a:t>.</a:t>
            </a:r>
          </a:p>
          <a:p>
            <a:r>
              <a:rPr lang="uk-UA" sz="2100" b="1" dirty="0"/>
              <a:t>«</a:t>
            </a:r>
            <a:r>
              <a:rPr lang="en-US" sz="2100" b="1" dirty="0"/>
              <a:t>Fine Dining</a:t>
            </a:r>
            <a:r>
              <a:rPr lang="uk-UA" sz="2100" b="1" dirty="0"/>
              <a:t>»</a:t>
            </a:r>
            <a:r>
              <a:rPr lang="en-US" sz="2100" b="1" dirty="0"/>
              <a:t> </a:t>
            </a:r>
            <a:r>
              <a:rPr lang="en-US" sz="2100" dirty="0"/>
              <a:t>- </a:t>
            </a:r>
            <a:r>
              <a:rPr lang="uk-UA" sz="2100" dirty="0"/>
              <a:t>елітні ресторани: розкішні інтер’єри, розроблені найкращими дизайнерами за останніми тенденціями моди, досвідчений персонал, смачна їжа, різноманітні напої. Середній чек у таких закладах занадто високий.</a:t>
            </a:r>
          </a:p>
          <a:p>
            <a:r>
              <a:rPr lang="ru-RU" sz="2100" b="1" dirty="0"/>
              <a:t>«Fast </a:t>
            </a:r>
            <a:r>
              <a:rPr lang="ru-RU" sz="2100" b="1" dirty="0" err="1"/>
              <a:t>food</a:t>
            </a:r>
            <a:r>
              <a:rPr lang="ru-RU" sz="2100" b="1" dirty="0"/>
              <a:t>» </a:t>
            </a:r>
            <a:r>
              <a:rPr lang="ru-RU" sz="2100" dirty="0"/>
              <a:t>– закладу, в </a:t>
            </a:r>
            <a:r>
              <a:rPr lang="ru-RU" sz="2100" dirty="0" err="1"/>
              <a:t>яких</a:t>
            </a:r>
            <a:r>
              <a:rPr lang="ru-RU" sz="2100" dirty="0"/>
              <a:t> </a:t>
            </a:r>
            <a:r>
              <a:rPr lang="ru-RU" sz="2100" dirty="0" err="1"/>
              <a:t>можна</a:t>
            </a:r>
            <a:r>
              <a:rPr lang="ru-RU" sz="2100" dirty="0"/>
              <a:t>, </a:t>
            </a:r>
            <a:r>
              <a:rPr lang="ru-RU" sz="2100" dirty="0" err="1"/>
              <a:t>по-перше</a:t>
            </a:r>
            <a:r>
              <a:rPr lang="ru-RU" sz="2100" dirty="0"/>
              <a:t>, </a:t>
            </a:r>
            <a:r>
              <a:rPr lang="ru-RU" sz="2100" dirty="0" err="1"/>
              <a:t>швидко</a:t>
            </a:r>
            <a:r>
              <a:rPr lang="ru-RU" sz="2100" dirty="0"/>
              <a:t> </a:t>
            </a:r>
            <a:r>
              <a:rPr lang="ru-RU" sz="2100" dirty="0" err="1"/>
              <a:t>поїсти</a:t>
            </a:r>
            <a:r>
              <a:rPr lang="ru-RU" sz="2100" dirty="0"/>
              <a:t>, і, </a:t>
            </a:r>
            <a:r>
              <a:rPr lang="ru-RU" sz="2100" dirty="0" err="1"/>
              <a:t>по-друге</a:t>
            </a:r>
            <a:r>
              <a:rPr lang="ru-RU" sz="2100" dirty="0"/>
              <a:t> (теоретично), за </a:t>
            </a:r>
            <a:r>
              <a:rPr lang="ru-RU" sz="2100" dirty="0" err="1"/>
              <a:t>невеликі</a:t>
            </a:r>
            <a:r>
              <a:rPr lang="ru-RU" sz="2100" dirty="0"/>
              <a:t> </a:t>
            </a:r>
            <a:r>
              <a:rPr lang="ru-RU" sz="2100" dirty="0" err="1"/>
              <a:t>гроші</a:t>
            </a:r>
            <a:r>
              <a:rPr lang="ru-RU" sz="2100" dirty="0"/>
              <a:t>.</a:t>
            </a:r>
            <a:endParaRPr lang="uk-UA" sz="2100" dirty="0"/>
          </a:p>
          <a:p>
            <a:r>
              <a:rPr lang="ru-RU" sz="2100" b="1" dirty="0"/>
              <a:t>«</a:t>
            </a:r>
            <a:r>
              <a:rPr lang="ru-RU" sz="2100" b="1" dirty="0" err="1"/>
              <a:t>Оpen</a:t>
            </a:r>
            <a:r>
              <a:rPr lang="ru-RU" sz="2100" b="1" dirty="0"/>
              <a:t> </a:t>
            </a:r>
            <a:r>
              <a:rPr lang="ru-RU" sz="2100" b="1" dirty="0" err="1"/>
              <a:t>kitchen</a:t>
            </a:r>
            <a:r>
              <a:rPr lang="ru-RU" sz="2100" b="1" dirty="0"/>
              <a:t>» </a:t>
            </a:r>
            <a:r>
              <a:rPr lang="ru-RU" sz="2100" dirty="0"/>
              <a:t>– </a:t>
            </a:r>
            <a:r>
              <a:rPr lang="ru-RU" sz="2100" dirty="0" err="1"/>
              <a:t>ресторани</a:t>
            </a:r>
            <a:r>
              <a:rPr lang="ru-RU" sz="2100" dirty="0"/>
              <a:t>, де </a:t>
            </a:r>
            <a:r>
              <a:rPr lang="ru-RU" sz="2100" dirty="0" err="1"/>
              <a:t>приготування</a:t>
            </a:r>
            <a:r>
              <a:rPr lang="ru-RU" sz="2100" dirty="0"/>
              <a:t> </a:t>
            </a:r>
            <a:r>
              <a:rPr lang="ru-RU" sz="2100" dirty="0" err="1"/>
              <a:t>страв</a:t>
            </a:r>
            <a:r>
              <a:rPr lang="ru-RU" sz="2100" dirty="0"/>
              <a:t> </a:t>
            </a:r>
            <a:r>
              <a:rPr lang="ru-RU" sz="2100" dirty="0" err="1"/>
              <a:t>відбувається</a:t>
            </a:r>
            <a:r>
              <a:rPr lang="ru-RU" sz="2100" dirty="0"/>
              <a:t> на очах у </a:t>
            </a:r>
            <a:r>
              <a:rPr lang="ru-RU" sz="2100" dirty="0" err="1"/>
              <a:t>відвідувачів</a:t>
            </a:r>
            <a:r>
              <a:rPr lang="ru-RU" sz="2100" dirty="0"/>
              <a:t>.</a:t>
            </a:r>
          </a:p>
          <a:p>
            <a:r>
              <a:rPr lang="ru-RU" sz="2100" b="1" dirty="0"/>
              <a:t>«</a:t>
            </a:r>
            <a:r>
              <a:rPr lang="ru-RU" sz="2100" b="1" dirty="0" err="1"/>
              <a:t>Рop-up</a:t>
            </a:r>
            <a:r>
              <a:rPr lang="ru-RU" sz="2100" b="1" dirty="0"/>
              <a:t>» </a:t>
            </a:r>
            <a:r>
              <a:rPr lang="ru-RU" sz="2100" dirty="0" err="1"/>
              <a:t>ресторани</a:t>
            </a:r>
            <a:r>
              <a:rPr lang="ru-RU" sz="2100" dirty="0"/>
              <a:t> - в закладах </a:t>
            </a:r>
            <a:r>
              <a:rPr lang="ru-RU" sz="2100" dirty="0" err="1"/>
              <a:t>обмежене</a:t>
            </a:r>
            <a:r>
              <a:rPr lang="ru-RU" sz="2100" dirty="0"/>
              <a:t> меню, невелика </a:t>
            </a:r>
            <a:r>
              <a:rPr lang="ru-RU" sz="2100" dirty="0" err="1"/>
              <a:t>кількість</a:t>
            </a:r>
            <a:r>
              <a:rPr lang="ru-RU" sz="2100" dirty="0"/>
              <a:t> </a:t>
            </a:r>
            <a:r>
              <a:rPr lang="ru-RU" sz="2100" dirty="0" err="1"/>
              <a:t>столиків</a:t>
            </a:r>
            <a:r>
              <a:rPr lang="ru-RU" sz="2100" dirty="0"/>
              <a:t>.</a:t>
            </a:r>
          </a:p>
          <a:p>
            <a:r>
              <a:rPr lang="uk-UA" sz="2100" b="1" dirty="0"/>
              <a:t>«</a:t>
            </a:r>
            <a:r>
              <a:rPr lang="en-US" sz="2100" b="1" dirty="0"/>
              <a:t>Dark kitchen</a:t>
            </a:r>
            <a:r>
              <a:rPr lang="uk-UA" sz="2100" b="1" dirty="0"/>
              <a:t>»</a:t>
            </a:r>
            <a:r>
              <a:rPr lang="en-US" sz="2100" b="1" dirty="0"/>
              <a:t> </a:t>
            </a:r>
            <a:r>
              <a:rPr lang="en-US" sz="2100" dirty="0"/>
              <a:t>– </a:t>
            </a:r>
            <a:r>
              <a:rPr lang="uk-UA" sz="2100" dirty="0"/>
              <a:t>ресторани, які працюють лише на доставку.</a:t>
            </a:r>
          </a:p>
          <a:p>
            <a:r>
              <a:rPr lang="ru-RU" sz="2100" b="1" dirty="0"/>
              <a:t>«Free </a:t>
            </a:r>
            <a:r>
              <a:rPr lang="ru-RU" sz="2100" b="1" dirty="0" err="1"/>
              <a:t>Floor</a:t>
            </a:r>
            <a:r>
              <a:rPr lang="ru-RU" sz="2100" b="1" dirty="0"/>
              <a:t>» </a:t>
            </a:r>
            <a:r>
              <a:rPr lang="ru-RU" sz="2100" dirty="0"/>
              <a:t>- «</a:t>
            </a:r>
            <a:r>
              <a:rPr lang="ru-RU" sz="2100" dirty="0" err="1"/>
              <a:t>Вільний</a:t>
            </a:r>
            <a:r>
              <a:rPr lang="ru-RU" sz="2100" dirty="0"/>
              <a:t> рух». </a:t>
            </a:r>
            <a:r>
              <a:rPr lang="ru-RU" sz="2100" dirty="0" err="1"/>
              <a:t>Цей</a:t>
            </a:r>
            <a:r>
              <a:rPr lang="ru-RU" sz="2100" dirty="0"/>
              <a:t> формат </a:t>
            </a:r>
            <a:r>
              <a:rPr lang="ru-RU" sz="2100" dirty="0" err="1"/>
              <a:t>передбачає</a:t>
            </a:r>
            <a:r>
              <a:rPr lang="ru-RU" sz="2100" dirty="0"/>
              <a:t> </a:t>
            </a:r>
            <a:r>
              <a:rPr lang="ru-RU" sz="2100" dirty="0" err="1"/>
              <a:t>вільне</a:t>
            </a:r>
            <a:r>
              <a:rPr lang="ru-RU" sz="2100" dirty="0"/>
              <a:t> </a:t>
            </a:r>
            <a:r>
              <a:rPr lang="ru-RU" sz="2100" dirty="0" err="1"/>
              <a:t>переміщення</a:t>
            </a:r>
            <a:r>
              <a:rPr lang="ru-RU" sz="2100" dirty="0"/>
              <a:t> гостей по торговому залу </a:t>
            </a:r>
            <a:r>
              <a:rPr lang="ru-RU" sz="2100" dirty="0" err="1"/>
              <a:t>із</a:t>
            </a:r>
            <a:r>
              <a:rPr lang="ru-RU" sz="2100" dirty="0"/>
              <a:t> </a:t>
            </a:r>
            <a:r>
              <a:rPr lang="ru-RU" sz="2100" dirty="0" err="1"/>
              <a:t>можливістю</a:t>
            </a:r>
            <a:r>
              <a:rPr lang="ru-RU" sz="2100" dirty="0"/>
              <a:t> </a:t>
            </a:r>
            <a:r>
              <a:rPr lang="ru-RU" sz="2100" dirty="0" err="1"/>
              <a:t>самостійного</a:t>
            </a:r>
            <a:r>
              <a:rPr lang="ru-RU" sz="2100" dirty="0"/>
              <a:t> </a:t>
            </a:r>
            <a:r>
              <a:rPr lang="ru-RU" sz="2100" dirty="0" err="1"/>
              <a:t>вибору</a:t>
            </a:r>
            <a:r>
              <a:rPr lang="ru-RU" sz="2100" dirty="0"/>
              <a:t> </a:t>
            </a:r>
            <a:r>
              <a:rPr lang="ru-RU" sz="2100" dirty="0" err="1"/>
              <a:t>страв</a:t>
            </a:r>
            <a:r>
              <a:rPr lang="ru-RU" sz="2100" dirty="0"/>
              <a:t>, </a:t>
            </a:r>
            <a:r>
              <a:rPr lang="ru-RU" sz="2100" dirty="0" err="1"/>
              <a:t>що</a:t>
            </a:r>
            <a:r>
              <a:rPr lang="ru-RU" sz="2100" dirty="0"/>
              <a:t> </a:t>
            </a:r>
            <a:r>
              <a:rPr lang="ru-RU" sz="2100" dirty="0" err="1"/>
              <a:t>готуються</a:t>
            </a:r>
            <a:r>
              <a:rPr lang="ru-RU" sz="2100" dirty="0"/>
              <a:t> у </a:t>
            </a:r>
            <a:r>
              <a:rPr lang="ru-RU" sz="2100" dirty="0" err="1"/>
              <a:t>їх</a:t>
            </a:r>
            <a:r>
              <a:rPr lang="ru-RU" sz="2100" dirty="0"/>
              <a:t> </a:t>
            </a:r>
            <a:r>
              <a:rPr lang="ru-RU" sz="2100" dirty="0" err="1"/>
              <a:t>присутності</a:t>
            </a:r>
            <a:r>
              <a:rPr lang="ru-RU" sz="2100" dirty="0"/>
              <a:t>.</a:t>
            </a:r>
          </a:p>
          <a:p>
            <a:r>
              <a:rPr lang="en-US" sz="2100" b="1" dirty="0"/>
              <a:t>«Food Court» </a:t>
            </a:r>
            <a:r>
              <a:rPr lang="en-US" sz="2100" dirty="0"/>
              <a:t>- </a:t>
            </a:r>
            <a:r>
              <a:rPr lang="uk-UA" sz="2100" dirty="0"/>
              <a:t>ресторани, які можна зустріти у великих торгівельних центрах. Всі ці заклади відрізняються інтер'єром, кухнею, обслуговуванням і відвідувачі торгівельного центру можуть самі обрати заклад.</a:t>
            </a:r>
          </a:p>
          <a:p>
            <a:r>
              <a:rPr lang="en-US" sz="2100" b="1" dirty="0"/>
              <a:t>«Street food» </a:t>
            </a:r>
            <a:r>
              <a:rPr lang="uk-UA" sz="2100" dirty="0"/>
              <a:t>- ЗРГ вуличної їжі.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6554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011" y="207429"/>
            <a:ext cx="11544345" cy="649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48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81F1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rgbClr val="281F1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b="1" dirty="0">
                <a:solidFill>
                  <a:srgbClr val="281F1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281F1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400" b="1" dirty="0">
                <a:solidFill>
                  <a:srgbClr val="281F1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ресторанного </a:t>
            </a:r>
            <a:r>
              <a:rPr lang="ru-RU" sz="2400" b="1" dirty="0" err="1">
                <a:solidFill>
                  <a:srgbClr val="281F1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br>
              <a:rPr lang="en-US" sz="2400" b="1" dirty="0">
                <a:solidFill>
                  <a:srgbClr val="281F1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Вимоги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до </a:t>
            </a: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ресторанного </a:t>
            </a: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поділяються</a:t>
            </a:r>
            <a:r>
              <a:rPr lang="ru-RU" sz="2000" b="1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</a:t>
            </a:r>
            <a:r>
              <a:rPr lang="ru-RU" sz="2000" b="1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загальні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відмінні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для </a:t>
            </a: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певного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типу і </a:t>
            </a: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класу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До </a:t>
            </a: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загальних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вимог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відносять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i="1" u="sng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наступні</a:t>
            </a:r>
            <a:r>
              <a:rPr lang="ru-RU" sz="2000" i="1" u="sng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ru-RU" sz="2000" i="1" u="sng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 закладах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типів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класів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повинні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забезпечуватися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безпека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споживачів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збереження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їхніх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речей,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виконання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санітарних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вимог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технічних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норм і правил,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чинних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ДСТУ,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ГОСТів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ТУ,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збірників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рецептур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страв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кулінарних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кондитерських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наказів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про порядок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розробки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затвердження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технологічної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документації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фірмові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страви,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кулінарні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борошняні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кондитерські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вироби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усіх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закладах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рекомендується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передбачати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можливості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пересування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інвалідів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 колясках;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повинні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мати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необхідні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типу,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виробничі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торговельні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побутові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примі­щення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устаткування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приготування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продажу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їжі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відповідають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екологічним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санітарно-гігієнічним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нормам, правилам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техніки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безпеки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протипожежним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вимогам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склад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площі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приміщень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повинні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відповідати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будівельним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нормам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санітарно-технічним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вимогам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сфери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архітектурно-планувальні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рішення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матеріально-технічне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оснащення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приміщень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базуватися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 принципах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раціональної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організації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виробничо-торговельних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процесів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75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389" y="156754"/>
            <a:ext cx="11465967" cy="668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 закладах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має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забезпечена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до типу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класу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гармонія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зовнішнього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внутрішнього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оформлення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до типу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класу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закладу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має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забезпечена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наявність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достатньої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кількості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столового посуду,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наборів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столової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білизни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професійно-кваліфікаційний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склад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ви­робництва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обслуговуючого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персоналу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має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забезпечувати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вико­нання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вимог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згідно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 типом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класом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закладу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обслуговуючий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персонал закладу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повинен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надавати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споживачам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вичерпну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інформацію</a:t>
            </a:r>
            <a:r>
              <a:rPr lang="ru-RU" sz="2000" b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</a:t>
            </a:r>
            <a:r>
              <a:rPr lang="ru-RU" sz="2000" b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кулінарну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продукцію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товари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послуги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інформація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про тип і 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клас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закладу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режим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повинна бути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розміщена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фасаді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приміщення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2000" i="1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Відмінні</a:t>
            </a:r>
            <a:r>
              <a:rPr lang="ru-RU" sz="2000" i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вимоги</a:t>
            </a:r>
            <a:r>
              <a:rPr lang="ru-RU" sz="2000" i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до </a:t>
            </a:r>
            <a:r>
              <a:rPr lang="ru-RU" sz="2000" i="1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i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ресторанного </a:t>
            </a:r>
            <a:r>
              <a:rPr lang="ru-RU" sz="2000" i="1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i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визначені</a:t>
            </a:r>
            <a:r>
              <a:rPr lang="ru-RU" sz="2000" i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у таких </a:t>
            </a:r>
            <a:r>
              <a:rPr lang="ru-RU" sz="2000" i="1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основних</a:t>
            </a:r>
            <a:r>
              <a:rPr lang="ru-RU" sz="2000" i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характеристиках:</a:t>
            </a:r>
            <a:endParaRPr lang="ru-RU" sz="2000" i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місцезнаходження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закладу і стану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прилеглої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території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вид, тип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особливості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будівлі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комфортність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зовнішній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внутрішній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дизайн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приміщення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оснащення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устаткуванням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меблями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посудом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столовими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приборами,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білизною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процес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обслуговування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асортимент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вимоги</a:t>
            </a:r>
            <a:r>
              <a:rPr lang="ru-RU" sz="2000" b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оформлення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меню</a:t>
            </a:r>
            <a:r>
              <a:rPr lang="ru-RU" sz="2000" b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прейскуранта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карти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вин;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кваліфікація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персоналу;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1524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номенклатура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додаткових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послуг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 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07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406" y="352697"/>
            <a:ext cx="1051327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4800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Завдання до практичної роботи 1</a:t>
            </a:r>
          </a:p>
          <a:p>
            <a:pPr marL="457200" indent="-457200" algn="just">
              <a:spcBef>
                <a:spcPts val="4800"/>
              </a:spcBef>
              <a:spcAft>
                <a:spcPts val="0"/>
              </a:spcAft>
              <a:buAutoNum type="arabicPeriod"/>
            </a:pPr>
            <a:r>
              <a:rPr lang="uk-UA" dirty="0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Проаналізувати ресторани м. Запоріжжя відповідно до сучасних форматів обслуговування.</a:t>
            </a:r>
          </a:p>
          <a:p>
            <a:pPr marL="457200" indent="-457200" algn="just">
              <a:spcBef>
                <a:spcPts val="4800"/>
              </a:spcBef>
              <a:spcAft>
                <a:spcPts val="0"/>
              </a:spcAft>
              <a:buAutoNum type="arabicPeriod"/>
            </a:pPr>
            <a:r>
              <a:rPr lang="ru-RU" dirty="0" err="1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Визначити</a:t>
            </a:r>
            <a:r>
              <a:rPr lang="ru-RU" dirty="0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які</a:t>
            </a:r>
            <a:r>
              <a:rPr lang="ru-RU" dirty="0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фактори</a:t>
            </a:r>
            <a:r>
              <a:rPr lang="ru-RU" dirty="0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можуть</a:t>
            </a:r>
            <a:r>
              <a:rPr lang="ru-RU" dirty="0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актуалізувати</a:t>
            </a:r>
            <a:r>
              <a:rPr lang="ru-RU" dirty="0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розвиток</a:t>
            </a:r>
            <a:r>
              <a:rPr lang="ru-RU" dirty="0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ресторанного </a:t>
            </a:r>
            <a:r>
              <a:rPr lang="ru-RU" dirty="0" err="1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бізнесу</a:t>
            </a:r>
            <a:r>
              <a:rPr lang="ru-RU" dirty="0">
                <a:solidFill>
                  <a:srgbClr val="281F18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ts val="4800"/>
              </a:spcBef>
              <a:spcAft>
                <a:spcPts val="0"/>
              </a:spcAft>
              <a:buAutoNum type="arabicPeriod"/>
            </a:pPr>
            <a:endParaRPr lang="ru-RU" dirty="0">
              <a:solidFill>
                <a:srgbClr val="281F18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ctr">
              <a:spcBef>
                <a:spcPts val="4800"/>
              </a:spcBef>
              <a:spcAft>
                <a:spcPts val="0"/>
              </a:spcAft>
              <a:buAutoNum type="arabicPeriod"/>
            </a:pPr>
            <a:endParaRPr lang="uk-UA" sz="2400" b="1" dirty="0">
              <a:solidFill>
                <a:srgbClr val="281F18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indent="-457200" algn="ctr">
              <a:spcBef>
                <a:spcPts val="4800"/>
              </a:spcBef>
              <a:spcAft>
                <a:spcPts val="0"/>
              </a:spcAft>
              <a:buAutoNum type="arabicPeriod"/>
            </a:pP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0215" algn="just">
              <a:spcAft>
                <a:spcPts val="1000"/>
              </a:spcAft>
            </a:pPr>
            <a:endParaRPr lang="ru-RU" sz="2400" dirty="0">
              <a:solidFill>
                <a:srgbClr val="281F18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1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71CCB-13C8-79AA-4249-69B9868D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999" y="304801"/>
            <a:ext cx="8765274" cy="5115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32767-9855-6C7D-931A-F5434E4A6B36}"/>
              </a:ext>
            </a:extLst>
          </p:cNvPr>
          <p:cNvSpPr txBox="1"/>
          <p:nvPr/>
        </p:nvSpPr>
        <p:spPr>
          <a:xfrm>
            <a:off x="1841999" y="5711687"/>
            <a:ext cx="927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Найважливішою</a:t>
            </a:r>
            <a:r>
              <a:rPr lang="ru-RU" dirty="0"/>
              <a:t> метою в ресторанному </a:t>
            </a:r>
            <a:r>
              <a:rPr lang="ru-RU" dirty="0" err="1"/>
              <a:t>бізнесі</a:t>
            </a:r>
            <a:r>
              <a:rPr lang="ru-RU" dirty="0"/>
              <a:t> є </a:t>
            </a:r>
            <a:r>
              <a:rPr lang="ru-RU" dirty="0" err="1"/>
              <a:t>задоволення</a:t>
            </a:r>
            <a:r>
              <a:rPr lang="ru-RU" dirty="0"/>
              <a:t> потреб гостей 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–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836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lh3.googleusercontent.com/-6PQCNigjLI0/UxCKmdKdEcI/AAAAAAAAAGM/LCj4axBorxM/w857-h571-no/IMG_1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9360" y="522514"/>
            <a:ext cx="5617028" cy="564778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8823" y="212942"/>
            <a:ext cx="5799908" cy="649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Діяльність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характеризується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певними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особливостями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організаційно-економічного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соціального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характеру.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2000" b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 </a:t>
            </a:r>
            <a:r>
              <a:rPr lang="ru-RU" sz="2000" b="1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організаційно-економічних</a:t>
            </a:r>
            <a:r>
              <a:rPr lang="ru-RU" sz="2000" b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особливостей</a:t>
            </a:r>
            <a:r>
              <a:rPr lang="ru-RU" sz="2000" b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виробничо-торговельної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відносяться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кулінарної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реалізація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організація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споживання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 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необхідність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суворого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дотримання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робітниками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санітарно-гігієнічних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вимог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нерівномірне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завантаження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залів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окремі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години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закладу; 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належного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контролю за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якістю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сировини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процесами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приготування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готових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страв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 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вплив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сезонних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факторів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асортимент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виготовляється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281F18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450215" algn="just">
              <a:spcAft>
                <a:spcPts val="1000"/>
              </a:spcAft>
            </a:pPr>
            <a:endParaRPr lang="en-US" dirty="0">
              <a:solidFill>
                <a:srgbClr val="281F18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0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iel.ks.ua/images/ofeci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82" y="313509"/>
            <a:ext cx="5016137" cy="58652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645426" y="261258"/>
            <a:ext cx="6372403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000" b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 </a:t>
            </a:r>
            <a:r>
              <a:rPr lang="ru-RU" sz="2000" b="1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особливостей</a:t>
            </a:r>
            <a:r>
              <a:rPr lang="ru-RU" sz="2000" b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соціального</a:t>
            </a:r>
            <a:r>
              <a:rPr lang="ru-RU" sz="2000" b="1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характеру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віднести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залежність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режиму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режиму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промислових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навчальних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організацій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які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ними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обслуговуються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 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значні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попиту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кулінарну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продукцію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залежності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часу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доби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днів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тижня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пори року;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залежність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асортименту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характеру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попиту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особливостей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контингенту,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обслуговується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професійного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вікового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національного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складу, умов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відпочинку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 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доходів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цін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кулінарну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продукцію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послуги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; </a:t>
            </a:r>
          </a:p>
          <a:p>
            <a:pPr indent="450215" algn="just">
              <a:spcAft>
                <a:spcPts val="1000"/>
              </a:spcAft>
            </a:pP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залежність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типу,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потужності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місцезнаходження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компактності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щільності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населених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пунктів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наявності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закладів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ресторанного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господарства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продуктових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магазинів</a:t>
            </a:r>
            <a:r>
              <a:rPr lang="ru-RU" sz="2000" dirty="0">
                <a:solidFill>
                  <a:srgbClr val="281F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281F18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5B013-8140-F23C-8A9B-2016FBE8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4" y="213293"/>
            <a:ext cx="10444438" cy="1280890"/>
          </a:xfrm>
        </p:spPr>
        <p:txBody>
          <a:bodyPr>
            <a:normAutofit fontScale="90000"/>
          </a:bodyPr>
          <a:lstStyle/>
          <a:p>
            <a:r>
              <a:rPr lang="uk-UA" dirty="0"/>
              <a:t>Успішна діяльність закладу визначається якістю надаваних послуг, які повинні: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52E9D-55EE-DECB-E0AA-5204A4455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/>
              <a:t>чітко відповідати певним потребам;</a:t>
            </a:r>
          </a:p>
          <a:p>
            <a:r>
              <a:rPr lang="uk-UA" sz="2400" dirty="0"/>
              <a:t>задовольняти вимоги споживача;</a:t>
            </a:r>
          </a:p>
          <a:p>
            <a:r>
              <a:rPr lang="uk-UA" sz="2400" dirty="0"/>
              <a:t>відповідати прийнятим стандартам і технічним умовам;</a:t>
            </a:r>
          </a:p>
          <a:p>
            <a:r>
              <a:rPr lang="uk-UA" sz="2400" dirty="0"/>
              <a:t>відповідати чинному законодавству та іншим вимогам суспільства;</a:t>
            </a:r>
          </a:p>
          <a:p>
            <a:r>
              <a:rPr lang="uk-UA" sz="2400" dirty="0"/>
              <a:t>надаватися споживачу за конкурентоспроможними цінами;</a:t>
            </a:r>
          </a:p>
          <a:p>
            <a:r>
              <a:rPr lang="uk-UA" sz="2400" dirty="0"/>
              <a:t>забезпечувати отримання прибутку.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338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81EC0-8B81-01A4-841E-AA7294FD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306058"/>
            <a:ext cx="1040295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ресторанного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6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</a:t>
            </a:r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422C16-46E1-E85A-94E2-41E627E78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583" y="1437417"/>
            <a:ext cx="9495859" cy="5016391"/>
          </a:xfrm>
        </p:spPr>
      </p:pic>
    </p:spTree>
    <p:extLst>
      <p:ext uri="{BB962C8B-B14F-4D97-AF65-F5344CB8AC3E}">
        <p14:creationId xmlns:p14="http://schemas.microsoft.com/office/powerpoint/2010/main" val="17909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347472"/>
            <a:ext cx="10277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r>
              <a:rPr lang="ru-RU" sz="2000" b="1" i="1" dirty="0" err="1"/>
              <a:t>Заклади</a:t>
            </a:r>
            <a:r>
              <a:rPr lang="ru-RU" sz="2000" b="1" i="1" dirty="0"/>
              <a:t> ресторанного </a:t>
            </a:r>
            <a:r>
              <a:rPr lang="ru-RU" sz="2000" b="1" i="1" dirty="0" err="1"/>
              <a:t>господарства</a:t>
            </a:r>
            <a:r>
              <a:rPr lang="ru-RU" sz="2000" b="1" i="1" dirty="0"/>
              <a:t> </a:t>
            </a:r>
            <a:r>
              <a:rPr lang="ru-RU" sz="2000" b="1" i="1" dirty="0" err="1"/>
              <a:t>надають</a:t>
            </a:r>
            <a:r>
              <a:rPr lang="ru-RU" sz="2000" b="1" i="1" dirty="0"/>
              <a:t> </a:t>
            </a:r>
            <a:r>
              <a:rPr lang="ru-RU" sz="2000" b="1" i="1" dirty="0" err="1"/>
              <a:t>споживачам</a:t>
            </a:r>
            <a:r>
              <a:rPr lang="ru-RU" sz="2000" b="1" i="1" dirty="0"/>
              <a:t> комплекс </a:t>
            </a:r>
            <a:r>
              <a:rPr lang="ru-RU" sz="2000" b="1" i="1" dirty="0" err="1"/>
              <a:t>різноманітних</a:t>
            </a:r>
            <a:r>
              <a:rPr lang="ru-RU" sz="2000" b="1" i="1" dirty="0"/>
              <a:t> </a:t>
            </a:r>
            <a:r>
              <a:rPr lang="ru-RU" sz="2000" b="1" i="1" dirty="0" err="1"/>
              <a:t>послуг</a:t>
            </a:r>
            <a:r>
              <a:rPr lang="ru-RU" sz="2000" b="1" i="1" dirty="0"/>
              <a:t>, </a:t>
            </a:r>
            <a:r>
              <a:rPr lang="ru-RU" sz="2000" b="1" i="1" dirty="0" err="1"/>
              <a:t>які</a:t>
            </a:r>
            <a:r>
              <a:rPr lang="ru-RU" sz="2000" b="1" i="1" dirty="0"/>
              <a:t> за </a:t>
            </a:r>
            <a:r>
              <a:rPr lang="ru-RU" sz="2000" b="1" i="1" dirty="0" err="1"/>
              <a:t>своїм</a:t>
            </a:r>
            <a:r>
              <a:rPr lang="ru-RU" sz="2000" b="1" i="1" dirty="0"/>
              <a:t> характером </a:t>
            </a:r>
            <a:r>
              <a:rPr lang="ru-RU" sz="2000" b="1" i="1" dirty="0" err="1"/>
              <a:t>можна</a:t>
            </a:r>
            <a:r>
              <a:rPr lang="ru-RU" sz="2000" b="1" i="1" dirty="0"/>
              <a:t> </a:t>
            </a:r>
            <a:r>
              <a:rPr lang="ru-RU" sz="2000" b="1" i="1" dirty="0" err="1"/>
              <a:t>поділити</a:t>
            </a:r>
            <a:r>
              <a:rPr lang="ru-RU" sz="2000" b="1" i="1" dirty="0"/>
              <a:t> на:</a:t>
            </a:r>
          </a:p>
          <a:p>
            <a:r>
              <a:rPr lang="ru-RU" sz="2000" dirty="0"/>
              <a:t> </a:t>
            </a:r>
            <a:r>
              <a:rPr lang="ru-RU" sz="2000" dirty="0" err="1"/>
              <a:t>послуги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/>
              <a:t>;</a:t>
            </a:r>
          </a:p>
          <a:p>
            <a:r>
              <a:rPr lang="ru-RU" sz="2000" dirty="0"/>
              <a:t> </a:t>
            </a:r>
            <a:r>
              <a:rPr lang="ru-RU" sz="2000" dirty="0" err="1"/>
              <a:t>послуги</a:t>
            </a:r>
            <a:r>
              <a:rPr lang="ru-RU" sz="2000" dirty="0"/>
              <a:t> з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кулінарної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 та </a:t>
            </a:r>
            <a:r>
              <a:rPr lang="ru-RU" sz="2000" dirty="0" err="1"/>
              <a:t>кондитерських</a:t>
            </a:r>
            <a:r>
              <a:rPr lang="ru-RU" sz="2000" dirty="0"/>
              <a:t> </a:t>
            </a:r>
            <a:r>
              <a:rPr lang="ru-RU" sz="2000" dirty="0" err="1"/>
              <a:t>виробів</a:t>
            </a:r>
            <a:r>
              <a:rPr lang="ru-RU" sz="2000" dirty="0"/>
              <a:t>;</a:t>
            </a:r>
          </a:p>
          <a:p>
            <a:r>
              <a:rPr lang="ru-RU" sz="2000" dirty="0"/>
              <a:t> </a:t>
            </a:r>
            <a:r>
              <a:rPr lang="ru-RU" sz="2000" dirty="0" err="1"/>
              <a:t>послуги</a:t>
            </a:r>
            <a:r>
              <a:rPr lang="ru-RU" sz="2000" dirty="0"/>
              <a:t> з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;</a:t>
            </a:r>
          </a:p>
          <a:p>
            <a:r>
              <a:rPr lang="ru-RU" sz="2000" dirty="0"/>
              <a:t> </a:t>
            </a:r>
            <a:r>
              <a:rPr lang="ru-RU" sz="2000" dirty="0" err="1"/>
              <a:t>послуги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обслуговування</a:t>
            </a:r>
            <a:r>
              <a:rPr lang="ru-RU" sz="2000" dirty="0"/>
              <a:t> </a:t>
            </a:r>
            <a:r>
              <a:rPr lang="ru-RU" sz="2000" dirty="0" err="1"/>
              <a:t>споживачів</a:t>
            </a:r>
            <a:r>
              <a:rPr lang="ru-RU" sz="2000" dirty="0"/>
              <a:t> </a:t>
            </a:r>
          </a:p>
          <a:p>
            <a:r>
              <a:rPr lang="ru-RU" sz="2000" dirty="0"/>
              <a:t>(</a:t>
            </a:r>
            <a:r>
              <a:rPr lang="ru-RU" sz="2000" dirty="0" err="1"/>
              <a:t>реалізація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 та </a:t>
            </a:r>
            <a:r>
              <a:rPr lang="ru-RU" sz="2000" dirty="0" err="1"/>
              <a:t>організація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споживання</a:t>
            </a:r>
            <a:r>
              <a:rPr lang="ru-RU" sz="2000" dirty="0"/>
              <a:t>);</a:t>
            </a:r>
          </a:p>
          <a:p>
            <a:r>
              <a:rPr lang="ru-RU" sz="2000" dirty="0"/>
              <a:t> </a:t>
            </a:r>
            <a:r>
              <a:rPr lang="ru-RU" sz="2000" dirty="0" err="1"/>
              <a:t>послуги</a:t>
            </a:r>
            <a:r>
              <a:rPr lang="ru-RU" sz="2000" dirty="0"/>
              <a:t> з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дозвілля</a:t>
            </a:r>
            <a:r>
              <a:rPr lang="ru-RU" sz="2000" dirty="0"/>
              <a:t>;</a:t>
            </a:r>
          </a:p>
          <a:p>
            <a:r>
              <a:rPr lang="ru-RU" sz="2000" dirty="0"/>
              <a:t> </a:t>
            </a:r>
            <a:r>
              <a:rPr lang="en-US" sz="2000" dirty="0" err="1"/>
              <a:t>i</a:t>
            </a:r>
            <a:r>
              <a:rPr lang="ru-RU" sz="2000" dirty="0" err="1"/>
              <a:t>нформац</a:t>
            </a:r>
            <a:r>
              <a:rPr lang="en-US" sz="2000" dirty="0" err="1"/>
              <a:t>i</a:t>
            </a:r>
            <a:r>
              <a:rPr lang="ru-RU" sz="2000" dirty="0" err="1"/>
              <a:t>йно</a:t>
            </a:r>
            <a:r>
              <a:rPr lang="ru-RU" sz="2000" dirty="0"/>
              <a:t> - </a:t>
            </a:r>
            <a:r>
              <a:rPr lang="ru-RU" sz="2000" dirty="0" err="1"/>
              <a:t>консультативні</a:t>
            </a:r>
            <a:r>
              <a:rPr lang="ru-RU" sz="2000" dirty="0"/>
              <a:t> </a:t>
            </a:r>
            <a:r>
              <a:rPr lang="ru-RU" sz="2000" dirty="0" err="1"/>
              <a:t>послуги</a:t>
            </a:r>
            <a:r>
              <a:rPr lang="ru-RU" sz="2000" dirty="0"/>
              <a:t>;</a:t>
            </a:r>
          </a:p>
          <a:p>
            <a:r>
              <a:rPr lang="ru-RU" sz="2000" dirty="0"/>
              <a:t>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послуги</a:t>
            </a:r>
            <a:r>
              <a:rPr lang="ru-RU" sz="2000" dirty="0"/>
              <a:t>.</a:t>
            </a:r>
          </a:p>
        </p:txBody>
      </p:sp>
      <p:pic>
        <p:nvPicPr>
          <p:cNvPr id="1028" name="Picture 4" descr="Черноморка Подол - Post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03" y="3886545"/>
            <a:ext cx="4065769" cy="27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6675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676</TotalTime>
  <Words>2194</Words>
  <Application>Microsoft Office PowerPoint</Application>
  <PresentationFormat>Широкоэкранный</PresentationFormat>
  <Paragraphs>158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Century Gothic</vt:lpstr>
      <vt:lpstr>Symbol</vt:lpstr>
      <vt:lpstr>Times New Roman</vt:lpstr>
      <vt:lpstr>TimesNewRomanPS-BoldMT</vt:lpstr>
      <vt:lpstr>TimesNewRomanPSMT</vt:lpstr>
      <vt:lpstr>Wingdings 3</vt:lpstr>
      <vt:lpstr>Wingdings-Regular</vt:lpstr>
      <vt:lpstr>Легкий дым</vt:lpstr>
      <vt:lpstr>Лекція 1. Основи організації роботи закладів ресторанного господарства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Успішна діяльність закладу визначається якістю надаваних послуг, які повинні: </vt:lpstr>
      <vt:lpstr>В сучасній класифікації послуг ресторанного господарства виділяють 6 основних блоків послуг: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Гід Пудло (Le Pudlo)</vt:lpstr>
      <vt:lpstr>Гід Zagat Survey</vt:lpstr>
      <vt:lpstr>Сучасні формати ЗРГ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Основи організації роботи закладів ресторанного господарства</dc:title>
  <dc:creator>Pear</dc:creator>
  <cp:lastModifiedBy>Анна Сидорук</cp:lastModifiedBy>
  <cp:revision>49</cp:revision>
  <dcterms:created xsi:type="dcterms:W3CDTF">2014-10-01T17:40:29Z</dcterms:created>
  <dcterms:modified xsi:type="dcterms:W3CDTF">2023-10-09T16:18:50Z</dcterms:modified>
</cp:coreProperties>
</file>