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3" r:id="rId2"/>
    <p:sldId id="284" r:id="rId3"/>
    <p:sldId id="285" r:id="rId4"/>
    <p:sldId id="286" r:id="rId5"/>
    <p:sldId id="287" r:id="rId6"/>
    <p:sldId id="288" r:id="rId7"/>
    <p:sldId id="256" r:id="rId8"/>
    <p:sldId id="257" r:id="rId9"/>
    <p:sldId id="258" r:id="rId10"/>
    <p:sldId id="290"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1" r:id="rId33"/>
    <p:sldId id="280" r:id="rId34"/>
    <p:sldId id="282" r:id="rId35"/>
    <p:sldId id="289" r:id="rId3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1" d="100"/>
          <a:sy n="61" d="100"/>
        </p:scale>
        <p:origin x="-2074" y="-5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B4C71EC6-210F-42DE-9C53-41977AD35B3D}" type="datetimeFigureOut">
              <a:rPr lang="ru-RU" smtClean="0"/>
              <a:t>29.04.2020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29.04.2020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29.04.2020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29.04.2020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
        <p:nvSpPr>
          <p:cNvPr id="8" name="Content Placeholder 7"/>
          <p:cNvSpPr>
            <a:spLocks noGrp="1"/>
          </p:cNvSpPr>
          <p:nvPr>
            <p:ph sz="quarter" idx="13"/>
          </p:nvPr>
        </p:nvSpPr>
        <p:spPr>
          <a:xfrm>
            <a:off x="609600" y="1600200"/>
            <a:ext cx="79248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29.04.2020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29.04.2020</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B4C71EC6-210F-42DE-9C53-41977AD35B3D}" type="datetimeFigureOut">
              <a:rPr lang="ru-RU" smtClean="0"/>
              <a:t>29.04.2020</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29.04.2020</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29.04.2020</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29.04.2020</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29.04.2020</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B4C71EC6-210F-42DE-9C53-41977AD35B3D}" type="datetimeFigureOut">
              <a:rPr lang="ru-RU" smtClean="0"/>
              <a:t>29.04.2020</a:t>
            </a:fld>
            <a:endParaRPr lang="ru-RU" dirty="0"/>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ru-RU" dirty="0"/>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B19B0651-EE4F-4900-A07F-96A6BFA9D0F0}" type="slidenum">
              <a:rPr lang="ru-RU" smtClean="0"/>
              <a:t>‹#›</a:t>
            </a:fld>
            <a:endParaRPr lang="ru-RU"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aub.org.ua/" TargetMode="External"/><Relationship Id="rId2" Type="http://schemas.openxmlformats.org/officeDocument/2006/relationships/hyperlink" Target="https://bank.gov.ua/" TargetMode="External"/><Relationship Id="rId1" Type="http://schemas.openxmlformats.org/officeDocument/2006/relationships/slideLayout" Target="../slideLayouts/slideLayout2.xml"/><Relationship Id="rId6" Type="http://schemas.openxmlformats.org/officeDocument/2006/relationships/hyperlink" Target="http://www.ac-rada.gov.ua/" TargetMode="External"/><Relationship Id="rId5" Type="http://schemas.openxmlformats.org/officeDocument/2006/relationships/hyperlink" Target="https://www.mof.gov.ua/uk" TargetMode="External"/><Relationship Id="rId4" Type="http://schemas.openxmlformats.org/officeDocument/2006/relationships/hyperlink" Target="https://www.me.gov.ua/"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4499992" y="5073321"/>
            <a:ext cx="4644008" cy="1752600"/>
          </a:xfrm>
        </p:spPr>
        <p:txBody>
          <a:bodyPr/>
          <a:lstStyle/>
          <a:p>
            <a:endParaRPr lang="uk-UA" dirty="0"/>
          </a:p>
        </p:txBody>
      </p:sp>
      <p:sp>
        <p:nvSpPr>
          <p:cNvPr id="3" name="Заголовок 2"/>
          <p:cNvSpPr>
            <a:spLocks noGrp="1"/>
          </p:cNvSpPr>
          <p:nvPr>
            <p:ph type="ctrTitle"/>
          </p:nvPr>
        </p:nvSpPr>
        <p:spPr>
          <a:xfrm>
            <a:off x="0" y="1340768"/>
            <a:ext cx="9144000" cy="2137145"/>
          </a:xfrm>
        </p:spPr>
        <p:txBody>
          <a:bodyPr/>
          <a:lstStyle/>
          <a:p>
            <a:r>
              <a:rPr lang="uk-UA" altLang="uk-UA" sz="5400" b="1" dirty="0">
                <a:solidFill>
                  <a:srgbClr val="FFFF00"/>
                </a:solidFill>
                <a:latin typeface="Times New Roman" panose="02020603050405020304" pitchFamily="18" charset="0"/>
                <a:cs typeface="Times New Roman" panose="02020603050405020304" pitchFamily="18" charset="0"/>
              </a:rPr>
              <a:t>Безпека фінансово-кредитних установ</a:t>
            </a:r>
            <a:endParaRPr lang="uk-UA" sz="54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84674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1196752"/>
            <a:ext cx="9144000" cy="3384376"/>
          </a:xfrm>
        </p:spPr>
        <p:txBody>
          <a:bodyPr>
            <a:noAutofit/>
          </a:bodyPr>
          <a:lstStyle/>
          <a:p>
            <a:pPr marL="0" indent="457200" algn="just">
              <a:buNone/>
            </a:pPr>
            <a:r>
              <a:rPr lang="uk-UA" sz="2400" dirty="0">
                <a:latin typeface="Times New Roman" panose="02020603050405020304" pitchFamily="18" charset="0"/>
                <a:cs typeface="Times New Roman" panose="02020603050405020304" pitchFamily="18" charset="0"/>
              </a:rPr>
              <a:t>Із прискоренням розвитку людства зменшуються періоди між виникненням глобальних економічних криз, зростають їх масштаби, а головне із сфери виробництва вони переміщуються у сферу фінансів. </a:t>
            </a:r>
            <a:endParaRPr lang="uk-UA" sz="2400" dirty="0" smtClean="0">
              <a:latin typeface="Times New Roman" panose="02020603050405020304" pitchFamily="18" charset="0"/>
              <a:cs typeface="Times New Roman" panose="02020603050405020304" pitchFamily="18" charset="0"/>
            </a:endParaRPr>
          </a:p>
          <a:p>
            <a:pPr marL="0" indent="457200" algn="just">
              <a:buNone/>
            </a:pPr>
            <a:r>
              <a:rPr lang="uk-UA" sz="2400" dirty="0" smtClean="0">
                <a:latin typeface="Times New Roman" panose="02020603050405020304" pitchFamily="18" charset="0"/>
                <a:cs typeface="Times New Roman" panose="02020603050405020304" pitchFamily="18" charset="0"/>
              </a:rPr>
              <a:t>У </a:t>
            </a:r>
            <a:r>
              <a:rPr lang="uk-UA" sz="2400" dirty="0">
                <a:latin typeface="Times New Roman" panose="02020603050405020304" pitchFamily="18" charset="0"/>
                <a:cs typeface="Times New Roman" panose="02020603050405020304" pitchFamily="18" charset="0"/>
              </a:rPr>
              <a:t>свою чергу в цій сфері акценти зміщуються у банківський сектор. Отже, проблема забезпечення фінансової безпеки банків сьогодні є найважливішим чинником не тільки національної, але й міжнародної економіки.</a:t>
            </a:r>
          </a:p>
        </p:txBody>
      </p:sp>
      <p:pic>
        <p:nvPicPr>
          <p:cNvPr id="8194" name="Picture 2" descr="D:\Desktop\Без названия.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728" y="4653136"/>
            <a:ext cx="5616624" cy="1728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26083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0"/>
            <a:ext cx="9144000" cy="6858000"/>
          </a:xfrm>
        </p:spPr>
        <p:txBody>
          <a:bodyPr/>
          <a:lstStyle/>
          <a:p>
            <a:pPr marL="0" indent="457200" algn="just">
              <a:buNone/>
            </a:pPr>
            <a:r>
              <a:rPr lang="uk-UA" sz="2400" dirty="0">
                <a:latin typeface="Times New Roman" panose="02020603050405020304" pitchFamily="18" charset="0"/>
                <a:cs typeface="Times New Roman" panose="02020603050405020304" pitchFamily="18" charset="0"/>
              </a:rPr>
              <a:t>Поняття </a:t>
            </a:r>
            <a:r>
              <a:rPr lang="uk-UA" sz="2400" i="1" dirty="0">
                <a:solidFill>
                  <a:srgbClr val="FF0000"/>
                </a:solidFill>
                <a:latin typeface="Times New Roman" panose="02020603050405020304" pitchFamily="18" charset="0"/>
                <a:cs typeface="Times New Roman" panose="02020603050405020304" pitchFamily="18" charset="0"/>
              </a:rPr>
              <a:t>економічної безпеки банківської системи</a:t>
            </a:r>
            <a:r>
              <a:rPr lang="uk-UA" sz="2400" dirty="0">
                <a:latin typeface="Times New Roman" panose="02020603050405020304" pitchFamily="18" charset="0"/>
                <a:cs typeface="Times New Roman" panose="02020603050405020304" pitchFamily="18" charset="0"/>
              </a:rPr>
              <a:t>, як правило, визначається як стан, при якому фінансова стабільність і репутація банківських установ не можуть бути втрачені внаслідок цілеспрямованих дій певної групи осіб або організації як всередині, так і за межами держави, а також через негативні макроекономічні та політичні фактори</a:t>
            </a:r>
            <a:r>
              <a:rPr lang="uk-UA" sz="2400" dirty="0" smtClean="0">
                <a:latin typeface="Times New Roman" panose="02020603050405020304" pitchFamily="18" charset="0"/>
                <a:cs typeface="Times New Roman" panose="02020603050405020304" pitchFamily="18" charset="0"/>
              </a:rPr>
              <a:t>.</a:t>
            </a:r>
          </a:p>
          <a:p>
            <a:pPr marL="0" indent="457200" algn="just">
              <a:buNone/>
            </a:pPr>
            <a:r>
              <a:rPr lang="uk-UA" sz="2400" dirty="0">
                <a:latin typeface="Times New Roman" panose="02020603050405020304" pitchFamily="18" charset="0"/>
                <a:cs typeface="Times New Roman" panose="02020603050405020304" pitchFamily="18" charset="0"/>
              </a:rPr>
              <a:t>Щодо </a:t>
            </a:r>
            <a:r>
              <a:rPr lang="uk-UA" sz="2400" i="1" dirty="0">
                <a:solidFill>
                  <a:srgbClr val="FF0000"/>
                </a:solidFill>
                <a:latin typeface="Times New Roman" panose="02020603050405020304" pitchFamily="18" charset="0"/>
                <a:cs typeface="Times New Roman" panose="02020603050405020304" pitchFamily="18" charset="0"/>
              </a:rPr>
              <a:t>банківської системи України</a:t>
            </a:r>
            <a:r>
              <a:rPr lang="uk-UA" sz="2400" dirty="0">
                <a:latin typeface="Times New Roman" panose="02020603050405020304" pitchFamily="18" charset="0"/>
                <a:cs typeface="Times New Roman" panose="02020603050405020304" pitchFamily="18" charset="0"/>
              </a:rPr>
              <a:t>, то в міру входження економіки нашої країни у світову, збільшення ступеня її інтеграції у світову фінансову систему залежність від нестабільності на світових фінансових ринках зростає. Вплив останньої світової кризи все більше позначається і на банківській системі України. Зокрема, починають виникати проблеми з ліквідністю, зростає вартість ресурсів для банків, згортаються перспективні проекти через нестачу фінансових ресурсів і неможливістью їх отримання на зовнішніх ринках. </a:t>
            </a:r>
          </a:p>
        </p:txBody>
      </p:sp>
    </p:spTree>
    <p:extLst>
      <p:ext uri="{BB962C8B-B14F-4D97-AF65-F5344CB8AC3E}">
        <p14:creationId xmlns:p14="http://schemas.microsoft.com/office/powerpoint/2010/main" val="5298599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116632"/>
            <a:ext cx="7924800" cy="994122"/>
          </a:xfrm>
        </p:spPr>
        <p:txBody>
          <a:bodyPr/>
          <a:lstStyle/>
          <a:p>
            <a:pPr algn="ctr"/>
            <a:r>
              <a:rPr lang="ru-RU" b="1" dirty="0">
                <a:solidFill>
                  <a:srgbClr val="FF0000"/>
                </a:solidFill>
                <a:latin typeface="Times New Roman" panose="02020603050405020304" pitchFamily="18" charset="0"/>
                <a:cs typeface="Times New Roman" panose="02020603050405020304" pitchFamily="18" charset="0"/>
              </a:rPr>
              <a:t>місце безпеки банків у фінансовій безпеці країни </a:t>
            </a:r>
            <a:endParaRPr lang="uk-UA" b="1" dirty="0">
              <a:solidFill>
                <a:srgbClr val="FF0000"/>
              </a:solidFill>
              <a:latin typeface="Times New Roman" panose="02020603050405020304" pitchFamily="18" charset="0"/>
              <a:cs typeface="Times New Roman" panose="02020603050405020304" pitchFamily="18" charset="0"/>
            </a:endParaRPr>
          </a:p>
        </p:txBody>
      </p:sp>
      <p:sp>
        <p:nvSpPr>
          <p:cNvPr id="4" name="Овал 3"/>
          <p:cNvSpPr/>
          <p:nvPr/>
        </p:nvSpPr>
        <p:spPr>
          <a:xfrm>
            <a:off x="3059832" y="2660518"/>
            <a:ext cx="2736304" cy="1656184"/>
          </a:xfrm>
          <a:prstGeom prst="ellips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b="1" dirty="0" smtClean="0">
                <a:solidFill>
                  <a:srgbClr val="FF0000"/>
                </a:solidFill>
                <a:latin typeface="Times New Roman" panose="02020603050405020304" pitchFamily="18" charset="0"/>
                <a:cs typeface="Times New Roman" panose="02020603050405020304" pitchFamily="18" charset="0"/>
              </a:rPr>
              <a:t>Фінансова безпека банку</a:t>
            </a:r>
            <a:endParaRPr lang="uk-UA" sz="2800" b="1" dirty="0">
              <a:solidFill>
                <a:srgbClr val="FF0000"/>
              </a:solidFill>
              <a:latin typeface="Times New Roman" panose="02020603050405020304" pitchFamily="18" charset="0"/>
              <a:cs typeface="Times New Roman" panose="02020603050405020304" pitchFamily="18" charset="0"/>
            </a:endParaRPr>
          </a:p>
        </p:txBody>
      </p:sp>
      <p:sp>
        <p:nvSpPr>
          <p:cNvPr id="5" name="Овал 4"/>
          <p:cNvSpPr/>
          <p:nvPr/>
        </p:nvSpPr>
        <p:spPr>
          <a:xfrm>
            <a:off x="395536" y="1412776"/>
            <a:ext cx="2448272" cy="1247742"/>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latin typeface="Times New Roman" panose="02020603050405020304" pitchFamily="18" charset="0"/>
                <a:cs typeface="Times New Roman" panose="02020603050405020304" pitchFamily="18" charset="0"/>
              </a:rPr>
              <a:t>Безпека грошово-кредитного сектора</a:t>
            </a:r>
            <a:endParaRPr lang="uk-UA" dirty="0">
              <a:latin typeface="Times New Roman" panose="02020603050405020304" pitchFamily="18" charset="0"/>
              <a:cs typeface="Times New Roman" panose="02020603050405020304" pitchFamily="18" charset="0"/>
            </a:endParaRPr>
          </a:p>
        </p:txBody>
      </p:sp>
      <p:sp>
        <p:nvSpPr>
          <p:cNvPr id="6" name="Овал 5"/>
          <p:cNvSpPr/>
          <p:nvPr/>
        </p:nvSpPr>
        <p:spPr>
          <a:xfrm>
            <a:off x="5940152" y="1385096"/>
            <a:ext cx="2448272" cy="1247742"/>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latin typeface="Times New Roman" panose="02020603050405020304" pitchFamily="18" charset="0"/>
                <a:cs typeface="Times New Roman" panose="02020603050405020304" pitchFamily="18" charset="0"/>
              </a:rPr>
              <a:t>Безпека банківського сектора</a:t>
            </a:r>
            <a:endParaRPr lang="uk-UA" dirty="0">
              <a:latin typeface="Times New Roman" panose="02020603050405020304" pitchFamily="18" charset="0"/>
              <a:cs typeface="Times New Roman" panose="02020603050405020304" pitchFamily="18" charset="0"/>
            </a:endParaRPr>
          </a:p>
        </p:txBody>
      </p:sp>
      <p:sp>
        <p:nvSpPr>
          <p:cNvPr id="7" name="Овал 6"/>
          <p:cNvSpPr/>
          <p:nvPr/>
        </p:nvSpPr>
        <p:spPr>
          <a:xfrm>
            <a:off x="107504" y="3068960"/>
            <a:ext cx="2448272" cy="1247742"/>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latin typeface="Times New Roman" panose="02020603050405020304" pitchFamily="18" charset="0"/>
                <a:cs typeface="Times New Roman" panose="02020603050405020304" pitchFamily="18" charset="0"/>
              </a:rPr>
              <a:t>Безпека валютного сектора</a:t>
            </a:r>
            <a:endParaRPr lang="uk-UA" dirty="0">
              <a:latin typeface="Times New Roman" panose="02020603050405020304" pitchFamily="18" charset="0"/>
              <a:cs typeface="Times New Roman" panose="02020603050405020304" pitchFamily="18" charset="0"/>
            </a:endParaRPr>
          </a:p>
        </p:txBody>
      </p:sp>
      <p:sp>
        <p:nvSpPr>
          <p:cNvPr id="8" name="Овал 7"/>
          <p:cNvSpPr/>
          <p:nvPr/>
        </p:nvSpPr>
        <p:spPr>
          <a:xfrm>
            <a:off x="6372200" y="3041280"/>
            <a:ext cx="2448272" cy="1247742"/>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latin typeface="Times New Roman" panose="02020603050405020304" pitchFamily="18" charset="0"/>
                <a:cs typeface="Times New Roman" panose="02020603050405020304" pitchFamily="18" charset="0"/>
              </a:rPr>
              <a:t>Безпека фондового сектора</a:t>
            </a:r>
            <a:endParaRPr lang="uk-UA" dirty="0">
              <a:latin typeface="Times New Roman" panose="02020603050405020304" pitchFamily="18" charset="0"/>
              <a:cs typeface="Times New Roman" panose="02020603050405020304" pitchFamily="18" charset="0"/>
            </a:endParaRPr>
          </a:p>
        </p:txBody>
      </p:sp>
      <p:sp>
        <p:nvSpPr>
          <p:cNvPr id="9" name="Овал 8"/>
          <p:cNvSpPr/>
          <p:nvPr/>
        </p:nvSpPr>
        <p:spPr>
          <a:xfrm>
            <a:off x="1748345" y="4509120"/>
            <a:ext cx="2448272" cy="1247742"/>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latin typeface="Times New Roman" panose="02020603050405020304" pitchFamily="18" charset="0"/>
                <a:cs typeface="Times New Roman" panose="02020603050405020304" pitchFamily="18" charset="0"/>
              </a:rPr>
              <a:t>Безпека інвестиційного сектора</a:t>
            </a:r>
            <a:endParaRPr lang="uk-UA" dirty="0">
              <a:latin typeface="Times New Roman" panose="02020603050405020304" pitchFamily="18" charset="0"/>
              <a:cs typeface="Times New Roman" panose="02020603050405020304" pitchFamily="18" charset="0"/>
            </a:endParaRPr>
          </a:p>
        </p:txBody>
      </p:sp>
      <p:sp>
        <p:nvSpPr>
          <p:cNvPr id="10" name="Овал 9"/>
          <p:cNvSpPr/>
          <p:nvPr/>
        </p:nvSpPr>
        <p:spPr>
          <a:xfrm>
            <a:off x="4932040" y="4509120"/>
            <a:ext cx="2448272" cy="1247742"/>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latin typeface="Times New Roman" panose="02020603050405020304" pitchFamily="18" charset="0"/>
                <a:cs typeface="Times New Roman" panose="02020603050405020304" pitchFamily="18" charset="0"/>
              </a:rPr>
              <a:t>Безпека страхового сектора</a:t>
            </a:r>
            <a:endParaRPr lang="uk-UA" dirty="0">
              <a:latin typeface="Times New Roman" panose="02020603050405020304" pitchFamily="18" charset="0"/>
              <a:cs typeface="Times New Roman" panose="02020603050405020304" pitchFamily="18" charset="0"/>
            </a:endParaRPr>
          </a:p>
        </p:txBody>
      </p:sp>
      <p:sp>
        <p:nvSpPr>
          <p:cNvPr id="11" name="Овал 10"/>
          <p:cNvSpPr/>
          <p:nvPr/>
        </p:nvSpPr>
        <p:spPr>
          <a:xfrm>
            <a:off x="3203848" y="1124744"/>
            <a:ext cx="2448272" cy="1247742"/>
          </a:xfrm>
          <a:prstGeom prst="ellipse">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latin typeface="Times New Roman" panose="02020603050405020304" pitchFamily="18" charset="0"/>
                <a:cs typeface="Times New Roman" panose="02020603050405020304" pitchFamily="18" charset="0"/>
              </a:rPr>
              <a:t>Безпека бюджетного сектора</a:t>
            </a:r>
            <a:endParaRPr lang="uk-UA" dirty="0">
              <a:latin typeface="Times New Roman" panose="02020603050405020304" pitchFamily="18" charset="0"/>
              <a:cs typeface="Times New Roman" panose="02020603050405020304" pitchFamily="18" charset="0"/>
            </a:endParaRPr>
          </a:p>
        </p:txBody>
      </p:sp>
      <p:cxnSp>
        <p:nvCxnSpPr>
          <p:cNvPr id="15" name="Прямая соединительная линия 14"/>
          <p:cNvCxnSpPr>
            <a:stCxn id="9" idx="0"/>
          </p:cNvCxnSpPr>
          <p:nvPr/>
        </p:nvCxnSpPr>
        <p:spPr>
          <a:xfrm flipV="1">
            <a:off x="2972481" y="4051416"/>
            <a:ext cx="552454" cy="45770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Прямая соединительная линия 15"/>
          <p:cNvCxnSpPr>
            <a:stCxn id="4" idx="2"/>
            <a:endCxn id="7" idx="6"/>
          </p:cNvCxnSpPr>
          <p:nvPr/>
        </p:nvCxnSpPr>
        <p:spPr>
          <a:xfrm flipH="1">
            <a:off x="2555776" y="3488610"/>
            <a:ext cx="504056" cy="20422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Прямая соединительная линия 20"/>
          <p:cNvCxnSpPr>
            <a:stCxn id="4" idx="0"/>
            <a:endCxn id="11" idx="4"/>
          </p:cNvCxnSpPr>
          <p:nvPr/>
        </p:nvCxnSpPr>
        <p:spPr>
          <a:xfrm flipV="1">
            <a:off x="4427984" y="2372486"/>
            <a:ext cx="0" cy="28803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a:stCxn id="4" idx="7"/>
            <a:endCxn id="6" idx="3"/>
          </p:cNvCxnSpPr>
          <p:nvPr/>
        </p:nvCxnSpPr>
        <p:spPr>
          <a:xfrm flipV="1">
            <a:off x="5395414" y="2450110"/>
            <a:ext cx="903279" cy="45295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a:stCxn id="8" idx="2"/>
            <a:endCxn id="4" idx="6"/>
          </p:cNvCxnSpPr>
          <p:nvPr/>
        </p:nvCxnSpPr>
        <p:spPr>
          <a:xfrm flipH="1" flipV="1">
            <a:off x="5796136" y="3488610"/>
            <a:ext cx="576064" cy="176541"/>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0" name="Прямая соединительная линия 29"/>
          <p:cNvCxnSpPr>
            <a:stCxn id="10" idx="0"/>
          </p:cNvCxnSpPr>
          <p:nvPr/>
        </p:nvCxnSpPr>
        <p:spPr>
          <a:xfrm flipH="1" flipV="1">
            <a:off x="5652120" y="3933056"/>
            <a:ext cx="504056" cy="57606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2" name="Прямая соединительная линия 31"/>
          <p:cNvCxnSpPr/>
          <p:nvPr/>
        </p:nvCxnSpPr>
        <p:spPr>
          <a:xfrm flipH="1" flipV="1">
            <a:off x="2699792" y="2372486"/>
            <a:ext cx="760762" cy="530576"/>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32551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1331640" y="260648"/>
            <a:ext cx="6696744" cy="1152128"/>
          </a:xfrm>
          <a:prstGeom prst="roundRect">
            <a:avLst/>
          </a:prstGeom>
          <a:blipFill>
            <a:blip r:embed="rId2"/>
            <a:tile tx="0" ty="0" sx="100000" sy="100000" flip="none" algn="tl"/>
          </a:blipFill>
        </p:spPr>
        <p:style>
          <a:lnRef idx="0">
            <a:schemeClr val="accent6"/>
          </a:lnRef>
          <a:fillRef idx="3">
            <a:schemeClr val="accent6"/>
          </a:fillRef>
          <a:effectRef idx="3">
            <a:schemeClr val="accent6"/>
          </a:effectRef>
          <a:fontRef idx="minor">
            <a:schemeClr val="lt1"/>
          </a:fontRef>
        </p:style>
        <p:txBody>
          <a:bodyPr rtlCol="0" anchor="ctr"/>
          <a:lstStyle/>
          <a:p>
            <a:pPr algn="ctr"/>
            <a:r>
              <a:rPr lang="ru-RU" sz="2400" dirty="0">
                <a:latin typeface="Times New Roman" panose="02020603050405020304" pitchFamily="18" charset="0"/>
                <a:cs typeface="Times New Roman" panose="02020603050405020304" pitchFamily="18" charset="0"/>
              </a:rPr>
              <a:t>Науковці, які досліджують </a:t>
            </a:r>
            <a:r>
              <a:rPr lang="ru-RU" sz="2400" dirty="0">
                <a:solidFill>
                  <a:srgbClr val="FFFF00"/>
                </a:solidFill>
                <a:latin typeface="Times New Roman" panose="02020603050405020304" pitchFamily="18" charset="0"/>
                <a:cs typeface="Times New Roman" panose="02020603050405020304" pitchFamily="18" charset="0"/>
              </a:rPr>
              <a:t>фінансову безпеку, </a:t>
            </a:r>
            <a:r>
              <a:rPr lang="ru-RU" sz="2400" dirty="0">
                <a:latin typeface="Times New Roman" panose="02020603050405020304" pitchFamily="18" charset="0"/>
                <a:cs typeface="Times New Roman" panose="02020603050405020304" pitchFamily="18" charset="0"/>
              </a:rPr>
              <a:t>вказують на те, що дана проблема має </a:t>
            </a:r>
            <a:r>
              <a:rPr lang="ru-RU" sz="2400" dirty="0">
                <a:solidFill>
                  <a:srgbClr val="FFFF00"/>
                </a:solidFill>
                <a:latin typeface="Times New Roman" panose="02020603050405020304" pitchFamily="18" charset="0"/>
                <a:cs typeface="Times New Roman" panose="02020603050405020304" pitchFamily="18" charset="0"/>
              </a:rPr>
              <a:t>два аспекти.</a:t>
            </a:r>
            <a:endParaRPr lang="uk-UA" sz="2400" dirty="0">
              <a:solidFill>
                <a:srgbClr val="FFFF00"/>
              </a:solidFill>
              <a:latin typeface="Times New Roman" panose="02020603050405020304" pitchFamily="18" charset="0"/>
              <a:cs typeface="Times New Roman" panose="02020603050405020304" pitchFamily="18" charset="0"/>
            </a:endParaRPr>
          </a:p>
        </p:txBody>
      </p:sp>
      <p:sp>
        <p:nvSpPr>
          <p:cNvPr id="6" name="Скругленный прямоугольник 5"/>
          <p:cNvSpPr/>
          <p:nvPr/>
        </p:nvSpPr>
        <p:spPr>
          <a:xfrm>
            <a:off x="467544" y="2636912"/>
            <a:ext cx="3384376" cy="2664296"/>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i="1" dirty="0">
                <a:solidFill>
                  <a:srgbClr val="FFFF00"/>
                </a:solidFill>
                <a:latin typeface="Times New Roman" panose="02020603050405020304" pitchFamily="18" charset="0"/>
                <a:cs typeface="Times New Roman" panose="02020603050405020304" pitchFamily="18" charset="0"/>
              </a:rPr>
              <a:t>З одного боку</a:t>
            </a:r>
            <a:r>
              <a:rPr lang="ru-RU" sz="2400" dirty="0">
                <a:latin typeface="Times New Roman" panose="02020603050405020304" pitchFamily="18" charset="0"/>
                <a:cs typeface="Times New Roman" panose="02020603050405020304" pitchFamily="18" charset="0"/>
              </a:rPr>
              <a:t>, необхідно працювати над забезпеченням фінансової безпеки банківської системи в цілому</a:t>
            </a:r>
            <a:endParaRPr lang="uk-UA" sz="2400" dirty="0">
              <a:latin typeface="Times New Roman" panose="02020603050405020304" pitchFamily="18" charset="0"/>
              <a:cs typeface="Times New Roman" panose="02020603050405020304" pitchFamily="18" charset="0"/>
            </a:endParaRPr>
          </a:p>
        </p:txBody>
      </p:sp>
      <p:sp>
        <p:nvSpPr>
          <p:cNvPr id="7" name="Скругленный прямоугольник 6"/>
          <p:cNvSpPr/>
          <p:nvPr/>
        </p:nvSpPr>
        <p:spPr>
          <a:xfrm>
            <a:off x="5076056" y="2789312"/>
            <a:ext cx="3528392" cy="2664296"/>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i="1" dirty="0" smtClean="0">
                <a:solidFill>
                  <a:srgbClr val="FFFF00"/>
                </a:solidFill>
                <a:latin typeface="Times New Roman" panose="02020603050405020304" pitchFamily="18" charset="0"/>
                <a:cs typeface="Times New Roman" panose="02020603050405020304" pitchFamily="18" charset="0"/>
              </a:rPr>
              <a:t>З </a:t>
            </a:r>
            <a:r>
              <a:rPr lang="ru-RU" sz="2400" i="1" dirty="0">
                <a:solidFill>
                  <a:srgbClr val="FFFF00"/>
                </a:solidFill>
                <a:latin typeface="Times New Roman" panose="02020603050405020304" pitchFamily="18" charset="0"/>
                <a:cs typeface="Times New Roman" panose="02020603050405020304" pitchFamily="18" charset="0"/>
              </a:rPr>
              <a:t>іншого </a:t>
            </a:r>
            <a:r>
              <a:rPr lang="ru-RU" sz="2400" dirty="0">
                <a:latin typeface="Times New Roman" panose="02020603050405020304" pitchFamily="18" charset="0"/>
                <a:cs typeface="Times New Roman" panose="02020603050405020304" pitchFamily="18" charset="0"/>
              </a:rPr>
              <a:t>– потрібно також досліджувати питання забезпечення фінансової безпеки окремої банківської установи</a:t>
            </a:r>
            <a:endParaRPr lang="uk-UA" sz="2400" dirty="0">
              <a:latin typeface="Times New Roman" panose="02020603050405020304" pitchFamily="18" charset="0"/>
              <a:cs typeface="Times New Roman" panose="02020603050405020304" pitchFamily="18" charset="0"/>
            </a:endParaRPr>
          </a:p>
        </p:txBody>
      </p:sp>
      <p:cxnSp>
        <p:nvCxnSpPr>
          <p:cNvPr id="9" name="Прямая со стрелкой 8"/>
          <p:cNvCxnSpPr/>
          <p:nvPr/>
        </p:nvCxnSpPr>
        <p:spPr>
          <a:xfrm flipH="1">
            <a:off x="1943708" y="1412776"/>
            <a:ext cx="828092" cy="121536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a:off x="6372200" y="1412776"/>
            <a:ext cx="936104" cy="137653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11341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323528" y="260648"/>
            <a:ext cx="8352928" cy="122413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a:solidFill>
                  <a:srgbClr val="FFFF00"/>
                </a:solidFill>
                <a:latin typeface="Times New Roman" panose="02020603050405020304" pitchFamily="18" charset="0"/>
                <a:cs typeface="Times New Roman" panose="02020603050405020304" pitchFamily="18" charset="0"/>
              </a:rPr>
              <a:t>Фінансова безпека </a:t>
            </a:r>
            <a:r>
              <a:rPr lang="ru-RU" sz="3200" dirty="0">
                <a:latin typeface="Times New Roman" panose="02020603050405020304" pitchFamily="18" charset="0"/>
                <a:cs typeface="Times New Roman" panose="02020603050405020304" pitchFamily="18" charset="0"/>
              </a:rPr>
              <a:t>банківської системи розглядається у двох аспектах: </a:t>
            </a:r>
            <a:endParaRPr lang="uk-UA" sz="3200" dirty="0">
              <a:latin typeface="Times New Roman" panose="02020603050405020304" pitchFamily="18" charset="0"/>
              <a:cs typeface="Times New Roman" panose="02020603050405020304" pitchFamily="18" charset="0"/>
            </a:endParaRPr>
          </a:p>
        </p:txBody>
      </p:sp>
      <p:sp>
        <p:nvSpPr>
          <p:cNvPr id="5" name="Скругленный прямоугольник 4"/>
          <p:cNvSpPr/>
          <p:nvPr/>
        </p:nvSpPr>
        <p:spPr>
          <a:xfrm>
            <a:off x="323528" y="2924944"/>
            <a:ext cx="3528392" cy="338437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a:latin typeface="Times New Roman" panose="02020603050405020304" pitchFamily="18" charset="0"/>
                <a:cs typeface="Times New Roman" panose="02020603050405020304" pitchFamily="18" charset="0"/>
              </a:rPr>
              <a:t>щодо фінансових наслідків діяльності банків для країни в цілому та окремих клієнтів і контрагентів;</a:t>
            </a:r>
            <a:endParaRPr lang="uk-UA" sz="2400" dirty="0">
              <a:latin typeface="Times New Roman" panose="02020603050405020304" pitchFamily="18" charset="0"/>
              <a:cs typeface="Times New Roman" panose="02020603050405020304" pitchFamily="18" charset="0"/>
            </a:endParaRPr>
          </a:p>
        </p:txBody>
      </p:sp>
      <p:sp>
        <p:nvSpPr>
          <p:cNvPr id="6" name="Скругленный прямоугольник 5"/>
          <p:cNvSpPr/>
          <p:nvPr/>
        </p:nvSpPr>
        <p:spPr>
          <a:xfrm>
            <a:off x="5148064" y="2924944"/>
            <a:ext cx="3528392" cy="338437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a:latin typeface="Times New Roman" panose="02020603050405020304" pitchFamily="18" charset="0"/>
                <a:cs typeface="Times New Roman" panose="02020603050405020304" pitchFamily="18" charset="0"/>
              </a:rPr>
              <a:t>щодо недопущення та запобігання явним і потенційним загрозам фінансовому стану всієї банківської системи країни, Національного банку України й окремих банківських установ. </a:t>
            </a:r>
            <a:endParaRPr lang="uk-UA" sz="2400" dirty="0">
              <a:latin typeface="Times New Roman" panose="02020603050405020304" pitchFamily="18" charset="0"/>
              <a:cs typeface="Times New Roman" panose="02020603050405020304" pitchFamily="18" charset="0"/>
            </a:endParaRPr>
          </a:p>
        </p:txBody>
      </p:sp>
      <p:sp>
        <p:nvSpPr>
          <p:cNvPr id="7" name="Стрелка вниз 6"/>
          <p:cNvSpPr/>
          <p:nvPr/>
        </p:nvSpPr>
        <p:spPr>
          <a:xfrm>
            <a:off x="1799692" y="1484784"/>
            <a:ext cx="576064" cy="1440160"/>
          </a:xfrm>
          <a:prstGeom prst="down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p>
        </p:txBody>
      </p:sp>
      <p:sp>
        <p:nvSpPr>
          <p:cNvPr id="8" name="Стрелка вниз 7"/>
          <p:cNvSpPr/>
          <p:nvPr/>
        </p:nvSpPr>
        <p:spPr>
          <a:xfrm>
            <a:off x="6912260" y="1484784"/>
            <a:ext cx="576064" cy="1440160"/>
          </a:xfrm>
          <a:prstGeom prst="downArrow">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p>
        </p:txBody>
      </p:sp>
    </p:spTree>
    <p:extLst>
      <p:ext uri="{BB962C8B-B14F-4D97-AF65-F5344CB8AC3E}">
        <p14:creationId xmlns:p14="http://schemas.microsoft.com/office/powerpoint/2010/main" val="26176645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908720"/>
            <a:ext cx="9144000" cy="4114800"/>
          </a:xfrm>
        </p:spPr>
        <p:txBody>
          <a:bodyPr>
            <a:normAutofit/>
          </a:bodyPr>
          <a:lstStyle/>
          <a:p>
            <a:pPr marL="0" indent="0" algn="just">
              <a:buNone/>
            </a:pPr>
            <a:r>
              <a:rPr lang="uk-UA" sz="2800" dirty="0">
                <a:latin typeface="Times New Roman" panose="02020603050405020304" pitchFamily="18" charset="0"/>
                <a:cs typeface="Times New Roman" panose="02020603050405020304" pitchFamily="18" charset="0"/>
              </a:rPr>
              <a:t>Великий економічний словник дає таке визначення: “</a:t>
            </a:r>
            <a:r>
              <a:rPr lang="uk-UA" sz="2800" b="1" dirty="0">
                <a:solidFill>
                  <a:srgbClr val="FFFF00"/>
                </a:solidFill>
                <a:latin typeface="Times New Roman" panose="02020603050405020304" pitchFamily="18" charset="0"/>
                <a:cs typeface="Times New Roman" panose="02020603050405020304" pitchFamily="18" charset="0"/>
              </a:rPr>
              <a:t>Безпекою банку </a:t>
            </a:r>
            <a:r>
              <a:rPr lang="uk-UA" sz="2800" dirty="0">
                <a:latin typeface="Times New Roman" panose="02020603050405020304" pitchFamily="18" charset="0"/>
                <a:cs typeface="Times New Roman" panose="02020603050405020304" pitchFamily="18" charset="0"/>
              </a:rPr>
              <a:t>є стан захищеності його життєво важливих інтересів від недобросовісної конкуренції, протиправної діяльності кримінальних формувань і окремих осіб, здатність протистояти зовнішнім і </a:t>
            </a:r>
            <a:r>
              <a:rPr lang="uk-UA" sz="2800" dirty="0" smtClean="0">
                <a:latin typeface="Times New Roman" panose="02020603050405020304" pitchFamily="18" charset="0"/>
                <a:cs typeface="Times New Roman" panose="02020603050405020304" pitchFamily="18" charset="0"/>
              </a:rPr>
              <a:t>внутрішнім </a:t>
            </a:r>
            <a:r>
              <a:rPr lang="uk-UA" sz="2800" dirty="0">
                <a:latin typeface="Times New Roman" panose="02020603050405020304" pitchFamily="18" charset="0"/>
                <a:cs typeface="Times New Roman" panose="02020603050405020304" pitchFamily="18" charset="0"/>
              </a:rPr>
              <a:t>загрозам, зберігати стабільність функціонування і розвитку відповідно до статутних цілей”.</a:t>
            </a:r>
          </a:p>
        </p:txBody>
      </p:sp>
      <p:pic>
        <p:nvPicPr>
          <p:cNvPr id="3074" name="Picture 2" descr="D:\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4437112"/>
            <a:ext cx="6696744" cy="20032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94682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0" y="0"/>
            <a:ext cx="9144000" cy="1268760"/>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uk-UA" sz="2400" dirty="0">
                <a:solidFill>
                  <a:srgbClr val="FFFF00"/>
                </a:solidFill>
                <a:latin typeface="Times New Roman" panose="02020603050405020304" pitchFamily="18" charset="0"/>
                <a:cs typeface="Times New Roman" panose="02020603050405020304" pitchFamily="18" charset="0"/>
              </a:rPr>
              <a:t>М.І. Зубок </a:t>
            </a:r>
            <a:r>
              <a:rPr lang="uk-UA" sz="2400" dirty="0">
                <a:latin typeface="Times New Roman" panose="02020603050405020304" pitchFamily="18" charset="0"/>
                <a:cs typeface="Times New Roman" panose="02020603050405020304" pitchFamily="18" charset="0"/>
              </a:rPr>
              <a:t>і </a:t>
            </a:r>
            <a:r>
              <a:rPr lang="uk-UA" sz="2400" dirty="0">
                <a:solidFill>
                  <a:srgbClr val="FFFF00"/>
                </a:solidFill>
                <a:latin typeface="Times New Roman" panose="02020603050405020304" pitchFamily="18" charset="0"/>
                <a:cs typeface="Times New Roman" panose="02020603050405020304" pitchFamily="18" charset="0"/>
              </a:rPr>
              <a:t>Л.В. Ніколаєв </a:t>
            </a:r>
            <a:r>
              <a:rPr lang="uk-UA" sz="2400" dirty="0">
                <a:latin typeface="Times New Roman" panose="02020603050405020304" pitchFamily="18" charset="0"/>
                <a:cs typeface="Times New Roman" panose="02020603050405020304" pitchFamily="18" charset="0"/>
              </a:rPr>
              <a:t>у спільній роботі “Організаційно-правові основи безпеки банківської діяльності в Україні” визначають такі види банківської безпеки:</a:t>
            </a:r>
          </a:p>
        </p:txBody>
      </p:sp>
      <p:sp>
        <p:nvSpPr>
          <p:cNvPr id="6" name="Скругленный прямоугольник 5"/>
          <p:cNvSpPr/>
          <p:nvPr/>
        </p:nvSpPr>
        <p:spPr>
          <a:xfrm>
            <a:off x="-9694" y="1988840"/>
            <a:ext cx="3069526" cy="194421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000" b="1" i="1" dirty="0">
                <a:solidFill>
                  <a:srgbClr val="FFFF00"/>
                </a:solidFill>
                <a:latin typeface="Times New Roman" panose="02020603050405020304" pitchFamily="18" charset="0"/>
                <a:cs typeface="Times New Roman" panose="02020603050405020304" pitchFamily="18" charset="0"/>
              </a:rPr>
              <a:t>особиста безпека </a:t>
            </a:r>
            <a:r>
              <a:rPr lang="ru-RU" sz="2000" dirty="0">
                <a:latin typeface="Times New Roman" panose="02020603050405020304" pitchFamily="18" charset="0"/>
                <a:cs typeface="Times New Roman" panose="02020603050405020304" pitchFamily="18" charset="0"/>
              </a:rPr>
              <a:t>– забезпечення ритмічної роботи, вільного пере-міщення та відпочинку кожного працівника банку</a:t>
            </a:r>
            <a:endParaRPr lang="uk-UA" sz="2000" dirty="0">
              <a:latin typeface="Times New Roman" panose="02020603050405020304" pitchFamily="18" charset="0"/>
              <a:cs typeface="Times New Roman" panose="02020603050405020304" pitchFamily="18" charset="0"/>
            </a:endParaRPr>
          </a:p>
        </p:txBody>
      </p:sp>
      <p:sp>
        <p:nvSpPr>
          <p:cNvPr id="8" name="Скругленный прямоугольник 7"/>
          <p:cNvSpPr/>
          <p:nvPr/>
        </p:nvSpPr>
        <p:spPr>
          <a:xfrm>
            <a:off x="5652120" y="1988840"/>
            <a:ext cx="3491880" cy="194421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000" b="1" i="1" dirty="0">
                <a:solidFill>
                  <a:srgbClr val="FFFF00"/>
                </a:solidFill>
                <a:latin typeface="Times New Roman" panose="02020603050405020304" pitchFamily="18" charset="0"/>
                <a:cs typeface="Times New Roman" panose="02020603050405020304" pitchFamily="18" charset="0"/>
              </a:rPr>
              <a:t>колективна безпека </a:t>
            </a:r>
            <a:r>
              <a:rPr lang="ru-RU" sz="2000" dirty="0">
                <a:latin typeface="Times New Roman" panose="02020603050405020304" pitchFamily="18" charset="0"/>
                <a:cs typeface="Times New Roman" panose="02020603050405020304" pitchFamily="18" charset="0"/>
              </a:rPr>
              <a:t>– забезпечення планової й ефективної роботи підрозділів банку</a:t>
            </a:r>
            <a:endParaRPr lang="uk-UA" sz="2000" dirty="0">
              <a:latin typeface="Times New Roman" panose="02020603050405020304" pitchFamily="18" charset="0"/>
              <a:cs typeface="Times New Roman" panose="02020603050405020304" pitchFamily="18" charset="0"/>
            </a:endParaRPr>
          </a:p>
        </p:txBody>
      </p:sp>
      <p:sp>
        <p:nvSpPr>
          <p:cNvPr id="9" name="Скругленный прямоугольник 8"/>
          <p:cNvSpPr/>
          <p:nvPr/>
        </p:nvSpPr>
        <p:spPr>
          <a:xfrm>
            <a:off x="0" y="4299310"/>
            <a:ext cx="4427984" cy="244205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uk-UA" sz="2000" b="1" i="1" dirty="0">
                <a:solidFill>
                  <a:srgbClr val="FFFF00"/>
                </a:solidFill>
                <a:latin typeface="Times New Roman" panose="02020603050405020304" pitchFamily="18" charset="0"/>
                <a:cs typeface="Times New Roman" panose="02020603050405020304" pitchFamily="18" charset="0"/>
              </a:rPr>
              <a:t>економічна безпека </a:t>
            </a:r>
            <a:r>
              <a:rPr lang="uk-UA" sz="2000" dirty="0">
                <a:latin typeface="Times New Roman" panose="02020603050405020304" pitchFamily="18" charset="0"/>
                <a:cs typeface="Times New Roman" panose="02020603050405020304" pitchFamily="18" charset="0"/>
              </a:rPr>
              <a:t>– забезпечення умов для ефективного проведення банком операцій і виконання угод, раціонального використання кредитних і фінансових ресурсів банку, надійного зберігання і транспортування готівки та цінностей</a:t>
            </a:r>
          </a:p>
        </p:txBody>
      </p:sp>
      <p:sp>
        <p:nvSpPr>
          <p:cNvPr id="10" name="Скругленный прямоугольник 9"/>
          <p:cNvSpPr/>
          <p:nvPr/>
        </p:nvSpPr>
        <p:spPr>
          <a:xfrm>
            <a:off x="4932040" y="4299311"/>
            <a:ext cx="4104456" cy="244205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ru-RU" sz="2000" b="1" i="1" dirty="0">
                <a:solidFill>
                  <a:srgbClr val="FFFF00"/>
                </a:solidFill>
                <a:latin typeface="Times New Roman" panose="02020603050405020304" pitchFamily="18" charset="0"/>
                <a:cs typeface="Times New Roman" panose="02020603050405020304" pitchFamily="18" charset="0"/>
              </a:rPr>
              <a:t>інформаційна безпека </a:t>
            </a:r>
            <a:r>
              <a:rPr lang="ru-RU" sz="2000" dirty="0">
                <a:latin typeface="Times New Roman" panose="02020603050405020304" pitchFamily="18" charset="0"/>
                <a:cs typeface="Times New Roman" panose="02020603050405020304" pitchFamily="18" charset="0"/>
              </a:rPr>
              <a:t>– формування інформаційних ресурсів банку та організація гарантованого їх захисту </a:t>
            </a:r>
            <a:endParaRPr lang="uk-UA" sz="2000" dirty="0">
              <a:latin typeface="Times New Roman" panose="02020603050405020304" pitchFamily="18" charset="0"/>
              <a:cs typeface="Times New Roman" panose="02020603050405020304" pitchFamily="18" charset="0"/>
            </a:endParaRPr>
          </a:p>
        </p:txBody>
      </p:sp>
      <p:cxnSp>
        <p:nvCxnSpPr>
          <p:cNvPr id="12" name="Прямая со стрелкой 11"/>
          <p:cNvCxnSpPr/>
          <p:nvPr/>
        </p:nvCxnSpPr>
        <p:spPr>
          <a:xfrm>
            <a:off x="1394907" y="1268760"/>
            <a:ext cx="0" cy="720080"/>
          </a:xfrm>
          <a:prstGeom prst="straightConnector1">
            <a:avLst/>
          </a:prstGeom>
          <a:ln w="38100">
            <a:solidFill>
              <a:srgbClr val="FF0000"/>
            </a:solidFill>
            <a:tailEnd type="arrow"/>
          </a:ln>
        </p:spPr>
        <p:style>
          <a:lnRef idx="1">
            <a:schemeClr val="accent4"/>
          </a:lnRef>
          <a:fillRef idx="0">
            <a:schemeClr val="accent4"/>
          </a:fillRef>
          <a:effectRef idx="0">
            <a:schemeClr val="accent4"/>
          </a:effectRef>
          <a:fontRef idx="minor">
            <a:schemeClr val="tx1"/>
          </a:fontRef>
        </p:style>
      </p:cxnSp>
      <p:cxnSp>
        <p:nvCxnSpPr>
          <p:cNvPr id="19" name="Прямая со стрелкой 18"/>
          <p:cNvCxnSpPr/>
          <p:nvPr/>
        </p:nvCxnSpPr>
        <p:spPr>
          <a:xfrm>
            <a:off x="7236296" y="1268760"/>
            <a:ext cx="0" cy="720080"/>
          </a:xfrm>
          <a:prstGeom prst="straightConnector1">
            <a:avLst/>
          </a:prstGeom>
          <a:ln w="38100">
            <a:solidFill>
              <a:srgbClr val="FF0000"/>
            </a:solidFill>
            <a:tailEnd type="arrow"/>
          </a:ln>
        </p:spPr>
        <p:style>
          <a:lnRef idx="1">
            <a:schemeClr val="accent4"/>
          </a:lnRef>
          <a:fillRef idx="0">
            <a:schemeClr val="accent4"/>
          </a:fillRef>
          <a:effectRef idx="0">
            <a:schemeClr val="accent4"/>
          </a:effectRef>
          <a:fontRef idx="minor">
            <a:schemeClr val="tx1"/>
          </a:fontRef>
        </p:style>
      </p:cxnSp>
      <p:cxnSp>
        <p:nvCxnSpPr>
          <p:cNvPr id="20" name="Прямая со стрелкой 19"/>
          <p:cNvCxnSpPr/>
          <p:nvPr/>
        </p:nvCxnSpPr>
        <p:spPr>
          <a:xfrm>
            <a:off x="3347864" y="1268760"/>
            <a:ext cx="0" cy="3030551"/>
          </a:xfrm>
          <a:prstGeom prst="straightConnector1">
            <a:avLst/>
          </a:prstGeom>
          <a:ln w="38100">
            <a:solidFill>
              <a:srgbClr val="FF0000"/>
            </a:solidFill>
            <a:tailEnd type="arrow"/>
          </a:ln>
        </p:spPr>
        <p:style>
          <a:lnRef idx="1">
            <a:schemeClr val="accent4"/>
          </a:lnRef>
          <a:fillRef idx="0">
            <a:schemeClr val="accent4"/>
          </a:fillRef>
          <a:effectRef idx="0">
            <a:schemeClr val="accent4"/>
          </a:effectRef>
          <a:fontRef idx="minor">
            <a:schemeClr val="tx1"/>
          </a:fontRef>
        </p:style>
      </p:cxnSp>
      <p:cxnSp>
        <p:nvCxnSpPr>
          <p:cNvPr id="21" name="Прямая со стрелкой 20"/>
          <p:cNvCxnSpPr/>
          <p:nvPr/>
        </p:nvCxnSpPr>
        <p:spPr>
          <a:xfrm>
            <a:off x="5364088" y="1268760"/>
            <a:ext cx="0" cy="3030550"/>
          </a:xfrm>
          <a:prstGeom prst="straightConnector1">
            <a:avLst/>
          </a:prstGeom>
          <a:ln w="38100">
            <a:solidFill>
              <a:srgbClr val="FF0000"/>
            </a:solidFill>
            <a:tailEnd type="arrow"/>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22192826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0" y="260648"/>
            <a:ext cx="9144000" cy="1296144"/>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a:solidFill>
                  <a:srgbClr val="FFFF00"/>
                </a:solidFill>
                <a:latin typeface="Times New Roman" panose="02020603050405020304" pitchFamily="18" charset="0"/>
                <a:cs typeface="Times New Roman" panose="02020603050405020304" pitchFamily="18" charset="0"/>
              </a:rPr>
              <a:t>П.А. Герасимов </a:t>
            </a:r>
            <a:r>
              <a:rPr lang="ru-RU" sz="2800" dirty="0">
                <a:latin typeface="Times New Roman" panose="02020603050405020304" pitchFamily="18" charset="0"/>
                <a:cs typeface="Times New Roman" panose="02020603050405020304" pitchFamily="18" charset="0"/>
              </a:rPr>
              <a:t>ставить акцент лише на економічній безпеці банку, не розглядаючи окремо його фінансову безпеку. </a:t>
            </a:r>
            <a:endParaRPr lang="uk-UA" sz="2800" dirty="0">
              <a:latin typeface="Times New Roman" panose="02020603050405020304" pitchFamily="18" charset="0"/>
              <a:cs typeface="Times New Roman" panose="02020603050405020304" pitchFamily="18" charset="0"/>
            </a:endParaRPr>
          </a:p>
        </p:txBody>
      </p:sp>
      <p:sp>
        <p:nvSpPr>
          <p:cNvPr id="5" name="Скругленный прямоугольник 4"/>
          <p:cNvSpPr/>
          <p:nvPr/>
        </p:nvSpPr>
        <p:spPr>
          <a:xfrm>
            <a:off x="395536" y="3068960"/>
            <a:ext cx="8280920" cy="2880320"/>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a:latin typeface="Times New Roman" panose="02020603050405020304" pitchFamily="18" charset="0"/>
                <a:cs typeface="Times New Roman" panose="02020603050405020304" pitchFamily="18" charset="0"/>
              </a:rPr>
              <a:t>На його думку, </a:t>
            </a:r>
            <a:r>
              <a:rPr lang="uk-UA" sz="2400" b="1" i="1" dirty="0">
                <a:solidFill>
                  <a:srgbClr val="FFFF00"/>
                </a:solidFill>
                <a:latin typeface="Times New Roman" panose="02020603050405020304" pitchFamily="18" charset="0"/>
                <a:cs typeface="Times New Roman" panose="02020603050405020304" pitchFamily="18" charset="0"/>
              </a:rPr>
              <a:t>економічна безпека банку </a:t>
            </a:r>
            <a:r>
              <a:rPr lang="uk-UA" sz="2400" dirty="0">
                <a:latin typeface="Times New Roman" panose="02020603050405020304" pitchFamily="18" charset="0"/>
                <a:cs typeface="Times New Roman" panose="02020603050405020304" pitchFamily="18" charset="0"/>
              </a:rPr>
              <a:t>– це не лише стан захищеності інтересів самого банку та його акціонерів, матеріальних, фінансових, інформаційних та інших ресурсів від існуючих і потенційних загроз, але й забезпечення поступального розвитку банку і абсолютного виконання контрагентами взятих ними перед банком зобов’язань</a:t>
            </a:r>
          </a:p>
        </p:txBody>
      </p:sp>
      <p:sp>
        <p:nvSpPr>
          <p:cNvPr id="6" name="Стрелка вниз 5"/>
          <p:cNvSpPr/>
          <p:nvPr/>
        </p:nvSpPr>
        <p:spPr>
          <a:xfrm>
            <a:off x="4067944" y="1556791"/>
            <a:ext cx="684076" cy="1508511"/>
          </a:xfrm>
          <a:prstGeom prst="down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p>
        </p:txBody>
      </p:sp>
    </p:spTree>
    <p:extLst>
      <p:ext uri="{BB962C8B-B14F-4D97-AF65-F5344CB8AC3E}">
        <p14:creationId xmlns:p14="http://schemas.microsoft.com/office/powerpoint/2010/main" val="7548550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0" y="0"/>
            <a:ext cx="9144000" cy="1340768"/>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a:latin typeface="Times New Roman" panose="02020603050405020304" pitchFamily="18" charset="0"/>
                <a:cs typeface="Times New Roman" panose="02020603050405020304" pitchFamily="18" charset="0"/>
              </a:rPr>
              <a:t>На думку </a:t>
            </a:r>
            <a:r>
              <a:rPr lang="ru-RU" sz="2800" dirty="0">
                <a:solidFill>
                  <a:srgbClr val="FFFF00"/>
                </a:solidFill>
                <a:latin typeface="Times New Roman" panose="02020603050405020304" pitchFamily="18" charset="0"/>
                <a:cs typeface="Times New Roman" panose="02020603050405020304" pitchFamily="18" charset="0"/>
              </a:rPr>
              <a:t>О.І. Хитріна</a:t>
            </a:r>
            <a:r>
              <a:rPr lang="ru-RU" sz="2800" dirty="0">
                <a:latin typeface="Times New Roman" panose="02020603050405020304" pitchFamily="18" charset="0"/>
                <a:cs typeface="Times New Roman" panose="02020603050405020304" pitchFamily="18" charset="0"/>
              </a:rPr>
              <a:t>, фінансову безпеку банку можна визначити як динамічний стан, при якому він:</a:t>
            </a:r>
            <a:endParaRPr lang="uk-UA" sz="2800" dirty="0">
              <a:latin typeface="Times New Roman" panose="02020603050405020304" pitchFamily="18" charset="0"/>
              <a:cs typeface="Times New Roman" panose="02020603050405020304" pitchFamily="18" charset="0"/>
            </a:endParaRPr>
          </a:p>
        </p:txBody>
      </p:sp>
      <p:sp>
        <p:nvSpPr>
          <p:cNvPr id="5" name="Скругленный прямоугольник 4"/>
          <p:cNvSpPr/>
          <p:nvPr/>
        </p:nvSpPr>
        <p:spPr>
          <a:xfrm>
            <a:off x="179512" y="2204864"/>
            <a:ext cx="2736304" cy="432048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a:latin typeface="Times New Roman" panose="02020603050405020304" pitchFamily="18" charset="0"/>
                <a:cs typeface="Times New Roman" panose="02020603050405020304" pitchFamily="18" charset="0"/>
              </a:rPr>
              <a:t>юридично і технічно здатний виконувати і реально виконує властиві йому функції</a:t>
            </a:r>
            <a:endParaRPr lang="uk-UA" sz="2400" dirty="0">
              <a:latin typeface="Times New Roman" panose="02020603050405020304" pitchFamily="18" charset="0"/>
              <a:cs typeface="Times New Roman" panose="02020603050405020304" pitchFamily="18" charset="0"/>
            </a:endParaRPr>
          </a:p>
        </p:txBody>
      </p:sp>
      <p:sp>
        <p:nvSpPr>
          <p:cNvPr id="6" name="Скругленный прямоугольник 5"/>
          <p:cNvSpPr/>
          <p:nvPr/>
        </p:nvSpPr>
        <p:spPr>
          <a:xfrm>
            <a:off x="3275856" y="2204864"/>
            <a:ext cx="2736304" cy="432048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dirty="0">
                <a:latin typeface="Times New Roman" panose="02020603050405020304" pitchFamily="18" charset="0"/>
                <a:cs typeface="Times New Roman" panose="02020603050405020304" pitchFamily="18" charset="0"/>
              </a:rPr>
              <a:t>забезпечує стійкий захист життєво важливих соціальноекономічних інтересів громадян, господарюючих суб’єктів, суспільства та дер-жави від негативного впливу внутрішніх і зовнішніх загроз</a:t>
            </a:r>
          </a:p>
        </p:txBody>
      </p:sp>
      <p:sp>
        <p:nvSpPr>
          <p:cNvPr id="7" name="Скругленный прямоугольник 6"/>
          <p:cNvSpPr/>
          <p:nvPr/>
        </p:nvSpPr>
        <p:spPr>
          <a:xfrm>
            <a:off x="6407696" y="2204864"/>
            <a:ext cx="2736304" cy="4320480"/>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a:latin typeface="Times New Roman" panose="02020603050405020304" pitchFamily="18" charset="0"/>
                <a:cs typeface="Times New Roman" panose="02020603050405020304" pitchFamily="18" charset="0"/>
              </a:rPr>
              <a:t>володіє потенціалом як для кількісного, так і для якісного зростання і має в своєму розпорядженні механізми для реалізації даного потенціалу</a:t>
            </a:r>
          </a:p>
        </p:txBody>
      </p:sp>
      <p:cxnSp>
        <p:nvCxnSpPr>
          <p:cNvPr id="9" name="Прямая со стрелкой 8"/>
          <p:cNvCxnSpPr>
            <a:endCxn id="5" idx="0"/>
          </p:cNvCxnSpPr>
          <p:nvPr/>
        </p:nvCxnSpPr>
        <p:spPr>
          <a:xfrm>
            <a:off x="1547664" y="1340768"/>
            <a:ext cx="0" cy="86409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Прямая со стрелкой 9"/>
          <p:cNvCxnSpPr/>
          <p:nvPr/>
        </p:nvCxnSpPr>
        <p:spPr>
          <a:xfrm>
            <a:off x="4644008" y="1340768"/>
            <a:ext cx="0" cy="86409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p:nvPr/>
        </p:nvCxnSpPr>
        <p:spPr>
          <a:xfrm>
            <a:off x="7775848" y="1340768"/>
            <a:ext cx="0" cy="86409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61103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971600" y="188640"/>
            <a:ext cx="7416824" cy="1512168"/>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dirty="0">
                <a:latin typeface="Times New Roman" panose="02020603050405020304" pitchFamily="18" charset="0"/>
                <a:cs typeface="Times New Roman" panose="02020603050405020304" pitchFamily="18" charset="0"/>
              </a:rPr>
              <a:t>О.І. Хитрін також вказує на те, що </a:t>
            </a:r>
            <a:endParaRPr lang="uk-UA" sz="3200" dirty="0">
              <a:latin typeface="Times New Roman" panose="02020603050405020304" pitchFamily="18" charset="0"/>
              <a:cs typeface="Times New Roman" panose="02020603050405020304" pitchFamily="18" charset="0"/>
            </a:endParaRPr>
          </a:p>
        </p:txBody>
      </p:sp>
      <p:sp>
        <p:nvSpPr>
          <p:cNvPr id="6" name="Скругленный прямоугольник 5"/>
          <p:cNvSpPr/>
          <p:nvPr/>
        </p:nvSpPr>
        <p:spPr>
          <a:xfrm>
            <a:off x="0" y="3140968"/>
            <a:ext cx="9144000" cy="2592288"/>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b="1" i="1" dirty="0">
                <a:solidFill>
                  <a:srgbClr val="FFFF00"/>
                </a:solidFill>
                <a:latin typeface="Times New Roman" panose="02020603050405020304" pitchFamily="18" charset="0"/>
                <a:cs typeface="Times New Roman" panose="02020603050405020304" pitchFamily="18" charset="0"/>
              </a:rPr>
              <a:t>головною метою фінансової безпеки банку </a:t>
            </a:r>
            <a:r>
              <a:rPr lang="uk-UA" sz="2400" dirty="0">
                <a:latin typeface="Times New Roman" panose="02020603050405020304" pitchFamily="18" charset="0"/>
                <a:cs typeface="Times New Roman" panose="02020603050405020304" pitchFamily="18" charset="0"/>
              </a:rPr>
              <a:t>є усунення можливостей нанесення шкоди банку або упущення ним вигоди, забезпечення його стійкого та максимально ефективного функціонування в даний момент часу та накопичення достатнього потенціалу для розвитку і зростання в майбутньому, якісна реалізація операцій і угод </a:t>
            </a:r>
          </a:p>
        </p:txBody>
      </p:sp>
      <p:sp>
        <p:nvSpPr>
          <p:cNvPr id="7" name="Стрелка вниз 6"/>
          <p:cNvSpPr/>
          <p:nvPr/>
        </p:nvSpPr>
        <p:spPr>
          <a:xfrm>
            <a:off x="4139952" y="1700808"/>
            <a:ext cx="720080" cy="1440160"/>
          </a:xfrm>
          <a:prstGeom prst="downArrow">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p>
        </p:txBody>
      </p:sp>
    </p:spTree>
    <p:extLst>
      <p:ext uri="{BB962C8B-B14F-4D97-AF65-F5344CB8AC3E}">
        <p14:creationId xmlns:p14="http://schemas.microsoft.com/office/powerpoint/2010/main" val="475353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2239" y="404664"/>
            <a:ext cx="9144000" cy="2564904"/>
          </a:xfrm>
        </p:spPr>
        <p:txBody>
          <a:bodyPr>
            <a:normAutofit/>
          </a:bodyPr>
          <a:lstStyle/>
          <a:p>
            <a:pPr marL="0" indent="457200" algn="just">
              <a:buNone/>
            </a:pPr>
            <a:r>
              <a:rPr lang="uk-UA" altLang="uk-UA" sz="3200" b="1" dirty="0">
                <a:solidFill>
                  <a:srgbClr val="FFFF00"/>
                </a:solidFill>
                <a:latin typeface="Times New Roman" panose="02020603050405020304" pitchFamily="18" charset="0"/>
                <a:cs typeface="Times New Roman" panose="02020603050405020304" pitchFamily="18" charset="0"/>
              </a:rPr>
              <a:t>Предметом дисципліни «Безпека банківської діяльності» </a:t>
            </a:r>
            <a:r>
              <a:rPr lang="uk-UA" altLang="uk-UA" sz="3200" b="1" dirty="0">
                <a:latin typeface="Times New Roman" panose="02020603050405020304" pitchFamily="18" charset="0"/>
                <a:cs typeface="Times New Roman" panose="02020603050405020304" pitchFamily="18" charset="0"/>
              </a:rPr>
              <a:t>є</a:t>
            </a:r>
            <a:r>
              <a:rPr lang="uk-UA" altLang="uk-UA" sz="3200" dirty="0">
                <a:latin typeface="Times New Roman" panose="02020603050405020304" pitchFamily="18" charset="0"/>
                <a:cs typeface="Times New Roman" panose="02020603050405020304" pitchFamily="18" charset="0"/>
              </a:rPr>
              <a:t> правові, економічні, організаційні питання, що виникають у процесі забезпечення безпеки банківської діяльності.</a:t>
            </a:r>
            <a:endParaRPr lang="uk-UA" sz="2800" dirty="0">
              <a:latin typeface="Times New Roman" panose="02020603050405020304" pitchFamily="18" charset="0"/>
              <a:cs typeface="Times New Roman" panose="02020603050405020304" pitchFamily="18" charset="0"/>
            </a:endParaRPr>
          </a:p>
        </p:txBody>
      </p:sp>
      <p:sp>
        <p:nvSpPr>
          <p:cNvPr id="4" name="Объект 2"/>
          <p:cNvSpPr txBox="1">
            <a:spLocks/>
          </p:cNvSpPr>
          <p:nvPr/>
        </p:nvSpPr>
        <p:spPr>
          <a:xfrm>
            <a:off x="-22239" y="3212976"/>
            <a:ext cx="9144000" cy="2503240"/>
          </a:xfrm>
          <a:prstGeom prst="rect">
            <a:avLst/>
          </a:prstGeom>
        </p:spPr>
        <p:txBody>
          <a:bodyPr vert="horz" lIns="91440" tIns="45720" rIns="91440" bIns="45720" rtlCol="0">
            <a:noAutofit/>
          </a:bodyPr>
          <a:lst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a:lstStyle>
          <a:p>
            <a:pPr marL="0" indent="457200" algn="just">
              <a:lnSpc>
                <a:spcPct val="80000"/>
              </a:lnSpc>
              <a:buNone/>
            </a:pPr>
            <a:r>
              <a:rPr lang="uk-UA" altLang="uk-UA" sz="3200" b="1" dirty="0">
                <a:solidFill>
                  <a:srgbClr val="FFFF00"/>
                </a:solidFill>
                <a:latin typeface="Times New Roman" panose="02020603050405020304" pitchFamily="18" charset="0"/>
                <a:cs typeface="Times New Roman" panose="02020603050405020304" pitchFamily="18" charset="0"/>
              </a:rPr>
              <a:t>Мета дисципліни «Безпека банківської діяльності»:</a:t>
            </a:r>
            <a:r>
              <a:rPr lang="uk-UA" altLang="uk-UA" sz="3200" dirty="0">
                <a:solidFill>
                  <a:srgbClr val="FFFF00"/>
                </a:solidFill>
                <a:latin typeface="Times New Roman" panose="02020603050405020304" pitchFamily="18" charset="0"/>
                <a:cs typeface="Times New Roman" panose="02020603050405020304" pitchFamily="18" charset="0"/>
              </a:rPr>
              <a:t> </a:t>
            </a:r>
            <a:r>
              <a:rPr lang="uk-UA" altLang="uk-UA" sz="3200" dirty="0">
                <a:latin typeface="Times New Roman" panose="02020603050405020304" pitchFamily="18" charset="0"/>
                <a:cs typeface="Times New Roman" panose="02020603050405020304" pitchFamily="18" charset="0"/>
              </a:rPr>
              <a:t>надання знань щодо теоретичних основ побудови безпеки діяльності банків, сутності механізму функціонування установ банків, умінні будувати партнерські стосунки з клієнтами та основ захисту прав і законних інтересів суб’єктів правовідносин </a:t>
            </a:r>
            <a:endParaRPr lang="ru-RU" altLang="uk-UA"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68100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55776" y="2355984"/>
            <a:ext cx="4032448" cy="1361047"/>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a:solidFill>
                  <a:srgbClr val="FFFF00"/>
                </a:solidFill>
                <a:latin typeface="Times New Roman" panose="02020603050405020304" pitchFamily="18" charset="0"/>
                <a:cs typeface="Times New Roman" panose="02020603050405020304" pitchFamily="18" charset="0"/>
              </a:rPr>
              <a:t>Д.А. Артеменко </a:t>
            </a:r>
            <a:r>
              <a:rPr lang="ru-RU" sz="2400" dirty="0">
                <a:latin typeface="Times New Roman" panose="02020603050405020304" pitchFamily="18" charset="0"/>
                <a:cs typeface="Times New Roman" panose="02020603050405020304" pitchFamily="18" charset="0"/>
              </a:rPr>
              <a:t>у дисертаційній роботі економічну безпеку банку поділяє на такі складові: </a:t>
            </a:r>
            <a:endParaRPr lang="uk-UA" sz="2400" dirty="0">
              <a:latin typeface="Times New Roman" panose="02020603050405020304" pitchFamily="18" charset="0"/>
              <a:cs typeface="Times New Roman" panose="02020603050405020304" pitchFamily="18" charset="0"/>
            </a:endParaRPr>
          </a:p>
        </p:txBody>
      </p:sp>
      <p:sp>
        <p:nvSpPr>
          <p:cNvPr id="5" name="Овал 4"/>
          <p:cNvSpPr/>
          <p:nvPr/>
        </p:nvSpPr>
        <p:spPr>
          <a:xfrm>
            <a:off x="323528" y="1052736"/>
            <a:ext cx="2736304" cy="936104"/>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t>фінансову</a:t>
            </a:r>
          </a:p>
        </p:txBody>
      </p:sp>
      <p:sp>
        <p:nvSpPr>
          <p:cNvPr id="6" name="Овал 5"/>
          <p:cNvSpPr/>
          <p:nvPr/>
        </p:nvSpPr>
        <p:spPr>
          <a:xfrm>
            <a:off x="3983" y="4005064"/>
            <a:ext cx="2736304" cy="936104"/>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t>соціально-психологічну</a:t>
            </a:r>
          </a:p>
        </p:txBody>
      </p:sp>
      <p:sp>
        <p:nvSpPr>
          <p:cNvPr id="7" name="Овал 6"/>
          <p:cNvSpPr/>
          <p:nvPr/>
        </p:nvSpPr>
        <p:spPr>
          <a:xfrm>
            <a:off x="3203848" y="116632"/>
            <a:ext cx="2736304" cy="936104"/>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t>технічну</a:t>
            </a:r>
          </a:p>
        </p:txBody>
      </p:sp>
      <p:sp>
        <p:nvSpPr>
          <p:cNvPr id="8" name="Овал 7"/>
          <p:cNvSpPr/>
          <p:nvPr/>
        </p:nvSpPr>
        <p:spPr>
          <a:xfrm>
            <a:off x="6300192" y="1052736"/>
            <a:ext cx="2736304" cy="936104"/>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t>правову</a:t>
            </a:r>
          </a:p>
        </p:txBody>
      </p:sp>
      <p:sp>
        <p:nvSpPr>
          <p:cNvPr id="9" name="Овал 8"/>
          <p:cNvSpPr/>
          <p:nvPr/>
        </p:nvSpPr>
        <p:spPr>
          <a:xfrm>
            <a:off x="3203848" y="5157192"/>
            <a:ext cx="2736304" cy="936104"/>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a:t>організаційну</a:t>
            </a:r>
          </a:p>
        </p:txBody>
      </p:sp>
      <p:sp>
        <p:nvSpPr>
          <p:cNvPr id="11" name="Овал 10"/>
          <p:cNvSpPr/>
          <p:nvPr/>
        </p:nvSpPr>
        <p:spPr>
          <a:xfrm>
            <a:off x="6363156" y="3717031"/>
            <a:ext cx="2736304" cy="936104"/>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Інформаційно-технологічну</a:t>
            </a:r>
            <a:endParaRPr lang="uk-UA" dirty="0"/>
          </a:p>
        </p:txBody>
      </p:sp>
      <p:cxnSp>
        <p:nvCxnSpPr>
          <p:cNvPr id="14" name="Прямая со стрелкой 13"/>
          <p:cNvCxnSpPr>
            <a:stCxn id="4" idx="0"/>
          </p:cNvCxnSpPr>
          <p:nvPr/>
        </p:nvCxnSpPr>
        <p:spPr>
          <a:xfrm flipV="1">
            <a:off x="4572000" y="1052736"/>
            <a:ext cx="0" cy="1303248"/>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flipV="1">
            <a:off x="5940152" y="1724476"/>
            <a:ext cx="648072" cy="631508"/>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flipH="1" flipV="1">
            <a:off x="2843808" y="1724475"/>
            <a:ext cx="441217" cy="631510"/>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a:stCxn id="4" idx="3"/>
          </p:cNvCxnSpPr>
          <p:nvPr/>
        </p:nvCxnSpPr>
        <p:spPr>
          <a:xfrm>
            <a:off x="6588224" y="3036508"/>
            <a:ext cx="655943" cy="674124"/>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p:nvPr/>
        </p:nvCxnSpPr>
        <p:spPr>
          <a:xfrm flipH="1">
            <a:off x="1755304" y="3373570"/>
            <a:ext cx="800472" cy="631494"/>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a:off x="4572000" y="3710632"/>
            <a:ext cx="0" cy="1424672"/>
          </a:xfrm>
          <a:prstGeom prst="straightConnector1">
            <a:avLst/>
          </a:prstGeom>
          <a:ln w="38100">
            <a:solidFill>
              <a:srgbClr val="00B0F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95823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абличка 4"/>
          <p:cNvSpPr/>
          <p:nvPr/>
        </p:nvSpPr>
        <p:spPr>
          <a:xfrm>
            <a:off x="323528" y="1196752"/>
            <a:ext cx="8352928" cy="4176464"/>
          </a:xfrm>
          <a:prstGeom prst="plaqu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dirty="0">
                <a:solidFill>
                  <a:srgbClr val="FFFF00"/>
                </a:solidFill>
                <a:latin typeface="Times New Roman" panose="02020603050405020304" pitchFamily="18" charset="0"/>
                <a:cs typeface="Times New Roman" panose="02020603050405020304" pitchFamily="18" charset="0"/>
              </a:rPr>
              <a:t>Д.А. Артеменко </a:t>
            </a:r>
            <a:r>
              <a:rPr lang="uk-UA" sz="2800" dirty="0">
                <a:latin typeface="Times New Roman" panose="02020603050405020304" pitchFamily="18" charset="0"/>
                <a:cs typeface="Times New Roman" panose="02020603050405020304" pitchFamily="18" charset="0"/>
              </a:rPr>
              <a:t>підкреслює, що фінансова складова є основою забезпечення економічної безпеки банківської діяльності, тому що в стійкому ефективно працюючому банку достатньо коштів для вирішення завдань із захисту інформації, охорони співробітників, залучення у всі структури висококваліфікованих співробітників.</a:t>
            </a:r>
          </a:p>
        </p:txBody>
      </p:sp>
    </p:spTree>
    <p:extLst>
      <p:ext uri="{BB962C8B-B14F-4D97-AF65-F5344CB8AC3E}">
        <p14:creationId xmlns:p14="http://schemas.microsoft.com/office/powerpoint/2010/main" val="26539768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кругленный прямоугольник 4"/>
          <p:cNvSpPr/>
          <p:nvPr/>
        </p:nvSpPr>
        <p:spPr>
          <a:xfrm>
            <a:off x="107504" y="1196752"/>
            <a:ext cx="8640960" cy="3888432"/>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dirty="0">
                <a:latin typeface="Times New Roman" panose="02020603050405020304" pitchFamily="18" charset="0"/>
                <a:cs typeface="Times New Roman" panose="02020603050405020304" pitchFamily="18" charset="0"/>
              </a:rPr>
              <a:t>Сутність фінансової безпеки банківської діяльності, на думку </a:t>
            </a:r>
            <a:r>
              <a:rPr lang="uk-UA" sz="2800" dirty="0">
                <a:solidFill>
                  <a:srgbClr val="FFFF00"/>
                </a:solidFill>
                <a:latin typeface="Times New Roman" panose="02020603050405020304" pitchFamily="18" charset="0"/>
                <a:cs typeface="Times New Roman" panose="02020603050405020304" pitchFamily="18" charset="0"/>
              </a:rPr>
              <a:t>Д.А. Артеменка, </a:t>
            </a:r>
            <a:r>
              <a:rPr lang="uk-UA" sz="2800" dirty="0">
                <a:latin typeface="Times New Roman" panose="02020603050405020304" pitchFamily="18" charset="0"/>
                <a:cs typeface="Times New Roman" panose="02020603050405020304" pitchFamily="18" charset="0"/>
              </a:rPr>
              <a:t>полягає в забезпеченні організаційно-управлінських, режимних, технічних і профілактичних заходів, які гарантують </a:t>
            </a:r>
            <a:r>
              <a:rPr lang="uk-UA" sz="2800" dirty="0" smtClean="0">
                <a:latin typeface="Times New Roman" panose="02020603050405020304" pitchFamily="18" charset="0"/>
                <a:cs typeface="Times New Roman" panose="02020603050405020304" pitchFamily="18" charset="0"/>
              </a:rPr>
              <a:t>якісний </a:t>
            </a:r>
            <a:r>
              <a:rPr lang="uk-UA" sz="2800" dirty="0">
                <a:latin typeface="Times New Roman" panose="02020603050405020304" pitchFamily="18" charset="0"/>
                <a:cs typeface="Times New Roman" panose="02020603050405020304" pitchFamily="18" charset="0"/>
              </a:rPr>
              <a:t>захист прав та інтересів банку, зростання статутного капіталу, підвищення ліквідності активів, забезпечення поворотності кредитів, збереження фінансових і матеріальних цінностей.</a:t>
            </a:r>
          </a:p>
        </p:txBody>
      </p:sp>
    </p:spTree>
    <p:extLst>
      <p:ext uri="{BB962C8B-B14F-4D97-AF65-F5344CB8AC3E}">
        <p14:creationId xmlns:p14="http://schemas.microsoft.com/office/powerpoint/2010/main" val="40158915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827584" y="332656"/>
            <a:ext cx="7632848" cy="1296144"/>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a:latin typeface="Times New Roman" panose="02020603050405020304" pitchFamily="18" charset="0"/>
                <a:cs typeface="Times New Roman" panose="02020603050405020304" pitchFamily="18" charset="0"/>
              </a:rPr>
              <a:t>Інше трактування дає відомий дослідник проблем економічної безпеки </a:t>
            </a:r>
            <a:r>
              <a:rPr lang="ru-RU" sz="2400" dirty="0">
                <a:solidFill>
                  <a:srgbClr val="FFFF00"/>
                </a:solidFill>
                <a:latin typeface="Times New Roman" panose="02020603050405020304" pitchFamily="18" charset="0"/>
                <a:cs typeface="Times New Roman" panose="02020603050405020304" pitchFamily="18" charset="0"/>
              </a:rPr>
              <a:t>О.І. Барановський. </a:t>
            </a:r>
            <a:r>
              <a:rPr lang="ru-RU" sz="2400" dirty="0">
                <a:latin typeface="Times New Roman" panose="02020603050405020304" pitchFamily="18" charset="0"/>
                <a:cs typeface="Times New Roman" panose="02020603050405020304" pitchFamily="18" charset="0"/>
              </a:rPr>
              <a:t>На його думку, фінансова безпека банку – це:</a:t>
            </a:r>
            <a:endParaRPr lang="uk-UA" sz="2400" dirty="0">
              <a:latin typeface="Times New Roman" panose="02020603050405020304" pitchFamily="18" charset="0"/>
              <a:cs typeface="Times New Roman" panose="02020603050405020304" pitchFamily="18" charset="0"/>
            </a:endParaRPr>
          </a:p>
        </p:txBody>
      </p:sp>
      <p:sp>
        <p:nvSpPr>
          <p:cNvPr id="5" name="Скругленный прямоугольник 4"/>
          <p:cNvSpPr/>
          <p:nvPr/>
        </p:nvSpPr>
        <p:spPr>
          <a:xfrm>
            <a:off x="179512" y="2708920"/>
            <a:ext cx="5256584" cy="3600400"/>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200" dirty="0">
                <a:latin typeface="Times New Roman" panose="02020603050405020304" pitchFamily="18" charset="0"/>
                <a:cs typeface="Times New Roman" panose="02020603050405020304" pitchFamily="18" charset="0"/>
              </a:rPr>
              <a:t>сукупність умов, при яких потенційно небезпечні для фінансового стану банківської установи дії або обставини ліквідовані або зведені до такого рівня, при якому вони не можуть завдавати збитків при функціонуванні банку, збереженню і відтворенню його майна, інфраструктури, а також перешкоджати досягненню банком статутних цілей</a:t>
            </a:r>
          </a:p>
        </p:txBody>
      </p:sp>
      <p:sp>
        <p:nvSpPr>
          <p:cNvPr id="6" name="Скругленный прямоугольник 5"/>
          <p:cNvSpPr/>
          <p:nvPr/>
        </p:nvSpPr>
        <p:spPr>
          <a:xfrm>
            <a:off x="5868144" y="2708920"/>
            <a:ext cx="2843808" cy="3600400"/>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200" dirty="0">
                <a:latin typeface="Times New Roman" panose="02020603050405020304" pitchFamily="18" charset="0"/>
                <a:cs typeface="Times New Roman" panose="02020603050405020304" pitchFamily="18" charset="0"/>
              </a:rPr>
              <a:t>стан захищеності фінансових інтересів комерційного банку, його фінансової стійкості, а також середовища, в якому він функціонує</a:t>
            </a:r>
          </a:p>
        </p:txBody>
      </p:sp>
      <p:cxnSp>
        <p:nvCxnSpPr>
          <p:cNvPr id="8" name="Прямая со стрелкой 7"/>
          <p:cNvCxnSpPr/>
          <p:nvPr/>
        </p:nvCxnSpPr>
        <p:spPr>
          <a:xfrm flipH="1">
            <a:off x="1871700" y="1628800"/>
            <a:ext cx="324036" cy="109887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a:endCxn id="6" idx="0"/>
          </p:cNvCxnSpPr>
          <p:nvPr/>
        </p:nvCxnSpPr>
        <p:spPr>
          <a:xfrm>
            <a:off x="6804248" y="1628800"/>
            <a:ext cx="485800" cy="108012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20146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 y="1268760"/>
            <a:ext cx="9143999" cy="3385542"/>
          </a:xfrm>
          <a:prstGeom prst="rect">
            <a:avLst/>
          </a:prstGeom>
          <a:noFill/>
        </p:spPr>
        <p:txBody>
          <a:bodyPr wrap="square" rtlCol="0">
            <a:spAutoFit/>
          </a:bodyPr>
          <a:lstStyle/>
          <a:p>
            <a:pPr indent="457200" algn="just"/>
            <a:r>
              <a:rPr lang="uk-UA" sz="2800" dirty="0">
                <a:latin typeface="Times New Roman" panose="02020603050405020304" pitchFamily="18" charset="0"/>
                <a:cs typeface="Times New Roman" panose="02020603050405020304" pitchFamily="18" charset="0"/>
              </a:rPr>
              <a:t>Отже, </a:t>
            </a:r>
            <a:r>
              <a:rPr lang="uk-UA" sz="2800" b="1" i="1" dirty="0">
                <a:solidFill>
                  <a:srgbClr val="FFFF00"/>
                </a:solidFill>
                <a:latin typeface="Times New Roman" panose="02020603050405020304" pitchFamily="18" charset="0"/>
                <a:cs typeface="Times New Roman" panose="02020603050405020304" pitchFamily="18" charset="0"/>
              </a:rPr>
              <a:t>фінансова безпека банку </a:t>
            </a:r>
            <a:r>
              <a:rPr lang="uk-UA" sz="2800" dirty="0">
                <a:latin typeface="Times New Roman" panose="02020603050405020304" pitchFamily="18" charset="0"/>
                <a:cs typeface="Times New Roman" panose="02020603050405020304" pitchFamily="18" charset="0"/>
              </a:rPr>
              <a:t>– це важлива складова фінансової, а тому і національної безпеки, це такий стан банківської установи, який характеризується збалансованістю і стійкістю до впливу зовнішніх і внутрішніх загроз, її здатністю досягати поставлених цілей і генерувати достатній обсяг фінансових ресурсів для забезпечення стійкого розвитку.</a:t>
            </a:r>
          </a:p>
          <a:p>
            <a:pPr indent="457200"/>
            <a:endParaRPr lang="uk-UA" dirty="0"/>
          </a:p>
        </p:txBody>
      </p:sp>
      <p:pic>
        <p:nvPicPr>
          <p:cNvPr id="4099" name="Picture 3" descr="D:\Desktop\342987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4654302"/>
            <a:ext cx="5616624" cy="20676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43132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268760"/>
            <a:ext cx="9144000" cy="3816424"/>
          </a:xfrm>
        </p:spPr>
        <p:txBody>
          <a:bodyPr/>
          <a:lstStyle/>
          <a:p>
            <a:pPr algn="ctr"/>
            <a:r>
              <a:rPr lang="uk-UA" sz="4000" b="1" dirty="0" smtClean="0">
                <a:solidFill>
                  <a:srgbClr val="FF0000"/>
                </a:solidFill>
                <a:latin typeface="Times New Roman" panose="02020603050405020304" pitchFamily="18" charset="0"/>
                <a:cs typeface="Times New Roman" panose="02020603050405020304" pitchFamily="18" charset="0"/>
              </a:rPr>
              <a:t>2. </a:t>
            </a:r>
            <a:r>
              <a:rPr lang="ru-RU" sz="4000" b="1" dirty="0">
                <a:solidFill>
                  <a:srgbClr val="FF0000"/>
                </a:solidFill>
                <a:latin typeface="Times New Roman" panose="02020603050405020304" pitchFamily="18" charset="0"/>
                <a:cs typeface="Times New Roman" panose="02020603050405020304" pitchFamily="18" charset="0"/>
              </a:rPr>
              <a:t>Основні характеристики та завдання безпеки фінансовокредитних установ та фактори, що впливають на неї</a:t>
            </a:r>
            <a:endParaRPr lang="uk-UA" sz="4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24391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539552" y="260648"/>
            <a:ext cx="8064896" cy="936104"/>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i="1" dirty="0">
                <a:solidFill>
                  <a:srgbClr val="FFFF00"/>
                </a:solidFill>
                <a:latin typeface="Times New Roman" panose="02020603050405020304" pitchFamily="18" charset="0"/>
                <a:cs typeface="Times New Roman" panose="02020603050405020304" pitchFamily="18" charset="0"/>
              </a:rPr>
              <a:t>Ключові характеристики фінансової безпеки банків:</a:t>
            </a:r>
            <a:endParaRPr lang="uk-UA" sz="3200" b="1" i="1" dirty="0">
              <a:solidFill>
                <a:srgbClr val="FFFF00"/>
              </a:solidFill>
              <a:latin typeface="Times New Roman" panose="02020603050405020304" pitchFamily="18" charset="0"/>
              <a:cs typeface="Times New Roman" panose="02020603050405020304" pitchFamily="18" charset="0"/>
            </a:endParaRPr>
          </a:p>
        </p:txBody>
      </p:sp>
      <p:sp>
        <p:nvSpPr>
          <p:cNvPr id="5" name="Скругленный прямоугольник 4"/>
          <p:cNvSpPr/>
          <p:nvPr/>
        </p:nvSpPr>
        <p:spPr>
          <a:xfrm>
            <a:off x="179512" y="2132856"/>
            <a:ext cx="3096344" cy="1440160"/>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a:latin typeface="Times New Roman" panose="02020603050405020304" pitchFamily="18" charset="0"/>
                <a:cs typeface="Times New Roman" panose="02020603050405020304" pitchFamily="18" charset="0"/>
              </a:rPr>
              <a:t>забезпечує рівноважний і стійкий фінансовий стан банку</a:t>
            </a:r>
            <a:endParaRPr lang="uk-UA" sz="2400" dirty="0">
              <a:latin typeface="Times New Roman" panose="02020603050405020304" pitchFamily="18" charset="0"/>
              <a:cs typeface="Times New Roman" panose="02020603050405020304" pitchFamily="18" charset="0"/>
            </a:endParaRPr>
          </a:p>
        </p:txBody>
      </p:sp>
      <p:sp>
        <p:nvSpPr>
          <p:cNvPr id="6" name="Скругленный прямоугольник 5"/>
          <p:cNvSpPr/>
          <p:nvPr/>
        </p:nvSpPr>
        <p:spPr>
          <a:xfrm>
            <a:off x="5868144" y="2132856"/>
            <a:ext cx="3096344" cy="1440160"/>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a:latin typeface="Times New Roman" panose="02020603050405020304" pitchFamily="18" charset="0"/>
                <a:cs typeface="Times New Roman" panose="02020603050405020304" pitchFamily="18" charset="0"/>
              </a:rPr>
              <a:t>сприяє ефективній діяльності банку</a:t>
            </a:r>
          </a:p>
        </p:txBody>
      </p:sp>
      <p:sp>
        <p:nvSpPr>
          <p:cNvPr id="7" name="Скругленный прямоугольник 6"/>
          <p:cNvSpPr/>
          <p:nvPr/>
        </p:nvSpPr>
        <p:spPr>
          <a:xfrm>
            <a:off x="1301730" y="4293096"/>
            <a:ext cx="3096344" cy="1489306"/>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a:latin typeface="Times New Roman" panose="02020603050405020304" pitchFamily="18" charset="0"/>
                <a:cs typeface="Times New Roman" panose="02020603050405020304" pitchFamily="18" charset="0"/>
              </a:rPr>
              <a:t>дозволяє на ранніх стадіях визначити проблемні місця в діяльності банку</a:t>
            </a:r>
            <a:endParaRPr lang="uk-UA" sz="2400" dirty="0">
              <a:latin typeface="Times New Roman" panose="02020603050405020304" pitchFamily="18" charset="0"/>
              <a:cs typeface="Times New Roman" panose="02020603050405020304" pitchFamily="18" charset="0"/>
            </a:endParaRPr>
          </a:p>
        </p:txBody>
      </p:sp>
      <p:sp>
        <p:nvSpPr>
          <p:cNvPr id="8" name="Скругленный прямоугольник 7"/>
          <p:cNvSpPr/>
          <p:nvPr/>
        </p:nvSpPr>
        <p:spPr>
          <a:xfrm>
            <a:off x="5148064" y="4293096"/>
            <a:ext cx="3096344" cy="1582452"/>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a:latin typeface="Times New Roman" panose="02020603050405020304" pitchFamily="18" charset="0"/>
                <a:cs typeface="Times New Roman" panose="02020603050405020304" pitchFamily="18" charset="0"/>
              </a:rPr>
              <a:t>нейтралізує кризи і запобігає банкрутствам</a:t>
            </a:r>
            <a:endParaRPr lang="uk-UA" sz="2400" dirty="0">
              <a:latin typeface="Times New Roman" panose="02020603050405020304" pitchFamily="18" charset="0"/>
              <a:cs typeface="Times New Roman" panose="02020603050405020304" pitchFamily="18" charset="0"/>
            </a:endParaRPr>
          </a:p>
        </p:txBody>
      </p:sp>
      <p:cxnSp>
        <p:nvCxnSpPr>
          <p:cNvPr id="10" name="Прямая со стрелкой 9"/>
          <p:cNvCxnSpPr>
            <a:endCxn id="5" idx="0"/>
          </p:cNvCxnSpPr>
          <p:nvPr/>
        </p:nvCxnSpPr>
        <p:spPr>
          <a:xfrm flipH="1">
            <a:off x="1727684" y="1196752"/>
            <a:ext cx="828092" cy="93610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Прямая со стрелкой 11"/>
          <p:cNvCxnSpPr/>
          <p:nvPr/>
        </p:nvCxnSpPr>
        <p:spPr>
          <a:xfrm>
            <a:off x="6282190" y="1196752"/>
            <a:ext cx="666074" cy="93610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a:off x="3635896" y="1196752"/>
            <a:ext cx="1" cy="309634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a:off x="5580112" y="1196752"/>
            <a:ext cx="1" cy="309634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01919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1412776"/>
            <a:ext cx="9144000" cy="3412976"/>
          </a:xfrm>
        </p:spPr>
        <p:txBody>
          <a:bodyPr>
            <a:normAutofit/>
          </a:bodyPr>
          <a:lstStyle/>
          <a:p>
            <a:pPr marL="0" indent="457200" algn="just">
              <a:buNone/>
            </a:pPr>
            <a:r>
              <a:rPr lang="uk-UA" sz="2800" dirty="0">
                <a:latin typeface="Times New Roman" panose="02020603050405020304" pitchFamily="18" charset="0"/>
                <a:cs typeface="Times New Roman" panose="02020603050405020304" pitchFamily="18" charset="0"/>
              </a:rPr>
              <a:t>Враховуючи дослідження М.М. Єрмошенка і О.І. Барановського, можна зробити висновок про те, що </a:t>
            </a:r>
            <a:r>
              <a:rPr lang="uk-UA" sz="2800" b="1" i="1" dirty="0">
                <a:solidFill>
                  <a:srgbClr val="FF0000"/>
                </a:solidFill>
                <a:latin typeface="Times New Roman" panose="02020603050405020304" pitchFamily="18" charset="0"/>
                <a:cs typeface="Times New Roman" panose="02020603050405020304" pitchFamily="18" charset="0"/>
              </a:rPr>
              <a:t>основна мета фінансової безпеки банку </a:t>
            </a:r>
            <a:r>
              <a:rPr lang="uk-UA" sz="2800" dirty="0">
                <a:latin typeface="Times New Roman" panose="02020603050405020304" pitchFamily="18" charset="0"/>
                <a:cs typeface="Times New Roman" panose="02020603050405020304" pitchFamily="18" charset="0"/>
              </a:rPr>
              <a:t>полягає в безперервній і стійкій підтримці стану, який характеризується збалансованістю і стійкістю до впливу зовнішніх і внутрішніх загроз .</a:t>
            </a:r>
          </a:p>
        </p:txBody>
      </p:sp>
      <p:pic>
        <p:nvPicPr>
          <p:cNvPr id="5122" name="Picture 2" descr="D:\Desktop\cdcda7abb1675c299b5718f11a44ab6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4509120"/>
            <a:ext cx="5472608" cy="19904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54168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2339752" y="2348880"/>
            <a:ext cx="4320480" cy="1656184"/>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dirty="0">
                <a:latin typeface="Times New Roman" panose="02020603050405020304" pitchFamily="18" charset="0"/>
                <a:cs typeface="Times New Roman" panose="02020603050405020304" pitchFamily="18" charset="0"/>
              </a:rPr>
              <a:t>Проведений аналіз наукових робіт показав, що фінансова безпека банку визначається:</a:t>
            </a:r>
            <a:endParaRPr lang="uk-UA" sz="2800" dirty="0">
              <a:latin typeface="Times New Roman" panose="02020603050405020304" pitchFamily="18" charset="0"/>
              <a:cs typeface="Times New Roman" panose="02020603050405020304" pitchFamily="18" charset="0"/>
            </a:endParaRPr>
          </a:p>
        </p:txBody>
      </p:sp>
      <p:sp>
        <p:nvSpPr>
          <p:cNvPr id="6" name="Овал 5"/>
          <p:cNvSpPr/>
          <p:nvPr/>
        </p:nvSpPr>
        <p:spPr>
          <a:xfrm>
            <a:off x="179512" y="0"/>
            <a:ext cx="3096344" cy="1988840"/>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a:latin typeface="Times New Roman" panose="02020603050405020304" pitchFamily="18" charset="0"/>
                <a:cs typeface="Times New Roman" panose="02020603050405020304" pitchFamily="18" charset="0"/>
              </a:rPr>
              <a:t>стабільністю і стійкістю фінансового стану банку</a:t>
            </a:r>
            <a:endParaRPr lang="uk-UA" sz="2400" dirty="0">
              <a:latin typeface="Times New Roman" panose="02020603050405020304" pitchFamily="18" charset="0"/>
              <a:cs typeface="Times New Roman" panose="02020603050405020304" pitchFamily="18" charset="0"/>
            </a:endParaRPr>
          </a:p>
        </p:txBody>
      </p:sp>
      <p:sp>
        <p:nvSpPr>
          <p:cNvPr id="7" name="Овал 6"/>
          <p:cNvSpPr/>
          <p:nvPr/>
        </p:nvSpPr>
        <p:spPr>
          <a:xfrm>
            <a:off x="0" y="4293096"/>
            <a:ext cx="3563888" cy="1512168"/>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dirty="0">
                <a:latin typeface="Times New Roman" panose="02020603050405020304" pitchFamily="18" charset="0"/>
                <a:cs typeface="Times New Roman" panose="02020603050405020304" pitchFamily="18" charset="0"/>
              </a:rPr>
              <a:t>рівнем контролю за зовнішніми і внутрішніми ризиками</a:t>
            </a:r>
            <a:endParaRPr lang="uk-UA" sz="2400" dirty="0">
              <a:latin typeface="Times New Roman" panose="02020603050405020304" pitchFamily="18" charset="0"/>
              <a:cs typeface="Times New Roman" panose="02020603050405020304" pitchFamily="18" charset="0"/>
            </a:endParaRPr>
          </a:p>
        </p:txBody>
      </p:sp>
      <p:sp>
        <p:nvSpPr>
          <p:cNvPr id="8" name="Овал 7"/>
          <p:cNvSpPr/>
          <p:nvPr/>
        </p:nvSpPr>
        <p:spPr>
          <a:xfrm>
            <a:off x="2411760" y="5597744"/>
            <a:ext cx="4248472" cy="1224136"/>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a:latin typeface="Times New Roman" panose="02020603050405020304" pitchFamily="18" charset="0"/>
                <a:cs typeface="Times New Roman" panose="02020603050405020304" pitchFamily="18" charset="0"/>
              </a:rPr>
              <a:t>ступенем захищеності інтересів акціонерів</a:t>
            </a:r>
          </a:p>
        </p:txBody>
      </p:sp>
      <p:sp>
        <p:nvSpPr>
          <p:cNvPr id="9" name="Овал 8"/>
          <p:cNvSpPr/>
          <p:nvPr/>
        </p:nvSpPr>
        <p:spPr>
          <a:xfrm>
            <a:off x="5724127" y="4293096"/>
            <a:ext cx="3415355" cy="1512168"/>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a:latin typeface="Times New Roman" panose="02020603050405020304" pitchFamily="18" charset="0"/>
                <a:cs typeface="Times New Roman" panose="02020603050405020304" pitchFamily="18" charset="0"/>
              </a:rPr>
              <a:t>рівнем достатності власного капіталу</a:t>
            </a:r>
          </a:p>
        </p:txBody>
      </p:sp>
      <p:sp>
        <p:nvSpPr>
          <p:cNvPr id="10" name="Овал 9"/>
          <p:cNvSpPr/>
          <p:nvPr/>
        </p:nvSpPr>
        <p:spPr>
          <a:xfrm>
            <a:off x="5393935" y="0"/>
            <a:ext cx="3745548" cy="1916832"/>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400" dirty="0">
                <a:latin typeface="Times New Roman" panose="02020603050405020304" pitchFamily="18" charset="0"/>
                <a:cs typeface="Times New Roman" panose="02020603050405020304" pitchFamily="18" charset="0"/>
              </a:rPr>
              <a:t>ступенем ефективності фінансово-економічної діяльності</a:t>
            </a:r>
          </a:p>
        </p:txBody>
      </p:sp>
      <p:cxnSp>
        <p:nvCxnSpPr>
          <p:cNvPr id="12" name="Прямая со стрелкой 11"/>
          <p:cNvCxnSpPr/>
          <p:nvPr/>
        </p:nvCxnSpPr>
        <p:spPr>
          <a:xfrm flipH="1" flipV="1">
            <a:off x="2143988" y="1916832"/>
            <a:ext cx="360040" cy="49219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2" name="Прямая со стрелкой 21"/>
          <p:cNvCxnSpPr/>
          <p:nvPr/>
        </p:nvCxnSpPr>
        <p:spPr>
          <a:xfrm flipV="1">
            <a:off x="6588224" y="1916832"/>
            <a:ext cx="432048" cy="57606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p:nvPr/>
        </p:nvCxnSpPr>
        <p:spPr>
          <a:xfrm flipH="1">
            <a:off x="1876216" y="3845559"/>
            <a:ext cx="535544" cy="44753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2" name="Прямая со стрелкой 31"/>
          <p:cNvCxnSpPr/>
          <p:nvPr/>
        </p:nvCxnSpPr>
        <p:spPr>
          <a:xfrm>
            <a:off x="6588224" y="3845559"/>
            <a:ext cx="216024" cy="51954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8" name="Прямая со стрелкой 37"/>
          <p:cNvCxnSpPr/>
          <p:nvPr/>
        </p:nvCxnSpPr>
        <p:spPr>
          <a:xfrm>
            <a:off x="4492054" y="4005064"/>
            <a:ext cx="0" cy="159268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32231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2427427" y="2015805"/>
            <a:ext cx="3766849" cy="20162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a:solidFill>
                  <a:srgbClr val="FF0000"/>
                </a:solidFill>
                <a:latin typeface="Times New Roman" panose="02020603050405020304" pitchFamily="18" charset="0"/>
                <a:cs typeface="Times New Roman" panose="02020603050405020304" pitchFamily="18" charset="0"/>
              </a:rPr>
              <a:t>Забезпечення фінансової безпеки банків передбачає виконання таких завдань:</a:t>
            </a:r>
            <a:endParaRPr lang="uk-UA" sz="2400" b="1" dirty="0">
              <a:solidFill>
                <a:srgbClr val="FF0000"/>
              </a:solidFill>
              <a:latin typeface="Times New Roman" panose="02020603050405020304" pitchFamily="18" charset="0"/>
              <a:cs typeface="Times New Roman" panose="02020603050405020304" pitchFamily="18" charset="0"/>
            </a:endParaRPr>
          </a:p>
        </p:txBody>
      </p:sp>
      <p:sp>
        <p:nvSpPr>
          <p:cNvPr id="5" name="Скругленный прямоугольник 4"/>
          <p:cNvSpPr/>
          <p:nvPr/>
        </p:nvSpPr>
        <p:spPr>
          <a:xfrm>
            <a:off x="827584" y="204779"/>
            <a:ext cx="3199687"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a:latin typeface="Times New Roman" panose="02020603050405020304" pitchFamily="18" charset="0"/>
                <a:cs typeface="Times New Roman" panose="02020603050405020304" pitchFamily="18" charset="0"/>
              </a:rPr>
              <a:t>ідентифікацію ризиків і пов’язаних з ними потенційних небезпек</a:t>
            </a:r>
            <a:endParaRPr lang="uk-UA" sz="2000" dirty="0">
              <a:latin typeface="Times New Roman" panose="02020603050405020304" pitchFamily="18" charset="0"/>
              <a:cs typeface="Times New Roman" panose="02020603050405020304" pitchFamily="18" charset="0"/>
            </a:endParaRPr>
          </a:p>
        </p:txBody>
      </p:sp>
      <p:sp>
        <p:nvSpPr>
          <p:cNvPr id="6" name="Скругленный прямоугольник 5"/>
          <p:cNvSpPr/>
          <p:nvPr/>
        </p:nvSpPr>
        <p:spPr>
          <a:xfrm>
            <a:off x="6516216" y="1556792"/>
            <a:ext cx="2661739" cy="24482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latin typeface="Times New Roman" panose="02020603050405020304" pitchFamily="18" charset="0"/>
                <a:cs typeface="Times New Roman" panose="02020603050405020304" pitchFamily="18" charset="0"/>
              </a:rPr>
              <a:t>розробку заходів, спрямованих на забезпечення фінансової безпеки банку як в короткостроковому, так і в довгостроковому періодах</a:t>
            </a:r>
            <a:endParaRPr lang="uk-UA" dirty="0">
              <a:latin typeface="Times New Roman" panose="02020603050405020304" pitchFamily="18" charset="0"/>
              <a:cs typeface="Times New Roman" panose="02020603050405020304" pitchFamily="18" charset="0"/>
            </a:endParaRPr>
          </a:p>
        </p:txBody>
      </p:sp>
      <p:sp>
        <p:nvSpPr>
          <p:cNvPr id="7" name="Скругленный прямоугольник 6"/>
          <p:cNvSpPr/>
          <p:nvPr/>
        </p:nvSpPr>
        <p:spPr>
          <a:xfrm>
            <a:off x="3626" y="4365104"/>
            <a:ext cx="3199687" cy="11188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a:latin typeface="Times New Roman" panose="02020603050405020304" pitchFamily="18" charset="0"/>
                <a:cs typeface="Times New Roman" panose="02020603050405020304" pitchFamily="18" charset="0"/>
              </a:rPr>
              <a:t>контроль за виконанням запланованих заходів</a:t>
            </a:r>
            <a:endParaRPr lang="uk-UA" sz="2000" dirty="0">
              <a:latin typeface="Times New Roman" panose="02020603050405020304" pitchFamily="18" charset="0"/>
              <a:cs typeface="Times New Roman" panose="02020603050405020304" pitchFamily="18" charset="0"/>
            </a:endParaRPr>
          </a:p>
        </p:txBody>
      </p:sp>
      <p:sp>
        <p:nvSpPr>
          <p:cNvPr id="8" name="Скругленный прямоугольник 7"/>
          <p:cNvSpPr/>
          <p:nvPr/>
        </p:nvSpPr>
        <p:spPr>
          <a:xfrm>
            <a:off x="5945445" y="4365104"/>
            <a:ext cx="3199687" cy="11188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a:latin typeface="Times New Roman" panose="02020603050405020304" pitchFamily="18" charset="0"/>
                <a:cs typeface="Times New Roman" panose="02020603050405020304" pitchFamily="18" charset="0"/>
              </a:rPr>
              <a:t>аналіз виконання заходів, їх оцінка, корегування</a:t>
            </a:r>
            <a:endParaRPr lang="uk-UA" sz="2000" dirty="0">
              <a:latin typeface="Times New Roman" panose="02020603050405020304" pitchFamily="18" charset="0"/>
              <a:cs typeface="Times New Roman" panose="02020603050405020304" pitchFamily="18" charset="0"/>
            </a:endParaRPr>
          </a:p>
        </p:txBody>
      </p:sp>
      <p:sp>
        <p:nvSpPr>
          <p:cNvPr id="9" name="Скругленный прямоугольник 8"/>
          <p:cNvSpPr/>
          <p:nvPr/>
        </p:nvSpPr>
        <p:spPr>
          <a:xfrm>
            <a:off x="2267745" y="5589241"/>
            <a:ext cx="4752528" cy="128555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000" dirty="0">
                <a:latin typeface="Times New Roman" panose="02020603050405020304" pitchFamily="18" charset="0"/>
                <a:cs typeface="Times New Roman" panose="02020603050405020304" pitchFamily="18" charset="0"/>
              </a:rPr>
              <a:t>ідентифікацію загроз банку і корегування індикаторів залежно від зміни стану зовнішнього середовища, цілей і завдань банку</a:t>
            </a:r>
          </a:p>
        </p:txBody>
      </p:sp>
      <p:sp>
        <p:nvSpPr>
          <p:cNvPr id="10" name="Скругленный прямоугольник 9"/>
          <p:cNvSpPr/>
          <p:nvPr/>
        </p:nvSpPr>
        <p:spPr>
          <a:xfrm>
            <a:off x="3626" y="1556792"/>
            <a:ext cx="2134699" cy="26006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a:latin typeface="Times New Roman" panose="02020603050405020304" pitchFamily="18" charset="0"/>
                <a:cs typeface="Times New Roman" panose="02020603050405020304" pitchFamily="18" charset="0"/>
              </a:rPr>
              <a:t>впровадження системи діагностики та моніторингу стану фінан-сової безпеки</a:t>
            </a:r>
            <a:endParaRPr lang="uk-UA" sz="2000" dirty="0">
              <a:latin typeface="Times New Roman" panose="02020603050405020304" pitchFamily="18" charset="0"/>
              <a:cs typeface="Times New Roman" panose="02020603050405020304" pitchFamily="18" charset="0"/>
            </a:endParaRPr>
          </a:p>
        </p:txBody>
      </p:sp>
      <p:sp>
        <p:nvSpPr>
          <p:cNvPr id="11" name="Скругленный прямоугольник 10"/>
          <p:cNvSpPr/>
          <p:nvPr/>
        </p:nvSpPr>
        <p:spPr>
          <a:xfrm>
            <a:off x="5076056" y="133012"/>
            <a:ext cx="3199687"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000" dirty="0">
                <a:latin typeface="Times New Roman" panose="02020603050405020304" pitchFamily="18" charset="0"/>
                <a:cs typeface="Times New Roman" panose="02020603050405020304" pitchFamily="18" charset="0"/>
              </a:rPr>
              <a:t>визначення індикаторів фінансової безпеки банку</a:t>
            </a:r>
            <a:endParaRPr lang="uk-UA" sz="2000" dirty="0">
              <a:latin typeface="Times New Roman" panose="02020603050405020304" pitchFamily="18" charset="0"/>
              <a:cs typeface="Times New Roman" panose="02020603050405020304" pitchFamily="18" charset="0"/>
            </a:endParaRPr>
          </a:p>
        </p:txBody>
      </p:sp>
      <p:cxnSp>
        <p:nvCxnSpPr>
          <p:cNvPr id="13" name="Прямая со стрелкой 12"/>
          <p:cNvCxnSpPr/>
          <p:nvPr/>
        </p:nvCxnSpPr>
        <p:spPr>
          <a:xfrm flipV="1">
            <a:off x="5076056" y="1285140"/>
            <a:ext cx="504056" cy="73066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flipH="1" flipV="1">
            <a:off x="3026550" y="1356908"/>
            <a:ext cx="465330" cy="65889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a:endCxn id="9" idx="0"/>
          </p:cNvCxnSpPr>
          <p:nvPr/>
        </p:nvCxnSpPr>
        <p:spPr>
          <a:xfrm>
            <a:off x="4644009" y="4005064"/>
            <a:ext cx="0" cy="158417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p:nvPr/>
        </p:nvCxnSpPr>
        <p:spPr>
          <a:xfrm flipH="1">
            <a:off x="2267745" y="3789040"/>
            <a:ext cx="360039" cy="56048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p:nvPr/>
        </p:nvCxnSpPr>
        <p:spPr>
          <a:xfrm>
            <a:off x="5945445" y="3690318"/>
            <a:ext cx="370414" cy="66640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a:off x="5872336" y="2857128"/>
            <a:ext cx="64388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1" name="Прямая со стрелкой 30"/>
          <p:cNvCxnSpPr>
            <a:endCxn id="10" idx="3"/>
          </p:cNvCxnSpPr>
          <p:nvPr/>
        </p:nvCxnSpPr>
        <p:spPr>
          <a:xfrm flipH="1">
            <a:off x="2138325" y="2857128"/>
            <a:ext cx="633475"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6304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altLang="uk-UA" b="1" i="1" dirty="0">
                <a:solidFill>
                  <a:srgbClr val="FF0000"/>
                </a:solidFill>
                <a:latin typeface="Times New Roman" panose="02020603050405020304" pitchFamily="18" charset="0"/>
                <a:cs typeface="Times New Roman" panose="02020603050405020304" pitchFamily="18" charset="0"/>
              </a:rPr>
              <a:t>Основна література:</a:t>
            </a:r>
            <a:r>
              <a:rPr lang="uk-UA" altLang="uk-UA" b="1" dirty="0"/>
              <a:t/>
            </a:r>
            <a:br>
              <a:rPr lang="uk-UA" altLang="uk-UA" b="1" dirty="0"/>
            </a:br>
            <a:endParaRPr lang="uk-UA" dirty="0"/>
          </a:p>
        </p:txBody>
      </p:sp>
      <p:sp>
        <p:nvSpPr>
          <p:cNvPr id="3" name="Объект 2"/>
          <p:cNvSpPr>
            <a:spLocks noGrp="1"/>
          </p:cNvSpPr>
          <p:nvPr>
            <p:ph sz="quarter" idx="13"/>
          </p:nvPr>
        </p:nvSpPr>
        <p:spPr>
          <a:xfrm>
            <a:off x="0" y="1124744"/>
            <a:ext cx="9144000" cy="5544616"/>
          </a:xfrm>
        </p:spPr>
        <p:txBody>
          <a:bodyPr>
            <a:normAutofit fontScale="92500" lnSpcReduction="10000"/>
          </a:bodyPr>
          <a:lstStyle/>
          <a:p>
            <a:pPr marL="0" indent="0" algn="ctr">
              <a:buNone/>
            </a:pPr>
            <a:r>
              <a:rPr lang="uk-UA" altLang="uk-UA" sz="3000" b="1" dirty="0">
                <a:solidFill>
                  <a:srgbClr val="FFFF00"/>
                </a:solidFill>
                <a:latin typeface="Times New Roman" panose="02020603050405020304" pitchFamily="18" charset="0"/>
                <a:cs typeface="Times New Roman" panose="02020603050405020304" pitchFamily="18" charset="0"/>
              </a:rPr>
              <a:t>І. Навчальна література</a:t>
            </a:r>
            <a:r>
              <a:rPr lang="uk-UA" altLang="uk-UA" sz="3000" b="1" dirty="0" smtClean="0">
                <a:solidFill>
                  <a:srgbClr val="FFFF00"/>
                </a:solidFill>
                <a:latin typeface="Times New Roman" panose="02020603050405020304" pitchFamily="18" charset="0"/>
                <a:cs typeface="Times New Roman" panose="02020603050405020304" pitchFamily="18" charset="0"/>
              </a:rPr>
              <a:t>:</a:t>
            </a:r>
          </a:p>
          <a:p>
            <a:pPr marL="514350" indent="-514350" algn="just">
              <a:buAutoNum type="arabicPeriod"/>
            </a:pPr>
            <a:r>
              <a:rPr lang="uk-UA" sz="2600" dirty="0" smtClean="0">
                <a:latin typeface="Times New Roman" panose="02020603050405020304" pitchFamily="18" charset="0"/>
                <a:cs typeface="Times New Roman" panose="02020603050405020304" pitchFamily="18" charset="0"/>
              </a:rPr>
              <a:t>Адамик Б.П. Інформаційні технології у банківській сфері: навч.посіб./ Адамик Б.П., Литвин І.С., Ткачук В.О. – К.: Знання, 2008. – 351 с.</a:t>
            </a:r>
          </a:p>
          <a:p>
            <a:pPr marL="514350" indent="-514350" algn="just">
              <a:buAutoNum type="arabicPeriod"/>
            </a:pPr>
            <a:r>
              <a:rPr lang="uk-UA" sz="2600" dirty="0" smtClean="0">
                <a:latin typeface="Times New Roman" panose="02020603050405020304" pitchFamily="18" charset="0"/>
                <a:cs typeface="Times New Roman" panose="02020603050405020304" pitchFamily="18" charset="0"/>
              </a:rPr>
              <a:t>Берлач А.І. Безпека бізнесу: навч.посіб./ Берлач А.І. – К.: Університет «Україна», 2007. – 280 с.</a:t>
            </a:r>
          </a:p>
          <a:p>
            <a:pPr marL="514350" indent="-514350" algn="just">
              <a:buAutoNum type="arabicPeriod"/>
            </a:pPr>
            <a:r>
              <a:rPr lang="uk-UA" sz="2600" dirty="0" smtClean="0">
                <a:latin typeface="Times New Roman" panose="02020603050405020304" pitchFamily="18" charset="0"/>
                <a:cs typeface="Times New Roman" panose="02020603050405020304" pitchFamily="18" charset="0"/>
              </a:rPr>
              <a:t>Гамза В.А. Безопасность банковской деятельности / В.А.Гамза, И.Б.Ткачук. – М.: Маркет, 2010. – 408 с.</a:t>
            </a:r>
          </a:p>
          <a:p>
            <a:pPr marL="514350" indent="-514350" algn="just">
              <a:buAutoNum type="arabicPeriod"/>
            </a:pPr>
            <a:r>
              <a:rPr lang="uk-UA" sz="2600" dirty="0" smtClean="0">
                <a:latin typeface="Times New Roman" panose="02020603050405020304" pitchFamily="18" charset="0"/>
                <a:cs typeface="Times New Roman" panose="02020603050405020304" pitchFamily="18" charset="0"/>
              </a:rPr>
              <a:t>Стрельбицька Л.М. Банківське безпекознавство: навч.посібник / Стрельбицька Л.М., Стрельбицький М.П., Гіжевський В.К. – К.: Кондор, 2007. – 601 с.</a:t>
            </a:r>
          </a:p>
          <a:p>
            <a:pPr marL="514350" indent="-514350" algn="just">
              <a:buAutoNum type="arabicPeriod"/>
            </a:pPr>
            <a:r>
              <a:rPr lang="uk-UA" sz="2600" dirty="0" smtClean="0">
                <a:latin typeface="Times New Roman" panose="02020603050405020304" pitchFamily="18" charset="0"/>
                <a:cs typeface="Times New Roman" panose="02020603050405020304" pitchFamily="18" charset="0"/>
              </a:rPr>
              <a:t>Яременко С.М. Економічна безпека банків та способи її забезпечення / С.М.Яременко // Бизнес и безопасность.  2005.  №3.  С.20-21.</a:t>
            </a:r>
            <a:endParaRPr lang="uk-UA"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12920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692696"/>
            <a:ext cx="9144000" cy="4114800"/>
          </a:xfrm>
        </p:spPr>
        <p:txBody>
          <a:bodyPr>
            <a:normAutofit/>
          </a:bodyPr>
          <a:lstStyle/>
          <a:p>
            <a:pPr marL="0" indent="457200" algn="just">
              <a:buNone/>
            </a:pPr>
            <a:r>
              <a:rPr lang="uk-UA" sz="2000" dirty="0">
                <a:latin typeface="Times New Roman" panose="02020603050405020304" pitchFamily="18" charset="0"/>
                <a:cs typeface="Times New Roman" panose="02020603050405020304" pitchFamily="18" charset="0"/>
              </a:rPr>
              <a:t>У цілому загрози безпеці банків можна поділити на дві великі групи – внутрішні й зовнішні. </a:t>
            </a:r>
            <a:endParaRPr lang="uk-UA" sz="2000" dirty="0" smtClean="0">
              <a:latin typeface="Times New Roman" panose="02020603050405020304" pitchFamily="18" charset="0"/>
              <a:cs typeface="Times New Roman" panose="02020603050405020304" pitchFamily="18" charset="0"/>
            </a:endParaRPr>
          </a:p>
          <a:p>
            <a:pPr marL="0" indent="457200" algn="just">
              <a:buNone/>
            </a:pPr>
            <a:r>
              <a:rPr lang="uk-UA" sz="2000" b="1" i="1" dirty="0" smtClean="0">
                <a:solidFill>
                  <a:srgbClr val="FF0000"/>
                </a:solidFill>
                <a:latin typeface="Times New Roman" panose="02020603050405020304" pitchFamily="18" charset="0"/>
                <a:cs typeface="Times New Roman" panose="02020603050405020304" pitchFamily="18" charset="0"/>
              </a:rPr>
              <a:t>До </a:t>
            </a:r>
            <a:r>
              <a:rPr lang="uk-UA" sz="2000" b="1" i="1" dirty="0">
                <a:solidFill>
                  <a:srgbClr val="FF0000"/>
                </a:solidFill>
                <a:latin typeface="Times New Roman" panose="02020603050405020304" pitchFamily="18" charset="0"/>
                <a:cs typeface="Times New Roman" panose="02020603050405020304" pitchFamily="18" charset="0"/>
              </a:rPr>
              <a:t>зовнішніх належать загрози</a:t>
            </a:r>
            <a:r>
              <a:rPr lang="uk-UA" sz="2000" dirty="0">
                <a:latin typeface="Times New Roman" panose="02020603050405020304" pitchFamily="18" charset="0"/>
                <a:cs typeface="Times New Roman" panose="02020603050405020304" pitchFamily="18" charset="0"/>
              </a:rPr>
              <a:t>, що </a:t>
            </a:r>
            <a:r>
              <a:rPr lang="uk-UA" sz="2000" dirty="0" smtClean="0">
                <a:latin typeface="Times New Roman" panose="02020603050405020304" pitchFamily="18" charset="0"/>
                <a:cs typeface="Times New Roman" panose="02020603050405020304" pitchFamily="18" charset="0"/>
              </a:rPr>
              <a:t>містять </a:t>
            </a:r>
            <a:r>
              <a:rPr lang="uk-UA" sz="2000" dirty="0">
                <a:latin typeface="Times New Roman" panose="02020603050405020304" pitchFamily="18" charset="0"/>
                <a:cs typeface="Times New Roman" panose="02020603050405020304" pitchFamily="18" charset="0"/>
              </a:rPr>
              <a:t>у собі фактори, які є результатом впливу зовнішнього </a:t>
            </a:r>
            <a:r>
              <a:rPr lang="uk-UA" sz="2000" dirty="0" smtClean="0">
                <a:latin typeface="Times New Roman" panose="02020603050405020304" pitchFamily="18" charset="0"/>
                <a:cs typeface="Times New Roman" panose="02020603050405020304" pitchFamily="18" charset="0"/>
              </a:rPr>
              <a:t>середовища </a:t>
            </a:r>
            <a:r>
              <a:rPr lang="uk-UA" sz="2000" dirty="0">
                <a:latin typeface="Times New Roman" panose="02020603050405020304" pitchFamily="18" charset="0"/>
                <a:cs typeface="Times New Roman" panose="02020603050405020304" pitchFamily="18" charset="0"/>
              </a:rPr>
              <a:t>на банк, зокрема діяльність держави, економічна кон’юнктура в країні та світі, конкуренти та ін. </a:t>
            </a:r>
            <a:endParaRPr lang="uk-UA" sz="2000" dirty="0" smtClean="0">
              <a:latin typeface="Times New Roman" panose="02020603050405020304" pitchFamily="18" charset="0"/>
              <a:cs typeface="Times New Roman" panose="02020603050405020304" pitchFamily="18" charset="0"/>
            </a:endParaRPr>
          </a:p>
          <a:p>
            <a:pPr marL="0" indent="457200" algn="just">
              <a:buNone/>
            </a:pPr>
            <a:r>
              <a:rPr lang="uk-UA" sz="2000" b="1" i="1" dirty="0" smtClean="0">
                <a:solidFill>
                  <a:srgbClr val="FF0000"/>
                </a:solidFill>
                <a:latin typeface="Times New Roman" panose="02020603050405020304" pitchFamily="18" charset="0"/>
                <a:cs typeface="Times New Roman" panose="02020603050405020304" pitchFamily="18" charset="0"/>
              </a:rPr>
              <a:t>До </a:t>
            </a:r>
            <a:r>
              <a:rPr lang="uk-UA" sz="2000" b="1" i="1" dirty="0">
                <a:solidFill>
                  <a:srgbClr val="FF0000"/>
                </a:solidFill>
                <a:latin typeface="Times New Roman" panose="02020603050405020304" pitchFamily="18" charset="0"/>
                <a:cs typeface="Times New Roman" panose="02020603050405020304" pitchFamily="18" charset="0"/>
              </a:rPr>
              <a:t>внутрішніх загроз</a:t>
            </a:r>
            <a:r>
              <a:rPr lang="uk-UA" sz="2000" dirty="0">
                <a:latin typeface="Times New Roman" panose="02020603050405020304" pitchFamily="18" charset="0"/>
                <a:cs typeface="Times New Roman" panose="02020603050405020304" pitchFamily="18" charset="0"/>
              </a:rPr>
              <a:t> належать </a:t>
            </a:r>
            <a:r>
              <a:rPr lang="uk-UA" sz="2000" dirty="0" smtClean="0">
                <a:latin typeface="Times New Roman" panose="02020603050405020304" pitchFamily="18" charset="0"/>
                <a:cs typeface="Times New Roman" panose="02020603050405020304" pitchFamily="18" charset="0"/>
              </a:rPr>
              <a:t>фактори</a:t>
            </a:r>
            <a:r>
              <a:rPr lang="uk-UA" sz="2000" dirty="0">
                <a:latin typeface="Times New Roman" panose="02020603050405020304" pitchFamily="18" charset="0"/>
                <a:cs typeface="Times New Roman" panose="02020603050405020304" pitchFamily="18" charset="0"/>
              </a:rPr>
              <a:t>, які або безпосередньо генеруються банком, або є частиною його внутрішнього середовища. До основних внутрішніх загроз можна віднести рівень забезпеченості фінансовими ресурсами, незадовільну структуру активів і пасивів, некомпетентність вищого керівництва і персоналу, а також інші фактори, що безпосередньо належать до </a:t>
            </a:r>
            <a:r>
              <a:rPr lang="uk-UA" sz="2000" dirty="0" smtClean="0">
                <a:latin typeface="Times New Roman" panose="02020603050405020304" pitchFamily="18" charset="0"/>
                <a:cs typeface="Times New Roman" panose="02020603050405020304" pitchFamily="18" charset="0"/>
              </a:rPr>
              <a:t>внутрішньої </a:t>
            </a:r>
            <a:r>
              <a:rPr lang="uk-UA" sz="2000" dirty="0">
                <a:latin typeface="Times New Roman" panose="02020603050405020304" pitchFamily="18" charset="0"/>
                <a:cs typeface="Times New Roman" panose="02020603050405020304" pitchFamily="18" charset="0"/>
              </a:rPr>
              <a:t>діяльності банку.</a:t>
            </a:r>
          </a:p>
        </p:txBody>
      </p:sp>
      <p:pic>
        <p:nvPicPr>
          <p:cNvPr id="6146" name="Picture 2" descr="D:\Desktop\imgonline-com-ua-mirror-xqvkysu9jx_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4581128"/>
            <a:ext cx="5334000" cy="2045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54264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0"/>
            <a:ext cx="7924800" cy="680318"/>
          </a:xfrm>
        </p:spPr>
        <p:txBody>
          <a:bodyPr/>
          <a:lstStyle/>
          <a:p>
            <a:pPr algn="ctr"/>
            <a:r>
              <a:rPr lang="uk-UA" b="1" dirty="0">
                <a:solidFill>
                  <a:srgbClr val="FF0000"/>
                </a:solidFill>
                <a:latin typeface="Times New Roman" panose="02020603050405020304" pitchFamily="18" charset="0"/>
                <a:cs typeface="Times New Roman" panose="02020603050405020304" pitchFamily="18" charset="0"/>
              </a:rPr>
              <a:t>Основні види внутрішніх загроз</a:t>
            </a:r>
          </a:p>
        </p:txBody>
      </p:sp>
      <p:graphicFrame>
        <p:nvGraphicFramePr>
          <p:cNvPr id="4" name="Таблица 3"/>
          <p:cNvGraphicFramePr>
            <a:graphicFrameLocks noGrp="1"/>
          </p:cNvGraphicFramePr>
          <p:nvPr>
            <p:extLst>
              <p:ext uri="{D42A27DB-BD31-4B8C-83A1-F6EECF244321}">
                <p14:modId xmlns:p14="http://schemas.microsoft.com/office/powerpoint/2010/main" val="3559633170"/>
              </p:ext>
            </p:extLst>
          </p:nvPr>
        </p:nvGraphicFramePr>
        <p:xfrm>
          <a:off x="-11119" y="980729"/>
          <a:ext cx="9144000" cy="5852328"/>
        </p:xfrm>
        <a:graphic>
          <a:graphicData uri="http://schemas.openxmlformats.org/drawingml/2006/table">
            <a:tbl>
              <a:tblPr firstRow="1" bandRow="1">
                <a:tableStyleId>{5C22544A-7EE6-4342-B048-85BDC9FD1C3A}</a:tableStyleId>
              </a:tblPr>
              <a:tblGrid>
                <a:gridCol w="323527"/>
                <a:gridCol w="1667304"/>
                <a:gridCol w="7153169"/>
              </a:tblGrid>
              <a:tr h="939745">
                <a:tc>
                  <a:txBody>
                    <a:bodyPr/>
                    <a:lstStyle/>
                    <a:p>
                      <a:pPr algn="ctr"/>
                      <a:r>
                        <a:rPr lang="uk-UA" sz="2000" dirty="0" smtClean="0">
                          <a:latin typeface="Times New Roman" panose="02020603050405020304" pitchFamily="18" charset="0"/>
                          <a:cs typeface="Times New Roman" panose="02020603050405020304" pitchFamily="18" charset="0"/>
                        </a:rPr>
                        <a:t>№</a:t>
                      </a:r>
                      <a:endParaRPr lang="uk-UA" sz="2000" dirty="0">
                        <a:latin typeface="Times New Roman" panose="02020603050405020304" pitchFamily="18" charset="0"/>
                        <a:cs typeface="Times New Roman" panose="02020603050405020304" pitchFamily="18" charset="0"/>
                      </a:endParaRPr>
                    </a:p>
                  </a:txBody>
                  <a:tcPr>
                    <a:solidFill>
                      <a:srgbClr val="002060"/>
                    </a:solidFill>
                  </a:tcPr>
                </a:tc>
                <a:tc>
                  <a:txBody>
                    <a:bodyPr/>
                    <a:lstStyle/>
                    <a:p>
                      <a:pPr algn="ctr"/>
                      <a:r>
                        <a:rPr lang="uk-UA" sz="2000" dirty="0" smtClean="0">
                          <a:latin typeface="Times New Roman" panose="02020603050405020304" pitchFamily="18" charset="0"/>
                          <a:cs typeface="Times New Roman" panose="02020603050405020304" pitchFamily="18" charset="0"/>
                        </a:rPr>
                        <a:t>Внутрішні загрози</a:t>
                      </a:r>
                      <a:endParaRPr lang="uk-UA" sz="2000" dirty="0">
                        <a:latin typeface="Times New Roman" panose="02020603050405020304" pitchFamily="18" charset="0"/>
                        <a:cs typeface="Times New Roman" panose="02020603050405020304" pitchFamily="18" charset="0"/>
                      </a:endParaRPr>
                    </a:p>
                  </a:txBody>
                  <a:tcPr>
                    <a:solidFill>
                      <a:srgbClr val="002060"/>
                    </a:solidFill>
                  </a:tcPr>
                </a:tc>
                <a:tc>
                  <a:txBody>
                    <a:bodyPr/>
                    <a:lstStyle/>
                    <a:p>
                      <a:pPr algn="ctr"/>
                      <a:r>
                        <a:rPr lang="uk-UA" sz="2000" dirty="0" smtClean="0">
                          <a:latin typeface="Times New Roman" panose="02020603050405020304" pitchFamily="18" charset="0"/>
                          <a:cs typeface="Times New Roman" panose="02020603050405020304" pitchFamily="18" charset="0"/>
                        </a:rPr>
                        <a:t>Можливості</a:t>
                      </a:r>
                      <a:r>
                        <a:rPr lang="uk-UA" sz="2000" baseline="0" dirty="0" smtClean="0">
                          <a:latin typeface="Times New Roman" panose="02020603050405020304" pitchFamily="18" charset="0"/>
                          <a:cs typeface="Times New Roman" panose="02020603050405020304" pitchFamily="18" charset="0"/>
                        </a:rPr>
                        <a:t> прояву</a:t>
                      </a:r>
                      <a:endParaRPr lang="uk-UA" sz="2000" dirty="0">
                        <a:latin typeface="Times New Roman" panose="02020603050405020304" pitchFamily="18" charset="0"/>
                        <a:cs typeface="Times New Roman" panose="02020603050405020304" pitchFamily="18" charset="0"/>
                      </a:endParaRPr>
                    </a:p>
                  </a:txBody>
                  <a:tcPr>
                    <a:solidFill>
                      <a:srgbClr val="002060"/>
                    </a:solidFill>
                  </a:tcPr>
                </a:tc>
              </a:tr>
              <a:tr h="1330491">
                <a:tc>
                  <a:txBody>
                    <a:bodyPr/>
                    <a:lstStyle/>
                    <a:p>
                      <a:r>
                        <a:rPr lang="uk-UA" sz="2000" dirty="0" smtClean="0">
                          <a:latin typeface="Times New Roman" panose="02020603050405020304" pitchFamily="18" charset="0"/>
                          <a:cs typeface="Times New Roman" panose="02020603050405020304" pitchFamily="18" charset="0"/>
                        </a:rPr>
                        <a:t>1</a:t>
                      </a:r>
                      <a:endParaRPr lang="uk-UA" sz="20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r>
                        <a:rPr lang="ru-RU" sz="2000" dirty="0" smtClean="0">
                          <a:latin typeface="Times New Roman" panose="02020603050405020304" pitchFamily="18" charset="0"/>
                          <a:cs typeface="Times New Roman" panose="02020603050405020304" pitchFamily="18" charset="0"/>
                        </a:rPr>
                        <a:t>Якість кредитного  портфеля  </a:t>
                      </a:r>
                      <a:endParaRPr lang="uk-UA" sz="20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r>
                        <a:rPr lang="ru-RU" sz="2000" dirty="0" smtClean="0">
                          <a:latin typeface="Times New Roman" panose="02020603050405020304" pitchFamily="18" charset="0"/>
                          <a:cs typeface="Times New Roman" panose="02020603050405020304" pitchFamily="18" charset="0"/>
                        </a:rPr>
                        <a:t>-    рівень проблемних кредитів;  </a:t>
                      </a:r>
                    </a:p>
                    <a:p>
                      <a:pPr marL="285750" indent="-285750">
                        <a:buFontTx/>
                        <a:buChar char="-"/>
                      </a:pPr>
                      <a:r>
                        <a:rPr lang="ru-RU" sz="2000" dirty="0" smtClean="0">
                          <a:latin typeface="Times New Roman" panose="02020603050405020304" pitchFamily="18" charset="0"/>
                          <a:cs typeface="Times New Roman" panose="02020603050405020304" pitchFamily="18" charset="0"/>
                        </a:rPr>
                        <a:t>неповернення кредитів;  </a:t>
                      </a:r>
                    </a:p>
                    <a:p>
                      <a:pPr marL="285750" indent="-285750">
                        <a:buFontTx/>
                        <a:buChar char="-"/>
                      </a:pPr>
                      <a:r>
                        <a:rPr lang="ru-RU" sz="2000" dirty="0" smtClean="0">
                          <a:latin typeface="Times New Roman" panose="02020603050405020304" pitchFamily="18" charset="0"/>
                          <a:cs typeface="Times New Roman" panose="02020603050405020304" pitchFamily="18" charset="0"/>
                        </a:rPr>
                        <a:t> незбалансована кредитна політика; </a:t>
                      </a:r>
                    </a:p>
                    <a:p>
                      <a:pPr marL="285750" indent="-285750">
                        <a:buFontTx/>
                        <a:buChar char="-"/>
                      </a:pPr>
                      <a:r>
                        <a:rPr lang="ru-RU" sz="2000" dirty="0" smtClean="0">
                          <a:latin typeface="Times New Roman" panose="02020603050405020304" pitchFamily="18" charset="0"/>
                          <a:cs typeface="Times New Roman" panose="02020603050405020304" pitchFamily="18" charset="0"/>
                        </a:rPr>
                        <a:t>збільшення простроченої заборгованості</a:t>
                      </a:r>
                      <a:endParaRPr lang="uk-UA" sz="20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r>
              <a:tr h="1637528">
                <a:tc>
                  <a:txBody>
                    <a:bodyPr/>
                    <a:lstStyle/>
                    <a:p>
                      <a:r>
                        <a:rPr lang="uk-UA" sz="2000" dirty="0" smtClean="0">
                          <a:latin typeface="Times New Roman" panose="02020603050405020304" pitchFamily="18" charset="0"/>
                          <a:cs typeface="Times New Roman" panose="02020603050405020304" pitchFamily="18" charset="0"/>
                        </a:rPr>
                        <a:t>2</a:t>
                      </a:r>
                      <a:endParaRPr lang="uk-UA" sz="20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r>
                        <a:rPr lang="uk-UA" sz="2000" dirty="0" smtClean="0">
                          <a:latin typeface="Times New Roman" panose="02020603050405020304" pitchFamily="18" charset="0"/>
                          <a:cs typeface="Times New Roman" panose="02020603050405020304" pitchFamily="18" charset="0"/>
                        </a:rPr>
                        <a:t>Рівень і компетенція менеджменту</a:t>
                      </a:r>
                      <a:endParaRPr lang="uk-UA" sz="20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pPr marL="285750" indent="-285750">
                        <a:buFontTx/>
                        <a:buChar char="-"/>
                      </a:pPr>
                      <a:r>
                        <a:rPr lang="uk-UA" sz="2000" dirty="0" smtClean="0">
                          <a:latin typeface="Times New Roman" panose="02020603050405020304" pitchFamily="18" charset="0"/>
                          <a:cs typeface="Times New Roman" panose="02020603050405020304" pitchFamily="18" charset="0"/>
                        </a:rPr>
                        <a:t>прийняття неправильних управлінських рішень;</a:t>
                      </a:r>
                    </a:p>
                    <a:p>
                      <a:pPr marL="285750" indent="-285750">
                        <a:buFontTx/>
                        <a:buChar char="-"/>
                      </a:pPr>
                      <a:r>
                        <a:rPr lang="ru-RU" sz="2000" dirty="0" smtClean="0">
                          <a:latin typeface="Times New Roman" panose="02020603050405020304" pitchFamily="18" charset="0"/>
                          <a:cs typeface="Times New Roman" panose="02020603050405020304" pitchFamily="18" charset="0"/>
                        </a:rPr>
                        <a:t>неефективна діяльність внаслідок неоптимального використання потенціалу банку; </a:t>
                      </a:r>
                    </a:p>
                    <a:p>
                      <a:pPr marL="285750" indent="-285750">
                        <a:buFontTx/>
                        <a:buChar char="-"/>
                      </a:pPr>
                      <a:r>
                        <a:rPr lang="ru-RU" sz="2000" dirty="0" smtClean="0">
                          <a:latin typeface="Times New Roman" panose="02020603050405020304" pitchFamily="18" charset="0"/>
                          <a:cs typeface="Times New Roman" panose="02020603050405020304" pitchFamily="18" charset="0"/>
                        </a:rPr>
                        <a:t> помилки в стратегічному плануванні й прогнозуванні;  </a:t>
                      </a:r>
                    </a:p>
                    <a:p>
                      <a:pPr marL="285750" indent="-285750">
                        <a:buFontTx/>
                        <a:buChar char="-"/>
                      </a:pPr>
                      <a:r>
                        <a:rPr lang="ru-RU" sz="2000" dirty="0" smtClean="0">
                          <a:latin typeface="Times New Roman" panose="02020603050405020304" pitchFamily="18" charset="0"/>
                          <a:cs typeface="Times New Roman" panose="02020603050405020304" pitchFamily="18" charset="0"/>
                        </a:rPr>
                        <a:t> побудова нераціональної структури банку</a:t>
                      </a:r>
                      <a:endParaRPr lang="uk-UA" sz="20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r>
              <a:tr h="1944564">
                <a:tc>
                  <a:txBody>
                    <a:bodyPr/>
                    <a:lstStyle/>
                    <a:p>
                      <a:r>
                        <a:rPr lang="uk-UA" sz="2000" dirty="0" smtClean="0">
                          <a:latin typeface="Times New Roman" panose="02020603050405020304" pitchFamily="18" charset="0"/>
                          <a:cs typeface="Times New Roman" panose="02020603050405020304" pitchFamily="18" charset="0"/>
                        </a:rPr>
                        <a:t>3</a:t>
                      </a:r>
                      <a:endParaRPr lang="uk-UA" sz="20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r>
                        <a:rPr lang="uk-UA" sz="2000" dirty="0" smtClean="0">
                          <a:latin typeface="Times New Roman" panose="02020603050405020304" pitchFamily="18" charset="0"/>
                          <a:cs typeface="Times New Roman" panose="02020603050405020304" pitchFamily="18" charset="0"/>
                        </a:rPr>
                        <a:t>Структура активів і пасивів</a:t>
                      </a:r>
                      <a:endParaRPr lang="uk-UA" sz="20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pPr marL="285750" indent="-285750">
                        <a:buFontTx/>
                        <a:buChar char="-"/>
                      </a:pPr>
                      <a:r>
                        <a:rPr lang="uk-UA" sz="2000" dirty="0" smtClean="0">
                          <a:latin typeface="Times New Roman" panose="02020603050405020304" pitchFamily="18" charset="0"/>
                          <a:cs typeface="Times New Roman" panose="02020603050405020304" pitchFamily="18" charset="0"/>
                        </a:rPr>
                        <a:t>дефіцит власних коштів;</a:t>
                      </a:r>
                    </a:p>
                    <a:p>
                      <a:pPr marL="285750" indent="-285750">
                        <a:buFontTx/>
                        <a:buChar char="-"/>
                      </a:pPr>
                      <a:r>
                        <a:rPr lang="uk-UA" sz="2000" dirty="0" smtClean="0">
                          <a:latin typeface="Times New Roman" panose="02020603050405020304" pitchFamily="18" charset="0"/>
                          <a:cs typeface="Times New Roman" panose="02020603050405020304" pitchFamily="18" charset="0"/>
                        </a:rPr>
                        <a:t>низький рівень ліквідності й нестача ліквідних активів;</a:t>
                      </a:r>
                    </a:p>
                    <a:p>
                      <a:pPr marL="285750" indent="-285750">
                        <a:buFontTx/>
                        <a:buChar char="-"/>
                      </a:pPr>
                      <a:r>
                        <a:rPr lang="uk-UA" sz="2000" dirty="0" smtClean="0">
                          <a:latin typeface="Times New Roman" panose="02020603050405020304" pitchFamily="18" charset="0"/>
                          <a:cs typeface="Times New Roman" panose="02020603050405020304" pitchFamily="18" charset="0"/>
                        </a:rPr>
                        <a:t>завищений рівень ризикових активів;</a:t>
                      </a:r>
                      <a:r>
                        <a:rPr lang="ru-RU" sz="2000" dirty="0" smtClean="0">
                          <a:latin typeface="Times New Roman" panose="02020603050405020304" pitchFamily="18" charset="0"/>
                          <a:cs typeface="Times New Roman" panose="02020603050405020304" pitchFamily="18" charset="0"/>
                        </a:rPr>
                        <a:t> </a:t>
                      </a:r>
                    </a:p>
                    <a:p>
                      <a:pPr marL="285750" indent="-285750">
                        <a:buFontTx/>
                        <a:buChar char="-"/>
                      </a:pPr>
                      <a:r>
                        <a:rPr lang="ru-RU" sz="2000" dirty="0" smtClean="0">
                          <a:latin typeface="Times New Roman" panose="02020603050405020304" pitchFamily="18" charset="0"/>
                          <a:cs typeface="Times New Roman" panose="02020603050405020304" pitchFamily="18" charset="0"/>
                        </a:rPr>
                        <a:t>збільшення активів низької якості;</a:t>
                      </a:r>
                    </a:p>
                    <a:p>
                      <a:pPr marL="285750" indent="-285750">
                        <a:buFontTx/>
                        <a:buChar char="-"/>
                      </a:pPr>
                      <a:r>
                        <a:rPr lang="ru-RU" sz="2000" dirty="0" smtClean="0">
                          <a:latin typeface="Times New Roman" panose="02020603050405020304" pitchFamily="18" charset="0"/>
                          <a:cs typeface="Times New Roman" panose="02020603050405020304" pitchFamily="18" charset="0"/>
                        </a:rPr>
                        <a:t>нестача капіталу;</a:t>
                      </a:r>
                    </a:p>
                    <a:p>
                      <a:pPr marL="285750" indent="-285750">
                        <a:buFontTx/>
                        <a:buChar char="-"/>
                      </a:pPr>
                      <a:r>
                        <a:rPr lang="ru-RU" sz="2000" dirty="0" smtClean="0">
                          <a:latin typeface="Times New Roman" panose="02020603050405020304" pitchFamily="18" charset="0"/>
                          <a:cs typeface="Times New Roman" panose="02020603050405020304" pitchFamily="18" charset="0"/>
                        </a:rPr>
                        <a:t>незбалансованість активів і пасивів за строками</a:t>
                      </a:r>
                      <a:endParaRPr lang="uk-UA" sz="20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r>
            </a:tbl>
          </a:graphicData>
        </a:graphic>
      </p:graphicFrame>
    </p:spTree>
    <p:extLst>
      <p:ext uri="{BB962C8B-B14F-4D97-AF65-F5344CB8AC3E}">
        <p14:creationId xmlns:p14="http://schemas.microsoft.com/office/powerpoint/2010/main" val="6642386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0"/>
            <a:ext cx="7924800" cy="680318"/>
          </a:xfrm>
        </p:spPr>
        <p:txBody>
          <a:bodyPr/>
          <a:lstStyle/>
          <a:p>
            <a:pPr algn="ctr"/>
            <a:r>
              <a:rPr lang="uk-UA" b="1" dirty="0">
                <a:solidFill>
                  <a:srgbClr val="FF0000"/>
                </a:solidFill>
                <a:latin typeface="Times New Roman" panose="02020603050405020304" pitchFamily="18" charset="0"/>
                <a:cs typeface="Times New Roman" panose="02020603050405020304" pitchFamily="18" charset="0"/>
              </a:rPr>
              <a:t>Основні види внутрішніх загроз</a:t>
            </a:r>
          </a:p>
        </p:txBody>
      </p:sp>
      <p:graphicFrame>
        <p:nvGraphicFramePr>
          <p:cNvPr id="4" name="Таблица 3"/>
          <p:cNvGraphicFramePr>
            <a:graphicFrameLocks noGrp="1"/>
          </p:cNvGraphicFramePr>
          <p:nvPr>
            <p:extLst>
              <p:ext uri="{D42A27DB-BD31-4B8C-83A1-F6EECF244321}">
                <p14:modId xmlns:p14="http://schemas.microsoft.com/office/powerpoint/2010/main" val="568503955"/>
              </p:ext>
            </p:extLst>
          </p:nvPr>
        </p:nvGraphicFramePr>
        <p:xfrm>
          <a:off x="-11119" y="980729"/>
          <a:ext cx="9144000" cy="5852328"/>
        </p:xfrm>
        <a:graphic>
          <a:graphicData uri="http://schemas.openxmlformats.org/drawingml/2006/table">
            <a:tbl>
              <a:tblPr firstRow="1" bandRow="1">
                <a:tableStyleId>{5C22544A-7EE6-4342-B048-85BDC9FD1C3A}</a:tableStyleId>
              </a:tblPr>
              <a:tblGrid>
                <a:gridCol w="323527"/>
                <a:gridCol w="1512168"/>
                <a:gridCol w="7308305"/>
              </a:tblGrid>
              <a:tr h="939745">
                <a:tc>
                  <a:txBody>
                    <a:bodyPr/>
                    <a:lstStyle/>
                    <a:p>
                      <a:pPr algn="ctr"/>
                      <a:r>
                        <a:rPr lang="uk-UA" sz="2000" dirty="0" smtClean="0">
                          <a:latin typeface="Times New Roman" panose="02020603050405020304" pitchFamily="18" charset="0"/>
                          <a:cs typeface="Times New Roman" panose="02020603050405020304" pitchFamily="18" charset="0"/>
                        </a:rPr>
                        <a:t>№</a:t>
                      </a:r>
                      <a:endParaRPr lang="uk-UA" sz="2000" dirty="0">
                        <a:latin typeface="Times New Roman" panose="02020603050405020304" pitchFamily="18" charset="0"/>
                        <a:cs typeface="Times New Roman" panose="02020603050405020304" pitchFamily="18" charset="0"/>
                      </a:endParaRPr>
                    </a:p>
                  </a:txBody>
                  <a:tcPr>
                    <a:solidFill>
                      <a:srgbClr val="002060"/>
                    </a:solidFill>
                  </a:tcPr>
                </a:tc>
                <a:tc>
                  <a:txBody>
                    <a:bodyPr/>
                    <a:lstStyle/>
                    <a:p>
                      <a:pPr algn="ctr"/>
                      <a:r>
                        <a:rPr lang="uk-UA" sz="2000" dirty="0" smtClean="0">
                          <a:latin typeface="Times New Roman" panose="02020603050405020304" pitchFamily="18" charset="0"/>
                          <a:cs typeface="Times New Roman" panose="02020603050405020304" pitchFamily="18" charset="0"/>
                        </a:rPr>
                        <a:t>Внутрішні загрози</a:t>
                      </a:r>
                      <a:endParaRPr lang="uk-UA" sz="2000" dirty="0">
                        <a:latin typeface="Times New Roman" panose="02020603050405020304" pitchFamily="18" charset="0"/>
                        <a:cs typeface="Times New Roman" panose="02020603050405020304" pitchFamily="18" charset="0"/>
                      </a:endParaRPr>
                    </a:p>
                  </a:txBody>
                  <a:tcPr>
                    <a:solidFill>
                      <a:srgbClr val="002060"/>
                    </a:solidFill>
                  </a:tcPr>
                </a:tc>
                <a:tc>
                  <a:txBody>
                    <a:bodyPr/>
                    <a:lstStyle/>
                    <a:p>
                      <a:pPr algn="ctr"/>
                      <a:r>
                        <a:rPr lang="uk-UA" sz="2000" dirty="0" smtClean="0">
                          <a:latin typeface="Times New Roman" panose="02020603050405020304" pitchFamily="18" charset="0"/>
                          <a:cs typeface="Times New Roman" panose="02020603050405020304" pitchFamily="18" charset="0"/>
                        </a:rPr>
                        <a:t>Можливості</a:t>
                      </a:r>
                      <a:r>
                        <a:rPr lang="uk-UA" sz="2000" baseline="0" dirty="0" smtClean="0">
                          <a:latin typeface="Times New Roman" panose="02020603050405020304" pitchFamily="18" charset="0"/>
                          <a:cs typeface="Times New Roman" panose="02020603050405020304" pitchFamily="18" charset="0"/>
                        </a:rPr>
                        <a:t> прояву</a:t>
                      </a:r>
                      <a:endParaRPr lang="uk-UA" sz="2000" dirty="0">
                        <a:latin typeface="Times New Roman" panose="02020603050405020304" pitchFamily="18" charset="0"/>
                        <a:cs typeface="Times New Roman" panose="02020603050405020304" pitchFamily="18" charset="0"/>
                      </a:endParaRPr>
                    </a:p>
                  </a:txBody>
                  <a:tcPr>
                    <a:solidFill>
                      <a:srgbClr val="002060"/>
                    </a:solidFill>
                  </a:tcPr>
                </a:tc>
              </a:tr>
              <a:tr h="1330491">
                <a:tc>
                  <a:txBody>
                    <a:bodyPr/>
                    <a:lstStyle/>
                    <a:p>
                      <a:r>
                        <a:rPr lang="uk-UA" sz="2000" dirty="0" smtClean="0">
                          <a:latin typeface="Times New Roman" panose="02020603050405020304" pitchFamily="18" charset="0"/>
                          <a:cs typeface="Times New Roman" panose="02020603050405020304" pitchFamily="18" charset="0"/>
                        </a:rPr>
                        <a:t>4</a:t>
                      </a:r>
                      <a:endParaRPr lang="uk-UA" sz="20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r>
                        <a:rPr lang="ru-RU" sz="2000" dirty="0" smtClean="0">
                          <a:latin typeface="Times New Roman" panose="02020603050405020304" pitchFamily="18" charset="0"/>
                          <a:cs typeface="Times New Roman" panose="02020603050405020304" pitchFamily="18" charset="0"/>
                        </a:rPr>
                        <a:t> </a:t>
                      </a:r>
                      <a:r>
                        <a:rPr lang="uk-UA" sz="2000" dirty="0" smtClean="0">
                          <a:latin typeface="Times New Roman" panose="02020603050405020304" pitchFamily="18" charset="0"/>
                          <a:cs typeface="Times New Roman" panose="02020603050405020304" pitchFamily="18" charset="0"/>
                        </a:rPr>
                        <a:t>Залежність від інсайдерів</a:t>
                      </a:r>
                      <a:endParaRPr lang="uk-UA" sz="20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r>
                        <a:rPr lang="uk-UA" sz="2000" dirty="0" smtClean="0">
                          <a:latin typeface="Times New Roman" panose="02020603050405020304" pitchFamily="18" charset="0"/>
                          <a:cs typeface="Times New Roman" panose="02020603050405020304" pitchFamily="18" charset="0"/>
                        </a:rPr>
                        <a:t>-  пільгове кредитування засновників;</a:t>
                      </a:r>
                    </a:p>
                    <a:p>
                      <a:r>
                        <a:rPr lang="ru-RU" sz="2000" dirty="0" smtClean="0">
                          <a:latin typeface="Times New Roman" panose="02020603050405020304" pitchFamily="18" charset="0"/>
                          <a:cs typeface="Times New Roman" panose="02020603050405020304" pitchFamily="18" charset="0"/>
                        </a:rPr>
                        <a:t>-  прийняття управлінських рішень під тиском власників; </a:t>
                      </a:r>
                    </a:p>
                    <a:p>
                      <a:r>
                        <a:rPr lang="ru-RU" sz="2000" dirty="0" smtClean="0">
                          <a:latin typeface="Times New Roman" panose="02020603050405020304" pitchFamily="18" charset="0"/>
                          <a:cs typeface="Times New Roman" panose="02020603050405020304" pitchFamily="18" charset="0"/>
                        </a:rPr>
                        <a:t>-  відстоювання інтересів власників, а не інтересів банку</a:t>
                      </a:r>
                      <a:endParaRPr lang="uk-UA" sz="20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r>
              <a:tr h="1637528">
                <a:tc>
                  <a:txBody>
                    <a:bodyPr/>
                    <a:lstStyle/>
                    <a:p>
                      <a:r>
                        <a:rPr lang="uk-UA" sz="2000" dirty="0" smtClean="0">
                          <a:latin typeface="Times New Roman" panose="02020603050405020304" pitchFamily="18" charset="0"/>
                          <a:cs typeface="Times New Roman" panose="02020603050405020304" pitchFamily="18" charset="0"/>
                        </a:rPr>
                        <a:t>5</a:t>
                      </a:r>
                      <a:endParaRPr lang="uk-UA" sz="20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r>
                        <a:rPr lang="uk-UA" sz="2000" dirty="0" smtClean="0">
                          <a:latin typeface="Times New Roman" panose="02020603050405020304" pitchFamily="18" charset="0"/>
                          <a:cs typeface="Times New Roman" panose="02020603050405020304" pitchFamily="18" charset="0"/>
                        </a:rPr>
                        <a:t> Злочинні дії персоналу</a:t>
                      </a:r>
                      <a:endParaRPr lang="uk-UA" sz="20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pPr marL="285750" indent="-285750">
                        <a:buFontTx/>
                        <a:buChar char="-"/>
                      </a:pPr>
                      <a:r>
                        <a:rPr lang="uk-UA" sz="2000" dirty="0" smtClean="0">
                          <a:latin typeface="Times New Roman" panose="02020603050405020304" pitchFamily="18" charset="0"/>
                          <a:cs typeface="Times New Roman" panose="02020603050405020304" pitchFamily="18" charset="0"/>
                        </a:rPr>
                        <a:t>шахрайство; </a:t>
                      </a:r>
                    </a:p>
                    <a:p>
                      <a:pPr marL="285750" indent="-285750">
                        <a:buFontTx/>
                        <a:buChar char="-"/>
                      </a:pPr>
                      <a:r>
                        <a:rPr lang="ru-RU" sz="2000" dirty="0" smtClean="0">
                          <a:latin typeface="Times New Roman" panose="02020603050405020304" pitchFamily="18" charset="0"/>
                          <a:cs typeface="Times New Roman" panose="02020603050405020304" pitchFamily="18" charset="0"/>
                        </a:rPr>
                        <a:t>розголошення конфіденційної інформації; </a:t>
                      </a:r>
                    </a:p>
                    <a:p>
                      <a:pPr marL="285750" indent="-285750">
                        <a:buFontTx/>
                        <a:buChar char="-"/>
                      </a:pPr>
                      <a:r>
                        <a:rPr lang="ru-RU" sz="2000" dirty="0" smtClean="0">
                          <a:latin typeface="Times New Roman" panose="02020603050405020304" pitchFamily="18" charset="0"/>
                          <a:cs typeface="Times New Roman" panose="02020603050405020304" pitchFamily="18" charset="0"/>
                        </a:rPr>
                        <a:t>неефективна робота персоналу; </a:t>
                      </a:r>
                    </a:p>
                    <a:p>
                      <a:pPr marL="285750" indent="-285750">
                        <a:buFontTx/>
                        <a:buChar char="-"/>
                      </a:pPr>
                      <a:r>
                        <a:rPr lang="ru-RU" sz="2000" dirty="0" smtClean="0">
                          <a:latin typeface="Times New Roman" panose="02020603050405020304" pitchFamily="18" charset="0"/>
                          <a:cs typeface="Times New Roman" panose="02020603050405020304" pitchFamily="18" charset="0"/>
                        </a:rPr>
                        <a:t>перехід ключових працівників до конкурентів; </a:t>
                      </a:r>
                    </a:p>
                    <a:p>
                      <a:pPr marL="285750" indent="-285750">
                        <a:buFontTx/>
                        <a:buChar char="-"/>
                      </a:pPr>
                      <a:r>
                        <a:rPr lang="ru-RU" sz="2000" dirty="0" smtClean="0">
                          <a:latin typeface="Times New Roman" panose="02020603050405020304" pitchFamily="18" charset="0"/>
                          <a:cs typeface="Times New Roman" panose="02020603050405020304" pitchFamily="18" charset="0"/>
                        </a:rPr>
                        <a:t>недостатній рівень кваліфікації персоналу</a:t>
                      </a:r>
                      <a:endParaRPr lang="uk-UA" sz="20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r>
              <a:tr h="1944564">
                <a:tc>
                  <a:txBody>
                    <a:bodyPr/>
                    <a:lstStyle/>
                    <a:p>
                      <a:r>
                        <a:rPr lang="uk-UA" sz="2000" dirty="0" smtClean="0">
                          <a:latin typeface="Times New Roman" panose="02020603050405020304" pitchFamily="18" charset="0"/>
                          <a:cs typeface="Times New Roman" panose="02020603050405020304" pitchFamily="18" charset="0"/>
                        </a:rPr>
                        <a:t>6</a:t>
                      </a:r>
                      <a:endParaRPr lang="uk-UA" sz="20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r>
                        <a:rPr lang="uk-UA" sz="2000" dirty="0" smtClean="0">
                          <a:latin typeface="Times New Roman" panose="02020603050405020304" pitchFamily="18" charset="0"/>
                          <a:cs typeface="Times New Roman" panose="02020603050405020304" pitchFamily="18" charset="0"/>
                        </a:rPr>
                        <a:t> Неефективна діяльність банку</a:t>
                      </a:r>
                      <a:endParaRPr lang="uk-UA" sz="20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pPr marL="285750" indent="-285750">
                        <a:buFontTx/>
                        <a:buChar char="-"/>
                      </a:pPr>
                      <a:r>
                        <a:rPr lang="uk-UA" sz="2000" dirty="0" smtClean="0">
                          <a:latin typeface="Times New Roman" panose="02020603050405020304" pitchFamily="18" charset="0"/>
                          <a:cs typeface="Times New Roman" panose="02020603050405020304" pitchFamily="18" charset="0"/>
                        </a:rPr>
                        <a:t>низький рівень прибутків; </a:t>
                      </a:r>
                    </a:p>
                    <a:p>
                      <a:pPr marL="285750" indent="-285750">
                        <a:buFontTx/>
                        <a:buChar char="-"/>
                      </a:pPr>
                      <a:r>
                        <a:rPr lang="uk-UA" sz="2000" dirty="0" smtClean="0">
                          <a:latin typeface="Times New Roman" panose="02020603050405020304" pitchFamily="18" charset="0"/>
                          <a:cs typeface="Times New Roman" panose="02020603050405020304" pitchFamily="18" charset="0"/>
                        </a:rPr>
                        <a:t>недосконала оцінка кредитних ризиків; </a:t>
                      </a:r>
                    </a:p>
                    <a:p>
                      <a:pPr marL="285750" indent="-285750">
                        <a:buFontTx/>
                        <a:buChar char="-"/>
                      </a:pPr>
                      <a:r>
                        <a:rPr lang="uk-UA" sz="2000" dirty="0" smtClean="0">
                          <a:latin typeface="Times New Roman" panose="02020603050405020304" pitchFamily="18" charset="0"/>
                          <a:cs typeface="Times New Roman" panose="02020603050405020304" pitchFamily="18" charset="0"/>
                        </a:rPr>
                        <a:t>низький рівень прибутковості активів; </a:t>
                      </a:r>
                    </a:p>
                    <a:p>
                      <a:pPr marL="285750" indent="-285750">
                        <a:buFontTx/>
                        <a:buChar char="-"/>
                      </a:pPr>
                      <a:r>
                        <a:rPr lang="uk-UA" sz="2000" dirty="0" smtClean="0">
                          <a:latin typeface="Times New Roman" panose="02020603050405020304" pitchFamily="18" charset="0"/>
                          <a:cs typeface="Times New Roman" panose="02020603050405020304" pitchFamily="18" charset="0"/>
                        </a:rPr>
                        <a:t>слабке маркетингове дослідження ринку і як наслідок недостатній рівень диверсифікованості банківських операцій </a:t>
                      </a:r>
                      <a:endParaRPr lang="uk-UA" sz="20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r>
            </a:tbl>
          </a:graphicData>
        </a:graphic>
      </p:graphicFrame>
    </p:spTree>
    <p:extLst>
      <p:ext uri="{BB962C8B-B14F-4D97-AF65-F5344CB8AC3E}">
        <p14:creationId xmlns:p14="http://schemas.microsoft.com/office/powerpoint/2010/main" val="22136235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8175"/>
            <a:ext cx="7924800" cy="580926"/>
          </a:xfrm>
        </p:spPr>
        <p:txBody>
          <a:bodyPr/>
          <a:lstStyle/>
          <a:p>
            <a:pPr algn="ctr"/>
            <a:r>
              <a:rPr lang="uk-UA" b="1" i="1" dirty="0">
                <a:solidFill>
                  <a:srgbClr val="FF0000"/>
                </a:solidFill>
                <a:latin typeface="Times New Roman" panose="02020603050405020304" pitchFamily="18" charset="0"/>
                <a:cs typeface="Times New Roman" panose="02020603050405020304" pitchFamily="18" charset="0"/>
              </a:rPr>
              <a:t>Основні види зовнішніх загроз</a:t>
            </a:r>
          </a:p>
        </p:txBody>
      </p:sp>
      <p:graphicFrame>
        <p:nvGraphicFramePr>
          <p:cNvPr id="4" name="Таблица 3"/>
          <p:cNvGraphicFramePr>
            <a:graphicFrameLocks noGrp="1"/>
          </p:cNvGraphicFramePr>
          <p:nvPr>
            <p:extLst>
              <p:ext uri="{D42A27DB-BD31-4B8C-83A1-F6EECF244321}">
                <p14:modId xmlns:p14="http://schemas.microsoft.com/office/powerpoint/2010/main" val="922531490"/>
              </p:ext>
            </p:extLst>
          </p:nvPr>
        </p:nvGraphicFramePr>
        <p:xfrm>
          <a:off x="0" y="907460"/>
          <a:ext cx="9144000" cy="5950539"/>
        </p:xfrm>
        <a:graphic>
          <a:graphicData uri="http://schemas.openxmlformats.org/drawingml/2006/table">
            <a:tbl>
              <a:tblPr firstRow="1" bandRow="1">
                <a:tableStyleId>{5C22544A-7EE6-4342-B048-85BDC9FD1C3A}</a:tableStyleId>
              </a:tblPr>
              <a:tblGrid>
                <a:gridCol w="442451"/>
                <a:gridCol w="2138516"/>
                <a:gridCol w="6563033"/>
              </a:tblGrid>
              <a:tr h="672731">
                <a:tc>
                  <a:txBody>
                    <a:bodyPr/>
                    <a:lstStyle/>
                    <a:p>
                      <a:pPr algn="ctr"/>
                      <a:r>
                        <a:rPr lang="uk-UA" sz="1400" dirty="0" smtClean="0"/>
                        <a:t>№</a:t>
                      </a:r>
                      <a:endParaRPr lang="uk-UA" sz="1400" dirty="0"/>
                    </a:p>
                  </a:txBody>
                  <a:tcPr>
                    <a:solidFill>
                      <a:srgbClr val="002060"/>
                    </a:solidFill>
                  </a:tcPr>
                </a:tc>
                <a:tc>
                  <a:txBody>
                    <a:bodyPr/>
                    <a:lstStyle/>
                    <a:p>
                      <a:pPr algn="ctr"/>
                      <a:r>
                        <a:rPr lang="uk-UA" sz="1400" dirty="0" smtClean="0"/>
                        <a:t>Зовнішні</a:t>
                      </a:r>
                      <a:r>
                        <a:rPr lang="uk-UA" sz="1400" baseline="0" dirty="0" smtClean="0"/>
                        <a:t> загрози</a:t>
                      </a:r>
                      <a:endParaRPr lang="uk-UA" sz="1400" dirty="0"/>
                    </a:p>
                  </a:txBody>
                  <a:tcPr>
                    <a:solidFill>
                      <a:srgbClr val="002060"/>
                    </a:solidFill>
                  </a:tcPr>
                </a:tc>
                <a:tc>
                  <a:txBody>
                    <a:bodyPr/>
                    <a:lstStyle/>
                    <a:p>
                      <a:pPr algn="ctr"/>
                      <a:r>
                        <a:rPr lang="uk-UA" sz="1400" dirty="0" smtClean="0"/>
                        <a:t>Можливості прояву</a:t>
                      </a:r>
                      <a:endParaRPr lang="uk-UA" sz="1400" dirty="0"/>
                    </a:p>
                  </a:txBody>
                  <a:tcPr>
                    <a:solidFill>
                      <a:srgbClr val="002060"/>
                    </a:solidFill>
                  </a:tcPr>
                </a:tc>
              </a:tr>
              <a:tr h="1372979">
                <a:tc>
                  <a:txBody>
                    <a:bodyPr/>
                    <a:lstStyle/>
                    <a:p>
                      <a:r>
                        <a:rPr lang="uk-UA" sz="1400" dirty="0" smtClean="0">
                          <a:latin typeface="Times New Roman" panose="02020603050405020304" pitchFamily="18" charset="0"/>
                          <a:cs typeface="Times New Roman" panose="02020603050405020304" pitchFamily="18" charset="0"/>
                        </a:rPr>
                        <a:t>1</a:t>
                      </a:r>
                      <a:endParaRPr lang="uk-UA" sz="14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r>
                        <a:rPr lang="uk-UA" sz="1400" dirty="0" smtClean="0">
                          <a:latin typeface="Times New Roman" panose="02020603050405020304" pitchFamily="18" charset="0"/>
                          <a:cs typeface="Times New Roman" panose="02020603050405020304" pitchFamily="18" charset="0"/>
                        </a:rPr>
                        <a:t>Нормативне регулювання банківської діяльності</a:t>
                      </a:r>
                      <a:endParaRPr lang="uk-UA" sz="14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pPr marL="285750" indent="-285750">
                        <a:buFontTx/>
                        <a:buChar char="-"/>
                      </a:pPr>
                      <a:r>
                        <a:rPr lang="uk-UA" sz="1400" dirty="0" smtClean="0">
                          <a:latin typeface="Times New Roman" panose="02020603050405020304" pitchFamily="18" charset="0"/>
                          <a:cs typeface="Times New Roman" panose="02020603050405020304" pitchFamily="18" charset="0"/>
                        </a:rPr>
                        <a:t>недосконалість законодавства, наприклад, відсутність </a:t>
                      </a:r>
                      <a:r>
                        <a:rPr lang="ru-RU" sz="1400" dirty="0" smtClean="0">
                          <a:latin typeface="Times New Roman" panose="02020603050405020304" pitchFamily="18" charset="0"/>
                          <a:cs typeface="Times New Roman" panose="02020603050405020304" pitchFamily="18" charset="0"/>
                        </a:rPr>
                        <a:t>закону про банківську таємницю створює загрозу розголошення інформації про діяльність банку та його клієнтів; </a:t>
                      </a:r>
                    </a:p>
                    <a:p>
                      <a:pPr marL="285750" indent="-285750">
                        <a:buFontTx/>
                        <a:buChar char="-"/>
                      </a:pPr>
                      <a:r>
                        <a:rPr lang="uk-UA" sz="1400" dirty="0" smtClean="0">
                          <a:latin typeface="Times New Roman" panose="02020603050405020304" pitchFamily="18" charset="0"/>
                          <a:cs typeface="Times New Roman" panose="02020603050405020304" pitchFamily="18" charset="0"/>
                        </a:rPr>
                        <a:t>мінливість законодавства; </a:t>
                      </a:r>
                    </a:p>
                    <a:p>
                      <a:pPr marL="285750" indent="-285750">
                        <a:buFontTx/>
                        <a:buChar char="-"/>
                      </a:pPr>
                      <a:r>
                        <a:rPr lang="uk-UA" sz="1400" dirty="0" smtClean="0">
                          <a:latin typeface="Times New Roman" panose="02020603050405020304" pitchFamily="18" charset="0"/>
                          <a:cs typeface="Times New Roman" panose="02020603050405020304" pitchFamily="18" charset="0"/>
                        </a:rPr>
                        <a:t>відкликання ліцензії на здійснення банківської діяльності або зміна умов ліцензування</a:t>
                      </a:r>
                      <a:endParaRPr lang="uk-UA" sz="14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r>
              <a:tr h="1157610">
                <a:tc>
                  <a:txBody>
                    <a:bodyPr/>
                    <a:lstStyle/>
                    <a:p>
                      <a:r>
                        <a:rPr lang="uk-UA" sz="1400" dirty="0" smtClean="0">
                          <a:latin typeface="Times New Roman" panose="02020603050405020304" pitchFamily="18" charset="0"/>
                          <a:cs typeface="Times New Roman" panose="02020603050405020304" pitchFamily="18" charset="0"/>
                        </a:rPr>
                        <a:t>2</a:t>
                      </a:r>
                      <a:endParaRPr lang="uk-UA" sz="14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r>
                        <a:rPr lang="uk-UA" sz="1400" dirty="0" smtClean="0">
                          <a:latin typeface="Times New Roman" panose="02020603050405020304" pitchFamily="18" charset="0"/>
                          <a:cs typeface="Times New Roman" panose="02020603050405020304" pitchFamily="18" charset="0"/>
                        </a:rPr>
                        <a:t>Грошово-кредитна політика центрального банку </a:t>
                      </a:r>
                      <a:endParaRPr lang="uk-UA" sz="14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pPr marL="285750" indent="-285750">
                        <a:buFontTx/>
                        <a:buChar char="-"/>
                      </a:pPr>
                      <a:r>
                        <a:rPr lang="uk-UA" sz="1400" dirty="0" smtClean="0">
                          <a:latin typeface="Times New Roman" panose="02020603050405020304" pitchFamily="18" charset="0"/>
                          <a:cs typeface="Times New Roman" panose="02020603050405020304" pitchFamily="18" charset="0"/>
                        </a:rPr>
                        <a:t>ставка обов’язкового резервування; </a:t>
                      </a:r>
                    </a:p>
                    <a:p>
                      <a:pPr marL="285750" indent="-285750">
                        <a:buFontTx/>
                        <a:buChar char="-"/>
                      </a:pPr>
                      <a:r>
                        <a:rPr lang="uk-UA" sz="1400" dirty="0" smtClean="0">
                          <a:latin typeface="Times New Roman" panose="02020603050405020304" pitchFamily="18" charset="0"/>
                          <a:cs typeface="Times New Roman" panose="02020603050405020304" pitchFamily="18" charset="0"/>
                        </a:rPr>
                        <a:t>обсяги рефінансування й розмір облікової ставки; </a:t>
                      </a:r>
                    </a:p>
                    <a:p>
                      <a:pPr marL="285750" indent="-285750">
                        <a:buFontTx/>
                        <a:buChar char="-"/>
                      </a:pPr>
                      <a:r>
                        <a:rPr lang="ru-RU" sz="1400" dirty="0" smtClean="0">
                          <a:latin typeface="Times New Roman" panose="02020603050405020304" pitchFamily="18" charset="0"/>
                          <a:cs typeface="Times New Roman" panose="02020603050405020304" pitchFamily="18" charset="0"/>
                        </a:rPr>
                        <a:t>обсяг пропозиції грошей в обігу; </a:t>
                      </a:r>
                    </a:p>
                    <a:p>
                      <a:pPr marL="285750" indent="-285750">
                        <a:buFontTx/>
                        <a:buChar char="-"/>
                      </a:pPr>
                      <a:r>
                        <a:rPr lang="ru-RU" sz="1400" dirty="0" smtClean="0">
                          <a:latin typeface="Times New Roman" panose="02020603050405020304" pitchFamily="18" charset="0"/>
                          <a:cs typeface="Times New Roman" panose="02020603050405020304" pitchFamily="18" charset="0"/>
                        </a:rPr>
                        <a:t>зміна облікової ставки; </a:t>
                      </a:r>
                    </a:p>
                    <a:p>
                      <a:pPr marL="285750" indent="-285750">
                        <a:buFontTx/>
                        <a:buChar char="-"/>
                      </a:pPr>
                      <a:r>
                        <a:rPr lang="ru-RU" sz="1400" dirty="0" smtClean="0">
                          <a:latin typeface="Times New Roman" panose="02020603050405020304" pitchFamily="18" charset="0"/>
                          <a:cs typeface="Times New Roman" panose="02020603050405020304" pitchFamily="18" charset="0"/>
                        </a:rPr>
                        <a:t>обсяг операцій з ОВДП</a:t>
                      </a:r>
                      <a:endParaRPr lang="uk-UA" sz="14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r>
              <a:tr h="1157610">
                <a:tc>
                  <a:txBody>
                    <a:bodyPr/>
                    <a:lstStyle/>
                    <a:p>
                      <a:r>
                        <a:rPr lang="uk-UA" sz="1400" dirty="0" smtClean="0">
                          <a:latin typeface="Times New Roman" panose="02020603050405020304" pitchFamily="18" charset="0"/>
                          <a:cs typeface="Times New Roman" panose="02020603050405020304" pitchFamily="18" charset="0"/>
                        </a:rPr>
                        <a:t>3</a:t>
                      </a:r>
                      <a:endParaRPr lang="uk-UA" sz="14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r>
                        <a:rPr lang="uk-UA" sz="1400" dirty="0" smtClean="0">
                          <a:latin typeface="Times New Roman" panose="02020603050405020304" pitchFamily="18" charset="0"/>
                          <a:cs typeface="Times New Roman" panose="02020603050405020304" pitchFamily="18" charset="0"/>
                        </a:rPr>
                        <a:t>Нестабільність зовнішнього середовища</a:t>
                      </a:r>
                      <a:endParaRPr lang="uk-UA" sz="14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pPr marL="285750" indent="-285750">
                        <a:buFontTx/>
                        <a:buChar char="-"/>
                      </a:pPr>
                      <a:r>
                        <a:rPr lang="ru-RU" sz="1400" dirty="0" smtClean="0">
                          <a:latin typeface="Times New Roman" panose="02020603050405020304" pitchFamily="18" charset="0"/>
                          <a:cs typeface="Times New Roman" panose="02020603050405020304" pitchFamily="18" charset="0"/>
                        </a:rPr>
                        <a:t>глобальні або локальні фінансові кризи; </a:t>
                      </a:r>
                    </a:p>
                    <a:p>
                      <a:pPr marL="285750" indent="-285750">
                        <a:buFontTx/>
                        <a:buChar char="-"/>
                      </a:pPr>
                      <a:r>
                        <a:rPr lang="ru-RU" sz="1400" dirty="0" smtClean="0">
                          <a:latin typeface="Times New Roman" panose="02020603050405020304" pitchFamily="18" charset="0"/>
                          <a:cs typeface="Times New Roman" panose="02020603050405020304" pitchFamily="18" charset="0"/>
                        </a:rPr>
                        <a:t>неможливість одержати доступ до зовнішніх фінансових  ресурсів;</a:t>
                      </a:r>
                    </a:p>
                    <a:p>
                      <a:pPr marL="285750" indent="-285750">
                        <a:buFontTx/>
                        <a:buChar char="-"/>
                      </a:pPr>
                      <a:r>
                        <a:rPr lang="ru-RU" sz="1400" dirty="0" smtClean="0">
                          <a:latin typeface="Times New Roman" panose="02020603050405020304" pitchFamily="18" charset="0"/>
                          <a:cs typeface="Times New Roman" panose="02020603050405020304" pitchFamily="18" charset="0"/>
                        </a:rPr>
                        <a:t>валютний, процентний і ринковий ризики; </a:t>
                      </a:r>
                    </a:p>
                    <a:p>
                      <a:pPr marL="285750" indent="-285750">
                        <a:buFontTx/>
                        <a:buChar char="-"/>
                      </a:pPr>
                      <a:r>
                        <a:rPr lang="ru-RU" sz="1400" dirty="0" smtClean="0">
                          <a:latin typeface="Times New Roman" panose="02020603050405020304" pitchFamily="18" charset="0"/>
                          <a:cs typeface="Times New Roman" panose="02020603050405020304" pitchFamily="18" charset="0"/>
                        </a:rPr>
                        <a:t>блокування активів банку в іншій державі; </a:t>
                      </a:r>
                    </a:p>
                    <a:p>
                      <a:pPr marL="285750" indent="-285750">
                        <a:buFontTx/>
                        <a:buChar char="-"/>
                      </a:pPr>
                      <a:r>
                        <a:rPr lang="ru-RU" sz="1400" dirty="0" smtClean="0">
                          <a:latin typeface="Times New Roman" panose="02020603050405020304" pitchFamily="18" charset="0"/>
                          <a:cs typeface="Times New Roman" panose="02020603050405020304" pitchFamily="18" charset="0"/>
                        </a:rPr>
                        <a:t>державний дефолт</a:t>
                      </a:r>
                      <a:endParaRPr lang="uk-UA" sz="14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r>
              <a:tr h="1588349">
                <a:tc>
                  <a:txBody>
                    <a:bodyPr/>
                    <a:lstStyle/>
                    <a:p>
                      <a:r>
                        <a:rPr lang="uk-UA" sz="1400" dirty="0" smtClean="0">
                          <a:latin typeface="Times New Roman" panose="02020603050405020304" pitchFamily="18" charset="0"/>
                          <a:cs typeface="Times New Roman" panose="02020603050405020304" pitchFamily="18" charset="0"/>
                        </a:rPr>
                        <a:t>4</a:t>
                      </a:r>
                      <a:endParaRPr lang="uk-UA" sz="14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r>
                        <a:rPr lang="uk-UA" sz="1400" dirty="0" smtClean="0">
                          <a:latin typeface="Times New Roman" panose="02020603050405020304" pitchFamily="18" charset="0"/>
                          <a:cs typeface="Times New Roman" panose="02020603050405020304" pitchFamily="18" charset="0"/>
                        </a:rPr>
                        <a:t>Недовіра до банківської системи</a:t>
                      </a:r>
                      <a:endParaRPr lang="uk-UA" sz="14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pPr marL="285750" indent="-285750">
                        <a:buFontTx/>
                        <a:buChar char="-"/>
                      </a:pPr>
                      <a:r>
                        <a:rPr lang="uk-UA" sz="1400" dirty="0" smtClean="0">
                          <a:latin typeface="Times New Roman" panose="02020603050405020304" pitchFamily="18" charset="0"/>
                          <a:cs typeface="Times New Roman" panose="02020603050405020304" pitchFamily="18" charset="0"/>
                        </a:rPr>
                        <a:t>недовіра з боку інвесторів; </a:t>
                      </a:r>
                    </a:p>
                    <a:p>
                      <a:pPr marL="285750" indent="-285750">
                        <a:buFontTx/>
                        <a:buChar char="-"/>
                      </a:pPr>
                      <a:r>
                        <a:rPr lang="ru-RU" sz="1400" dirty="0" smtClean="0">
                          <a:latin typeface="Times New Roman" panose="02020603050405020304" pitchFamily="18" charset="0"/>
                          <a:cs typeface="Times New Roman" panose="02020603050405020304" pitchFamily="18" charset="0"/>
                        </a:rPr>
                        <a:t>недовіра з боку підприємств (кредиторів); </a:t>
                      </a:r>
                      <a:endParaRPr lang="uk-UA" sz="1400" dirty="0" smtClean="0">
                        <a:latin typeface="Times New Roman" panose="02020603050405020304" pitchFamily="18" charset="0"/>
                        <a:cs typeface="Times New Roman" panose="02020603050405020304" pitchFamily="18" charset="0"/>
                      </a:endParaRPr>
                    </a:p>
                    <a:p>
                      <a:pPr marL="285750" indent="-285750">
                        <a:buFontTx/>
                        <a:buChar char="-"/>
                      </a:pPr>
                      <a:r>
                        <a:rPr lang="uk-UA" sz="1400" dirty="0" smtClean="0">
                          <a:latin typeface="Times New Roman" panose="02020603050405020304" pitchFamily="18" charset="0"/>
                          <a:cs typeface="Times New Roman" panose="02020603050405020304" pitchFamily="18" charset="0"/>
                        </a:rPr>
                        <a:t>недовіра з боку населення (вкладників); </a:t>
                      </a:r>
                    </a:p>
                    <a:p>
                      <a:pPr marL="285750" indent="-285750">
                        <a:buFontTx/>
                        <a:buChar char="-"/>
                      </a:pPr>
                      <a:r>
                        <a:rPr lang="uk-UA" sz="1400" dirty="0" smtClean="0">
                          <a:latin typeface="Times New Roman" panose="02020603050405020304" pitchFamily="18" charset="0"/>
                          <a:cs typeface="Times New Roman" panose="02020603050405020304" pitchFamily="18" charset="0"/>
                        </a:rPr>
                        <a:t>швидке вилучення великого обсягу коштів із банку; </a:t>
                      </a:r>
                    </a:p>
                    <a:p>
                      <a:pPr marL="285750" indent="-285750">
                        <a:buFontTx/>
                        <a:buChar char="-"/>
                      </a:pPr>
                      <a:r>
                        <a:rPr lang="uk-UA" sz="1400" dirty="0" smtClean="0">
                          <a:latin typeface="Times New Roman" panose="02020603050405020304" pitchFamily="18" charset="0"/>
                          <a:cs typeface="Times New Roman" panose="02020603050405020304" pitchFamily="18" charset="0"/>
                        </a:rPr>
                        <a:t>використання засобів масової інформації для провокування банківської кризи; </a:t>
                      </a:r>
                    </a:p>
                    <a:p>
                      <a:pPr marL="285750" indent="-285750">
                        <a:buFontTx/>
                        <a:buChar char="-"/>
                      </a:pPr>
                      <a:r>
                        <a:rPr lang="uk-UA" sz="1400" dirty="0" smtClean="0">
                          <a:latin typeface="Times New Roman" panose="02020603050405020304" pitchFamily="18" charset="0"/>
                          <a:cs typeface="Times New Roman" panose="02020603050405020304" pitchFamily="18" charset="0"/>
                        </a:rPr>
                        <a:t>погіршення репутації банку; </a:t>
                      </a:r>
                    </a:p>
                    <a:p>
                      <a:pPr marL="285750" indent="-285750">
                        <a:buFontTx/>
                        <a:buChar char="-"/>
                      </a:pPr>
                      <a:r>
                        <a:rPr lang="uk-UA" sz="1400" dirty="0" smtClean="0">
                          <a:latin typeface="Times New Roman" panose="02020603050405020304" pitchFamily="18" charset="0"/>
                          <a:cs typeface="Times New Roman" panose="02020603050405020304" pitchFamily="18" charset="0"/>
                        </a:rPr>
                        <a:t>банкрутство великого банку</a:t>
                      </a:r>
                      <a:endParaRPr lang="uk-UA" sz="14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r>
            </a:tbl>
          </a:graphicData>
        </a:graphic>
      </p:graphicFrame>
    </p:spTree>
    <p:extLst>
      <p:ext uri="{BB962C8B-B14F-4D97-AF65-F5344CB8AC3E}">
        <p14:creationId xmlns:p14="http://schemas.microsoft.com/office/powerpoint/2010/main" val="12335417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8175"/>
            <a:ext cx="7924800" cy="580926"/>
          </a:xfrm>
        </p:spPr>
        <p:txBody>
          <a:bodyPr/>
          <a:lstStyle/>
          <a:p>
            <a:pPr algn="ctr"/>
            <a:r>
              <a:rPr lang="uk-UA" b="1" i="1" dirty="0">
                <a:solidFill>
                  <a:srgbClr val="FF0000"/>
                </a:solidFill>
                <a:latin typeface="Times New Roman" panose="02020603050405020304" pitchFamily="18" charset="0"/>
                <a:cs typeface="Times New Roman" panose="02020603050405020304" pitchFamily="18" charset="0"/>
              </a:rPr>
              <a:t>Основні види зовнішніх загроз</a:t>
            </a:r>
          </a:p>
        </p:txBody>
      </p:sp>
      <p:graphicFrame>
        <p:nvGraphicFramePr>
          <p:cNvPr id="4" name="Таблица 3"/>
          <p:cNvGraphicFramePr>
            <a:graphicFrameLocks noGrp="1"/>
          </p:cNvGraphicFramePr>
          <p:nvPr>
            <p:extLst>
              <p:ext uri="{D42A27DB-BD31-4B8C-83A1-F6EECF244321}">
                <p14:modId xmlns:p14="http://schemas.microsoft.com/office/powerpoint/2010/main" val="1265822980"/>
              </p:ext>
            </p:extLst>
          </p:nvPr>
        </p:nvGraphicFramePr>
        <p:xfrm>
          <a:off x="0" y="907461"/>
          <a:ext cx="9144000" cy="5950538"/>
        </p:xfrm>
        <a:graphic>
          <a:graphicData uri="http://schemas.openxmlformats.org/drawingml/2006/table">
            <a:tbl>
              <a:tblPr firstRow="1" bandRow="1">
                <a:tableStyleId>{5C22544A-7EE6-4342-B048-85BDC9FD1C3A}</a:tableStyleId>
              </a:tblPr>
              <a:tblGrid>
                <a:gridCol w="442451"/>
                <a:gridCol w="2138516"/>
                <a:gridCol w="6563033"/>
              </a:tblGrid>
              <a:tr h="492620">
                <a:tc>
                  <a:txBody>
                    <a:bodyPr/>
                    <a:lstStyle/>
                    <a:p>
                      <a:pPr algn="ctr"/>
                      <a:r>
                        <a:rPr lang="uk-UA" sz="1600" dirty="0" smtClean="0">
                          <a:latin typeface="Times New Roman" panose="02020603050405020304" pitchFamily="18" charset="0"/>
                          <a:cs typeface="Times New Roman" panose="02020603050405020304" pitchFamily="18" charset="0"/>
                        </a:rPr>
                        <a:t>№</a:t>
                      </a:r>
                      <a:endParaRPr lang="uk-UA" sz="1600" dirty="0">
                        <a:latin typeface="Times New Roman" panose="02020603050405020304" pitchFamily="18" charset="0"/>
                        <a:cs typeface="Times New Roman" panose="02020603050405020304" pitchFamily="18" charset="0"/>
                      </a:endParaRPr>
                    </a:p>
                  </a:txBody>
                  <a:tcPr>
                    <a:solidFill>
                      <a:srgbClr val="002060"/>
                    </a:solidFill>
                  </a:tcPr>
                </a:tc>
                <a:tc>
                  <a:txBody>
                    <a:bodyPr/>
                    <a:lstStyle/>
                    <a:p>
                      <a:pPr algn="ctr"/>
                      <a:r>
                        <a:rPr lang="uk-UA" sz="1600" dirty="0" smtClean="0">
                          <a:latin typeface="Times New Roman" panose="02020603050405020304" pitchFamily="18" charset="0"/>
                          <a:cs typeface="Times New Roman" panose="02020603050405020304" pitchFamily="18" charset="0"/>
                        </a:rPr>
                        <a:t>Зовнішні</a:t>
                      </a:r>
                      <a:r>
                        <a:rPr lang="uk-UA" sz="1600" baseline="0" dirty="0" smtClean="0">
                          <a:latin typeface="Times New Roman" panose="02020603050405020304" pitchFamily="18" charset="0"/>
                          <a:cs typeface="Times New Roman" panose="02020603050405020304" pitchFamily="18" charset="0"/>
                        </a:rPr>
                        <a:t> загрози</a:t>
                      </a:r>
                      <a:endParaRPr lang="uk-UA" sz="1600" dirty="0">
                        <a:latin typeface="Times New Roman" panose="02020603050405020304" pitchFamily="18" charset="0"/>
                        <a:cs typeface="Times New Roman" panose="02020603050405020304" pitchFamily="18" charset="0"/>
                      </a:endParaRPr>
                    </a:p>
                  </a:txBody>
                  <a:tcPr>
                    <a:solidFill>
                      <a:srgbClr val="002060"/>
                    </a:solidFill>
                  </a:tcPr>
                </a:tc>
                <a:tc>
                  <a:txBody>
                    <a:bodyPr/>
                    <a:lstStyle/>
                    <a:p>
                      <a:pPr algn="ctr"/>
                      <a:r>
                        <a:rPr lang="uk-UA" sz="1600" dirty="0" smtClean="0">
                          <a:latin typeface="Times New Roman" panose="02020603050405020304" pitchFamily="18" charset="0"/>
                          <a:cs typeface="Times New Roman" panose="02020603050405020304" pitchFamily="18" charset="0"/>
                        </a:rPr>
                        <a:t>Можливості прояву</a:t>
                      </a:r>
                      <a:endParaRPr lang="uk-UA" sz="1600" dirty="0">
                        <a:latin typeface="Times New Roman" panose="02020603050405020304" pitchFamily="18" charset="0"/>
                        <a:cs typeface="Times New Roman" panose="02020603050405020304" pitchFamily="18" charset="0"/>
                      </a:endParaRPr>
                    </a:p>
                  </a:txBody>
                  <a:tcPr>
                    <a:solidFill>
                      <a:srgbClr val="002060"/>
                    </a:solidFill>
                  </a:tcPr>
                </a:tc>
              </a:tr>
              <a:tr h="1598802">
                <a:tc>
                  <a:txBody>
                    <a:bodyPr/>
                    <a:lstStyle/>
                    <a:p>
                      <a:r>
                        <a:rPr lang="uk-UA" sz="1600" dirty="0" smtClean="0">
                          <a:latin typeface="Times New Roman" panose="02020603050405020304" pitchFamily="18" charset="0"/>
                          <a:cs typeface="Times New Roman" panose="02020603050405020304" pitchFamily="18" charset="0"/>
                        </a:rPr>
                        <a:t>5</a:t>
                      </a:r>
                      <a:endParaRPr lang="uk-UA" sz="16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r>
                        <a:rPr lang="uk-UA" sz="1600" dirty="0" smtClean="0">
                          <a:latin typeface="Times New Roman" panose="02020603050405020304" pitchFamily="18" charset="0"/>
                          <a:cs typeface="Times New Roman" panose="02020603050405020304" pitchFamily="18" charset="0"/>
                        </a:rPr>
                        <a:t> Конкурентне  середовище</a:t>
                      </a:r>
                      <a:endParaRPr lang="uk-UA" sz="16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pPr marL="285750" indent="-285750">
                        <a:buFontTx/>
                        <a:buChar char="-"/>
                      </a:pPr>
                      <a:r>
                        <a:rPr lang="uk-UA" sz="1600" dirty="0" smtClean="0">
                          <a:latin typeface="Times New Roman" panose="02020603050405020304" pitchFamily="18" charset="0"/>
                          <a:cs typeface="Times New Roman" panose="02020603050405020304" pitchFamily="18" charset="0"/>
                        </a:rPr>
                        <a:t>неконкурентоспроможність банку; </a:t>
                      </a:r>
                    </a:p>
                    <a:p>
                      <a:pPr marL="285750" indent="-285750">
                        <a:buFontTx/>
                        <a:buChar char="-"/>
                      </a:pPr>
                      <a:r>
                        <a:rPr lang="uk-UA" sz="1600" dirty="0" smtClean="0">
                          <a:latin typeface="Times New Roman" panose="02020603050405020304" pitchFamily="18" charset="0"/>
                          <a:cs typeface="Times New Roman" panose="02020603050405020304" pitchFamily="18" charset="0"/>
                        </a:rPr>
                        <a:t>несумлінна діяльність конкурентів; </a:t>
                      </a:r>
                    </a:p>
                    <a:p>
                      <a:pPr marL="285750" indent="-285750">
                        <a:buFontTx/>
                        <a:buChar char="-"/>
                      </a:pPr>
                      <a:r>
                        <a:rPr lang="uk-UA" sz="1600" dirty="0" smtClean="0">
                          <a:latin typeface="Times New Roman" panose="02020603050405020304" pitchFamily="18" charset="0"/>
                          <a:cs typeface="Times New Roman" panose="02020603050405020304" pitchFamily="18" charset="0"/>
                        </a:rPr>
                        <a:t>різке збільшення ринкових ставок за депозитами; </a:t>
                      </a:r>
                    </a:p>
                    <a:p>
                      <a:pPr marL="285750" indent="-285750">
                        <a:buFontTx/>
                        <a:buChar char="-"/>
                      </a:pPr>
                      <a:r>
                        <a:rPr lang="uk-UA" sz="1600" dirty="0" smtClean="0">
                          <a:latin typeface="Times New Roman" panose="02020603050405020304" pitchFamily="18" charset="0"/>
                          <a:cs typeface="Times New Roman" panose="02020603050405020304" pitchFamily="18" charset="0"/>
                        </a:rPr>
                        <a:t>різке зниження ринкових ставок за кредитами; </a:t>
                      </a:r>
                    </a:p>
                    <a:p>
                      <a:pPr marL="285750" indent="-285750">
                        <a:buFontTx/>
                        <a:buChar char="-"/>
                      </a:pPr>
                      <a:r>
                        <a:rPr lang="uk-UA" sz="1600" dirty="0" smtClean="0">
                          <a:latin typeface="Times New Roman" panose="02020603050405020304" pitchFamily="18" charset="0"/>
                          <a:cs typeface="Times New Roman" panose="02020603050405020304" pitchFamily="18" charset="0"/>
                        </a:rPr>
                        <a:t>завдання економічних збитків підприємствам – ключовим контрагентам банку</a:t>
                      </a:r>
                      <a:endParaRPr lang="uk-UA" sz="16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r>
              <a:tr h="1348009">
                <a:tc>
                  <a:txBody>
                    <a:bodyPr/>
                    <a:lstStyle/>
                    <a:p>
                      <a:r>
                        <a:rPr lang="uk-UA" sz="1600" dirty="0" smtClean="0">
                          <a:latin typeface="Times New Roman" panose="02020603050405020304" pitchFamily="18" charset="0"/>
                          <a:cs typeface="Times New Roman" panose="02020603050405020304" pitchFamily="18" charset="0"/>
                        </a:rPr>
                        <a:t>6</a:t>
                      </a:r>
                      <a:endParaRPr lang="uk-UA" sz="16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r>
                        <a:rPr lang="uk-UA" sz="1600" dirty="0" smtClean="0">
                          <a:latin typeface="Times New Roman" panose="02020603050405020304" pitchFamily="18" charset="0"/>
                          <a:cs typeface="Times New Roman" panose="02020603050405020304" pitchFamily="18" charset="0"/>
                        </a:rPr>
                        <a:t> Злочинна  діяльність</a:t>
                      </a:r>
                      <a:endParaRPr lang="uk-UA" sz="16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pPr marL="285750" indent="-285750">
                        <a:buFontTx/>
                        <a:buChar char="-"/>
                      </a:pPr>
                      <a:r>
                        <a:rPr lang="uk-UA" sz="1600" dirty="0" smtClean="0">
                          <a:latin typeface="Times New Roman" panose="02020603050405020304" pitchFamily="18" charset="0"/>
                          <a:cs typeface="Times New Roman" panose="02020603050405020304" pitchFamily="18" charset="0"/>
                        </a:rPr>
                        <a:t>шахрайські дії третіх осіб; </a:t>
                      </a:r>
                    </a:p>
                    <a:p>
                      <a:pPr marL="285750" indent="-285750">
                        <a:buFontTx/>
                        <a:buChar char="-"/>
                      </a:pPr>
                      <a:r>
                        <a:rPr lang="ru-RU" sz="1600" dirty="0" smtClean="0">
                          <a:latin typeface="Times New Roman" panose="02020603050405020304" pitchFamily="18" charset="0"/>
                          <a:cs typeface="Times New Roman" panose="02020603050405020304" pitchFamily="18" charset="0"/>
                        </a:rPr>
                        <a:t>грабіж і крадіжка цінностей банку; </a:t>
                      </a:r>
                    </a:p>
                    <a:p>
                      <a:pPr marL="285750" indent="-285750">
                        <a:buFontTx/>
                        <a:buChar char="-"/>
                      </a:pPr>
                      <a:r>
                        <a:rPr lang="ru-RU" sz="1600" dirty="0" smtClean="0">
                          <a:latin typeface="Times New Roman" panose="02020603050405020304" pitchFamily="18" charset="0"/>
                          <a:cs typeface="Times New Roman" panose="02020603050405020304" pitchFamily="18" charset="0"/>
                        </a:rPr>
                        <a:t>злом комп’ютерних мереж банку;</a:t>
                      </a:r>
                    </a:p>
                    <a:p>
                      <a:pPr marL="285750" indent="-285750">
                        <a:buFontTx/>
                        <a:buChar char="-"/>
                      </a:pPr>
                      <a:r>
                        <a:rPr lang="ru-RU" sz="1600" dirty="0" smtClean="0">
                          <a:latin typeface="Times New Roman" panose="02020603050405020304" pitchFamily="18" charset="0"/>
                          <a:cs typeface="Times New Roman" panose="02020603050405020304" pitchFamily="18" charset="0"/>
                        </a:rPr>
                        <a:t>рейдерські атаки на банк; </a:t>
                      </a:r>
                    </a:p>
                    <a:p>
                      <a:pPr marL="285750" indent="-285750">
                        <a:buFontTx/>
                        <a:buChar char="-"/>
                      </a:pPr>
                      <a:r>
                        <a:rPr lang="ru-RU" sz="1600" dirty="0" smtClean="0">
                          <a:latin typeface="Times New Roman" panose="02020603050405020304" pitchFamily="18" charset="0"/>
                          <a:cs typeface="Times New Roman" panose="02020603050405020304" pitchFamily="18" charset="0"/>
                        </a:rPr>
                        <a:t>махінації з акціями банку</a:t>
                      </a:r>
                      <a:endParaRPr lang="uk-UA" sz="16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r>
              <a:tr h="1348009">
                <a:tc>
                  <a:txBody>
                    <a:bodyPr/>
                    <a:lstStyle/>
                    <a:p>
                      <a:r>
                        <a:rPr lang="uk-UA" sz="1600" dirty="0" smtClean="0">
                          <a:latin typeface="Times New Roman" panose="02020603050405020304" pitchFamily="18" charset="0"/>
                          <a:cs typeface="Times New Roman" panose="02020603050405020304" pitchFamily="18" charset="0"/>
                        </a:rPr>
                        <a:t>7</a:t>
                      </a:r>
                      <a:endParaRPr lang="uk-UA" sz="16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r>
                        <a:rPr lang="uk-UA" sz="1600" dirty="0" smtClean="0">
                          <a:latin typeface="Times New Roman" panose="02020603050405020304" pitchFamily="18" charset="0"/>
                          <a:cs typeface="Times New Roman" panose="02020603050405020304" pitchFamily="18" charset="0"/>
                        </a:rPr>
                        <a:t> Негативні  макроекономічні умови </a:t>
                      </a:r>
                      <a:endParaRPr lang="uk-UA" sz="16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pPr marL="285750" indent="-285750">
                        <a:buFontTx/>
                        <a:buChar char="-"/>
                      </a:pPr>
                      <a:r>
                        <a:rPr lang="uk-UA" sz="1600" dirty="0" smtClean="0">
                          <a:latin typeface="Times New Roman" panose="02020603050405020304" pitchFamily="18" charset="0"/>
                          <a:cs typeface="Times New Roman" panose="02020603050405020304" pitchFamily="18" charset="0"/>
                        </a:rPr>
                        <a:t>високий рівень інфляції та інфляційних очікувань; </a:t>
                      </a:r>
                    </a:p>
                    <a:p>
                      <a:pPr marL="285750" indent="-285750">
                        <a:buFontTx/>
                        <a:buChar char="-"/>
                      </a:pPr>
                      <a:r>
                        <a:rPr lang="uk-UA" sz="1600" dirty="0" smtClean="0">
                          <a:latin typeface="Times New Roman" panose="02020603050405020304" pitchFamily="18" charset="0"/>
                          <a:cs typeface="Times New Roman" panose="02020603050405020304" pitchFamily="18" charset="0"/>
                        </a:rPr>
                        <a:t>дефіцит інвестиційних коштів і низький рівень інвестиційної  </a:t>
                      </a:r>
                      <a:r>
                        <a:rPr lang="ru-RU" sz="1600" dirty="0" smtClean="0">
                          <a:latin typeface="Times New Roman" panose="02020603050405020304" pitchFamily="18" charset="0"/>
                          <a:cs typeface="Times New Roman" panose="02020603050405020304" pitchFamily="18" charset="0"/>
                        </a:rPr>
                        <a:t>активності в країні;</a:t>
                      </a:r>
                    </a:p>
                    <a:p>
                      <a:pPr marL="285750" indent="-285750">
                        <a:buFontTx/>
                        <a:buChar char="-"/>
                      </a:pPr>
                      <a:r>
                        <a:rPr lang="ru-RU" sz="1600" dirty="0" smtClean="0">
                          <a:latin typeface="Times New Roman" panose="02020603050405020304" pitchFamily="18" charset="0"/>
                          <a:cs typeface="Times New Roman" panose="02020603050405020304" pitchFamily="18" charset="0"/>
                        </a:rPr>
                        <a:t>економічна криза в країні;</a:t>
                      </a:r>
                    </a:p>
                    <a:p>
                      <a:pPr marL="285750" indent="-285750">
                        <a:buFontTx/>
                        <a:buChar char="-"/>
                      </a:pPr>
                      <a:r>
                        <a:rPr lang="ru-RU" sz="1600" dirty="0" smtClean="0">
                          <a:latin typeface="Times New Roman" panose="02020603050405020304" pitchFamily="18" charset="0"/>
                          <a:cs typeface="Times New Roman" panose="02020603050405020304" pitchFamily="18" charset="0"/>
                        </a:rPr>
                        <a:t>падіння попиту на кредити й банківські послуги</a:t>
                      </a:r>
                      <a:endParaRPr lang="uk-UA" sz="16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r>
              <a:tr h="1163098">
                <a:tc>
                  <a:txBody>
                    <a:bodyPr/>
                    <a:lstStyle/>
                    <a:p>
                      <a:r>
                        <a:rPr lang="uk-UA" sz="1600" dirty="0" smtClean="0">
                          <a:latin typeface="Times New Roman" panose="02020603050405020304" pitchFamily="18" charset="0"/>
                          <a:cs typeface="Times New Roman" panose="02020603050405020304" pitchFamily="18" charset="0"/>
                        </a:rPr>
                        <a:t>8</a:t>
                      </a:r>
                      <a:endParaRPr lang="uk-UA" sz="16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r>
                        <a:rPr lang="uk-UA" sz="1600" dirty="0" smtClean="0">
                          <a:latin typeface="Times New Roman" panose="02020603050405020304" pitchFamily="18" charset="0"/>
                          <a:cs typeface="Times New Roman" panose="02020603050405020304" pitchFamily="18" charset="0"/>
                        </a:rPr>
                        <a:t> Діяльність держави</a:t>
                      </a:r>
                      <a:endParaRPr lang="uk-UA" sz="16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c>
                  <a:txBody>
                    <a:bodyPr/>
                    <a:lstStyle/>
                    <a:p>
                      <a:pPr marL="285750" indent="-285750">
                        <a:buFontTx/>
                        <a:buChar char="-"/>
                      </a:pPr>
                      <a:r>
                        <a:rPr lang="uk-UA" sz="1600" dirty="0" smtClean="0">
                          <a:latin typeface="Times New Roman" panose="02020603050405020304" pitchFamily="18" charset="0"/>
                          <a:cs typeface="Times New Roman" panose="02020603050405020304" pitchFamily="18" charset="0"/>
                        </a:rPr>
                        <a:t>нестабільність податкової, кредитної й страхової політики; </a:t>
                      </a:r>
                    </a:p>
                    <a:p>
                      <a:pPr marL="285750" indent="-285750">
                        <a:buFontTx/>
                        <a:buChar char="-"/>
                      </a:pPr>
                      <a:r>
                        <a:rPr lang="uk-UA" sz="1600" dirty="0" smtClean="0">
                          <a:latin typeface="Times New Roman" panose="02020603050405020304" pitchFamily="18" charset="0"/>
                          <a:cs typeface="Times New Roman" panose="02020603050405020304" pitchFamily="18" charset="0"/>
                        </a:rPr>
                        <a:t>політична нестабільність; </a:t>
                      </a:r>
                    </a:p>
                    <a:p>
                      <a:pPr marL="285750" indent="-285750">
                        <a:buFontTx/>
                        <a:buChar char="-"/>
                      </a:pPr>
                      <a:r>
                        <a:rPr lang="uk-UA" sz="1600" dirty="0" smtClean="0">
                          <a:latin typeface="Times New Roman" panose="02020603050405020304" pitchFamily="18" charset="0"/>
                          <a:cs typeface="Times New Roman" panose="02020603050405020304" pitchFamily="18" charset="0"/>
                        </a:rPr>
                        <a:t>військові конфлікти</a:t>
                      </a:r>
                      <a:endParaRPr lang="uk-UA" sz="1600" dirty="0">
                        <a:latin typeface="Times New Roman" panose="02020603050405020304" pitchFamily="18" charset="0"/>
                        <a:cs typeface="Times New Roman" panose="02020603050405020304" pitchFamily="18" charset="0"/>
                      </a:endParaRPr>
                    </a:p>
                  </a:txBody>
                  <a:tcPr>
                    <a:blipFill>
                      <a:blip r:embed="rId2"/>
                      <a:tile tx="0" ty="0" sx="100000" sy="100000" flip="none" algn="tl"/>
                    </a:blipFill>
                  </a:tcPr>
                </a:tc>
              </a:tr>
            </a:tbl>
          </a:graphicData>
        </a:graphic>
      </p:graphicFrame>
    </p:spTree>
    <p:extLst>
      <p:ext uri="{BB962C8B-B14F-4D97-AF65-F5344CB8AC3E}">
        <p14:creationId xmlns:p14="http://schemas.microsoft.com/office/powerpoint/2010/main" val="2667012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2348880"/>
            <a:ext cx="7924800" cy="1900808"/>
          </a:xfrm>
        </p:spPr>
        <p:txBody>
          <a:bodyPr>
            <a:normAutofit/>
          </a:bodyPr>
          <a:lstStyle/>
          <a:p>
            <a:pPr marL="0" indent="0" algn="ctr">
              <a:buNone/>
            </a:pPr>
            <a:r>
              <a:rPr lang="uk-UA" sz="6000" b="1" dirty="0" smtClean="0">
                <a:solidFill>
                  <a:srgbClr val="FF0000"/>
                </a:solidFill>
                <a:latin typeface="Times New Roman" panose="02020603050405020304" pitchFamily="18" charset="0"/>
                <a:cs typeface="Times New Roman" panose="02020603050405020304" pitchFamily="18" charset="0"/>
              </a:rPr>
              <a:t>ДЯКУЮ ЗА УВАГУ!</a:t>
            </a:r>
            <a:endParaRPr lang="uk-UA" sz="6000" b="1" dirty="0">
              <a:solidFill>
                <a:srgbClr val="FF0000"/>
              </a:solidFill>
              <a:latin typeface="Times New Roman" panose="02020603050405020304" pitchFamily="18" charset="0"/>
              <a:cs typeface="Times New Roman" panose="02020603050405020304" pitchFamily="18" charset="0"/>
            </a:endParaRPr>
          </a:p>
        </p:txBody>
      </p:sp>
      <p:pic>
        <p:nvPicPr>
          <p:cNvPr id="9218" name="Picture 2" descr="D:\Desktop\picture2_ekonomika-ukrainy_362690_p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3" y="4221088"/>
            <a:ext cx="6336704" cy="2016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03465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188640"/>
            <a:ext cx="9144000" cy="6669360"/>
          </a:xfrm>
        </p:spPr>
        <p:txBody>
          <a:bodyPr>
            <a:normAutofit lnSpcReduction="10000"/>
          </a:bodyPr>
          <a:lstStyle/>
          <a:p>
            <a:pPr marL="0" indent="0" algn="ctr">
              <a:buNone/>
            </a:pPr>
            <a:r>
              <a:rPr lang="uk-UA" altLang="uk-UA" sz="2800" b="1" dirty="0">
                <a:solidFill>
                  <a:srgbClr val="FFFF00"/>
                </a:solidFill>
                <a:latin typeface="Times New Roman" panose="02020603050405020304" pitchFamily="18" charset="0"/>
                <a:cs typeface="Times New Roman" panose="02020603050405020304" pitchFamily="18" charset="0"/>
              </a:rPr>
              <a:t>ІІ. Нормативні акти</a:t>
            </a:r>
            <a:r>
              <a:rPr lang="uk-UA" altLang="uk-UA" sz="2800" b="1" dirty="0" smtClean="0">
                <a:solidFill>
                  <a:srgbClr val="FFFF00"/>
                </a:solidFill>
                <a:latin typeface="Times New Roman" panose="02020603050405020304" pitchFamily="18" charset="0"/>
                <a:cs typeface="Times New Roman" panose="02020603050405020304" pitchFamily="18" charset="0"/>
              </a:rPr>
              <a:t>:</a:t>
            </a:r>
          </a:p>
          <a:p>
            <a:pPr marL="514350" indent="-514350" algn="just">
              <a:buAutoNum type="arabicPeriod"/>
            </a:pPr>
            <a:r>
              <a:rPr lang="uk-UA" altLang="uk-UA" sz="2400" dirty="0" smtClean="0">
                <a:latin typeface="Times New Roman" panose="02020603050405020304" pitchFamily="18" charset="0"/>
                <a:cs typeface="Times New Roman" panose="02020603050405020304" pitchFamily="18" charset="0"/>
              </a:rPr>
              <a:t>Про </a:t>
            </a:r>
            <a:r>
              <a:rPr lang="uk-UA" altLang="uk-UA" sz="2400" dirty="0">
                <a:latin typeface="Times New Roman" panose="02020603050405020304" pitchFamily="18" charset="0"/>
                <a:cs typeface="Times New Roman" panose="02020603050405020304" pitchFamily="18" charset="0"/>
              </a:rPr>
              <a:t>запобігання та протидію легалізації (відмиванню) доходів, одержаних злочинним шляхом та фінансування тероризму: Закон України від 28.11.02 №249 – І</a:t>
            </a:r>
            <a:r>
              <a:rPr lang="ru-RU" altLang="uk-UA" sz="2400" dirty="0">
                <a:latin typeface="Times New Roman" panose="02020603050405020304" pitchFamily="18" charset="0"/>
                <a:cs typeface="Times New Roman" panose="02020603050405020304" pitchFamily="18" charset="0"/>
              </a:rPr>
              <a:t>V</a:t>
            </a:r>
            <a:r>
              <a:rPr lang="uk-UA" altLang="uk-UA" sz="2400" dirty="0">
                <a:latin typeface="Times New Roman" panose="02020603050405020304" pitchFamily="18" charset="0"/>
                <a:cs typeface="Times New Roman" panose="02020603050405020304" pitchFamily="18" charset="0"/>
              </a:rPr>
              <a:t> (зі змінами та доповненнями).</a:t>
            </a:r>
            <a:r>
              <a:rPr lang="ru-RU" altLang="uk-UA" sz="2400" dirty="0">
                <a:latin typeface="Times New Roman" panose="02020603050405020304" pitchFamily="18" charset="0"/>
                <a:cs typeface="Times New Roman" panose="02020603050405020304" pitchFamily="18" charset="0"/>
              </a:rPr>
              <a:t> </a:t>
            </a:r>
            <a:endParaRPr lang="ru-RU" altLang="uk-UA" sz="2400" dirty="0" smtClean="0">
              <a:latin typeface="Times New Roman" panose="02020603050405020304" pitchFamily="18" charset="0"/>
              <a:cs typeface="Times New Roman" panose="02020603050405020304" pitchFamily="18" charset="0"/>
            </a:endParaRPr>
          </a:p>
          <a:p>
            <a:pPr marL="514350" indent="-514350" algn="just">
              <a:buAutoNum type="arabicPeriod"/>
            </a:pPr>
            <a:r>
              <a:rPr lang="ru-RU" altLang="uk-UA" sz="2400" dirty="0" smtClean="0">
                <a:latin typeface="Times New Roman" panose="02020603050405020304" pitchFamily="18" charset="0"/>
                <a:cs typeface="Times New Roman" panose="02020603050405020304" pitchFamily="18" charset="0"/>
              </a:rPr>
              <a:t>Про захист економічної конкуренції // Закон України від 11.01.2001р. № 2210-ІІІ зі змінами і доповненнями.</a:t>
            </a:r>
          </a:p>
          <a:p>
            <a:pPr marL="514350" indent="-514350" algn="just">
              <a:buFont typeface="Arial" pitchFamily="34" charset="0"/>
              <a:buAutoNum type="arabicPeriod"/>
            </a:pPr>
            <a:r>
              <a:rPr lang="uk-UA" altLang="uk-UA" sz="2400" dirty="0">
                <a:latin typeface="Times New Roman" panose="02020603050405020304" pitchFamily="18" charset="0"/>
                <a:cs typeface="Times New Roman" panose="02020603050405020304" pitchFamily="18" charset="0"/>
              </a:rPr>
              <a:t>Про захист від недобросовісної конкуренції:  Закон України від 7.06.1996 в редакції 15.05.2003 // Правова програма Ліга</a:t>
            </a:r>
            <a:r>
              <a:rPr lang="uk-UA" altLang="uk-UA" sz="2400" dirty="0" smtClean="0">
                <a:latin typeface="Times New Roman" panose="02020603050405020304" pitchFamily="18" charset="0"/>
                <a:cs typeface="Times New Roman" panose="02020603050405020304" pitchFamily="18" charset="0"/>
              </a:rPr>
              <a:t>: Закон</a:t>
            </a:r>
            <a:r>
              <a:rPr lang="uk-UA" altLang="uk-UA" sz="2400" dirty="0">
                <a:latin typeface="Times New Roman" panose="02020603050405020304" pitchFamily="18" charset="0"/>
                <a:cs typeface="Times New Roman" panose="02020603050405020304" pitchFamily="18" charset="0"/>
              </a:rPr>
              <a:t>.</a:t>
            </a:r>
          </a:p>
          <a:p>
            <a:pPr marL="514350" indent="-514350" algn="just">
              <a:buAutoNum type="arabicPeriod"/>
            </a:pPr>
            <a:r>
              <a:rPr lang="ru-RU" altLang="uk-UA" sz="2400" dirty="0" smtClean="0">
                <a:latin typeface="Times New Roman" panose="02020603050405020304" pitchFamily="18" charset="0"/>
                <a:cs typeface="Times New Roman" panose="02020603050405020304" pitchFamily="18" charset="0"/>
              </a:rPr>
              <a:t>Про банки і банківську діяльність // Закон України від 07.12.2000 р. - № 2121-ІІІ зі змінами і доповненнями.</a:t>
            </a:r>
          </a:p>
          <a:p>
            <a:pPr marL="514350" indent="-514350" algn="just">
              <a:buAutoNum type="arabicPeriod"/>
            </a:pPr>
            <a:r>
              <a:rPr lang="ru-RU" altLang="uk-UA" sz="2400" dirty="0" smtClean="0">
                <a:latin typeface="Times New Roman" panose="02020603050405020304" pitchFamily="18" charset="0"/>
                <a:cs typeface="Times New Roman" panose="02020603050405020304" pitchFamily="18" charset="0"/>
              </a:rPr>
              <a:t>Положення про діяльність в Україні внутрішньодержавних і міжнародних платіжних систем // Постанова Національного банку України від 25.09.2007 р. №348 зі змінами та доповненнями</a:t>
            </a:r>
          </a:p>
          <a:p>
            <a:pPr marL="514350" indent="-514350" algn="just">
              <a:buAutoNum type="arabicPeriod"/>
            </a:pPr>
            <a:endParaRPr lang="ru-RU" altLang="uk-UA" sz="2200" dirty="0" smtClean="0">
              <a:latin typeface="Times New Roman" panose="02020603050405020304" pitchFamily="18" charset="0"/>
              <a:cs typeface="Times New Roman" panose="02020603050405020304" pitchFamily="18" charset="0"/>
            </a:endParaRPr>
          </a:p>
          <a:p>
            <a:pPr marL="514350" indent="-514350" algn="just">
              <a:buAutoNum type="arabicPeriod"/>
            </a:pPr>
            <a:endParaRPr lang="ru-RU" altLang="uk-UA" sz="3200" dirty="0"/>
          </a:p>
          <a:p>
            <a:pPr marL="0" indent="0" algn="just">
              <a:buNone/>
            </a:pPr>
            <a:endParaRPr lang="uk-UA" sz="3200" dirty="0"/>
          </a:p>
        </p:txBody>
      </p:sp>
    </p:spTree>
    <p:extLst>
      <p:ext uri="{BB962C8B-B14F-4D97-AF65-F5344CB8AC3E}">
        <p14:creationId xmlns:p14="http://schemas.microsoft.com/office/powerpoint/2010/main" val="40404505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260648"/>
            <a:ext cx="9144000" cy="6713984"/>
          </a:xfrm>
        </p:spPr>
        <p:txBody>
          <a:bodyPr>
            <a:normAutofit/>
          </a:bodyPr>
          <a:lstStyle/>
          <a:p>
            <a:pPr marL="0" indent="0" algn="ctr">
              <a:buNone/>
            </a:pPr>
            <a:r>
              <a:rPr lang="uk-UA" altLang="uk-UA" sz="2800" b="1" dirty="0">
                <a:solidFill>
                  <a:srgbClr val="FFFF00"/>
                </a:solidFill>
                <a:latin typeface="Times New Roman" panose="02020603050405020304" pitchFamily="18" charset="0"/>
                <a:cs typeface="Times New Roman" panose="02020603050405020304" pitchFamily="18" charset="0"/>
              </a:rPr>
              <a:t>ІІІ. Додаткова література</a:t>
            </a:r>
            <a:r>
              <a:rPr lang="uk-UA" altLang="uk-UA" sz="2800" b="1" dirty="0" smtClean="0">
                <a:solidFill>
                  <a:srgbClr val="FFFF00"/>
                </a:solidFill>
                <a:latin typeface="Times New Roman" panose="02020603050405020304" pitchFamily="18" charset="0"/>
                <a:cs typeface="Times New Roman" panose="02020603050405020304" pitchFamily="18" charset="0"/>
              </a:rPr>
              <a:t>:</a:t>
            </a:r>
          </a:p>
          <a:p>
            <a:pPr marL="514350" indent="-514350" algn="just">
              <a:buAutoNum type="arabicPeriod"/>
            </a:pPr>
            <a:r>
              <a:rPr lang="uk-UA" sz="2400" dirty="0" smtClean="0">
                <a:latin typeface="Times New Roman" panose="02020603050405020304" pitchFamily="18" charset="0"/>
                <a:cs typeface="Times New Roman" panose="02020603050405020304" pitchFamily="18" charset="0"/>
              </a:rPr>
              <a:t>Зубок М.І. Безпека банківської діяльності: навч.посіб. / Зубок М.І. – К.: КНЕУ, 2002. – 190 с.</a:t>
            </a:r>
          </a:p>
          <a:p>
            <a:pPr marL="514350" indent="-514350" algn="just">
              <a:buAutoNum type="arabicPeriod"/>
            </a:pPr>
            <a:r>
              <a:rPr lang="uk-UA" sz="2400" dirty="0" smtClean="0">
                <a:latin typeface="Times New Roman" panose="02020603050405020304" pitchFamily="18" charset="0"/>
                <a:cs typeface="Times New Roman" panose="02020603050405020304" pitchFamily="18" charset="0"/>
              </a:rPr>
              <a:t>Павлов А.В. Основ</a:t>
            </a:r>
            <a:r>
              <a:rPr lang="ru-RU" sz="2400" dirty="0" smtClean="0">
                <a:latin typeface="Times New Roman" panose="02020603050405020304" pitchFamily="18" charset="0"/>
                <a:cs typeface="Times New Roman" panose="02020603050405020304" pitchFamily="18" charset="0"/>
              </a:rPr>
              <a:t>ы </a:t>
            </a:r>
            <a:r>
              <a:rPr lang="uk-UA" sz="2400" dirty="0" smtClean="0">
                <a:latin typeface="Times New Roman" panose="02020603050405020304" pitchFamily="18" charset="0"/>
                <a:cs typeface="Times New Roman" panose="02020603050405020304" pitchFamily="18" charset="0"/>
              </a:rPr>
              <a:t>организации безопасности банков: учеб.пособие / Павлов А.В. -  М.: Академия, 2010. – 128 с.</a:t>
            </a:r>
          </a:p>
          <a:p>
            <a:pPr marL="514350" indent="-514350" algn="just">
              <a:buAutoNum type="arabicPeriod"/>
            </a:pPr>
            <a:r>
              <a:rPr lang="uk-UA" sz="2400" dirty="0" smtClean="0">
                <a:latin typeface="Times New Roman" panose="02020603050405020304" pitchFamily="18" charset="0"/>
                <a:cs typeface="Times New Roman" panose="02020603050405020304" pitchFamily="18" charset="0"/>
              </a:rPr>
              <a:t>Бондарчук Ю.В. Безпека бізнесу: організаційно-правові основи: наук.-практ.посіб. / Ю.В.Бондарчук, А.І. Марущак. – К.: Скіф, 2008. – 369 с.</a:t>
            </a:r>
          </a:p>
          <a:p>
            <a:pPr marL="514350" indent="-514350" algn="just">
              <a:buAutoNum type="arabicPeriod"/>
            </a:pPr>
            <a:r>
              <a:rPr lang="uk-UA" sz="2400" dirty="0" smtClean="0">
                <a:latin typeface="Times New Roman" panose="02020603050405020304" pitchFamily="18" charset="0"/>
                <a:cs typeface="Times New Roman" panose="02020603050405020304" pitchFamily="18" charset="0"/>
              </a:rPr>
              <a:t>Камлик М.І. Економічна безпека підприємницької діяльності. Економіко-правовий аспект / М.І.Камлик – К.: Атіка, 2005. – 431 с.</a:t>
            </a:r>
          </a:p>
          <a:p>
            <a:pPr marL="514350" indent="-514350" algn="just">
              <a:buAutoNum type="arabicPeriod"/>
            </a:pPr>
            <a:r>
              <a:rPr lang="uk-UA" sz="2400" dirty="0" smtClean="0">
                <a:latin typeface="Times New Roman" panose="02020603050405020304" pitchFamily="18" charset="0"/>
                <a:cs typeface="Times New Roman" panose="02020603050405020304" pitchFamily="18" charset="0"/>
              </a:rPr>
              <a:t>Орлов П.І. Основи економічної безпеки фірми: навч.посіб. / П.І.Орлов, В.Є.Духов – Х.: Прометей-Прес, 2004. – 284 с.</a:t>
            </a:r>
            <a:endParaRPr lang="uk-UA"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25789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188640"/>
            <a:ext cx="9144000" cy="6768752"/>
          </a:xfrm>
        </p:spPr>
        <p:txBody>
          <a:bodyPr>
            <a:normAutofit/>
          </a:bodyPr>
          <a:lstStyle/>
          <a:p>
            <a:pPr marL="0" indent="0" algn="ctr">
              <a:buNone/>
            </a:pPr>
            <a:r>
              <a:rPr lang="uk-UA" altLang="uk-UA" sz="2800" b="1" dirty="0">
                <a:solidFill>
                  <a:srgbClr val="FFFF00"/>
                </a:solidFill>
                <a:latin typeface="Times New Roman" panose="02020603050405020304" pitchFamily="18" charset="0"/>
                <a:cs typeface="Times New Roman" panose="02020603050405020304" pitchFamily="18" charset="0"/>
              </a:rPr>
              <a:t>І</a:t>
            </a:r>
            <a:r>
              <a:rPr lang="en-US" altLang="uk-UA" sz="2800" b="1" dirty="0">
                <a:solidFill>
                  <a:srgbClr val="FFFF00"/>
                </a:solidFill>
                <a:latin typeface="Times New Roman" panose="02020603050405020304" pitchFamily="18" charset="0"/>
                <a:cs typeface="Times New Roman" panose="02020603050405020304" pitchFamily="18" charset="0"/>
              </a:rPr>
              <a:t>V</a:t>
            </a:r>
            <a:r>
              <a:rPr lang="uk-UA" altLang="uk-UA" sz="2800" b="1" dirty="0">
                <a:solidFill>
                  <a:srgbClr val="FFFF00"/>
                </a:solidFill>
                <a:latin typeface="Times New Roman" panose="02020603050405020304" pitchFamily="18" charset="0"/>
                <a:cs typeface="Times New Roman" panose="02020603050405020304" pitchFamily="18" charset="0"/>
              </a:rPr>
              <a:t>. Електронні ресурси</a:t>
            </a:r>
            <a:r>
              <a:rPr lang="uk-UA" altLang="uk-UA" sz="2800" b="1" dirty="0" smtClean="0">
                <a:solidFill>
                  <a:srgbClr val="FFFF00"/>
                </a:solidFill>
                <a:latin typeface="Times New Roman" panose="02020603050405020304" pitchFamily="18" charset="0"/>
                <a:cs typeface="Times New Roman" panose="02020603050405020304" pitchFamily="18" charset="0"/>
              </a:rPr>
              <a:t>:</a:t>
            </a:r>
          </a:p>
          <a:p>
            <a:pPr marL="457200" indent="-457200" algn="just">
              <a:buAutoNum type="arabicPeriod"/>
            </a:pPr>
            <a:r>
              <a:rPr lang="uk-UA" sz="2800" dirty="0" smtClean="0">
                <a:latin typeface="Times New Roman" panose="02020603050405020304" pitchFamily="18" charset="0"/>
                <a:cs typeface="Times New Roman" panose="02020603050405020304" pitchFamily="18" charset="0"/>
              </a:rPr>
              <a:t>Офіційний сайт Національного банку України. </a:t>
            </a:r>
            <a:r>
              <a:rPr lang="en-US" sz="2800" dirty="0" smtClean="0">
                <a:latin typeface="Times New Roman" panose="02020603050405020304" pitchFamily="18" charset="0"/>
                <a:cs typeface="Times New Roman" panose="02020603050405020304" pitchFamily="18" charset="0"/>
              </a:rPr>
              <a:t>URL</a:t>
            </a:r>
            <a:r>
              <a:rPr lang="uk-UA" sz="2800" dirty="0" smtClean="0">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hlinkClick r:id="rId2"/>
              </a:rPr>
              <a:t>https://bank.gov.ua</a:t>
            </a:r>
            <a:r>
              <a:rPr lang="en-US" sz="2800" dirty="0" smtClean="0">
                <a:latin typeface="Times New Roman" panose="02020603050405020304" pitchFamily="18" charset="0"/>
                <a:cs typeface="Times New Roman" panose="02020603050405020304" pitchFamily="18" charset="0"/>
                <a:hlinkClick r:id="rId2"/>
              </a:rPr>
              <a:t>/</a:t>
            </a:r>
            <a:endParaRPr lang="uk-UA" sz="2800" dirty="0" smtClean="0">
              <a:latin typeface="Times New Roman" panose="02020603050405020304" pitchFamily="18" charset="0"/>
              <a:cs typeface="Times New Roman" panose="02020603050405020304" pitchFamily="18" charset="0"/>
            </a:endParaRPr>
          </a:p>
          <a:p>
            <a:pPr marL="457200" indent="-457200" algn="just">
              <a:buAutoNum type="arabicPeriod"/>
            </a:pPr>
            <a:r>
              <a:rPr lang="uk-UA" sz="2800" dirty="0">
                <a:latin typeface="Times New Roman" panose="02020603050405020304" pitchFamily="18" charset="0"/>
                <a:cs typeface="Times New Roman" panose="02020603050405020304" pitchFamily="18" charset="0"/>
              </a:rPr>
              <a:t>Офіційний </a:t>
            </a:r>
            <a:r>
              <a:rPr lang="uk-UA" sz="2800" dirty="0" smtClean="0">
                <a:latin typeface="Times New Roman" panose="02020603050405020304" pitchFamily="18" charset="0"/>
                <a:cs typeface="Times New Roman" panose="02020603050405020304" pitchFamily="18" charset="0"/>
              </a:rPr>
              <a:t>сайт Асоціації українських банків. </a:t>
            </a:r>
            <a:r>
              <a:rPr lang="en-US" sz="2800" dirty="0" smtClean="0">
                <a:latin typeface="Times New Roman" panose="02020603050405020304" pitchFamily="18" charset="0"/>
                <a:cs typeface="Times New Roman" panose="02020603050405020304" pitchFamily="18" charset="0"/>
              </a:rPr>
              <a:t>URL</a:t>
            </a:r>
            <a:r>
              <a:rPr lang="uk-UA"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hlinkClick r:id="rId3"/>
              </a:rPr>
              <a:t>https://aub.org.ua</a:t>
            </a:r>
            <a:r>
              <a:rPr lang="en-US" sz="2800" dirty="0" smtClean="0">
                <a:latin typeface="Times New Roman" panose="02020603050405020304" pitchFamily="18" charset="0"/>
                <a:cs typeface="Times New Roman" panose="02020603050405020304" pitchFamily="18" charset="0"/>
                <a:hlinkClick r:id="rId3"/>
              </a:rPr>
              <a:t>/</a:t>
            </a:r>
            <a:endParaRPr lang="uk-UA" sz="2800" dirty="0" smtClean="0">
              <a:latin typeface="Times New Roman" panose="02020603050405020304" pitchFamily="18" charset="0"/>
              <a:cs typeface="Times New Roman" panose="02020603050405020304" pitchFamily="18" charset="0"/>
            </a:endParaRPr>
          </a:p>
          <a:p>
            <a:pPr marL="457200" indent="-457200" algn="just">
              <a:buAutoNum type="arabicPeriod"/>
            </a:pPr>
            <a:r>
              <a:rPr lang="uk-UA" sz="2800" dirty="0" smtClean="0">
                <a:latin typeface="Times New Roman" panose="02020603050405020304" pitchFamily="18" charset="0"/>
                <a:cs typeface="Times New Roman" panose="02020603050405020304" pitchFamily="18" charset="0"/>
              </a:rPr>
              <a:t> </a:t>
            </a:r>
            <a:r>
              <a:rPr lang="uk-UA" sz="2800" dirty="0">
                <a:latin typeface="Times New Roman" panose="02020603050405020304" pitchFamily="18" charset="0"/>
                <a:cs typeface="Times New Roman" panose="02020603050405020304" pitchFamily="18" charset="0"/>
              </a:rPr>
              <a:t>Офіційний </a:t>
            </a:r>
            <a:r>
              <a:rPr lang="uk-UA" sz="2800" dirty="0" smtClean="0">
                <a:latin typeface="Times New Roman" panose="02020603050405020304" pitchFamily="18" charset="0"/>
                <a:cs typeface="Times New Roman" panose="02020603050405020304" pitchFamily="18" charset="0"/>
              </a:rPr>
              <a:t>сайт Міністерства економіки України. </a:t>
            </a:r>
            <a:r>
              <a:rPr lang="en-US" sz="2800" dirty="0" smtClean="0">
                <a:latin typeface="Times New Roman" panose="02020603050405020304" pitchFamily="18" charset="0"/>
                <a:cs typeface="Times New Roman" panose="02020603050405020304" pitchFamily="18" charset="0"/>
              </a:rPr>
              <a:t>URL</a:t>
            </a:r>
            <a:r>
              <a:rPr lang="uk-UA"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hlinkClick r:id="rId4"/>
              </a:rPr>
              <a:t>https://</a:t>
            </a:r>
            <a:r>
              <a:rPr lang="en-US" sz="2800" dirty="0" smtClean="0">
                <a:latin typeface="Times New Roman" panose="02020603050405020304" pitchFamily="18" charset="0"/>
                <a:cs typeface="Times New Roman" panose="02020603050405020304" pitchFamily="18" charset="0"/>
                <a:hlinkClick r:id="rId4"/>
              </a:rPr>
              <a:t>www.me.gov.ua</a:t>
            </a:r>
            <a:r>
              <a:rPr lang="uk-UA" sz="2800" dirty="0" smtClean="0">
                <a:latin typeface="Times New Roman" panose="02020603050405020304" pitchFamily="18" charset="0"/>
                <a:cs typeface="Times New Roman" panose="02020603050405020304" pitchFamily="18" charset="0"/>
                <a:hlinkClick r:id="rId4"/>
              </a:rPr>
              <a:t>/</a:t>
            </a:r>
            <a:endParaRPr lang="uk-UA" sz="2800" dirty="0" smtClean="0">
              <a:latin typeface="Times New Roman" panose="02020603050405020304" pitchFamily="18" charset="0"/>
              <a:cs typeface="Times New Roman" panose="02020603050405020304" pitchFamily="18" charset="0"/>
            </a:endParaRPr>
          </a:p>
          <a:p>
            <a:pPr marL="457200" indent="-457200" algn="just">
              <a:buAutoNum type="arabicPeriod"/>
            </a:pPr>
            <a:r>
              <a:rPr lang="uk-UA" sz="2800" dirty="0" smtClean="0">
                <a:latin typeface="Times New Roman" panose="02020603050405020304" pitchFamily="18" charset="0"/>
                <a:cs typeface="Times New Roman" panose="02020603050405020304" pitchFamily="18" charset="0"/>
              </a:rPr>
              <a:t> </a:t>
            </a:r>
            <a:r>
              <a:rPr lang="uk-UA" sz="2800" dirty="0">
                <a:latin typeface="Times New Roman" panose="02020603050405020304" pitchFamily="18" charset="0"/>
                <a:cs typeface="Times New Roman" panose="02020603050405020304" pitchFamily="18" charset="0"/>
              </a:rPr>
              <a:t> Офіційний сайт Міністерства </a:t>
            </a:r>
            <a:r>
              <a:rPr lang="uk-UA" sz="2800" dirty="0" smtClean="0">
                <a:latin typeface="Times New Roman" panose="02020603050405020304" pitchFamily="18" charset="0"/>
                <a:cs typeface="Times New Roman" panose="02020603050405020304" pitchFamily="18" charset="0"/>
              </a:rPr>
              <a:t>фінансів </a:t>
            </a:r>
            <a:r>
              <a:rPr lang="uk-UA" sz="2800" dirty="0">
                <a:latin typeface="Times New Roman" panose="02020603050405020304" pitchFamily="18" charset="0"/>
                <a:cs typeface="Times New Roman" panose="02020603050405020304" pitchFamily="18" charset="0"/>
              </a:rPr>
              <a:t>України. </a:t>
            </a:r>
            <a:r>
              <a:rPr lang="en-US" sz="2800" dirty="0">
                <a:latin typeface="Times New Roman" panose="02020603050405020304" pitchFamily="18" charset="0"/>
                <a:cs typeface="Times New Roman" panose="02020603050405020304" pitchFamily="18" charset="0"/>
              </a:rPr>
              <a:t>URL</a:t>
            </a:r>
            <a:r>
              <a:rPr lang="uk-UA"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hlinkClick r:id="rId5"/>
              </a:rPr>
              <a:t>https://</a:t>
            </a:r>
            <a:r>
              <a:rPr lang="en-US" sz="2800" dirty="0" smtClean="0">
                <a:latin typeface="Times New Roman" panose="02020603050405020304" pitchFamily="18" charset="0"/>
                <a:cs typeface="Times New Roman" panose="02020603050405020304" pitchFamily="18" charset="0"/>
                <a:hlinkClick r:id="rId5"/>
              </a:rPr>
              <a:t>www.mof.gov.ua/uk</a:t>
            </a:r>
            <a:endParaRPr lang="uk-UA" sz="2800" dirty="0" smtClean="0">
              <a:latin typeface="Times New Roman" panose="02020603050405020304" pitchFamily="18" charset="0"/>
              <a:cs typeface="Times New Roman" panose="02020603050405020304" pitchFamily="18" charset="0"/>
            </a:endParaRPr>
          </a:p>
          <a:p>
            <a:pPr marL="457200" indent="-457200" algn="just">
              <a:buAutoNum type="arabicPeriod"/>
            </a:pPr>
            <a:r>
              <a:rPr lang="uk-UA" sz="2800" dirty="0" smtClean="0">
                <a:latin typeface="Times New Roman" panose="02020603050405020304" pitchFamily="18" charset="0"/>
                <a:cs typeface="Times New Roman" panose="02020603050405020304" pitchFamily="18" charset="0"/>
              </a:rPr>
              <a:t>Офіційний сайт Рахункової палати України. </a:t>
            </a:r>
            <a:r>
              <a:rPr lang="en-US" sz="2800" dirty="0" smtClean="0">
                <a:latin typeface="Times New Roman" panose="02020603050405020304" pitchFamily="18" charset="0"/>
                <a:cs typeface="Times New Roman" panose="02020603050405020304" pitchFamily="18" charset="0"/>
              </a:rPr>
              <a:t>URL</a:t>
            </a:r>
            <a:r>
              <a:rPr lang="uk-UA"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hlinkClick r:id="rId6"/>
              </a:rPr>
              <a:t>http</a:t>
            </a:r>
            <a:r>
              <a:rPr lang="ru-RU" sz="2800" dirty="0" smtClean="0">
                <a:latin typeface="Times New Roman" panose="02020603050405020304" pitchFamily="18" charset="0"/>
                <a:cs typeface="Times New Roman" panose="02020603050405020304" pitchFamily="18" charset="0"/>
                <a:hlinkClick r:id="rId6"/>
              </a:rPr>
              <a:t>://</a:t>
            </a:r>
            <a:r>
              <a:rPr lang="en-US" sz="2800" dirty="0" smtClean="0">
                <a:latin typeface="Times New Roman" panose="02020603050405020304" pitchFamily="18" charset="0"/>
                <a:cs typeface="Times New Roman" panose="02020603050405020304" pitchFamily="18" charset="0"/>
                <a:hlinkClick r:id="rId6"/>
              </a:rPr>
              <a:t>www.ac-rada.gov.ua</a:t>
            </a:r>
            <a:r>
              <a:rPr lang="en-US" sz="2800" dirty="0" smtClean="0">
                <a:latin typeface="Times New Roman" panose="02020603050405020304" pitchFamily="18" charset="0"/>
                <a:cs typeface="Times New Roman" panose="02020603050405020304" pitchFamily="18" charset="0"/>
              </a:rPr>
              <a:t> </a:t>
            </a:r>
            <a:r>
              <a:rPr lang="uk-UA" sz="2800" dirty="0" smtClean="0">
                <a:latin typeface="Times New Roman" panose="02020603050405020304" pitchFamily="18" charset="0"/>
                <a:cs typeface="Times New Roman" panose="02020603050405020304" pitchFamily="18" charset="0"/>
              </a:rPr>
              <a:t> </a:t>
            </a:r>
            <a:endParaRPr lang="uk-U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25300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908720"/>
            <a:ext cx="7772400" cy="2569193"/>
          </a:xfrm>
        </p:spPr>
        <p:txBody>
          <a:bodyPr/>
          <a:lstStyle/>
          <a:p>
            <a:r>
              <a:rPr lang="ru-RU" b="1" dirty="0">
                <a:solidFill>
                  <a:srgbClr val="FF0000"/>
                </a:solidFill>
                <a:latin typeface="Times New Roman" panose="02020603050405020304" pitchFamily="18" charset="0"/>
                <a:cs typeface="Times New Roman" panose="02020603050405020304" pitchFamily="18" charset="0"/>
              </a:rPr>
              <a:t>Тема 1. Роль и місце безпеки фінансово-кредитних установ у системі забезпечення фінансової безпеки держави</a:t>
            </a:r>
            <a:endParaRPr lang="uk-UA" b="1" dirty="0">
              <a:solidFill>
                <a:srgbClr val="FF0000"/>
              </a:solidFill>
              <a:latin typeface="Times New Roman" panose="02020603050405020304" pitchFamily="18" charset="0"/>
              <a:cs typeface="Times New Roman" panose="02020603050405020304" pitchFamily="18" charset="0"/>
            </a:endParaRPr>
          </a:p>
        </p:txBody>
      </p:sp>
      <p:pic>
        <p:nvPicPr>
          <p:cNvPr id="1026" name="Picture 2" descr="D:\Desktop\ITSecurity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3933055"/>
            <a:ext cx="5715000" cy="2509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12948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539552" y="404664"/>
            <a:ext cx="7924800" cy="4464496"/>
          </a:xfrm>
        </p:spPr>
        <p:txBody>
          <a:bodyPr>
            <a:normAutofit/>
          </a:bodyPr>
          <a:lstStyle/>
          <a:p>
            <a:pPr marL="0" indent="0" algn="ctr">
              <a:buNone/>
            </a:pPr>
            <a:r>
              <a:rPr lang="ru-RU" sz="3600" b="1" dirty="0" smtClean="0">
                <a:solidFill>
                  <a:srgbClr val="FFFF00"/>
                </a:solidFill>
                <a:latin typeface="Times New Roman" panose="02020603050405020304" pitchFamily="18" charset="0"/>
                <a:cs typeface="Times New Roman" panose="02020603050405020304" pitchFamily="18" charset="0"/>
              </a:rPr>
              <a:t>ПЛАН </a:t>
            </a:r>
          </a:p>
          <a:p>
            <a:pPr algn="just">
              <a:buAutoNum type="arabicPeriod"/>
            </a:pPr>
            <a:r>
              <a:rPr lang="ru-RU" sz="2800" dirty="0" smtClean="0">
                <a:latin typeface="Times New Roman" panose="02020603050405020304" pitchFamily="18" charset="0"/>
                <a:cs typeface="Times New Roman" panose="02020603050405020304" pitchFamily="18" charset="0"/>
              </a:rPr>
              <a:t>Сутність </a:t>
            </a:r>
            <a:r>
              <a:rPr lang="ru-RU" sz="2800" dirty="0">
                <a:latin typeface="Times New Roman" panose="02020603050405020304" pitchFamily="18" charset="0"/>
                <a:cs typeface="Times New Roman" panose="02020603050405020304" pitchFamily="18" charset="0"/>
              </a:rPr>
              <a:t>фінансової безпеки фінансово-кредитних установ та її місце у фінансовій безпеці держави. </a:t>
            </a:r>
            <a:endParaRPr lang="ru-RU" sz="2800" dirty="0" smtClean="0">
              <a:latin typeface="Times New Roman" panose="02020603050405020304" pitchFamily="18" charset="0"/>
              <a:cs typeface="Times New Roman" panose="02020603050405020304" pitchFamily="18" charset="0"/>
            </a:endParaRPr>
          </a:p>
          <a:p>
            <a:pPr algn="just">
              <a:buAutoNum type="arabicPeriod"/>
            </a:pPr>
            <a:r>
              <a:rPr lang="ru-RU" sz="2800" dirty="0" smtClean="0">
                <a:latin typeface="Times New Roman" panose="02020603050405020304" pitchFamily="18" charset="0"/>
                <a:cs typeface="Times New Roman" panose="02020603050405020304" pitchFamily="18" charset="0"/>
              </a:rPr>
              <a:t>Основні </a:t>
            </a:r>
            <a:r>
              <a:rPr lang="ru-RU" sz="2800" dirty="0">
                <a:latin typeface="Times New Roman" panose="02020603050405020304" pitchFamily="18" charset="0"/>
                <a:cs typeface="Times New Roman" panose="02020603050405020304" pitchFamily="18" charset="0"/>
              </a:rPr>
              <a:t>характеристики та завдання безпеки фінансовокредитних установ та фактори, що впливають на </a:t>
            </a:r>
            <a:r>
              <a:rPr lang="ru-RU" sz="2800" dirty="0" smtClean="0">
                <a:latin typeface="Times New Roman" panose="02020603050405020304" pitchFamily="18" charset="0"/>
                <a:cs typeface="Times New Roman" panose="02020603050405020304" pitchFamily="18" charset="0"/>
              </a:rPr>
              <a:t>неї.</a:t>
            </a:r>
            <a:endParaRPr lang="uk-UA" sz="2800" dirty="0">
              <a:latin typeface="Times New Roman" panose="02020603050405020304" pitchFamily="18" charset="0"/>
              <a:cs typeface="Times New Roman" panose="02020603050405020304" pitchFamily="18" charset="0"/>
            </a:endParaRPr>
          </a:p>
        </p:txBody>
      </p:sp>
      <p:pic>
        <p:nvPicPr>
          <p:cNvPr id="2050" name="Picture 2" descr="D:\Desktop\I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4653136"/>
            <a:ext cx="5220072" cy="1897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04941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484784"/>
            <a:ext cx="9144000" cy="3635896"/>
          </a:xfrm>
        </p:spPr>
        <p:txBody>
          <a:bodyPr/>
          <a:lstStyle/>
          <a:p>
            <a:pPr algn="ctr"/>
            <a:r>
              <a:rPr lang="ru-RU" sz="4000" b="1" dirty="0" smtClean="0">
                <a:solidFill>
                  <a:srgbClr val="FF0000"/>
                </a:solidFill>
                <a:latin typeface="Times New Roman" panose="02020603050405020304" pitchFamily="18" charset="0"/>
                <a:cs typeface="Times New Roman" panose="02020603050405020304" pitchFamily="18" charset="0"/>
              </a:rPr>
              <a:t>1. Сутність </a:t>
            </a:r>
            <a:r>
              <a:rPr lang="ru-RU" sz="4000" b="1" dirty="0">
                <a:solidFill>
                  <a:srgbClr val="FF0000"/>
                </a:solidFill>
                <a:latin typeface="Times New Roman" panose="02020603050405020304" pitchFamily="18" charset="0"/>
                <a:cs typeface="Times New Roman" panose="02020603050405020304" pitchFamily="18" charset="0"/>
              </a:rPr>
              <a:t>фінансової безпеки фінансово-кредитних установ та її місце у фінансовій безпеці держави</a:t>
            </a:r>
            <a:r>
              <a:rPr lang="ru-RU" sz="4000" dirty="0">
                <a:latin typeface="Times New Roman" panose="02020603050405020304" pitchFamily="18" charset="0"/>
                <a:cs typeface="Times New Roman" panose="02020603050405020304" pitchFamily="18" charset="0"/>
              </a:rPr>
              <a:t>. </a:t>
            </a:r>
            <a:r>
              <a:rPr lang="ru-RU" sz="3200" dirty="0">
                <a:latin typeface="Times New Roman" panose="02020603050405020304" pitchFamily="18" charset="0"/>
                <a:cs typeface="Times New Roman" panose="02020603050405020304" pitchFamily="18" charset="0"/>
              </a:rPr>
              <a:t/>
            </a:r>
            <a:br>
              <a:rPr lang="ru-RU" sz="3200" dirty="0">
                <a:latin typeface="Times New Roman" panose="02020603050405020304" pitchFamily="18" charset="0"/>
                <a:cs typeface="Times New Roman" panose="02020603050405020304" pitchFamily="18" charset="0"/>
              </a:rPr>
            </a:br>
            <a:endParaRPr lang="uk-UA" dirty="0"/>
          </a:p>
        </p:txBody>
      </p:sp>
    </p:spTree>
    <p:extLst>
      <p:ext uri="{BB962C8B-B14F-4D97-AF65-F5344CB8AC3E}">
        <p14:creationId xmlns:p14="http://schemas.microsoft.com/office/powerpoint/2010/main" val="602279543"/>
      </p:ext>
    </p:extLst>
  </p:cSld>
  <p:clrMapOvr>
    <a:masterClrMapping/>
  </p:clrMapOvr>
  <p:timing>
    <p:tnLst>
      <p:par>
        <p:cTn id="1" dur="indefinite" restart="never" nodeType="tmRoot"/>
      </p:par>
    </p:tnLst>
  </p:timing>
</p:sld>
</file>

<file path=ppt/theme/theme1.xml><?xml version="1.0" encoding="utf-8"?>
<a:theme xmlns:a="http://schemas.openxmlformats.org/drawingml/2006/main" name="Горизонт">
  <a:themeElements>
    <a:clrScheme name="Горизон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Горизонт">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Горизон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501</TotalTime>
  <Words>2253</Words>
  <Application>Microsoft Office PowerPoint</Application>
  <PresentationFormat>Экран (4:3)</PresentationFormat>
  <Paragraphs>212</Paragraphs>
  <Slides>35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35</vt:i4>
      </vt:variant>
    </vt:vector>
  </HeadingPairs>
  <TitlesOfParts>
    <vt:vector size="36" baseType="lpstr">
      <vt:lpstr>Горизонт</vt:lpstr>
      <vt:lpstr>Безпека фінансово-кредитних установ</vt:lpstr>
      <vt:lpstr>Презентация PowerPoint</vt:lpstr>
      <vt:lpstr>Основна література: </vt:lpstr>
      <vt:lpstr>Презентация PowerPoint</vt:lpstr>
      <vt:lpstr>Презентация PowerPoint</vt:lpstr>
      <vt:lpstr>Презентация PowerPoint</vt:lpstr>
      <vt:lpstr>Тема 1. Роль и місце безпеки фінансово-кредитних установ у системі забезпечення фінансової безпеки держави</vt:lpstr>
      <vt:lpstr>Презентация PowerPoint</vt:lpstr>
      <vt:lpstr>1. Сутність фінансової безпеки фінансово-кредитних установ та її місце у фінансовій безпеці держави.  </vt:lpstr>
      <vt:lpstr>Презентация PowerPoint</vt:lpstr>
      <vt:lpstr>Презентация PowerPoint</vt:lpstr>
      <vt:lpstr>місце безпеки банків у фінансовій безпеці країни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2. Основні характеристики та завдання безпеки фінансовокредитних установ та фактори, що впливають на неї</vt:lpstr>
      <vt:lpstr>Презентация PowerPoint</vt:lpstr>
      <vt:lpstr>Презентация PowerPoint</vt:lpstr>
      <vt:lpstr>Презентация PowerPoint</vt:lpstr>
      <vt:lpstr>Презентация PowerPoint</vt:lpstr>
      <vt:lpstr>Презентация PowerPoint</vt:lpstr>
      <vt:lpstr>Основні види внутрішніх загроз</vt:lpstr>
      <vt:lpstr>Основні види внутрішніх загроз</vt:lpstr>
      <vt:lpstr>Основні види зовнішніх загроз</vt:lpstr>
      <vt:lpstr>Основні види зовнішніх загроз</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 Роль и місце безпеки фінансово-кредитних установ у системі забезпечення фінансової безпеки держави</dc:title>
  <dc:creator>Настя</dc:creator>
  <cp:lastModifiedBy>Пользователь Windows</cp:lastModifiedBy>
  <cp:revision>27</cp:revision>
  <dcterms:created xsi:type="dcterms:W3CDTF">2020-04-15T11:09:42Z</dcterms:created>
  <dcterms:modified xsi:type="dcterms:W3CDTF">2020-04-29T13:48:18Z</dcterms:modified>
</cp:coreProperties>
</file>