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2" r:id="rId9"/>
    <p:sldId id="273" r:id="rId10"/>
    <p:sldId id="263" r:id="rId11"/>
    <p:sldId id="264" r:id="rId12"/>
    <p:sldId id="274" r:id="rId13"/>
    <p:sldId id="275" r:id="rId14"/>
    <p:sldId id="265" r:id="rId15"/>
    <p:sldId id="266" r:id="rId16"/>
    <p:sldId id="268" r:id="rId17"/>
    <p:sldId id="269" r:id="rId18"/>
    <p:sldId id="276" r:id="rId19"/>
    <p:sldId id="270" r:id="rId20"/>
    <p:sldId id="277" r:id="rId21"/>
    <p:sldId id="27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272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79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48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65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66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54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3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6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98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8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3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8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pPr/>
              <a:t>2/26/2024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1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219201"/>
            <a:ext cx="10363200" cy="1905000"/>
          </a:xfrm>
        </p:spPr>
        <p:txBody>
          <a:bodyPr/>
          <a:lstStyle/>
          <a:p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Соціальна структура суспільства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5000" y="3962400"/>
            <a:ext cx="8534400" cy="1752600"/>
          </a:xfrm>
        </p:spPr>
        <p:txBody>
          <a:bodyPr>
            <a:normAutofit/>
          </a:bodyPr>
          <a:lstStyle/>
          <a:p>
            <a:pPr lvl="0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Соціальний статус та роль як первинний елемент соціальної структури </a:t>
            </a:r>
            <a:endParaRPr lang="ru-RU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Інші структурні елементи суспільства (соціальні групи та організації)</a:t>
            </a:r>
            <a:endParaRPr lang="ru-RU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/>
              <a:t>Людина не є абсолютно вільною у виборі та виконанні ролей. </a:t>
            </a:r>
          </a:p>
          <a:p>
            <a:pPr algn="just"/>
            <a:r>
              <a:rPr lang="uk-UA" sz="2400" dirty="0" smtClean="0"/>
              <a:t>Набір ролей визначається її соціальним положенням у конкретній соціальній структурі — демографічній, сімейно-родовій, економічній, професійній, політичній тощо.</a:t>
            </a:r>
          </a:p>
          <a:p>
            <a:pPr algn="just"/>
            <a:r>
              <a:rPr lang="uk-UA" sz="2400" dirty="0" smtClean="0"/>
              <a:t>Відомий соціолог Толкотт Парсонс здійснив систематизацію соціальних ролей, виходячи із таких основних характеристик:</a:t>
            </a:r>
          </a:p>
          <a:p>
            <a:pPr marL="0" indent="0" algn="just">
              <a:buNone/>
            </a:pPr>
            <a:r>
              <a:rPr lang="uk-UA" sz="2400" dirty="0" smtClean="0"/>
              <a:t>1</a:t>
            </a:r>
            <a:r>
              <a:rPr lang="uk-UA" sz="2400" dirty="0"/>
              <a:t>) емоційністю – одні ролі потребують стриманості, </a:t>
            </a:r>
            <a:r>
              <a:rPr lang="uk-UA" sz="2400" dirty="0" smtClean="0"/>
              <a:t>інші – </a:t>
            </a:r>
            <a:r>
              <a:rPr lang="uk-UA" sz="2400" dirty="0"/>
              <a:t>розкутості; </a:t>
            </a:r>
            <a:endParaRPr lang="uk-UA" sz="2400" dirty="0" smtClean="0"/>
          </a:p>
          <a:p>
            <a:pPr marL="0" indent="0" algn="just">
              <a:buNone/>
            </a:pPr>
            <a:r>
              <a:rPr lang="uk-UA" sz="2400" dirty="0" smtClean="0"/>
              <a:t>2</a:t>
            </a:r>
            <a:r>
              <a:rPr lang="uk-UA" sz="2400" dirty="0"/>
              <a:t>) способом отримання – одні ролі приписуються, інші </a:t>
            </a:r>
            <a:r>
              <a:rPr lang="uk-UA" sz="2400" dirty="0" smtClean="0"/>
              <a:t>– досягаються</a:t>
            </a:r>
            <a:r>
              <a:rPr lang="uk-UA" sz="2400" dirty="0"/>
              <a:t>; </a:t>
            </a:r>
            <a:endParaRPr lang="uk-UA" sz="2400" dirty="0" smtClean="0"/>
          </a:p>
          <a:p>
            <a:pPr marL="0" indent="0" algn="just">
              <a:buNone/>
            </a:pPr>
            <a:r>
              <a:rPr lang="uk-UA" sz="2400" dirty="0" smtClean="0"/>
              <a:t>3</a:t>
            </a:r>
            <a:r>
              <a:rPr lang="uk-UA" sz="2400" dirty="0"/>
              <a:t>) масштабом – одні ролі чітко сформульовані і </a:t>
            </a:r>
            <a:r>
              <a:rPr lang="uk-UA" sz="2400" dirty="0" smtClean="0"/>
              <a:t>суворо обмежені</a:t>
            </a:r>
            <a:r>
              <a:rPr lang="uk-UA" sz="2400" dirty="0"/>
              <a:t>, інші – розмиті; </a:t>
            </a:r>
            <a:endParaRPr lang="uk-UA" sz="2400" dirty="0" smtClean="0"/>
          </a:p>
          <a:p>
            <a:pPr marL="0" indent="0" algn="just">
              <a:buNone/>
            </a:pPr>
            <a:r>
              <a:rPr lang="uk-UA" sz="2400" dirty="0" smtClean="0"/>
              <a:t>4</a:t>
            </a:r>
            <a:r>
              <a:rPr lang="uk-UA" sz="2400" dirty="0"/>
              <a:t>) формалізацією – дія за точно </a:t>
            </a:r>
            <a:r>
              <a:rPr lang="uk-UA" sz="2400" dirty="0" smtClean="0"/>
              <a:t>визначеними правилами </a:t>
            </a:r>
            <a:r>
              <a:rPr lang="uk-UA" sz="2400" dirty="0"/>
              <a:t>чи довільна; </a:t>
            </a:r>
            <a:endParaRPr lang="uk-UA" sz="2400" dirty="0" smtClean="0"/>
          </a:p>
          <a:p>
            <a:pPr marL="0" indent="0" algn="just">
              <a:buNone/>
            </a:pPr>
            <a:r>
              <a:rPr lang="uk-UA" sz="2400" dirty="0" smtClean="0"/>
              <a:t>5</a:t>
            </a:r>
            <a:r>
              <a:rPr lang="uk-UA" sz="2400" dirty="0"/>
              <a:t>) мотивацією </a:t>
            </a:r>
            <a:r>
              <a:rPr lang="uk-UA" sz="2400" dirty="0" smtClean="0"/>
              <a:t>– що спонукає людину виконувати цю роль.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b="1" u="sng" dirty="0"/>
              <a:t>Протилежні вимоги, які пред'явлені однією і тією ж роллю, можуть стати причиною рольові напруги.</a:t>
            </a:r>
          </a:p>
          <a:p>
            <a:pPr algn="just"/>
            <a:r>
              <a:rPr lang="uk-UA" sz="2400" b="1" u="sng" dirty="0" smtClean="0"/>
              <a:t>Рольова напруга</a:t>
            </a:r>
            <a:r>
              <a:rPr lang="uk-UA" sz="2400" dirty="0" smtClean="0"/>
              <a:t> — </a:t>
            </a:r>
            <a:r>
              <a:rPr lang="uk-UA" sz="2400" b="1" dirty="0" smtClean="0"/>
              <a:t>це протиріччя між уявленнями людини щодо виконання якоїсь ролі й умовами, в яких їй доводиться цю роль виконувати, або коли особистість має виконувати роль, яка не відповідає ані її інтересам, ані внутрішнім настановам</a:t>
            </a:r>
            <a:r>
              <a:rPr lang="uk-UA" sz="2400" dirty="0" smtClean="0"/>
              <a:t>. </a:t>
            </a:r>
          </a:p>
          <a:p>
            <a:pPr algn="just"/>
            <a:r>
              <a:rPr lang="uk-UA" sz="2400" dirty="0" smtClean="0"/>
              <a:t>Наприклад, студент прагне підготувати реферат, але бібліотеку зачинили на ремонт, або людину змушують голосувати на виборах, але вона цього не хоче.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/>
              <a:t>Коли людина стикається з протилежними вимогами двох чи більше несумісних ролей, виникає </a:t>
            </a:r>
            <a:r>
              <a:rPr lang="uk-UA" sz="2400" b="1" u="sng" dirty="0" smtClean="0"/>
              <a:t>рольовий конфлікт.</a:t>
            </a:r>
            <a:endParaRPr lang="uk-UA" sz="2400" b="1" dirty="0" smtClean="0"/>
          </a:p>
          <a:p>
            <a:pPr algn="just"/>
            <a:r>
              <a:rPr lang="uk-UA" sz="2400" b="1" dirty="0"/>
              <a:t>Рольові конфлікти можуть бути міжособистісними та внутрішньособистісними.</a:t>
            </a:r>
          </a:p>
          <a:p>
            <a:pPr algn="just"/>
            <a:r>
              <a:rPr lang="uk-UA" sz="2400" b="1" dirty="0"/>
              <a:t>Міжособистісні конфлікти мають місце тоді, коли виникають протиріччя між людьми не як індивідуальностями, а як представниками певних ролей. </a:t>
            </a:r>
            <a:endParaRPr lang="uk-UA" sz="2400" b="1" dirty="0" smtClean="0"/>
          </a:p>
          <a:p>
            <a:pPr algn="just"/>
            <a:r>
              <a:rPr lang="uk-UA" sz="2400" b="1" dirty="0" smtClean="0"/>
              <a:t>Наприклад</a:t>
            </a:r>
            <a:r>
              <a:rPr lang="uk-UA" sz="2400" b="1" dirty="0"/>
              <a:t>, Іванов та Петров можуть </a:t>
            </a:r>
            <a:r>
              <a:rPr lang="uk-UA" sz="2400" b="1" dirty="0" smtClean="0"/>
              <a:t>мати конфлікт </a:t>
            </a:r>
            <a:r>
              <a:rPr lang="uk-UA" sz="2400" b="1" dirty="0"/>
              <a:t>не тому, що вони не подобаються один одному, а тому, що один — поліцейський, а інший — </a:t>
            </a:r>
            <a:r>
              <a:rPr lang="uk-UA" sz="2400" b="1" dirty="0" smtClean="0"/>
              <a:t>порушник.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336980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/>
              <a:t>Внутрішньособистісні </a:t>
            </a:r>
            <a:r>
              <a:rPr lang="uk-UA" sz="2400" b="1" dirty="0"/>
              <a:t>конфлікти — це протиріччя всередині однієї особистості. Такі протиріччя можуть бути викликані як необхідністю одночасно виконувати декілька ролей (міжрольові конфлікти), так і відповідати різним вимогам, пов'язаним з однією й тією ж роллю (</a:t>
            </a:r>
            <a:r>
              <a:rPr lang="uk-UA" sz="2400" b="1" dirty="0" smtClean="0"/>
              <a:t>внутрішньорольові </a:t>
            </a:r>
            <a:r>
              <a:rPr lang="uk-UA" sz="2400" b="1" dirty="0"/>
              <a:t>конфлікти).</a:t>
            </a:r>
          </a:p>
          <a:p>
            <a:pPr algn="just"/>
            <a:r>
              <a:rPr lang="uk-UA" sz="2400" b="1" dirty="0"/>
              <a:t>Міжрольові конфлікти виникають тоді коли дві або більше соціальних ролей, які виконує одна людина, передбачають несумісні обов'язки чи зразки поведінки. </a:t>
            </a:r>
            <a:r>
              <a:rPr lang="uk-UA" sz="2400" dirty="0"/>
              <a:t>Прикладом такого конфлікту може розглядатися ситуація, коли ролі батька та керівника фірми виконує одна особа. Ці ролі можуть вимагати від особи зовсім різної поведінки: в першому випадку – м’якості, в другому – жорсткості.</a:t>
            </a:r>
          </a:p>
          <a:p>
            <a:pPr algn="just"/>
            <a:r>
              <a:rPr lang="uk-UA" sz="2400" b="1" dirty="0"/>
              <a:t>Внутрішньорольові конфлікти полягають у суперечливих вимогах, що висуваються до носіїв однієї ролі різними соціальними групами. </a:t>
            </a:r>
            <a:r>
              <a:rPr lang="uk-UA" sz="2400" dirty="0"/>
              <a:t>Наприклад, батьки говорять студенту, що він повинен гарно вчитись, відвідувати заняття і т.д., а друзі – що потрібно розважатись, поки є час.</a:t>
            </a:r>
          </a:p>
        </p:txBody>
      </p:sp>
    </p:spTree>
    <p:extLst>
      <p:ext uri="{BB962C8B-B14F-4D97-AF65-F5344CB8AC3E}">
        <p14:creationId xmlns:p14="http://schemas.microsoft.com/office/powerpoint/2010/main" val="4167166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000" b="1" dirty="0" smtClean="0"/>
              <a:t>Можна виділити три групи чинників, що мають відношення до усунення рольових конфліктів:</a:t>
            </a:r>
            <a:endParaRPr lang="ru-RU" sz="2000" b="1" dirty="0" smtClean="0"/>
          </a:p>
          <a:p>
            <a:pPr lvl="0" algn="just"/>
            <a:r>
              <a:rPr lang="uk-UA" sz="2000" dirty="0" smtClean="0"/>
              <a:t>перша група чинників пов'язана із </a:t>
            </a:r>
            <a:r>
              <a:rPr lang="uk-UA" sz="2000" b="1" dirty="0" smtClean="0"/>
              <a:t>суб'єктивним ставленням до ролі її виконавця (тобто наскільки значущі різні рольові вимоги для носія декількох ролей, наскільки він вважає їх справедливими).</a:t>
            </a:r>
            <a:r>
              <a:rPr lang="uk-UA" sz="2000" dirty="0" smtClean="0"/>
              <a:t> Таким чином, студент обере, до якого предмета йому зараз готуватись, чи взагалі готуватись або піти кудись з друзями і т. ін.;</a:t>
            </a:r>
            <a:endParaRPr lang="ru-RU" sz="2000" dirty="0" smtClean="0"/>
          </a:p>
          <a:p>
            <a:pPr lvl="0" algn="just"/>
            <a:r>
              <a:rPr lang="uk-UA" sz="2000" dirty="0" smtClean="0"/>
              <a:t>друга група чинників включає </a:t>
            </a:r>
            <a:r>
              <a:rPr lang="uk-UA" sz="2000" b="1" dirty="0" smtClean="0"/>
              <a:t>санкції (позитивні та негативні), які можуть бути застосовані оточуючими людьми за виконання або невиконання ролі.</a:t>
            </a:r>
            <a:r>
              <a:rPr lang="uk-UA" sz="2000" dirty="0" smtClean="0"/>
              <a:t> Так, студента звільнять з роботи, якщо він на неї не прийде, а прогул семінару він зможе виправити, наприклад, виконавши додаткове завдання. Таким чином, з точки зору раціонального зважування наслідків і санкцій, він вирішить, що краще не піти на семінар, ніж бути звільненим чи отримати штраф;</a:t>
            </a:r>
            <a:endParaRPr lang="ru-RU" sz="2000" dirty="0" smtClean="0"/>
          </a:p>
          <a:p>
            <a:pPr lvl="0" algn="just"/>
            <a:r>
              <a:rPr lang="uk-UA" sz="2000" dirty="0" smtClean="0"/>
              <a:t>до третьої групи чинників відноситься </a:t>
            </a:r>
            <a:r>
              <a:rPr lang="uk-UA" sz="2000" b="1" dirty="0" smtClean="0"/>
              <a:t>тип орієнтації виконавця ролі.</a:t>
            </a:r>
            <a:r>
              <a:rPr lang="uk-UA" sz="2000" dirty="0" smtClean="0"/>
              <a:t> Орієнтації можуть бути </a:t>
            </a:r>
            <a:r>
              <a:rPr lang="uk-UA" sz="2000" b="1" dirty="0" smtClean="0"/>
              <a:t>моральними або прагматичними</a:t>
            </a:r>
            <a:r>
              <a:rPr lang="uk-UA" sz="2000" dirty="0" smtClean="0"/>
              <a:t>. Наприклад, якщо для людини важливішим є отримати підвищення по роботі, ніж підтримувати теплі стосунки з бабусею, то він пожертвує її днем народження заради роботи.</a:t>
            </a:r>
            <a:endParaRPr lang="ru-RU" sz="2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групи та організації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/>
              <a:t>На основі близькості соціальних статусів, що встановлюють потенційну можливість участі індивідів у відповідних видах діяльності, формуються складніші структурні елементи суспільства — соціальні групи. </a:t>
            </a:r>
          </a:p>
          <a:p>
            <a:pPr algn="just"/>
            <a:r>
              <a:rPr lang="uk-UA" sz="2400" b="1" i="1" dirty="0" smtClean="0"/>
              <a:t>Соціальна група</a:t>
            </a:r>
            <a:r>
              <a:rPr lang="uk-UA" sz="2400" b="1" dirty="0" smtClean="0"/>
              <a:t> — відносно стійка, історично сформована сукупність людей, об'єднаних на основі загальних соціально значущих ознак.</a:t>
            </a:r>
            <a:endParaRPr lang="uk-UA" sz="2400" dirty="0" smtClean="0"/>
          </a:p>
          <a:p>
            <a:pPr algn="just"/>
            <a:r>
              <a:rPr lang="uk-UA" sz="2400" dirty="0" smtClean="0"/>
              <a:t>У кожному суспільстві існує певна кількість соціальних груп, утворення яких зумовлено:— </a:t>
            </a:r>
            <a:r>
              <a:rPr lang="uk-UA" sz="2400" b="1" dirty="0" smtClean="0"/>
              <a:t>спільною діяльністю</a:t>
            </a:r>
            <a:r>
              <a:rPr lang="uk-UA" sz="2400" dirty="0" smtClean="0"/>
              <a:t> (наприклад, професійні групи, зайняті у сфері політичної, економічної та духовної діяльності);— </a:t>
            </a:r>
            <a:r>
              <a:rPr lang="uk-UA" sz="2400" b="1" dirty="0" smtClean="0"/>
              <a:t>спільним просторово-часовим існуванням</a:t>
            </a:r>
            <a:r>
              <a:rPr lang="uk-UA" sz="2400" dirty="0" smtClean="0"/>
              <a:t> (середовищем, територією, комунікацією);— </a:t>
            </a:r>
            <a:r>
              <a:rPr lang="uk-UA" sz="2400" b="1" dirty="0" smtClean="0"/>
              <a:t>груповими установками, орієнтаціями та цінностями</a:t>
            </a:r>
            <a:r>
              <a:rPr lang="uk-UA" sz="2400" dirty="0" smtClean="0"/>
              <a:t>. </a:t>
            </a:r>
          </a:p>
          <a:p>
            <a:pPr algn="just"/>
            <a:r>
              <a:rPr lang="uk-UA" sz="2400" b="1" dirty="0" smtClean="0"/>
              <a:t>У соціальні групи люди об'єднуються на підставі спільних соціальних інтересів, або однакових характеристик, які зумовлюють їх дії.</a:t>
            </a:r>
            <a:r>
              <a:rPr lang="uk-UA" sz="2400" dirty="0" smtClean="0"/>
              <a:t> У процесі соціальної взаємодії індивідів виробляються інтереси груп як цілісності, які є втіленням інтегрованих, спільних інтересів індивідів, що належать до цих груп. </a:t>
            </a:r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групи та організації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Autofit/>
          </a:bodyPr>
          <a:lstStyle/>
          <a:p>
            <a:pPr algn="just"/>
            <a:r>
              <a:rPr lang="uk-UA" sz="2200" b="1" dirty="0" smtClean="0"/>
              <a:t>У соціальній структурі суспільства взаємодіють різні за чисельністю соціальні групи.</a:t>
            </a:r>
            <a:r>
              <a:rPr lang="uk-UA" sz="2200" dirty="0" smtClean="0"/>
              <a:t> Традиційно їх поділяють на </a:t>
            </a:r>
            <a:r>
              <a:rPr lang="uk-UA" sz="2200" b="1" dirty="0" smtClean="0"/>
              <a:t>малі та великі</a:t>
            </a:r>
            <a:r>
              <a:rPr lang="uk-UA" sz="2200" b="1" i="1" dirty="0" smtClean="0"/>
              <a:t>.</a:t>
            </a:r>
            <a:r>
              <a:rPr lang="uk-UA" sz="2200" i="1" dirty="0" smtClean="0"/>
              <a:t> </a:t>
            </a:r>
          </a:p>
          <a:p>
            <a:pPr algn="just"/>
            <a:r>
              <a:rPr lang="uk-UA" sz="2200" b="1" i="1" dirty="0" smtClean="0"/>
              <a:t>Мала соціальна група</a:t>
            </a:r>
            <a:r>
              <a:rPr lang="uk-UA" sz="2200" b="1" dirty="0" smtClean="0"/>
              <a:t> —</a:t>
            </a:r>
            <a:r>
              <a:rPr lang="uk-UA" sz="2200" dirty="0" smtClean="0"/>
              <a:t> нечисленна за складом соціальна група, </a:t>
            </a:r>
            <a:r>
              <a:rPr lang="uk-UA" sz="2200" b="1" dirty="0" smtClean="0"/>
              <a:t>учасники якої об'єднані спільною діяльністю і перебувають у безпосередньому стійкому особистому спілкуванні</a:t>
            </a:r>
            <a:r>
              <a:rPr lang="uk-UA" sz="2200" dirty="0" smtClean="0"/>
              <a:t>, що є основою для виникнення як емоційних стосунків, так і особливих групових цінностей і норм поведінки. </a:t>
            </a:r>
          </a:p>
          <a:p>
            <a:pPr algn="just"/>
            <a:r>
              <a:rPr lang="uk-UA" sz="2200" b="1" dirty="0" smtClean="0"/>
              <a:t>Родовою ознакою малої групи є наявність безпосередньо тривалих особистих контактів (спілкування, взаємодія)</a:t>
            </a:r>
            <a:r>
              <a:rPr lang="uk-UA" sz="2200" dirty="0" smtClean="0"/>
              <a:t>, властивих, наприклад, сім'ї</a:t>
            </a:r>
            <a:r>
              <a:rPr lang="uk-UA" sz="2200" dirty="0"/>
              <a:t>, групі </a:t>
            </a:r>
            <a:r>
              <a:rPr lang="uk-UA" sz="2200" dirty="0" smtClean="0"/>
              <a:t>друзів, </a:t>
            </a:r>
            <a:r>
              <a:rPr lang="uk-UA" sz="2200" dirty="0"/>
              <a:t>шкільному </a:t>
            </a:r>
            <a:r>
              <a:rPr lang="uk-UA" sz="2200" dirty="0" smtClean="0"/>
              <a:t>класу, спортивній команді, релігійній секті, тощо. </a:t>
            </a:r>
          </a:p>
          <a:p>
            <a:pPr algn="just"/>
            <a:r>
              <a:rPr lang="uk-UA" sz="2200" b="1" dirty="0" smtClean="0"/>
              <a:t>Мінімальний розмір малих груп — дві особи, максимальний — кілька десятків. </a:t>
            </a:r>
          </a:p>
          <a:p>
            <a:pPr algn="just"/>
            <a:r>
              <a:rPr lang="uk-UA" sz="2200" b="1" i="1" dirty="0" smtClean="0"/>
              <a:t>Велика соціальна група</a:t>
            </a:r>
            <a:r>
              <a:rPr lang="uk-UA" sz="2200" dirty="0" smtClean="0"/>
              <a:t> — </a:t>
            </a:r>
            <a:r>
              <a:rPr lang="uk-UA" sz="2200" b="1" dirty="0" smtClean="0"/>
              <a:t>численна за складом група людей</a:t>
            </a:r>
            <a:r>
              <a:rPr lang="uk-UA" sz="2200" dirty="0" smtClean="0"/>
              <a:t>, об'єднаних для спільної діяльності, або за якимись значимими характеристиками, але </a:t>
            </a:r>
            <a:r>
              <a:rPr lang="uk-UA" sz="2200" b="1" dirty="0" smtClean="0"/>
              <a:t>взаємодія між ними є формальною й опосередкованою</a:t>
            </a:r>
            <a:r>
              <a:rPr lang="uk-UA" sz="2200" dirty="0" smtClean="0"/>
              <a:t>. До таких груп можна віднести професійні, демографічні, національні спільноти, соціальні класи тощо. </a:t>
            </a:r>
          </a:p>
          <a:p>
            <a:pPr algn="just"/>
            <a:endParaRPr lang="ru-RU" sz="24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14400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групи та організації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715000"/>
          </a:xfrm>
        </p:spPr>
        <p:txBody>
          <a:bodyPr>
            <a:noAutofit/>
          </a:bodyPr>
          <a:lstStyle/>
          <a:p>
            <a:pPr algn="just"/>
            <a:r>
              <a:rPr lang="uk-UA" sz="2800" b="1" dirty="0" smtClean="0"/>
              <a:t>Інгрупа та аутгрупа. </a:t>
            </a:r>
            <a:r>
              <a:rPr lang="uk-UA" sz="2800" dirty="0" smtClean="0"/>
              <a:t>Групи, до яких належить індивід та з якими ідентифікує себе, це — інгрупи, «мої групи». Групи, до яких індивід не належить, для яких він обирає символічне значення «не ми», «інші» — аутгрупи.</a:t>
            </a:r>
          </a:p>
          <a:p>
            <a:pPr algn="just"/>
            <a:r>
              <a:rPr lang="uk-UA" sz="2800" b="1" dirty="0" smtClean="0"/>
              <a:t>«Референтна група» - </a:t>
            </a:r>
            <a:r>
              <a:rPr lang="uk-UA" sz="2800" dirty="0" smtClean="0"/>
              <a:t>це група яка є важливою для</a:t>
            </a:r>
            <a:r>
              <a:rPr lang="uk-UA" sz="2800" b="1" i="1" dirty="0" smtClean="0"/>
              <a:t> </a:t>
            </a:r>
            <a:r>
              <a:rPr lang="uk-UA" sz="2800" dirty="0" smtClean="0"/>
              <a:t>індивіда, він хотів би бути прийнятим до її складу. </a:t>
            </a:r>
            <a:r>
              <a:rPr lang="uk-UA" dirty="0" smtClean="0"/>
              <a:t>Саме на думку референтної групи індивід орієнтується у своїй поведінці і в оцінках важливих для нього подій. </a:t>
            </a:r>
            <a:r>
              <a:rPr lang="uk-UA" sz="2800" dirty="0" smtClean="0"/>
              <a:t>Соціальні установки індивіда коригуються відповідно до загальноприйнятих, на його погляд, у референтній групі.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14400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групи та організації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715000"/>
          </a:xfrm>
        </p:spPr>
        <p:txBody>
          <a:bodyPr>
            <a:noAutofit/>
          </a:bodyPr>
          <a:lstStyle/>
          <a:p>
            <a:pPr algn="just"/>
            <a:r>
              <a:rPr lang="uk-UA" sz="2300" b="1" dirty="0" smtClean="0"/>
              <a:t>Крім того, у соціології існує поняття квазігрупа – нестійка, неформальна сукупність людей, об’єднана, як правило одним типом взаємодії, що має невизначену структуру і систему цінностей та норм.</a:t>
            </a:r>
            <a:r>
              <a:rPr lang="uk-UA" sz="2300" dirty="0" smtClean="0"/>
              <a:t> Прикладом може бути черга в магазині, очевидці якогось інциденту, аудиторія якогось серіалу, групи в соціальних мережах, тощо. </a:t>
            </a:r>
          </a:p>
          <a:p>
            <a:pPr algn="just"/>
            <a:r>
              <a:rPr lang="uk-UA" sz="23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характерних рис квазігруп відносяться: </a:t>
            </a:r>
          </a:p>
          <a:p>
            <a:pPr lvl="0" algn="just"/>
            <a:r>
              <a:rPr lang="uk-UA" sz="2300" dirty="0" smtClean="0"/>
              <a:t>анонімність (індивід, відчуваючи себе невпізнаним, не відчуває соціального контролю та відповідальності); </a:t>
            </a:r>
          </a:p>
          <a:p>
            <a:pPr lvl="0" algn="just"/>
            <a:r>
              <a:rPr lang="uk-UA" sz="2300" dirty="0" smtClean="0"/>
              <a:t>схильність до зовнішнього впливу (члени квазігрупи більш схильні до впливу ззовні, ніж індивіди, що знаходяться поза її межами); </a:t>
            </a:r>
          </a:p>
          <a:p>
            <a:pPr lvl="0" algn="just"/>
            <a:r>
              <a:rPr lang="uk-UA" sz="2300" dirty="0" smtClean="0"/>
              <a:t>соціальна інвазивність (полягає у швидкій передачі емоцій, настрою, а також у їх швидкій зміні); </a:t>
            </a:r>
          </a:p>
          <a:p>
            <a:pPr lvl="0" algn="just"/>
            <a:r>
              <a:rPr lang="uk-UA" sz="2300" dirty="0" smtClean="0"/>
              <a:t>неусвідомленість (члени квазігрупи нібито розчиняються в її середовищі і керуються колективними неусвідомленими інстинктами, а дії можуть мати ірраціональний та непередбачуваний характер).</a:t>
            </a:r>
          </a:p>
        </p:txBody>
      </p:sp>
    </p:spTree>
    <p:extLst>
      <p:ext uri="{BB962C8B-B14F-4D97-AF65-F5344CB8AC3E}">
        <p14:creationId xmlns:p14="http://schemas.microsoft.com/office/powerpoint/2010/main" val="738437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14400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групи та організації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715000"/>
          </a:xfrm>
        </p:spPr>
        <p:txBody>
          <a:bodyPr>
            <a:noAutofit/>
          </a:bodyPr>
          <a:lstStyle/>
          <a:p>
            <a:pPr algn="just"/>
            <a:r>
              <a:rPr lang="uk-UA" b="1" dirty="0" smtClean="0"/>
              <a:t>Соціальна організація (від лат. </a:t>
            </a:r>
            <a:r>
              <a:rPr lang="uk-UA" b="1" i="1" dirty="0" smtClean="0"/>
              <a:t>organize </a:t>
            </a:r>
            <a:r>
              <a:rPr lang="uk-UA" b="1" dirty="0" smtClean="0"/>
              <a:t>– повідомляю, влаштовую)</a:t>
            </a:r>
            <a:r>
              <a:rPr lang="uk-UA" dirty="0" smtClean="0"/>
              <a:t> – цільова структурована, ієрархізована група, створена для досягнення певної мети за допомогою раціональних засобів. Це сукупність індивідів, ролей та інших, систематично взаємопов’язаних елементів для досягнення конкретного результату. </a:t>
            </a:r>
            <a:endParaRPr lang="ru-RU" sz="2800" dirty="0" smtClean="0"/>
          </a:p>
          <a:p>
            <a:pPr algn="just"/>
            <a:r>
              <a:rPr lang="uk-UA" dirty="0" smtClean="0"/>
              <a:t>Основними елементами соціальної організації є: </a:t>
            </a:r>
            <a:endParaRPr lang="ru-RU" sz="2800" dirty="0" smtClean="0"/>
          </a:p>
          <a:p>
            <a:pPr lvl="1" algn="just"/>
            <a:r>
              <a:rPr lang="uk-UA" dirty="0" smtClean="0"/>
              <a:t>структура відповідно до статусів і ролей її членів; </a:t>
            </a:r>
            <a:endParaRPr lang="ru-RU" sz="2400" dirty="0" smtClean="0"/>
          </a:p>
          <a:p>
            <a:pPr lvl="1" algn="just"/>
            <a:r>
              <a:rPr lang="uk-UA" dirty="0" smtClean="0"/>
              <a:t>персонал, який забезпечує діяльність організації, досягнення поставлених перед організацією цілей; </a:t>
            </a:r>
          </a:p>
          <a:p>
            <a:pPr lvl="1" algn="just"/>
            <a:r>
              <a:rPr lang="uk-UA" dirty="0" smtClean="0"/>
              <a:t>технології, за якими діє організація.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/>
              <a:t>Суспільство є складною соціальною системою, структурно організованою цілісністю, яку утворюють різні елементи, компоненти, підрозділи. У свою чергу вони теж мають певний рівень організованості й упорядкованості власної структури. Це дає підстави стверджувати, що соціальна структура суспільства є комплексним, багатомірним утворенням. </a:t>
            </a:r>
            <a:r>
              <a:rPr lang="uk-UA" sz="2400" b="1" dirty="0" smtClean="0"/>
              <a:t>Соціальна структура суспільства — ієрархічно упорядкована сукупність індивідів, соціальних груп, спільнот, організацій, інститутів, об'єднаних стійкими зв'язками і відносинами.</a:t>
            </a:r>
          </a:p>
          <a:p>
            <a:pPr algn="just"/>
            <a:r>
              <a:rPr lang="uk-UA" sz="2400" dirty="0" smtClean="0"/>
              <a:t>Іншими словами, це внутрішній устрій суспільства, який складається з відповідно розташованих, упорядкованих елементів, що взаємодіють між собою.</a:t>
            </a:r>
          </a:p>
          <a:p>
            <a:pPr algn="just"/>
            <a:r>
              <a:rPr lang="uk-UA" b="1" dirty="0" smtClean="0"/>
              <a:t>Необхідним елементом соціальної структури, що закріплює певний порядок розташування елементів і їх ієрархію в суспільстві виступає </a:t>
            </a:r>
            <a:r>
              <a:rPr lang="uk-UA" b="1" u="sng" dirty="0" smtClean="0"/>
              <a:t>соціальний статус.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14400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групи та організації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715000"/>
          </a:xfrm>
        </p:spPr>
        <p:txBody>
          <a:bodyPr>
            <a:noAutofit/>
          </a:bodyPr>
          <a:lstStyle/>
          <a:p>
            <a:pPr algn="just"/>
            <a:r>
              <a:rPr lang="uk-UA" sz="2800" dirty="0" smtClean="0"/>
              <a:t>Соціальна організація є складним соціальним утворенням. Внутрішня структура соціальних організацій є високоформалізованою в тому сенсі, що правила, регламенти, розпорядок охоплюють практично всю сферу поведінки їхніх членів. </a:t>
            </a:r>
          </a:p>
          <a:p>
            <a:pPr algn="just"/>
            <a:r>
              <a:rPr lang="uk-UA" sz="2800" dirty="0" smtClean="0"/>
              <a:t>Усі вони підпорядковані певному режиму, мають додержуватися правил, субординації, виконувати обов’язки відповідно до становища, що обіймають і т. д. </a:t>
            </a:r>
          </a:p>
          <a:p>
            <a:pPr algn="just"/>
            <a:r>
              <a:rPr lang="uk-UA" sz="2800" dirty="0" smtClean="0"/>
              <a:t>Отже, соціальна структура організації об’єднує взаємозв’язані статуси і ролі, а також упорядковані відносини між членами організації, а насамперед — відносини влади й підпорядкування.</a:t>
            </a:r>
            <a:endParaRPr lang="ru-RU" sz="2800" dirty="0" smtClean="0"/>
          </a:p>
          <a:p>
            <a:pPr lvl="1"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54120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14400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Соціальні групи та організації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914400"/>
            <a:ext cx="10972800" cy="5715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uk-UA" sz="2400" dirty="0" smtClean="0"/>
          </a:p>
          <a:p>
            <a:pPr marL="0" indent="0" algn="just">
              <a:buNone/>
            </a:pPr>
            <a:r>
              <a:rPr lang="uk-UA" sz="2400" b="1" dirty="0" smtClean="0"/>
              <a:t>Специфічні риси організації:</a:t>
            </a:r>
          </a:p>
          <a:p>
            <a:pPr algn="just"/>
            <a:r>
              <a:rPr lang="uk-UA" sz="2400" i="1" dirty="0" smtClean="0"/>
              <a:t>ієрархічність,</a:t>
            </a:r>
            <a:r>
              <a:rPr lang="uk-UA" sz="2400" dirty="0" smtClean="0"/>
              <a:t> з наявністю як мінімум двох елементів — суб’єкта й об’єкта управління;</a:t>
            </a:r>
          </a:p>
          <a:p>
            <a:pPr algn="just"/>
            <a:r>
              <a:rPr lang="uk-UA" sz="2400" i="1" dirty="0" smtClean="0"/>
              <a:t>неоднорідність</a:t>
            </a:r>
            <a:r>
              <a:rPr lang="uk-UA" sz="2400" dirty="0" smtClean="0"/>
              <a:t> — індивіди, соціальні групи як об’єкти організації мають власні інтереси, котрі не завжди збігаються;</a:t>
            </a:r>
          </a:p>
          <a:p>
            <a:pPr algn="just"/>
            <a:r>
              <a:rPr lang="uk-UA" sz="2400" i="1" dirty="0" smtClean="0"/>
              <a:t>створення для певної цілі</a:t>
            </a:r>
            <a:r>
              <a:rPr lang="uk-UA" sz="2400" dirty="0" smtClean="0"/>
              <a:t>, а отже, є системою з певними елементами раціональності;</a:t>
            </a:r>
          </a:p>
          <a:p>
            <a:pPr algn="just"/>
            <a:r>
              <a:rPr lang="uk-UA" sz="2400" i="1" dirty="0" smtClean="0"/>
              <a:t>багатофункціональність </a:t>
            </a:r>
            <a:r>
              <a:rPr lang="uk-UA" sz="2400" dirty="0" smtClean="0"/>
              <a:t>є певні функції як у макро-, так і в мікросоціумі;</a:t>
            </a:r>
          </a:p>
          <a:p>
            <a:pPr algn="just"/>
            <a:r>
              <a:rPr lang="uk-UA" sz="2400" i="1" dirty="0" smtClean="0"/>
              <a:t>структурованість горизонтально</a:t>
            </a:r>
            <a:r>
              <a:rPr lang="uk-UA" sz="2400" dirty="0" smtClean="0"/>
              <a:t> за функціональною (поділом і спеціалізацією праці) і </a:t>
            </a:r>
            <a:r>
              <a:rPr lang="uk-UA" sz="2400" i="1" dirty="0" smtClean="0"/>
              <a:t>вертикально</a:t>
            </a:r>
            <a:r>
              <a:rPr lang="uk-UA" sz="2400" dirty="0" smtClean="0"/>
              <a:t> за ієрархічною ознакою, що зумовлено необхідністю координації різноспрямованої діяльності.</a:t>
            </a:r>
          </a:p>
          <a:p>
            <a:pPr algn="just"/>
            <a:endParaRPr lang="ru-RU" sz="2000" dirty="0" smtClean="0"/>
          </a:p>
          <a:p>
            <a:pPr lvl="1" algn="just"/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/>
              <a:t>Поняття "соціальний статус" вперше почало використовуватися у стародавньому Римі (власне термін "статус" походить з латинської мови і означає "становище") і його трактування було близьким до сучасного, тобто це поняття визначало положення людини в суспільстві.</a:t>
            </a:r>
            <a:endParaRPr lang="ru-RU" sz="2400" dirty="0" smtClean="0"/>
          </a:p>
          <a:p>
            <a:pPr algn="just"/>
            <a:r>
              <a:rPr lang="uk-UA" sz="2400" b="1" dirty="0" smtClean="0"/>
              <a:t>Соціальний статус</a:t>
            </a:r>
            <a:r>
              <a:rPr lang="uk-UA" sz="2400" dirty="0" smtClean="0"/>
              <a:t> — це становище індивіда (або групи людей) у системі соціальних зв'язків і відносин, що обумовлюється приналежністю до певної соціальної спільноти та </a:t>
            </a:r>
            <a:r>
              <a:rPr lang="uk-UA" sz="2400" b="1" dirty="0" smtClean="0"/>
              <a:t>визначає сукупність прав та обов'язків.</a:t>
            </a:r>
            <a:endParaRPr lang="ru-RU" sz="2400" b="1" dirty="0" smtClean="0"/>
          </a:p>
          <a:p>
            <a:pPr algn="just"/>
            <a:r>
              <a:rPr lang="uk-UA" sz="2400" dirty="0" smtClean="0"/>
              <a:t>Таким чином, </a:t>
            </a:r>
            <a:r>
              <a:rPr lang="uk-UA" sz="2400" b="1" dirty="0" smtClean="0"/>
              <a:t>соціальний статус визначає становище індивіда або соціальної групи стосовно інших індивідів і груп</a:t>
            </a:r>
            <a:r>
              <a:rPr lang="uk-UA" sz="2400" dirty="0" smtClean="0"/>
              <a:t>, яке визначається за соціально значущими для даної соціальної системи критеріями (економічними, політичними, соціально-правовими, професійно-кваліфікаційними тощо).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608" y="3276600"/>
            <a:ext cx="6248783" cy="3505201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/>
              <a:t>Соціальне положення</a:t>
            </a:r>
            <a:r>
              <a:rPr lang="uk-UA" sz="2400" dirty="0" smtClean="0"/>
              <a:t> — узагальнена характеристика, що охоплює професію, економічне становище, політичні можливості й демографічні ознаки людини. </a:t>
            </a:r>
          </a:p>
          <a:p>
            <a:pPr algn="just"/>
            <a:r>
              <a:rPr lang="uk-UA" sz="2400" dirty="0" smtClean="0"/>
              <a:t>Наприклад, "будівельник" — професія; "працівник найманої праці" (який отримує середній за розмірами прибуток) — економічні риси; "член якої-небудь партії" — політична характеристика; "чоловік 30-ти років" — демографічні властивості (сюди ж належить і національність, сімейний стан тощо). </a:t>
            </a:r>
          </a:p>
          <a:p>
            <a:pPr algn="just"/>
            <a:r>
              <a:rPr lang="uk-UA" sz="2400" dirty="0" smtClean="0"/>
              <a:t>Усі ці характеристики описують соціальний стан однієї людини, але з різних боків.</a:t>
            </a:r>
            <a:endParaRPr lang="uk-UA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/>
              <a:t>Необхідно розрізняти два види статусу — </a:t>
            </a:r>
            <a:r>
              <a:rPr lang="uk-UA" sz="2400" b="1" i="1" u="sng" dirty="0" smtClean="0"/>
              <a:t>особистий і соціальний</a:t>
            </a:r>
            <a:r>
              <a:rPr lang="uk-UA" sz="2400" b="1" dirty="0" smtClean="0"/>
              <a:t>. </a:t>
            </a:r>
          </a:p>
          <a:p>
            <a:pPr algn="just"/>
            <a:r>
              <a:rPr lang="uk-UA" sz="2400" b="1" i="1" u="sng" dirty="0" smtClean="0"/>
              <a:t>Соціальний статус </a:t>
            </a:r>
            <a:r>
              <a:rPr lang="uk-UA" sz="2400" dirty="0" smtClean="0"/>
              <a:t>вживається у двох значеннях — широкому і вузькому. </a:t>
            </a:r>
          </a:p>
          <a:p>
            <a:pPr algn="just"/>
            <a:r>
              <a:rPr lang="uk-UA" sz="2400" dirty="0" smtClean="0"/>
              <a:t>Про </a:t>
            </a:r>
            <a:r>
              <a:rPr lang="uk-UA" sz="2400" i="1" u="sng" dirty="0" smtClean="0"/>
              <a:t>широке значення</a:t>
            </a:r>
            <a:r>
              <a:rPr lang="uk-UA" sz="2400" dirty="0" smtClean="0"/>
              <a:t> статусу ми вже знаємо — це соціальне положення людини в суспільстві, що дає їй узагальнену характеристику. </a:t>
            </a:r>
          </a:p>
          <a:p>
            <a:pPr algn="just"/>
            <a:r>
              <a:rPr lang="uk-UA" sz="2400" dirty="0" smtClean="0"/>
              <a:t>У </a:t>
            </a:r>
            <a:r>
              <a:rPr lang="uk-UA" sz="2400" u="sng" dirty="0" smtClean="0"/>
              <a:t>вузькому — </a:t>
            </a:r>
            <a:r>
              <a:rPr lang="uk-UA" sz="2400" i="1" u="sng" dirty="0" smtClean="0"/>
              <a:t>соціальний статус</a:t>
            </a:r>
            <a:r>
              <a:rPr lang="uk-UA" sz="2400" dirty="0" smtClean="0"/>
              <a:t> — це положення людини, яке вона автоматично посідає як представник великої соціальної групи (професійної, класової, національної  тощо). </a:t>
            </a:r>
            <a:endParaRPr lang="ru-RU" sz="2400" dirty="0" smtClean="0"/>
          </a:p>
          <a:p>
            <a:pPr algn="just"/>
            <a:r>
              <a:rPr lang="uk-UA" sz="2400" b="1" i="1" u="sng" dirty="0" smtClean="0"/>
              <a:t>Особистий статус</a:t>
            </a:r>
            <a:r>
              <a:rPr lang="uk-UA" sz="2400" b="1" dirty="0" smtClean="0"/>
              <a:t> </a:t>
            </a:r>
            <a:r>
              <a:rPr lang="uk-UA" sz="2400" dirty="0" smtClean="0"/>
              <a:t>— це положення, яке людина посідає в малій (чи первинній) соціальній групі в залежності від того, як вона оцінюється за своїми індивідуальними якостями. </a:t>
            </a:r>
          </a:p>
          <a:p>
            <a:pPr algn="just"/>
            <a:r>
              <a:rPr lang="uk-UA" sz="2400" b="1" dirty="0" smtClean="0"/>
              <a:t>Соціальний статус відіграє першорядну роль серед незнайомих</a:t>
            </a:r>
            <a:r>
              <a:rPr lang="uk-UA" sz="2400" dirty="0" smtClean="0"/>
              <a:t>, а особистий — серед знайомих людей, що й складають первинну або малу соціальну групу. </a:t>
            </a:r>
            <a:endParaRPr lang="ru-RU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dirty="0" smtClean="0"/>
              <a:t>Кожний з нас має визначений набір соціальних і особистих статусів, оскільки є частиною безлічі великих і малих соціальних груп, що існують в суспільстві.</a:t>
            </a:r>
            <a:r>
              <a:rPr lang="uk-UA" sz="2400" dirty="0" smtClean="0"/>
              <a:t> До них належать сім'я, коло родичів і знайомих, колектив на роботі, спортивна команда, шкільний клас, студентська група, клуб за інтересами і т.п. У них кожний з нас може мати високий, середній чи низький статус, тобто бути лідером, виконавцем, незалежним чи аутсайдером (але це показник особистісного статусу в цих групах).</a:t>
            </a:r>
            <a:endParaRPr lang="ru-RU" sz="2400" dirty="0" smtClean="0"/>
          </a:p>
          <a:p>
            <a:pPr algn="just"/>
            <a:r>
              <a:rPr lang="uk-UA" sz="2400" dirty="0" smtClean="0"/>
              <a:t>Щодо соціального статусу то тут розрізняють </a:t>
            </a:r>
            <a:r>
              <a:rPr lang="uk-UA" sz="2400" b="1" dirty="0" smtClean="0"/>
              <a:t>приписувані і набуті </a:t>
            </a:r>
            <a:r>
              <a:rPr lang="uk-UA" sz="2400" dirty="0" smtClean="0"/>
              <a:t>(</a:t>
            </a:r>
            <a:r>
              <a:rPr lang="uk-UA" sz="2400" dirty="0"/>
              <a:t>досягнуті </a:t>
            </a:r>
            <a:r>
              <a:rPr lang="uk-UA" sz="2400" dirty="0" smtClean="0"/>
              <a:t>чи </a:t>
            </a:r>
            <a:r>
              <a:rPr lang="uk-UA" sz="2400" dirty="0"/>
              <a:t>здобуті)</a:t>
            </a:r>
            <a:r>
              <a:rPr lang="uk-UA" sz="2400" b="1" dirty="0" smtClean="0"/>
              <a:t> </a:t>
            </a:r>
            <a:r>
              <a:rPr lang="uk-UA" sz="2400" dirty="0" smtClean="0"/>
              <a:t>статуси. </a:t>
            </a:r>
          </a:p>
          <a:p>
            <a:pPr algn="just"/>
            <a:r>
              <a:rPr lang="uk-UA" sz="2400" b="1" dirty="0" smtClean="0"/>
              <a:t>Приписуваний статус</a:t>
            </a:r>
            <a:r>
              <a:rPr lang="uk-UA" sz="2400" dirty="0" smtClean="0"/>
              <a:t> (його називають ще аскриптивним) — </a:t>
            </a:r>
            <a:r>
              <a:rPr lang="uk-UA" sz="2400" b="1" dirty="0" smtClean="0"/>
              <a:t>це статус, із яким людина народжується </a:t>
            </a:r>
            <a:r>
              <a:rPr lang="uk-UA" sz="2400" dirty="0" smtClean="0"/>
              <a:t>(стать, національність, раса), </a:t>
            </a:r>
            <a:r>
              <a:rPr lang="uk-UA" sz="2400" b="1" dirty="0" smtClean="0"/>
              <a:t>або котрий призначається їй протягом якогось часу</a:t>
            </a:r>
            <a:r>
              <a:rPr lang="uk-UA" sz="2400" dirty="0" smtClean="0"/>
              <a:t> (вікові характеристики – дівчина, жінка, хлопець, чоловік,  і т.д., статус батьків). Існує концепція за якою статуси розділяють на приписувані і природжені. Вважається, що природженим є біологічно успадкований статус, а приписуваним — статус, що приписується індивіду суспільством.</a:t>
            </a:r>
            <a:endParaRPr lang="ru-RU" sz="2400" dirty="0" smtClean="0"/>
          </a:p>
          <a:p>
            <a:pPr algn="just"/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b="1" dirty="0" smtClean="0"/>
              <a:t>Набутий статус</a:t>
            </a:r>
            <a:r>
              <a:rPr lang="uk-UA" dirty="0" smtClean="0"/>
              <a:t>, у свою чергу, істотно відрізняється від приписуваного. Це такий статус, який людина одержує завдяки власним зусиллям, бажанню, вільному вибору або здобуває в результаті удачі/везіння. </a:t>
            </a:r>
          </a:p>
          <a:p>
            <a:pPr algn="just"/>
            <a:r>
              <a:rPr lang="uk-UA" dirty="0" smtClean="0"/>
              <a:t>Такий статус </a:t>
            </a:r>
            <a:r>
              <a:rPr lang="uk-UA" b="1" i="1" u="sng" dirty="0" smtClean="0"/>
              <a:t>не призначається </a:t>
            </a:r>
            <a:r>
              <a:rPr lang="uk-UA" dirty="0" smtClean="0"/>
              <a:t>людині автоматично самим фактом народження. </a:t>
            </a:r>
          </a:p>
          <a:p>
            <a:pPr algn="just"/>
            <a:r>
              <a:rPr lang="uk-UA" dirty="0" smtClean="0"/>
              <a:t>Важливо підкреслити, що чим динамічніше розвивається суспільство, тим більше в його соціальній структурі статусів, що досягаються. Крім того, чим більше в суспільстві статусів, що досягаються, тим воно демократичніше.</a:t>
            </a:r>
            <a:endParaRPr lang="ru-RU" dirty="0" smtClean="0"/>
          </a:p>
          <a:p>
            <a:pPr algn="just"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/>
              <a:t>Інтеграція особистості до соціального середовища забезпечується не лише шляхом обіймання статусної позиції, а й засвоєнням особистістю відповідних </a:t>
            </a:r>
            <a:r>
              <a:rPr lang="uk-UA" sz="2400" b="1" dirty="0" smtClean="0"/>
              <a:t>соціальних ролей</a:t>
            </a:r>
            <a:r>
              <a:rPr lang="uk-UA" sz="2400" dirty="0" smtClean="0"/>
              <a:t>. Виконуючи соціальні ролі, людина безпосередньо включається у життєдіяльність різноманітних соціальних груп.</a:t>
            </a:r>
            <a:endParaRPr lang="ru-RU" sz="2400" dirty="0" smtClean="0"/>
          </a:p>
          <a:p>
            <a:pPr algn="just"/>
            <a:r>
              <a:rPr lang="uk-UA" sz="2400" b="1" dirty="0" smtClean="0"/>
              <a:t>Соціальні ролі — це певні способи дій, поведінки індивіда (або групи), які відповідають прийнятим у суспільстві нормам та здійснюються залежно від соціального статусу.</a:t>
            </a:r>
            <a:r>
              <a:rPr lang="uk-UA" sz="2400" dirty="0" smtClean="0"/>
              <a:t> </a:t>
            </a:r>
          </a:p>
          <a:p>
            <a:pPr algn="just"/>
            <a:r>
              <a:rPr lang="uk-UA" sz="2400" dirty="0" smtClean="0"/>
              <a:t>Якщо сам статус визначає позицію людини в суспільстві (учень, студент, військовий, дружина), то соціальна роль — функція, яка виконується нею в даній позиції.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92162"/>
          </a:xfrm>
        </p:spPr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Соціальний статус та роль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410200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/>
              <a:t>Функції (рольові дії) в кожному суспільстві визначаються загальноприйнятими в ньому нормами і часто закріплюються в різних документах (законах, правилах, інструкціях, статутах і т. п.).</a:t>
            </a:r>
            <a:endParaRPr lang="ru-RU" sz="2400" dirty="0" smtClean="0"/>
          </a:p>
          <a:p>
            <a:pPr algn="just"/>
            <a:r>
              <a:rPr lang="uk-UA" sz="2400" dirty="0" smtClean="0"/>
              <a:t>У сучасному суспільстві кожна людина виконує низку ролей, скажімо, студента, громадянина держави, сина, члена спортивної команди, клієнта, покупця та інші. Уся сукупність соціальних ролей, що виконується однією особистістю, називається </a:t>
            </a:r>
            <a:r>
              <a:rPr lang="uk-UA" sz="2400" b="1" dirty="0" smtClean="0"/>
              <a:t>рольовим набором</a:t>
            </a:r>
            <a:r>
              <a:rPr lang="uk-UA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090666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2188</Words>
  <Application>Microsoft Office PowerPoint</Application>
  <PresentationFormat>Широкий екран</PresentationFormat>
  <Paragraphs>103</Paragraphs>
  <Slides>21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Тема Office</vt:lpstr>
      <vt:lpstr>Тема: Соціальна структура суспільства</vt:lpstr>
      <vt:lpstr>Соціальний статус та роль</vt:lpstr>
      <vt:lpstr>Соціальний статус та роль</vt:lpstr>
      <vt:lpstr>Соціальний статус та роль</vt:lpstr>
      <vt:lpstr>Соціальний статус та роль</vt:lpstr>
      <vt:lpstr>Соціальний статус та роль</vt:lpstr>
      <vt:lpstr>Соціальний статус та роль</vt:lpstr>
      <vt:lpstr>Соціальний статус та роль</vt:lpstr>
      <vt:lpstr>Соціальний статус та роль</vt:lpstr>
      <vt:lpstr>Соціальний статус та роль</vt:lpstr>
      <vt:lpstr>Соціальний статус та роль</vt:lpstr>
      <vt:lpstr>Соціальний статус та роль</vt:lpstr>
      <vt:lpstr>Соціальний статус та роль</vt:lpstr>
      <vt:lpstr>Соціальний статус та роль</vt:lpstr>
      <vt:lpstr>Соціальні групи та організації</vt:lpstr>
      <vt:lpstr>Соціальні групи та організації</vt:lpstr>
      <vt:lpstr>Соціальні групи та організації</vt:lpstr>
      <vt:lpstr>Соціальні групи та організації</vt:lpstr>
      <vt:lpstr>Соціальні групи та організації</vt:lpstr>
      <vt:lpstr>Соціальні групи та організації</vt:lpstr>
      <vt:lpstr>Соціальні групи та організації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«Особливості методів в кількісній і якісній стратегїї дослідження»</dc:title>
  <dc:creator>Гойда Анна</dc:creator>
  <cp:lastModifiedBy>Taisiia</cp:lastModifiedBy>
  <cp:revision>17</cp:revision>
  <dcterms:created xsi:type="dcterms:W3CDTF">2020-10-05T19:12:53Z</dcterms:created>
  <dcterms:modified xsi:type="dcterms:W3CDTF">2024-02-26T17:49:24Z</dcterms:modified>
</cp:coreProperties>
</file>