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304" r:id="rId3"/>
    <p:sldId id="284" r:id="rId4"/>
    <p:sldId id="285" r:id="rId5"/>
    <p:sldId id="289" r:id="rId6"/>
    <p:sldId id="276" r:id="rId7"/>
    <p:sldId id="303" r:id="rId8"/>
    <p:sldId id="302" r:id="rId9"/>
    <p:sldId id="282" r:id="rId10"/>
    <p:sldId id="261" r:id="rId11"/>
    <p:sldId id="258" r:id="rId12"/>
    <p:sldId id="307" r:id="rId13"/>
    <p:sldId id="308" r:id="rId14"/>
    <p:sldId id="309" r:id="rId15"/>
    <p:sldId id="310" r:id="rId16"/>
    <p:sldId id="294" r:id="rId17"/>
    <p:sldId id="299" r:id="rId18"/>
    <p:sldId id="300" r:id="rId19"/>
    <p:sldId id="301" r:id="rId20"/>
    <p:sldId id="281" r:id="rId21"/>
    <p:sldId id="298" r:id="rId22"/>
    <p:sldId id="264" r:id="rId23"/>
    <p:sldId id="269" r:id="rId24"/>
    <p:sldId id="257" r:id="rId25"/>
    <p:sldId id="271" r:id="rId26"/>
    <p:sldId id="272" r:id="rId27"/>
    <p:sldId id="305" r:id="rId28"/>
    <p:sldId id="263" r:id="rId29"/>
    <p:sldId id="312" r:id="rId30"/>
    <p:sldId id="275" r:id="rId31"/>
    <p:sldId id="267" r:id="rId32"/>
    <p:sldId id="297" r:id="rId33"/>
    <p:sldId id="306" r:id="rId34"/>
    <p:sldId id="290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877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EDF12-49D1-42FE-9057-331982E241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A25C1-E1DF-4746-8DDF-C5CD6F4552BD}">
      <dgm:prSet/>
      <dgm:spPr/>
      <dgm:t>
        <a:bodyPr/>
        <a:lstStyle/>
        <a:p>
          <a:pPr rtl="0"/>
          <a:r>
            <a:rPr lang="uk-UA" smtClean="0"/>
            <a:t>Федерація</a:t>
          </a:r>
          <a:endParaRPr lang="ru-RU"/>
        </a:p>
      </dgm:t>
    </dgm:pt>
    <dgm:pt modelId="{B35B8F0E-6A34-4C10-8714-0AC9F6AC6069}" type="parTrans" cxnId="{36334888-175F-434E-A5C8-7DE278655B1B}">
      <dgm:prSet/>
      <dgm:spPr/>
      <dgm:t>
        <a:bodyPr/>
        <a:lstStyle/>
        <a:p>
          <a:endParaRPr lang="ru-RU"/>
        </a:p>
      </dgm:t>
    </dgm:pt>
    <dgm:pt modelId="{EB080BE4-90F8-45F7-817A-0F25EEA8AC8F}" type="sibTrans" cxnId="{36334888-175F-434E-A5C8-7DE278655B1B}">
      <dgm:prSet/>
      <dgm:spPr/>
      <dgm:t>
        <a:bodyPr/>
        <a:lstStyle/>
        <a:p>
          <a:endParaRPr lang="ru-RU"/>
        </a:p>
      </dgm:t>
    </dgm:pt>
    <dgm:pt modelId="{4CBBF0F8-DEAE-416C-9487-6905E0CCE57F}">
      <dgm:prSet/>
      <dgm:spPr/>
      <dgm:t>
        <a:bodyPr/>
        <a:lstStyle/>
        <a:p>
          <a:pPr rtl="0"/>
          <a:r>
            <a:rPr lang="uk-UA" dirty="0" smtClean="0"/>
            <a:t>Республіка</a:t>
          </a:r>
          <a:endParaRPr lang="ru-RU" dirty="0"/>
        </a:p>
      </dgm:t>
    </dgm:pt>
    <dgm:pt modelId="{9F477DAA-FE4A-45CB-830A-89AA0BA6B62E}" type="parTrans" cxnId="{62B45602-23EE-459C-B335-A43E56332734}">
      <dgm:prSet/>
      <dgm:spPr/>
      <dgm:t>
        <a:bodyPr/>
        <a:lstStyle/>
        <a:p>
          <a:endParaRPr lang="ru-RU"/>
        </a:p>
      </dgm:t>
    </dgm:pt>
    <dgm:pt modelId="{5BA26C32-DFDF-4C88-AC5E-F4280BC37B9D}" type="sibTrans" cxnId="{62B45602-23EE-459C-B335-A43E56332734}">
      <dgm:prSet/>
      <dgm:spPr/>
      <dgm:t>
        <a:bodyPr/>
        <a:lstStyle/>
        <a:p>
          <a:endParaRPr lang="ru-RU"/>
        </a:p>
      </dgm:t>
    </dgm:pt>
    <dgm:pt modelId="{083A3645-E041-4484-883F-B85C4A572DDB}" type="pres">
      <dgm:prSet presAssocID="{E2DEDF12-49D1-42FE-9057-331982E241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E171D-FC4F-410D-AD27-0D349546046E}" type="pres">
      <dgm:prSet presAssocID="{DAAA25C1-E1DF-4746-8DDF-C5CD6F4552BD}" presName="circ1" presStyleLbl="vennNode1" presStyleIdx="0" presStyleCnt="2"/>
      <dgm:spPr/>
      <dgm:t>
        <a:bodyPr/>
        <a:lstStyle/>
        <a:p>
          <a:endParaRPr lang="ru-RU"/>
        </a:p>
      </dgm:t>
    </dgm:pt>
    <dgm:pt modelId="{23ACE05A-9334-4BC5-B873-F3A980A9BE32}" type="pres">
      <dgm:prSet presAssocID="{DAAA25C1-E1DF-4746-8DDF-C5CD6F4552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3FBE-E915-41C6-B9DE-2404730FD566}" type="pres">
      <dgm:prSet presAssocID="{4CBBF0F8-DEAE-416C-9487-6905E0CCE57F}" presName="circ2" presStyleLbl="vennNode1" presStyleIdx="1" presStyleCnt="2"/>
      <dgm:spPr/>
      <dgm:t>
        <a:bodyPr/>
        <a:lstStyle/>
        <a:p>
          <a:endParaRPr lang="ru-RU"/>
        </a:p>
      </dgm:t>
    </dgm:pt>
    <dgm:pt modelId="{14850DF6-E503-437C-92C3-36985E9BA5A9}" type="pres">
      <dgm:prSet presAssocID="{4CBBF0F8-DEAE-416C-9487-6905E0CCE5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5602-23EE-459C-B335-A43E56332734}" srcId="{E2DEDF12-49D1-42FE-9057-331982E241B7}" destId="{4CBBF0F8-DEAE-416C-9487-6905E0CCE57F}" srcOrd="1" destOrd="0" parTransId="{9F477DAA-FE4A-45CB-830A-89AA0BA6B62E}" sibTransId="{5BA26C32-DFDF-4C88-AC5E-F4280BC37B9D}"/>
    <dgm:cxn modelId="{1173A981-2A74-4B89-ABAF-723087742F05}" type="presOf" srcId="{4CBBF0F8-DEAE-416C-9487-6905E0CCE57F}" destId="{14850DF6-E503-437C-92C3-36985E9BA5A9}" srcOrd="1" destOrd="0" presId="urn:microsoft.com/office/officeart/2005/8/layout/venn1"/>
    <dgm:cxn modelId="{10CC2071-0848-443F-9064-579D26C34EC0}" type="presOf" srcId="{4CBBF0F8-DEAE-416C-9487-6905E0CCE57F}" destId="{A4123FBE-E915-41C6-B9DE-2404730FD566}" srcOrd="0" destOrd="0" presId="urn:microsoft.com/office/officeart/2005/8/layout/venn1"/>
    <dgm:cxn modelId="{36334888-175F-434E-A5C8-7DE278655B1B}" srcId="{E2DEDF12-49D1-42FE-9057-331982E241B7}" destId="{DAAA25C1-E1DF-4746-8DDF-C5CD6F4552BD}" srcOrd="0" destOrd="0" parTransId="{B35B8F0E-6A34-4C10-8714-0AC9F6AC6069}" sibTransId="{EB080BE4-90F8-45F7-817A-0F25EEA8AC8F}"/>
    <dgm:cxn modelId="{2C84CA5F-061A-46B8-BC11-50975D7D47CC}" type="presOf" srcId="{E2DEDF12-49D1-42FE-9057-331982E241B7}" destId="{083A3645-E041-4484-883F-B85C4A572DDB}" srcOrd="0" destOrd="0" presId="urn:microsoft.com/office/officeart/2005/8/layout/venn1"/>
    <dgm:cxn modelId="{4980F07F-2DC3-438A-A1CC-07E16B34A2B8}" type="presOf" srcId="{DAAA25C1-E1DF-4746-8DDF-C5CD6F4552BD}" destId="{23ACE05A-9334-4BC5-B873-F3A980A9BE32}" srcOrd="1" destOrd="0" presId="urn:microsoft.com/office/officeart/2005/8/layout/venn1"/>
    <dgm:cxn modelId="{7EB9B031-D003-435D-B2B7-C7EC5C21C2B9}" type="presOf" srcId="{DAAA25C1-E1DF-4746-8DDF-C5CD6F4552BD}" destId="{49FE171D-FC4F-410D-AD27-0D349546046E}" srcOrd="0" destOrd="0" presId="urn:microsoft.com/office/officeart/2005/8/layout/venn1"/>
    <dgm:cxn modelId="{96E7798D-75B1-4429-BEDD-B89633B97127}" type="presParOf" srcId="{083A3645-E041-4484-883F-B85C4A572DDB}" destId="{49FE171D-FC4F-410D-AD27-0D349546046E}" srcOrd="0" destOrd="0" presId="urn:microsoft.com/office/officeart/2005/8/layout/venn1"/>
    <dgm:cxn modelId="{7F2FB05A-1BC5-4A99-BDCC-B14A3FF186AD}" type="presParOf" srcId="{083A3645-E041-4484-883F-B85C4A572DDB}" destId="{23ACE05A-9334-4BC5-B873-F3A980A9BE32}" srcOrd="1" destOrd="0" presId="urn:microsoft.com/office/officeart/2005/8/layout/venn1"/>
    <dgm:cxn modelId="{EDA95DAC-4A39-430E-A63B-C8340AA7DD60}" type="presParOf" srcId="{083A3645-E041-4484-883F-B85C4A572DDB}" destId="{A4123FBE-E915-41C6-B9DE-2404730FD566}" srcOrd="2" destOrd="0" presId="urn:microsoft.com/office/officeart/2005/8/layout/venn1"/>
    <dgm:cxn modelId="{C2A077DF-20E9-4342-B588-6900E78D8BC5}" type="presParOf" srcId="{083A3645-E041-4484-883F-B85C4A572DDB}" destId="{14850DF6-E503-437C-92C3-36985E9BA5A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D5EB26-7269-4858-AB7B-61165A219D5E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5A79AB-0B8D-4182-A3BF-3682C16C6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D%D0%B8%D0%B3%D0%B0_%D0%B1%D1%83%D1%82%D1%82%D1%8F_%D1%83%D0%BA%D1%80%D0%B0%D1%97%D0%BD%D1%81%D1%8C%D0%BA%D0%BE%D0%B3%D0%BE_%D0%BD%D0%B0%D1%80%D0%BE%D0%B4%D1%83" TargetMode="External"/><Relationship Id="rId2" Type="http://schemas.openxmlformats.org/officeDocument/2006/relationships/hyperlink" Target="http://uk.wikipedia.org/wiki/%D0%A1%D1%82%D0%B0%D1%82%D1%83%D1%82_%D0%A1%D0%BB%D0%BE%D0%B2'%D1%8F%D0%BD%D1%81%D1%8C%D0%BA%D0%BE%D0%B3%D0%BE_%D0%B1%D1%80%D0%B0%D1%82%D1%81%D1%82%D0%B2%D0%B0_%D1%81%D0%B2._%D0%9A%D0%B8%D1%80%D0%B8%D0%BB%D0%B0_%D1%96_%D0%9C%D0%B5%D1%84%D0%BE%D0%B4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90%D0%B2%D1%82%D0%BE%D0%BD%D0%BE%D0%BC%D1%96%D0%B7%D0%BC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887688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олітична думка в Україні у середині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ХІХ ст.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shkola.ostriv.in.ua/images/publications/4/10731/1325667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286016" cy="2339357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uk/thumb/b/bf/%D0%91%D1%96%D0%BB%D0%BE%D0%B7%D0%B5%D1%80%D1%81%D1%8C%D0%BA%D0%B8%D0%B9_%D0%92.jpg/150px-%D0%91%D1%96%D0%BB%D0%BE%D0%B7%D0%B5%D1%80%D1%81%D1%8C%D0%BA%D0%B8%D0%B9_%D0%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643446"/>
            <a:ext cx="1428750" cy="1857376"/>
          </a:xfrm>
          <a:prstGeom prst="rect">
            <a:avLst/>
          </a:prstGeom>
          <a:noFill/>
        </p:spPr>
      </p:pic>
      <p:pic>
        <p:nvPicPr>
          <p:cNvPr id="7" name="Picture 4" descr="http://upload.wikimedia.org/wikipedia/commons/thumb/0/03/Dmytro_Pylchykov.jpg/150px-Dmytro_Pylchy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1694829" cy="2214578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commons/thumb/c/cf/Kostomarov2.jpg/150px-Kostomarov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95716"/>
            <a:ext cx="1643074" cy="2114089"/>
          </a:xfrm>
          <a:prstGeom prst="rect">
            <a:avLst/>
          </a:prstGeom>
          <a:noFill/>
        </p:spPr>
      </p:pic>
      <p:pic>
        <p:nvPicPr>
          <p:cNvPr id="9" name="Picture 2" descr="http://vorobus.com/wp-content/uploads/2013/01/kostomar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63" y="4500570"/>
            <a:ext cx="2893239" cy="1928826"/>
          </a:xfrm>
          <a:prstGeom prst="rect">
            <a:avLst/>
          </a:prstGeom>
          <a:noFill/>
        </p:spPr>
      </p:pic>
      <p:pic>
        <p:nvPicPr>
          <p:cNvPr id="11" name="Picture 2" descr="http://photo.ukrinform.ua/JPEG/thumbnail/2008/04/193338_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0004" y="4500570"/>
            <a:ext cx="3540287" cy="2000264"/>
          </a:xfrm>
          <a:prstGeom prst="rect">
            <a:avLst/>
          </a:prstGeom>
          <a:noFill/>
        </p:spPr>
      </p:pic>
      <p:pic>
        <p:nvPicPr>
          <p:cNvPr id="12" name="Picture 4" descr="http://studentam.net.ua/pbook/iu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77154"/>
            <a:ext cx="1643074" cy="23660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14290"/>
            <a:ext cx="3929090" cy="6286544"/>
          </a:xfrm>
        </p:spPr>
        <p:txBody>
          <a:bodyPr>
            <a:normAutofit fontScale="47500" lnSpcReduction="20000"/>
          </a:bodyPr>
          <a:lstStyle/>
          <a:p>
            <a:endParaRPr lang="uk-UA" sz="5900" b="1" dirty="0" smtClean="0"/>
          </a:p>
          <a:p>
            <a:r>
              <a:rPr lang="uk-UA" sz="5900" b="1" dirty="0" smtClean="0"/>
              <a:t>Микола Іванович Костомаров</a:t>
            </a:r>
          </a:p>
          <a:p>
            <a:r>
              <a:rPr lang="uk-UA" sz="5900" b="1" dirty="0" smtClean="0"/>
              <a:t>1817-1885  </a:t>
            </a:r>
          </a:p>
          <a:p>
            <a:endParaRPr lang="uk-UA" sz="5900" b="1" i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народу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Богдан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Хмельницький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Руїна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Мазепа</a:t>
            </a: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Мазепинці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Бунт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Стєньки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Разіна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Автобіографія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життєписах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діячів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Північноруське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народоправство</a:t>
            </a:r>
          </a:p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Непевний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Думки про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федеративний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початок у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Древній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ostomarov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61189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35798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Програмні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братства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Статуті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Слов'янського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 братства св.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Кирила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Мефодія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tooltip="Статут Слов'янського братства св. Кирила і Мефодія"/>
              </a:rPr>
              <a:t>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  <a:hlinkClick r:id="rId3" tooltip="Книга буття українського народу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Книзі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буття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українського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 народу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Книга буття українського народу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Костомаров. </a:t>
            </a:r>
          </a:p>
          <a:p>
            <a:pPr algn="just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панславізму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автономізму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народовладдя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  <a:hlinkClick r:id="rId4" tooltip="Автономізм (ще не написана)"/>
            </a:endParaRPr>
          </a:p>
          <a:p>
            <a:pPr algn="jus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головне </a:t>
            </a: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демократичної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конфедерації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слов'янських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принципах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рівності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суверенності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на засадах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шляхом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ряду реформ;</a:t>
            </a:r>
          </a:p>
          <a:p>
            <a:pPr algn="just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царизму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кріпосного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права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демократичних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прав і свобод для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зрівняння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правах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слов'янських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85720" y="857232"/>
            <a:ext cx="428628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358214" y="857232"/>
            <a:ext cx="428628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Статут Слов’янського товариства Св. Кирила і Мефодія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Головні ідеї</a:t>
            </a:r>
          </a:p>
          <a:p>
            <a:r>
              <a:rPr lang="uk-UA" dirty="0" smtClean="0"/>
              <a:t>«духовне і політичне поєднання слов’ян є призначенням, до якого вони повинні прагнути»</a:t>
            </a:r>
          </a:p>
          <a:p>
            <a:r>
              <a:rPr lang="uk-UA" dirty="0" smtClean="0"/>
              <a:t>«кожне слов’янське плем’я повинно мати свою самостійність»</a:t>
            </a:r>
          </a:p>
          <a:p>
            <a:r>
              <a:rPr lang="uk-UA" dirty="0" smtClean="0"/>
              <a:t>«мати правління народне»</a:t>
            </a:r>
          </a:p>
          <a:p>
            <a:r>
              <a:rPr lang="uk-UA" dirty="0" smtClean="0"/>
              <a:t>Засади християнства</a:t>
            </a:r>
          </a:p>
          <a:p>
            <a:r>
              <a:rPr lang="uk-UA" dirty="0" smtClean="0"/>
              <a:t>Освіченість і моральність в управлінні</a:t>
            </a:r>
          </a:p>
          <a:p>
            <a:r>
              <a:rPr lang="uk-UA" dirty="0" smtClean="0"/>
              <a:t>Створення загального Слов’янського собору з представників усіх племен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0276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Статут Слов’янського товариства Св. Кирила і Мефодія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Головні правила і мета діяльності</a:t>
            </a:r>
          </a:p>
          <a:p>
            <a:r>
              <a:rPr lang="uk-UA" dirty="0" smtClean="0"/>
              <a:t>Рівність усіх членів</a:t>
            </a:r>
          </a:p>
          <a:p>
            <a:r>
              <a:rPr lang="uk-UA" dirty="0" smtClean="0"/>
              <a:t>«виховання юнацтва»</a:t>
            </a:r>
          </a:p>
          <a:p>
            <a:r>
              <a:rPr lang="uk-UA" dirty="0" smtClean="0"/>
              <a:t>Знищення писемної та релігійної ворожнечі між слов’янами</a:t>
            </a:r>
          </a:p>
          <a:p>
            <a:r>
              <a:rPr lang="uk-UA" dirty="0" smtClean="0"/>
              <a:t>Викорінення рабства та приниження нижчих класів</a:t>
            </a:r>
          </a:p>
          <a:p>
            <a:r>
              <a:rPr lang="uk-UA" dirty="0" smtClean="0"/>
              <a:t>Не видавати братів у разі гонінь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7335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Пояснення до Статуту </a:t>
            </a:r>
            <a:br>
              <a:rPr lang="uk-UA" dirty="0" smtClean="0"/>
            </a:br>
            <a:r>
              <a:rPr lang="uk-UA" dirty="0" smtClean="0"/>
              <a:t>В. </a:t>
            </a:r>
            <a:r>
              <a:rPr lang="uk-UA" dirty="0" err="1" smtClean="0"/>
              <a:t>Білозерського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Об’єднання слов’ян в одну державу</a:t>
            </a:r>
          </a:p>
          <a:p>
            <a:pPr marL="109728" indent="0">
              <a:buNone/>
            </a:pPr>
            <a:endParaRPr lang="uk-UA" dirty="0"/>
          </a:p>
          <a:p>
            <a:r>
              <a:rPr lang="uk-UA" dirty="0" smtClean="0">
                <a:solidFill>
                  <a:srgbClr val="FF0000"/>
                </a:solidFill>
              </a:rPr>
              <a:t>Всі народи рівні!!!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2690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Відозва «Брати-українці»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«усі слов’яни мають поєднатися»</a:t>
            </a:r>
          </a:p>
          <a:p>
            <a:r>
              <a:rPr lang="uk-UA" dirty="0" smtClean="0"/>
              <a:t>Кожен народ створює свою Річ Посполиту – має свою мову, літературу, свою справу «</a:t>
            </a:r>
            <a:r>
              <a:rPr lang="uk-UA" dirty="0" err="1" smtClean="0"/>
              <a:t>общественную</a:t>
            </a:r>
            <a:r>
              <a:rPr lang="uk-UA" dirty="0" smtClean="0"/>
              <a:t>», свого обраного правителя</a:t>
            </a:r>
          </a:p>
          <a:p>
            <a:endParaRPr lang="uk-UA" dirty="0"/>
          </a:p>
          <a:p>
            <a:r>
              <a:rPr lang="uk-UA" dirty="0" smtClean="0"/>
              <a:t>«Союз слов’янський», яким керує сейм або рада слов’янська</a:t>
            </a:r>
          </a:p>
        </p:txBody>
      </p:sp>
    </p:spTree>
    <p:extLst>
      <p:ext uri="{BB962C8B-B14F-4D97-AF65-F5344CB8AC3E}">
        <p14:creationId xmlns:p14="http://schemas.microsoft.com/office/powerpoint/2010/main" val="160707188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500" dirty="0"/>
          </a:p>
        </p:txBody>
      </p:sp>
      <p:pic>
        <p:nvPicPr>
          <p:cNvPr id="33794" name="Picture 2" descr="Закон Божий. Перша сторінка двомовного примір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823572" cy="49512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«Закон Божий»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Історіософська концепція про </a:t>
            </a:r>
            <a:r>
              <a:rPr lang="uk-UA" dirty="0" err="1" smtClean="0"/>
              <a:t>богообраний</a:t>
            </a:r>
            <a:r>
              <a:rPr lang="uk-UA" dirty="0" smtClean="0"/>
              <a:t> народ – євреї – греки – романці</a:t>
            </a:r>
            <a:r>
              <a:rPr lang="uk-UA" dirty="0"/>
              <a:t> </a:t>
            </a:r>
            <a:r>
              <a:rPr lang="uk-UA" dirty="0" smtClean="0"/>
              <a:t>– німці </a:t>
            </a:r>
            <a:r>
              <a:rPr lang="uk-UA" dirty="0" err="1" smtClean="0"/>
              <a:t>-слов’яни</a:t>
            </a:r>
            <a:endParaRPr lang="uk-UA" dirty="0" smtClean="0"/>
          </a:p>
          <a:p>
            <a:r>
              <a:rPr lang="uk-UA" dirty="0"/>
              <a:t>Ідея українського месіанізму – порятунок слов’ян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Вся влада від Бога, не може бути самодержавною і абсолютною</a:t>
            </a:r>
          </a:p>
          <a:p>
            <a:r>
              <a:rPr lang="uk-UA" dirty="0" smtClean="0"/>
              <a:t>Віче і виборний князь</a:t>
            </a:r>
          </a:p>
          <a:p>
            <a:r>
              <a:rPr lang="uk-UA" dirty="0" smtClean="0"/>
              <a:t>Недоліки республіки – не захищає від свавілля влади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39258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«Слов’янський союз»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2815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673499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Федерація слов’янських народів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Держави – польська, литовська, білоруська, українська, російська – </a:t>
            </a:r>
            <a:r>
              <a:rPr lang="uk-UA" dirty="0" smtClean="0">
                <a:solidFill>
                  <a:srgbClr val="FF0000"/>
                </a:solidFill>
              </a:rPr>
              <a:t>самостійні</a:t>
            </a:r>
          </a:p>
          <a:p>
            <a:endParaRPr lang="uk-UA" dirty="0" smtClean="0"/>
          </a:p>
          <a:p>
            <a:r>
              <a:rPr lang="uk-UA" dirty="0" smtClean="0"/>
              <a:t>Об’єднані  в одну </a:t>
            </a:r>
            <a:r>
              <a:rPr lang="uk-UA" dirty="0" smtClean="0">
                <a:solidFill>
                  <a:srgbClr val="FF0000"/>
                </a:solidFill>
              </a:rPr>
              <a:t>федерацію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Спільний орган – сейм (рада слов’ян)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Виборний правитель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Одні закони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Система мір, гроші, торгівля, без митниць</a:t>
            </a:r>
          </a:p>
          <a:p>
            <a:endParaRPr lang="uk-UA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Автономія у внутрішньому управлінні, судочинстві, народній освіті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569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Загальна характеристика базових засад діяльності КМТ. Програмні документи.</a:t>
            </a:r>
          </a:p>
          <a:p>
            <a:r>
              <a:rPr lang="uk-UA" dirty="0" smtClean="0"/>
              <a:t>2. </a:t>
            </a:r>
            <a:r>
              <a:rPr lang="uk-UA" dirty="0"/>
              <a:t>Течії у КМТ: поміркована і радикальна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3</a:t>
            </a:r>
            <a:r>
              <a:rPr lang="uk-UA" dirty="0"/>
              <a:t>. М. Костомаров «Дві руські народності».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26061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Георгій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Андрузький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Начерки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федеративної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слов'янської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досвід Північноамериканських штатів і традиції Російської імперії. </a:t>
            </a: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семи автономних штатів, включаючи Україну з Галичиною, Кримом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Чорномор'ям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 Сербію, Болгарію, Бессарабію, Польщу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Перебуваючи на засланні в Петрозаводську, 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Андрузький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дійшов до висновку: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зруйнувати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вона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зміцнювалася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віками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дотримувалися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ru-RU" dirty="0"/>
              <a:t>. Костомаров, П. </a:t>
            </a:r>
            <a:r>
              <a:rPr lang="ru-RU" dirty="0" err="1"/>
              <a:t>Куліш</a:t>
            </a:r>
            <a:r>
              <a:rPr lang="ru-RU" dirty="0"/>
              <a:t>, В. </a:t>
            </a:r>
            <a:r>
              <a:rPr lang="ru-RU" dirty="0" err="1"/>
              <a:t>Білозерський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/>
              <a:t>. Маркович, О. Тулуб, Д. </a:t>
            </a:r>
            <a:r>
              <a:rPr lang="ru-RU" dirty="0" err="1"/>
              <a:t>Пильчиков</a:t>
            </a:r>
            <a:r>
              <a:rPr lang="ru-RU" dirty="0"/>
              <a:t>: вони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просвітницька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діяльність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реформи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7628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5716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err="1" smtClean="0"/>
              <a:t>Відбиток</a:t>
            </a:r>
            <a:r>
              <a:rPr lang="ru-RU" b="1" i="1" dirty="0" smtClean="0"/>
              <a:t> печатки </a:t>
            </a:r>
            <a:r>
              <a:rPr lang="ru-RU" b="1" i="1" dirty="0" err="1" smtClean="0"/>
              <a:t>Кирило-Мефодіївського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товариства</a:t>
            </a:r>
            <a:r>
              <a:rPr lang="ru-RU" b="1" i="1" dirty="0" smtClean="0"/>
              <a:t>.</a:t>
            </a:r>
            <a:r>
              <a:rPr lang="uk-UA" dirty="0" smtClean="0">
                <a:latin typeface="Arial Black" pitchFamily="34" charset="0"/>
              </a:rPr>
              <a:t> “І пізнаєте істину і істина визволить </a:t>
            </a:r>
            <a:r>
              <a:rPr lang="uk-UA" dirty="0" err="1" smtClean="0">
                <a:latin typeface="Arial Black" pitchFamily="34" charset="0"/>
              </a:rPr>
              <a:t>Вас”</a:t>
            </a:r>
            <a:r>
              <a:rPr lang="ru-RU" b="1" i="1" dirty="0" smtClean="0"/>
              <a:t>  - </a:t>
            </a:r>
            <a:r>
              <a:rPr lang="ru-RU" b="1" i="1" dirty="0" err="1" smtClean="0"/>
              <a:t>надпис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печатці</a:t>
            </a:r>
            <a:r>
              <a:rPr lang="ru-RU" b="1" i="1" dirty="0" smtClean="0"/>
              <a:t>.</a:t>
            </a:r>
            <a:endParaRPr lang="ru-RU" b="1" dirty="0"/>
          </a:p>
        </p:txBody>
      </p:sp>
      <p:pic>
        <p:nvPicPr>
          <p:cNvPr id="12290" name="Picture 2" descr="Відбиток печатки Кирило-Мефодіївського товари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714612" cy="2456724"/>
          </a:xfrm>
          <a:prstGeom prst="rect">
            <a:avLst/>
          </a:prstGeom>
          <a:noFill/>
        </p:spPr>
      </p:pic>
      <p:pic>
        <p:nvPicPr>
          <p:cNvPr id="12292" name="Picture 4" descr="http://svitppt.com.ua/images/1/448/960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72074"/>
            <a:ext cx="8501122" cy="1554155"/>
          </a:xfrm>
        </p:spPr>
        <p:txBody>
          <a:bodyPr>
            <a:noAutofit/>
          </a:bodyPr>
          <a:lstStyle/>
          <a:p>
            <a:pPr algn="just"/>
            <a:r>
              <a:rPr lang="vi-VN" sz="1600" b="1" u="sng" dirty="0" smtClean="0">
                <a:latin typeface="Times New Roman" pitchFamily="18" charset="0"/>
                <a:cs typeface="Times New Roman" pitchFamily="18" charset="0"/>
              </a:rPr>
              <a:t>Пантелеймон Олекс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 b="1" u="sng" dirty="0" smtClean="0">
                <a:latin typeface="Times New Roman" pitchFamily="18" charset="0"/>
                <a:cs typeface="Times New Roman" pitchFamily="18" charset="0"/>
              </a:rPr>
              <a:t>ндрович Куліш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 (1819 – 1897)</a:t>
            </a:r>
            <a:r>
              <a:rPr lang="vi-VN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— український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першої фонетичної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абетки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“кулішівки”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для української мови, яка лежить в основі сучасного українського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правопису.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роману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рада». Закликав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інтелігенцію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просвітництва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encrypted-tbn2.gstatic.com/images?q=tbn:ANd9GcTUQ157OiQ-93jJCNsTQF_-rJzui6gRLzXW12rPWBZykt8CieFw3B52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8379"/>
            <a:ext cx="3357586" cy="4748589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SA7vujA-duQI0pLn9Q0jySQpkU_9C8Qlq8YpeC0bw313khXD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68" y="214290"/>
            <a:ext cx="3590380" cy="47687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857628"/>
            <a:ext cx="8229600" cy="278608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Білозерський</a:t>
            </a:r>
            <a:r>
              <a:rPr lang="ru-RU" b="1" dirty="0" smtClean="0"/>
              <a:t> Василь Михайлович</a:t>
            </a:r>
            <a:r>
              <a:rPr lang="ru-RU" b="1" i="1" dirty="0" smtClean="0"/>
              <a:t> </a:t>
            </a:r>
            <a:r>
              <a:rPr lang="ru-RU" b="1" dirty="0" smtClean="0"/>
              <a:t>(1825  -  1899)</a:t>
            </a:r>
            <a:r>
              <a:rPr lang="ru-RU" dirty="0" smtClean="0"/>
              <a:t> 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Дмитро</a:t>
            </a:r>
            <a:r>
              <a:rPr lang="ru-RU" b="1" dirty="0" smtClean="0"/>
              <a:t> Павлович </a:t>
            </a:r>
            <a:r>
              <a:rPr lang="ru-RU" b="1" dirty="0" err="1" smtClean="0"/>
              <a:t>Пильчиков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 (1821 року – 1893)</a:t>
            </a:r>
            <a:endParaRPr lang="ru-RU" dirty="0"/>
          </a:p>
        </p:txBody>
      </p:sp>
      <p:pic>
        <p:nvPicPr>
          <p:cNvPr id="1026" name="Picture 2" descr="http://upload.wikimedia.org/wikipedia/uk/thumb/b/bf/%D0%91%D1%96%D0%BB%D0%BE%D0%B7%D0%B5%D1%80%D1%81%D1%8C%D0%BA%D0%B8%D0%B9_%D0%92.jpg/150px-%D0%91%D1%96%D0%BB%D0%BE%D0%B7%D0%B5%D1%80%D1%81%D1%8C%D0%BA%D0%B8%D0%B9_%D0%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2786082" cy="3621909"/>
          </a:xfrm>
          <a:prstGeom prst="rect">
            <a:avLst/>
          </a:prstGeom>
          <a:noFill/>
        </p:spPr>
      </p:pic>
      <p:pic>
        <p:nvPicPr>
          <p:cNvPr id="23554" name="Picture 2" descr="Dmytro Pylchy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30"/>
            <a:ext cx="2680531" cy="3508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6430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err="1" smtClean="0">
                <a:latin typeface="Arial Black" pitchFamily="34" charset="0"/>
              </a:rPr>
              <a:t>“Тарасова</a:t>
            </a:r>
            <a:r>
              <a:rPr lang="uk-UA" dirty="0" smtClean="0">
                <a:latin typeface="Arial Black" pitchFamily="34" charset="0"/>
              </a:rPr>
              <a:t> муза розбила якийсь підземний льох,  що протягом кількох віків був замкнений на багато замків, запечатаний багатьма печатями. Вона відкрила шлях і сонячному промінню, і свіжому повітрю, і людській </a:t>
            </a:r>
            <a:r>
              <a:rPr lang="uk-UA" dirty="0" err="1" smtClean="0">
                <a:latin typeface="Arial Black" pitchFamily="34" charset="0"/>
              </a:rPr>
              <a:t>цікавості”</a:t>
            </a:r>
            <a:r>
              <a:rPr lang="uk-UA" dirty="0" smtClean="0">
                <a:latin typeface="Arial Black" pitchFamily="34" charset="0"/>
              </a:rPr>
              <a:t>   М. Костомаров.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8674" name="Picture 2" descr="http://upload.wikimedia.org/wikipedia/commons/thumb/4/4f/Taras_Shevchenko_selfportrait_oil_1840-2.jpg/150px-Taras_Shevchenko_selfportrait_oil_184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81266" cy="3143272"/>
          </a:xfrm>
          <a:prstGeom prst="rect">
            <a:avLst/>
          </a:prstGeom>
          <a:noFill/>
        </p:spPr>
      </p:pic>
      <p:pic>
        <p:nvPicPr>
          <p:cNvPr id="28676" name="Picture 4" descr="http://studentam.net.ua/pbook/iu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2857520" cy="4114830"/>
          </a:xfrm>
          <a:prstGeom prst="rect">
            <a:avLst/>
          </a:prstGeom>
          <a:noFill/>
        </p:spPr>
      </p:pic>
      <p:pic>
        <p:nvPicPr>
          <p:cNvPr id="28678" name="Picture 6" descr="http://school.xvatit.com/images/b/b3/14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8581" y="357166"/>
            <a:ext cx="2687259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571504"/>
          </a:xfrm>
        </p:spPr>
        <p:txBody>
          <a:bodyPr>
            <a:noAutofit/>
          </a:bodyPr>
          <a:lstStyle/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29698" name="Picture 2" descr="https://encrypted-tbn1.gstatic.com/images?q=tbn:ANd9GcRo9lSjv5NaA8XBjsCXO5jSzA_KzxbPcy8zJdxB5CwLThHn4j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959415" cy="3714776"/>
          </a:xfrm>
          <a:prstGeom prst="rect">
            <a:avLst/>
          </a:prstGeom>
          <a:noFill/>
        </p:spPr>
      </p:pic>
      <p:pic>
        <p:nvPicPr>
          <p:cNvPr id="13314" name="Picture 2" descr="http://vasschool3.at.ua/d41289271a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124909" cy="3000372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RX6kjOfBaOeZCsb740SGssHofnV5M-C-Bh6TdTI-pT7NsiWpM2n4jJLdp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35784"/>
            <a:ext cx="2139678" cy="2893556"/>
          </a:xfrm>
          <a:prstGeom prst="rect">
            <a:avLst/>
          </a:prstGeom>
          <a:noFill/>
        </p:spPr>
      </p:pic>
      <p:pic>
        <p:nvPicPr>
          <p:cNvPr id="13318" name="Picture 6" descr="http://tsdea.archives.gov.ua/img/shevchenko200/bio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857628"/>
            <a:ext cx="2781239" cy="2196189"/>
          </a:xfrm>
          <a:prstGeom prst="rect">
            <a:avLst/>
          </a:prstGeom>
          <a:noFill/>
        </p:spPr>
      </p:pic>
      <p:pic>
        <p:nvPicPr>
          <p:cNvPr id="13320" name="Picture 8" descr="http://ua.convdocs.org/pars_docs/refs/59/58113/58113_html_m2ca864a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335392"/>
            <a:ext cx="2428892" cy="26801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Еволюція поглядів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 етап – романтизм – ідеалізація козацького минулого</a:t>
            </a:r>
          </a:p>
          <a:p>
            <a:r>
              <a:rPr lang="uk-UA" dirty="0" smtClean="0"/>
              <a:t>2 етап – засудження самодержавства і кріпацтва</a:t>
            </a:r>
          </a:p>
          <a:p>
            <a:r>
              <a:rPr lang="uk-UA" dirty="0" smtClean="0"/>
              <a:t>Критикує еліту</a:t>
            </a:r>
          </a:p>
          <a:p>
            <a:r>
              <a:rPr lang="uk-UA" dirty="0" smtClean="0"/>
              <a:t>Ідея боротьби народу за національне визволення</a:t>
            </a:r>
          </a:p>
          <a:p>
            <a:r>
              <a:rPr lang="uk-UA" dirty="0" smtClean="0"/>
              <a:t>Прихильник республіки – демократичної, а не буржуазної</a:t>
            </a:r>
          </a:p>
          <a:p>
            <a:r>
              <a:rPr lang="uk-UA" dirty="0" smtClean="0"/>
              <a:t>Шлях змін - революція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58626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696899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482" name="Picture 2" descr="http://3.bp.blogspot.com/-1n63mqq3btU/UtQwdsYu1kI/AAAAAAAAAG0/tQLkK1zUR5E/s1600/shevchenko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36712"/>
            <a:ext cx="7929618" cy="5550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Тарас Шевченко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Борітеся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Про Україну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Борітеся</a:t>
            </a:r>
            <a:r>
              <a:rPr lang="ru-RU" dirty="0"/>
              <a:t> – поборете!</a:t>
            </a:r>
            <a:br>
              <a:rPr lang="ru-RU" dirty="0"/>
            </a:br>
            <a:r>
              <a:rPr lang="ru-RU" dirty="0"/>
              <a:t>Вам Бог </a:t>
            </a:r>
            <a:r>
              <a:rPr lang="ru-RU" dirty="0" err="1"/>
              <a:t>помагає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За вас правда, за вас слава</a:t>
            </a:r>
            <a:br>
              <a:rPr lang="ru-RU" dirty="0"/>
            </a:br>
            <a:r>
              <a:rPr lang="ru-RU" dirty="0"/>
              <a:t>І воля святая!</a:t>
            </a:r>
          </a:p>
          <a:p>
            <a:r>
              <a:rPr lang="ru-RU" dirty="0"/>
              <a:t>***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Я так </a:t>
            </a:r>
            <a:r>
              <a:rPr lang="ru-RU" dirty="0" err="1"/>
              <a:t>її</a:t>
            </a:r>
            <a:r>
              <a:rPr lang="ru-RU" dirty="0"/>
              <a:t>, я так люблю</a:t>
            </a:r>
            <a:br>
              <a:rPr lang="ru-RU" dirty="0"/>
            </a:br>
            <a:r>
              <a:rPr lang="ru-RU" dirty="0"/>
              <a:t>Мою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убогу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Що</a:t>
            </a:r>
            <a:r>
              <a:rPr lang="ru-RU" dirty="0"/>
              <a:t> прокляну святого Бога,</a:t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неї</a:t>
            </a:r>
            <a:r>
              <a:rPr lang="ru-RU" dirty="0"/>
              <a:t> душу погублю.</a:t>
            </a:r>
          </a:p>
          <a:p>
            <a:r>
              <a:rPr lang="ru-RU" dirty="0"/>
              <a:t>***</a:t>
            </a:r>
          </a:p>
          <a:p>
            <a:r>
              <a:rPr lang="ru-RU" dirty="0"/>
              <a:t>Наша дума, наша </a:t>
            </a:r>
            <a:r>
              <a:rPr lang="ru-RU" dirty="0" err="1"/>
              <a:t>пісня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вмре</a:t>
            </a:r>
            <a:r>
              <a:rPr lang="ru-RU" dirty="0"/>
              <a:t>, не </a:t>
            </a:r>
            <a:r>
              <a:rPr lang="ru-RU" dirty="0" err="1"/>
              <a:t>загине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/>
              <a:t>Ось де, люде, наша слава,</a:t>
            </a:r>
            <a:br>
              <a:rPr lang="ru-RU" dirty="0"/>
            </a:br>
            <a:r>
              <a:rPr lang="ru-RU" dirty="0"/>
              <a:t>Слава </a:t>
            </a:r>
            <a:r>
              <a:rPr lang="ru-RU" dirty="0" err="1"/>
              <a:t>України</a:t>
            </a:r>
            <a:r>
              <a:rPr lang="ru-RU" dirty="0"/>
              <a:t>!</a:t>
            </a:r>
          </a:p>
          <a:p>
            <a:r>
              <a:rPr lang="ru-RU" dirty="0"/>
              <a:t>***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0314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SsVT-hYKzFPdjLFzB5ibLNymQ47-zmgILgTIFZdq57iPZ-1g4A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008520" cy="4500594"/>
          </a:xfrm>
          <a:prstGeom prst="rect">
            <a:avLst/>
          </a:prstGeom>
          <a:noFill/>
        </p:spPr>
      </p:pic>
      <p:pic>
        <p:nvPicPr>
          <p:cNvPr id="5" name="Picture 6" descr="http://www.libr.dp.ua/KM/KirillMefod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275" y="928670"/>
            <a:ext cx="2687437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82850" y="1424394"/>
            <a:ext cx="435771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</a:rPr>
              <a:t>Микола Іванович Гулак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252525"/>
                </a:solidFill>
                <a:latin typeface="Arial" charset="0"/>
              </a:rPr>
              <a:t>1821-1897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Hulak my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059715"/>
            <a:ext cx="2428892" cy="3130016"/>
          </a:xfrm>
          <a:prstGeom prst="rect">
            <a:avLst/>
          </a:prstGeom>
          <a:noFill/>
        </p:spPr>
      </p:pic>
      <p:pic>
        <p:nvPicPr>
          <p:cNvPr id="2055" name="Picture 7" descr="http://www.horodysche.org.ua/img/3/75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996952"/>
            <a:ext cx="2571768" cy="35467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07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1847 року за доносом провокатора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Олексія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Петрова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братства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викрита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члени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заарештовані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кирило-мефодіївців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1847 року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Орлов представив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яку нарекли справою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Україно-слов’янського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Тарас Шевченко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відправлено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Оренбурзькі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суворою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забороною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трирічний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ув'язнено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Шліссельбурзькій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фортеці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Костомаров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ув'язненні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Навроцький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півроку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В'ятській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тюрмі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братства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царський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заборонивши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    </a:t>
            </a:r>
            <a:r>
              <a:rPr lang="uk-UA" b="1" dirty="0" smtClean="0"/>
              <a:t>Про  історичне значення Кирило – </a:t>
            </a:r>
            <a:r>
              <a:rPr lang="uk-UA" b="1" dirty="0" err="1" smtClean="0"/>
              <a:t>Мефодіївського</a:t>
            </a:r>
            <a:r>
              <a:rPr lang="uk-UA" b="1" dirty="0" smtClean="0"/>
              <a:t> братства можна сказати коротко, але влучно,  діячі братства визначили остаточну мету завдання українського визвольного руху: 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i="1" dirty="0" smtClean="0"/>
              <a:t>державна самостійність,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i="1" dirty="0" smtClean="0"/>
              <a:t> соціальне звільнення народу,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i="1" dirty="0" smtClean="0"/>
              <a:t> народовладдя у внутрішньому житті,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i="1" dirty="0" smtClean="0"/>
              <a:t> федералізм у міжнародних відносинах, насамперед зі слов'янами. 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15196" cy="591980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Кирило-Мефодіївського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товариства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Воно</a:t>
            </a:r>
            <a:r>
              <a:rPr lang="ru-RU" dirty="0" smtClean="0">
                <a:solidFill>
                  <a:schemeClr val="tx1"/>
                </a:solidFill>
              </a:rPr>
              <a:t> явило собою першу, </a:t>
            </a:r>
            <a:r>
              <a:rPr lang="ru-RU" dirty="0" err="1" smtClean="0">
                <a:solidFill>
                  <a:schemeClr val="tx1"/>
                </a:solidFill>
              </a:rPr>
              <a:t>хоч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невдалу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спробу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інтелігенції</a:t>
            </a:r>
            <a:r>
              <a:rPr lang="ru-RU" dirty="0" smtClean="0">
                <a:solidFill>
                  <a:schemeClr val="tx1"/>
                </a:solidFill>
              </a:rPr>
              <a:t> перейти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культурницького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політичного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етапу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національного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06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talawguide.at.ua/Scuola/taras_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4744"/>
            <a:ext cx="7643866" cy="59469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Костомаров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«Дві руські </a:t>
            </a:r>
          </a:p>
          <a:p>
            <a:pPr marL="109728" indent="0">
              <a:buNone/>
            </a:pPr>
            <a:r>
              <a:rPr lang="uk-UA" sz="3600" dirty="0" smtClean="0"/>
              <a:t>народності»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72" y="1844824"/>
            <a:ext cx="38519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1115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41114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b="1" dirty="0" smtClean="0"/>
              <a:t>Пам'ятник св. Кирилу і Мефодію – слов'янським просвітителям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Picture 4" descr="http://shkola.ostriv.in.ua/images/publications/4/10731/1325667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526555" cy="5655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 </a:t>
            </a:r>
            <a:r>
              <a:rPr lang="uk-UA" sz="2800" b="1" dirty="0" smtClean="0"/>
              <a:t>Київський університет. З 1939 року носить ім'я Т. Г. Шевченка.</a:t>
            </a:r>
            <a:endParaRPr lang="ru-RU" sz="2800" b="1" dirty="0"/>
          </a:p>
        </p:txBody>
      </p:sp>
      <p:pic>
        <p:nvPicPr>
          <p:cNvPr id="35842" name="Picture 2" descr="http://camrador.hall.org.ua/BY_PLACE/02-Verhne_misto/04-Universitet/univer_2_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40" y="428604"/>
            <a:ext cx="6446792" cy="4214842"/>
          </a:xfrm>
          <a:prstGeom prst="rect">
            <a:avLst/>
          </a:prstGeom>
          <a:noFill/>
        </p:spPr>
      </p:pic>
      <p:pic>
        <p:nvPicPr>
          <p:cNvPr id="35846" name="Picture 6" descr="Київський Універси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8799" y="1117837"/>
            <a:ext cx="2160919" cy="2882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Кирило-Мефодіївське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(1846 – 1847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братство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спиралося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визвольного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автономістського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представленого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Малоросійським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таємним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товариством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Харківським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гуртком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гуртком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молодь« (20 – 40 –і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ст.)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трійця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1834 – 1837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exchangedownloads.smarttech.com/public/content/58/58463237-23a5-4105-a8ea-2d39e8d796cf/previews/medium/0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86742" cy="5625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92933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 Ідеї братчиків мали зв’язок з ідеями патріотів попередніх поколінь: В Капніст, І. Орлай тощо.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660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</a:t>
            </a:r>
            <a:r>
              <a:rPr lang="uk-UA" b="1" dirty="0" err="1" smtClean="0"/>
              <a:t>Кирило-мефодіївці</a:t>
            </a:r>
            <a:r>
              <a:rPr lang="uk-UA" b="1" dirty="0" smtClean="0"/>
              <a:t> відводили українському суспільству ключову роль у створенні слов'янської конфедерації (зв'язки з братством підтримували 100 осіб з Польщі, Литви, Чехії, Білорусі, Росії, України). 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 smtClean="0"/>
              <a:t>При цьому Микола Костомаров, Василь </a:t>
            </a:r>
            <a:r>
              <a:rPr lang="uk-UA" b="1" dirty="0" err="1" smtClean="0"/>
              <a:t>Білозерський</a:t>
            </a:r>
            <a:r>
              <a:rPr lang="uk-UA" b="1" dirty="0" smtClean="0"/>
              <a:t>, Микола Гулак та інші були переконані, що таке право дає українцям їхня глибока релігійність, корені козацького республіканізму.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361528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диспути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інтелігентами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чиновництвом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прокламацій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братів-українців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братів-великоросів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Тараса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проповідували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погляди;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піклувалися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Пантелеймон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1846 року,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979</TotalTime>
  <Words>779</Words>
  <Application>Microsoft Office PowerPoint</Application>
  <PresentationFormat>Экран (4:3)</PresentationFormat>
  <Paragraphs>148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Статут Слов’янського товариства Св. Кирила і Мефодія</vt:lpstr>
      <vt:lpstr>Статут Слов’янського товариства Св. Кирила і Мефодія</vt:lpstr>
      <vt:lpstr>Пояснення до Статуту  В. Білозерського</vt:lpstr>
      <vt:lpstr>Відозва «Брати-українці»</vt:lpstr>
      <vt:lpstr>Презентация PowerPoint</vt:lpstr>
      <vt:lpstr>«Закон Божий»</vt:lpstr>
      <vt:lpstr>«Слов’янський союз»</vt:lpstr>
      <vt:lpstr>Федерація слов’янських народів</vt:lpstr>
      <vt:lpstr>Презентация PowerPoint</vt:lpstr>
      <vt:lpstr>Інших поглядів дотримувалися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Еволюція поглядів</vt:lpstr>
      <vt:lpstr>Презентация PowerPoint</vt:lpstr>
      <vt:lpstr>Тарас Шевченко </vt:lpstr>
      <vt:lpstr>Презентация PowerPoint</vt:lpstr>
      <vt:lpstr>Презентация PowerPoint</vt:lpstr>
      <vt:lpstr>Презентация PowerPoint</vt:lpstr>
      <vt:lpstr>Значення Кирило-Мефодіївського товариства   Воно явило собою першу, хоч і невдалу, спробу інтелігенції перейти від культурницького до політичного етапу національного розвитку</vt:lpstr>
      <vt:lpstr>Презентация PowerPoint</vt:lpstr>
      <vt:lpstr>Микола Костомаров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2014-10-14T12:16:27Z</dcterms:created>
  <dcterms:modified xsi:type="dcterms:W3CDTF">2022-04-21T10:38:41Z</dcterms:modified>
</cp:coreProperties>
</file>