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900" r:id="rId1"/>
  </p:sldMasterIdLst>
  <p:sldIdLst>
    <p:sldId id="278" r:id="rId2"/>
    <p:sldId id="279" r:id="rId3"/>
    <p:sldId id="296" r:id="rId4"/>
    <p:sldId id="280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7" r:id="rId14"/>
    <p:sldId id="290" r:id="rId15"/>
    <p:sldId id="291" r:id="rId16"/>
    <p:sldId id="292" r:id="rId17"/>
    <p:sldId id="293" r:id="rId18"/>
    <p:sldId id="294" r:id="rId19"/>
    <p:sldId id="295" r:id="rId20"/>
    <p:sldId id="298" r:id="rId21"/>
    <p:sldId id="299" r:id="rId22"/>
    <p:sldId id="300" r:id="rId2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29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FC2B-CE75-4006-B52B-31D35E77D71A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10F4-2AEB-4C69-AA73-202874F162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10131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FC2B-CE75-4006-B52B-31D35E77D71A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10F4-2AEB-4C69-AA73-202874F162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43475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FC2B-CE75-4006-B52B-31D35E77D71A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10F4-2AEB-4C69-AA73-202874F16265}" type="slidenum">
              <a:rPr lang="uk-UA" smtClean="0"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63774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FC2B-CE75-4006-B52B-31D35E77D71A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10F4-2AEB-4C69-AA73-202874F162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25652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FC2B-CE75-4006-B52B-31D35E77D71A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10F4-2AEB-4C69-AA73-202874F16265}" type="slidenum">
              <a:rPr lang="uk-UA" smtClean="0"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80101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FC2B-CE75-4006-B52B-31D35E77D71A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10F4-2AEB-4C69-AA73-202874F162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800512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FC2B-CE75-4006-B52B-31D35E77D71A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10F4-2AEB-4C69-AA73-202874F162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228111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FC2B-CE75-4006-B52B-31D35E77D71A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10F4-2AEB-4C69-AA73-202874F162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3152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FC2B-CE75-4006-B52B-31D35E77D71A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10F4-2AEB-4C69-AA73-202874F162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48451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FC2B-CE75-4006-B52B-31D35E77D71A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10F4-2AEB-4C69-AA73-202874F162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0756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FC2B-CE75-4006-B52B-31D35E77D71A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10F4-2AEB-4C69-AA73-202874F162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41916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FC2B-CE75-4006-B52B-31D35E77D71A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10F4-2AEB-4C69-AA73-202874F162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70687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FC2B-CE75-4006-B52B-31D35E77D71A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10F4-2AEB-4C69-AA73-202874F162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9607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FC2B-CE75-4006-B52B-31D35E77D71A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10F4-2AEB-4C69-AA73-202874F162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9136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FC2B-CE75-4006-B52B-31D35E77D71A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10F4-2AEB-4C69-AA73-202874F162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8755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10F4-2AEB-4C69-AA73-202874F16265}" type="slidenum">
              <a:rPr lang="uk-UA" smtClean="0"/>
              <a:t>‹#›</a:t>
            </a:fld>
            <a:endParaRPr lang="uk-U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FC2B-CE75-4006-B52B-31D35E77D71A}" type="datetimeFigureOut">
              <a:rPr lang="uk-UA" smtClean="0"/>
              <a:t>24.11.2020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85631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EFC2B-CE75-4006-B52B-31D35E77D71A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ABA10F4-2AEB-4C69-AA73-202874F162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04162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01" r:id="rId1"/>
    <p:sldLayoutId id="2147484902" r:id="rId2"/>
    <p:sldLayoutId id="2147484903" r:id="rId3"/>
    <p:sldLayoutId id="2147484904" r:id="rId4"/>
    <p:sldLayoutId id="2147484905" r:id="rId5"/>
    <p:sldLayoutId id="2147484906" r:id="rId6"/>
    <p:sldLayoutId id="2147484907" r:id="rId7"/>
    <p:sldLayoutId id="2147484908" r:id="rId8"/>
    <p:sldLayoutId id="2147484909" r:id="rId9"/>
    <p:sldLayoutId id="2147484910" r:id="rId10"/>
    <p:sldLayoutId id="2147484911" r:id="rId11"/>
    <p:sldLayoutId id="2147484912" r:id="rId12"/>
    <p:sldLayoutId id="2147484913" r:id="rId13"/>
    <p:sldLayoutId id="2147484914" r:id="rId14"/>
    <p:sldLayoutId id="2147484915" r:id="rId15"/>
    <p:sldLayoutId id="214748491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42901"/>
            <a:ext cx="8596668" cy="3263899"/>
          </a:xfrm>
        </p:spPr>
        <p:txBody>
          <a:bodyPr>
            <a:noAutofit/>
          </a:bodyPr>
          <a:lstStyle/>
          <a:p>
            <a:r>
              <a:rPr lang="uk-UA" sz="48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Метрологічні основи контролю за </a:t>
            </a:r>
            <a:r>
              <a:rPr lang="uk-UA" sz="4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техніко-тактичною  </a:t>
            </a:r>
            <a:r>
              <a:rPr lang="uk-UA" sz="48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підготовленістю спортсменів</a:t>
            </a:r>
            <a:endParaRPr lang="uk-UA" sz="48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467100"/>
            <a:ext cx="8596668" cy="3048000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rgbClr val="7030A0"/>
                </a:solidFill>
                <a:latin typeface="Calibri" panose="020F0502020204030204" pitchFamily="34" charset="0"/>
              </a:rPr>
              <a:t>Зміст: </a:t>
            </a:r>
          </a:p>
          <a:p>
            <a:r>
              <a:rPr lang="uk-UA" sz="3200" dirty="0" smtClean="0">
                <a:solidFill>
                  <a:srgbClr val="7030A0"/>
                </a:solidFill>
                <a:latin typeface="Calibri" panose="020F0502020204030204" pitchFamily="34" charset="0"/>
              </a:rPr>
              <a:t>1. </a:t>
            </a:r>
            <a:r>
              <a:rPr lang="uk-UA" sz="3200" b="1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Метрологічні основи контролю за технічною підготовленістю </a:t>
            </a:r>
            <a:r>
              <a:rPr lang="uk-UA" sz="3200" b="1" dirty="0" smtClean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спортсменів</a:t>
            </a:r>
          </a:p>
          <a:p>
            <a:r>
              <a:rPr lang="uk-UA" sz="3200" b="1" dirty="0" smtClean="0">
                <a:solidFill>
                  <a:srgbClr val="7030A0"/>
                </a:solidFill>
                <a:latin typeface="Calibri" panose="020F0502020204030204" pitchFamily="34" charset="0"/>
              </a:rPr>
              <a:t>2.  </a:t>
            </a:r>
            <a:r>
              <a:rPr lang="uk-UA" sz="3200" b="1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Метрологічні основи контролю за тактичною підготовленістю спортсменів</a:t>
            </a:r>
            <a:endParaRPr lang="uk-UA" sz="3200" dirty="0">
              <a:solidFill>
                <a:srgbClr val="7030A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30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78934" y="1244600"/>
            <a:ext cx="8596668" cy="3996663"/>
          </a:xfrm>
        </p:spPr>
        <p:txBody>
          <a:bodyPr>
            <a:normAutofit/>
          </a:bodyPr>
          <a:lstStyle/>
          <a:p>
            <a:pPr indent="450215" algn="just">
              <a:lnSpc>
                <a:spcPct val="115000"/>
              </a:lnSpc>
            </a:pPr>
            <a:r>
              <a:rPr lang="uk-UA" sz="3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1.4. Контроль </a:t>
            </a:r>
            <a:r>
              <a:rPr lang="uk-UA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засвоєнням </a:t>
            </a:r>
            <a:r>
              <a:rPr lang="uk-UA" sz="3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uk-UA" sz="2400" dirty="0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indent="450215" algn="just">
              <a:lnSpc>
                <a:spcPct val="115000"/>
              </a:lnSpc>
            </a:pPr>
            <a:endParaRPr lang="uk-UA" sz="2400" dirty="0" smtClean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Вдосконалення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техніки рухів проходить поетапно і на кожному етапі необхідно контролювати її засвоєння. Для цього використовують </a:t>
            </a:r>
            <a:r>
              <a:rPr lang="uk-UA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критерії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uk-UA" sz="2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r>
              <a:rPr lang="uk-UA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1)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результат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indent="450215" algn="just">
              <a:lnSpc>
                <a:spcPct val="115000"/>
              </a:lnSpc>
            </a:pP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біомеханічні характеристики вправи.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8622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65299"/>
            <a:ext cx="8596668" cy="4276063"/>
          </a:xfrm>
        </p:spPr>
        <p:txBody>
          <a:bodyPr>
            <a:normAutofit/>
          </a:bodyPr>
          <a:lstStyle/>
          <a:p>
            <a:pPr indent="450215" algn="just">
              <a:lnSpc>
                <a:spcPct val="115000"/>
              </a:lnSpc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Виділяють</a:t>
            </a:r>
            <a:r>
              <a:rPr lang="uk-UA" sz="28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 основних напрями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контролі за засвоєнням рухів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indent="450215" algn="just">
              <a:lnSpc>
                <a:spcPct val="115000"/>
              </a:lnSpc>
            </a:pPr>
            <a:r>
              <a:rPr lang="uk-UA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оцінку </a:t>
            </a:r>
            <a:r>
              <a:rPr lang="uk-UA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стабільності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техніки</a:t>
            </a:r>
            <a:r>
              <a:rPr lang="uk-UA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indent="450215" algn="just">
              <a:lnSpc>
                <a:spcPct val="115000"/>
              </a:lnSpc>
            </a:pPr>
            <a:r>
              <a:rPr lang="uk-UA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оцінку </a:t>
            </a:r>
            <a:r>
              <a:rPr lang="uk-UA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стійкості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техніки.</a:t>
            </a:r>
            <a:endParaRPr lang="uk-UA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447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65299"/>
            <a:ext cx="8596668" cy="4276063"/>
          </a:xfrm>
        </p:spPr>
        <p:txBody>
          <a:bodyPr>
            <a:normAutofit/>
          </a:bodyPr>
          <a:lstStyle/>
          <a:p>
            <a:pPr indent="450215" algn="just">
              <a:lnSpc>
                <a:spcPct val="115000"/>
              </a:lnSpc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першому випадку вимірюють техніку рухів, що виконуються в звичних умовах (тренувальні заняття, прикидки). </a:t>
            </a:r>
            <a:r>
              <a:rPr lang="uk-UA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Стабільність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результатів і значень основних біомеханічних характеристик вправи буде свідчить про їх засвоєння. 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r>
              <a:rPr lang="uk-UA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Стійкість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техніки визначається, коли рух виконується на змаганнях, в умовах стомлення, при зміні зовнішніх умов.</a:t>
            </a:r>
          </a:p>
        </p:txBody>
      </p:sp>
    </p:spTree>
    <p:extLst>
      <p:ext uri="{BB962C8B-B14F-4D97-AF65-F5344CB8AC3E}">
        <p14:creationId xmlns:p14="http://schemas.microsoft.com/office/powerpoint/2010/main" val="1471474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854200"/>
          </a:xfrm>
        </p:spPr>
        <p:txBody>
          <a:bodyPr/>
          <a:lstStyle/>
          <a:p>
            <a:r>
              <a:rPr lang="uk-UA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uk-UA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Метрологічні </a:t>
            </a:r>
            <a:r>
              <a:rPr lang="uk-UA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основи контролю за </a:t>
            </a:r>
            <a:r>
              <a:rPr lang="uk-UA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тактичною </a:t>
            </a:r>
            <a:r>
              <a:rPr lang="uk-UA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підготовленістю спортсменів</a:t>
            </a:r>
            <a:endParaRPr lang="uk-UA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628900"/>
            <a:ext cx="8596668" cy="3412462"/>
          </a:xfrm>
        </p:spPr>
        <p:txBody>
          <a:bodyPr>
            <a:normAutofit/>
          </a:bodyPr>
          <a:lstStyle/>
          <a:p>
            <a:pPr indent="450215" algn="just">
              <a:lnSpc>
                <a:spcPct val="115000"/>
              </a:lnSpc>
            </a:pPr>
            <a:r>
              <a:rPr lang="uk-UA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3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.1</a:t>
            </a:r>
            <a:r>
              <a:rPr lang="uk-UA" sz="3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Контроль за тактичною підготовленістю</a:t>
            </a:r>
            <a:r>
              <a:rPr lang="uk-UA" sz="3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32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r>
              <a:rPr lang="uk-UA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3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.2</a:t>
            </a:r>
            <a:r>
              <a:rPr lang="uk-UA" sz="3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Контроль за тактичним мисленням</a:t>
            </a:r>
            <a:r>
              <a:rPr lang="uk-UA" sz="3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indent="450215" algn="just">
              <a:lnSpc>
                <a:spcPct val="115000"/>
              </a:lnSpc>
            </a:pPr>
            <a:r>
              <a:rPr lang="uk-UA" sz="32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uk-UA" sz="3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.3</a:t>
            </a:r>
            <a:r>
              <a:rPr lang="uk-UA" sz="3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uk-UA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Контроль за тактичними діями</a:t>
            </a:r>
            <a:endParaRPr lang="uk-UA" sz="32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2209346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0834" y="1244600"/>
            <a:ext cx="8596668" cy="4152900"/>
          </a:xfrm>
        </p:spPr>
        <p:txBody>
          <a:bodyPr>
            <a:normAutofit/>
          </a:bodyPr>
          <a:lstStyle/>
          <a:p>
            <a:pPr indent="450215" algn="just">
              <a:lnSpc>
                <a:spcPct val="115000"/>
              </a:lnSpc>
            </a:pPr>
            <a:r>
              <a:rPr lang="uk-UA" sz="3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2.1. Контроль </a:t>
            </a:r>
            <a:r>
              <a:rPr lang="uk-UA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 тактичною </a:t>
            </a:r>
            <a:r>
              <a:rPr lang="uk-UA" sz="3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підготовленістю</a:t>
            </a:r>
          </a:p>
          <a:p>
            <a:pPr indent="450215" algn="just">
              <a:lnSpc>
                <a:spcPct val="115000"/>
              </a:lnSpc>
            </a:pP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Він полягає в оцінці доцільності дій спортсмена (команди), спрямованих на досягнення успіху у спортивних змаганнях. </a:t>
            </a:r>
          </a:p>
          <a:p>
            <a:pPr indent="450215" algn="just">
              <a:lnSpc>
                <a:spcPct val="115000"/>
              </a:lnSpc>
            </a:pP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Сукупність таких дій називають </a:t>
            </a:r>
            <a:r>
              <a:rPr lang="uk-UA" sz="28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тактичними варіантами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450215" algn="just">
              <a:lnSpc>
                <a:spcPct val="115000"/>
              </a:lnSpc>
            </a:pPr>
            <a:endParaRPr lang="uk-UA" sz="2800" b="1" dirty="0" smtClean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endParaRPr lang="uk-UA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0449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52599"/>
            <a:ext cx="8596668" cy="4288763"/>
          </a:xfrm>
        </p:spPr>
        <p:txBody>
          <a:bodyPr>
            <a:normAutofit/>
          </a:bodyPr>
          <a:lstStyle/>
          <a:p>
            <a:pPr indent="450215" algn="just">
              <a:lnSpc>
                <a:spcPct val="115000"/>
              </a:lnSpc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Підбираючи </a:t>
            </a:r>
            <a:r>
              <a:rPr lang="uk-UA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методи контролю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тактики, необхідно враховувати: </a:t>
            </a:r>
            <a:endParaRPr lang="uk-UA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структуру змагальної діяльності у різних видах спорту; </a:t>
            </a:r>
            <a:endParaRPr lang="uk-UA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вплив на тактику рівня підготовленості спортсменів, особливостей партнерів і суперників, зовнішніх умов, задач, які необхідно вирішити спортсмену. </a:t>
            </a:r>
            <a:endParaRPr lang="uk-UA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141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52599"/>
            <a:ext cx="8596668" cy="4288763"/>
          </a:xfrm>
        </p:spPr>
        <p:txBody>
          <a:bodyPr>
            <a:normAutofit/>
          </a:bodyPr>
          <a:lstStyle/>
          <a:p>
            <a:pPr indent="450215" algn="just">
              <a:lnSpc>
                <a:spcPct val="115000"/>
              </a:lnSpc>
            </a:pPr>
            <a:r>
              <a:rPr lang="uk-UA" sz="32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Критерії </a:t>
            </a:r>
            <a:r>
              <a:rPr lang="uk-UA" sz="32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оптимальності </a:t>
            </a:r>
            <a:r>
              <a:rPr lang="uk-UA" sz="32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тактики</a:t>
            </a:r>
            <a:r>
              <a:rPr lang="uk-UA" sz="32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indent="450215" algn="just">
              <a:lnSpc>
                <a:spcPct val="115000"/>
              </a:lnSpc>
            </a:pPr>
            <a:r>
              <a:rPr lang="uk-UA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1) досягнення 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найвищого результату у змаганнях; </a:t>
            </a:r>
            <a:endParaRPr lang="uk-UA" sz="28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r>
              <a:rPr lang="uk-UA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2) результат 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може бути не </a:t>
            </a:r>
            <a:r>
              <a:rPr lang="uk-UA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високий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головне - перемогти; </a:t>
            </a:r>
            <a:endParaRPr lang="uk-UA" sz="28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r>
              <a:rPr lang="uk-UA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3) не 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тільки увійти в наступний тур змагань, але і зробити це з найменшими витратами енергії.</a:t>
            </a:r>
            <a:endParaRPr lang="uk-UA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1201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130299"/>
            <a:ext cx="8596668" cy="4911063"/>
          </a:xfrm>
        </p:spPr>
        <p:txBody>
          <a:bodyPr>
            <a:normAutofit/>
          </a:bodyPr>
          <a:lstStyle/>
          <a:p>
            <a:pPr indent="450215" algn="just">
              <a:lnSpc>
                <a:spcPct val="115000"/>
              </a:lnSpc>
            </a:pPr>
            <a:r>
              <a:rPr lang="uk-UA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2.2. Контроль за тактичним </a:t>
            </a:r>
            <a:r>
              <a:rPr lang="uk-UA" sz="3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мисленням</a:t>
            </a:r>
          </a:p>
          <a:p>
            <a:pPr indent="450215" algn="just">
              <a:lnSpc>
                <a:spcPct val="115000"/>
              </a:lnSpc>
            </a:pPr>
            <a:endParaRPr lang="uk-UA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Контроль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тактичної майстерності 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передбачає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оцінку не тільки тактичних дій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але і </a:t>
            </a:r>
            <a:r>
              <a:rPr lang="uk-UA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тактичного мислення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uk-UA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endParaRPr lang="uk-UA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r>
              <a:rPr lang="uk-UA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Тактичні знання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сукупність правил про те, як і якими способами необхідно вести поєдинок із суперниками. Вони перевіряються у ході теоретичного опитування. </a:t>
            </a:r>
            <a:endParaRPr lang="uk-UA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7540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142999"/>
            <a:ext cx="8596668" cy="4898363"/>
          </a:xfrm>
        </p:spPr>
        <p:txBody>
          <a:bodyPr>
            <a:normAutofit fontScale="92500"/>
          </a:bodyPr>
          <a:lstStyle/>
          <a:p>
            <a:pPr indent="450215" algn="just">
              <a:lnSpc>
                <a:spcPct val="115000"/>
              </a:lnSpc>
            </a:pPr>
            <a:r>
              <a:rPr lang="uk-UA" sz="28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Тактичне мислення 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оцінюється двома </a:t>
            </a:r>
            <a:r>
              <a:rPr lang="uk-UA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способами:</a:t>
            </a:r>
          </a:p>
          <a:p>
            <a:pPr indent="450215" algn="just">
              <a:lnSpc>
                <a:spcPct val="115000"/>
              </a:lnSpc>
            </a:pPr>
            <a:endParaRPr lang="uk-UA" sz="28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 </a:t>
            </a:r>
            <a:r>
              <a:rPr lang="uk-UA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першому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випадку, експерти спостерігають за діями спортсмена під час змагань, оцінюють правильність (тактичну доцільність) рішень, які приймає спортсмен. Основні критерії: оригінальність і непередбачуваність тактичних дій, що використовуються спортсменом, тактичні взаємодії із партнерами, розуміння їх замислів, ефективність вирішення тактичних задач.</a:t>
            </a:r>
            <a:endParaRPr lang="uk-UA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endParaRPr lang="uk-UA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86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981200"/>
            <a:ext cx="8596668" cy="4060162"/>
          </a:xfrm>
        </p:spPr>
        <p:txBody>
          <a:bodyPr>
            <a:normAutofit/>
          </a:bodyPr>
          <a:lstStyle/>
          <a:p>
            <a:pPr indent="450215" algn="just">
              <a:lnSpc>
                <a:spcPct val="150000"/>
              </a:lnSpc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 </a:t>
            </a:r>
            <a:r>
              <a:rPr lang="uk-UA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другому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випадку, використовуються інформативно-тренажерні пристрої, у яких тактична ситуація, що оцінюється, відтворюється перед спортсменом на екрані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відеомонітора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Оцінюється точність і швидкість вирішення тактичного завдання. </a:t>
            </a:r>
            <a:endParaRPr lang="uk-UA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020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 Метрологічні </a:t>
            </a:r>
            <a:r>
              <a:rPr lang="uk-UA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основи контролю за технічною підготовленістю спортсменів</a:t>
            </a:r>
            <a:endParaRPr lang="uk-UA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50215" algn="just">
              <a:lnSpc>
                <a:spcPct val="115000"/>
              </a:lnSpc>
            </a:pPr>
            <a:r>
              <a:rPr lang="uk-UA" sz="3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1.1. </a:t>
            </a:r>
            <a:r>
              <a:rPr lang="uk-UA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Контроль за об'ємом техніки</a:t>
            </a:r>
            <a:endParaRPr lang="uk-UA" sz="32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r>
              <a:rPr lang="uk-UA" sz="3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1.2. </a:t>
            </a:r>
            <a:r>
              <a:rPr lang="uk-UA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Контроль за різнобічністю техніки</a:t>
            </a:r>
            <a:r>
              <a:rPr lang="uk-UA" sz="3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indent="450215" algn="just">
              <a:lnSpc>
                <a:spcPct val="115000"/>
              </a:lnSpc>
            </a:pPr>
            <a:r>
              <a:rPr lang="uk-UA" sz="3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1.3. </a:t>
            </a:r>
            <a:r>
              <a:rPr lang="uk-UA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Контроль за ефективністю </a:t>
            </a:r>
            <a:r>
              <a:rPr lang="uk-UA" sz="3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техніки</a:t>
            </a:r>
          </a:p>
          <a:p>
            <a:pPr indent="450215" algn="just">
              <a:lnSpc>
                <a:spcPct val="115000"/>
              </a:lnSpc>
            </a:pPr>
            <a:r>
              <a:rPr lang="uk-UA" sz="3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1.4. </a:t>
            </a:r>
            <a:r>
              <a:rPr lang="uk-UA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Контроль за засвоєнням техніки</a:t>
            </a:r>
            <a:r>
              <a:rPr lang="uk-UA" sz="32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32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89292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142999"/>
            <a:ext cx="8596668" cy="4898363"/>
          </a:xfrm>
        </p:spPr>
        <p:txBody>
          <a:bodyPr>
            <a:normAutofit fontScale="92500"/>
          </a:bodyPr>
          <a:lstStyle/>
          <a:p>
            <a:pPr indent="450215" algn="just">
              <a:lnSpc>
                <a:spcPct val="115000"/>
              </a:lnSpc>
            </a:pPr>
            <a:r>
              <a:rPr lang="uk-UA" sz="3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2.3. Контроль </a:t>
            </a:r>
            <a:r>
              <a:rPr lang="uk-UA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 тактичними </a:t>
            </a:r>
            <a:r>
              <a:rPr lang="uk-UA" sz="3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діями</a:t>
            </a:r>
          </a:p>
          <a:p>
            <a:pPr indent="450215" algn="just">
              <a:lnSpc>
                <a:spcPct val="115000"/>
              </a:lnSpc>
            </a:pPr>
            <a:endParaRPr lang="uk-UA" sz="2800" b="1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uk-UA" sz="24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Контроль об'єму тактики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полягає у реєстрації числа тактичних ходів і варіантів, які використовують на змаганнях (тренувальних заняттях) спортсмен, група спортсменів чи команда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450215" algn="just">
              <a:lnSpc>
                <a:spcPct val="150000"/>
              </a:lnSpc>
            </a:pPr>
            <a:endParaRPr lang="uk-UA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uk-UA" sz="24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Різнобічність тактики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характеризується тим, наскільки різноманітні ці ходи. </a:t>
            </a:r>
            <a:endParaRPr lang="uk-UA" sz="2400" b="1" dirty="0" smtClean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endParaRPr lang="uk-UA" sz="2400" b="1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endParaRPr lang="uk-UA" sz="2800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0881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87500"/>
            <a:ext cx="8596668" cy="4453862"/>
          </a:xfrm>
        </p:spPr>
        <p:txBody>
          <a:bodyPr>
            <a:normAutofit/>
          </a:bodyPr>
          <a:lstStyle/>
          <a:p>
            <a:pPr indent="450215" algn="just">
              <a:lnSpc>
                <a:spcPct val="150000"/>
              </a:lnSpc>
            </a:pPr>
            <a:r>
              <a:rPr lang="uk-UA" sz="24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Ефективність тактики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характеризується тим, наскільки використаний у змаганнях тактичний хід (варіант) сприяв вирішенню поставленого завдання. </a:t>
            </a:r>
            <a:endParaRPr lang="uk-UA" sz="2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buNone/>
            </a:pP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Контроль і оцінка тактичних дій повинні проводитись з урахуванням умов змагань (профілю трас, доріжки басейна тощо).</a:t>
            </a:r>
            <a:endParaRPr lang="uk-UA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8666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705100"/>
            <a:ext cx="8596668" cy="3336262"/>
          </a:xfrm>
        </p:spPr>
        <p:txBody>
          <a:bodyPr>
            <a:normAutofit/>
          </a:bodyPr>
          <a:lstStyle/>
          <a:p>
            <a:pPr indent="450215" algn="ctr">
              <a:lnSpc>
                <a:spcPct val="115000"/>
              </a:lnSpc>
            </a:pPr>
            <a:r>
              <a:rPr lang="uk-UA" sz="6000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Дякуємо </a:t>
            </a:r>
            <a:r>
              <a:rPr lang="uk-UA" sz="6000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увагу!</a:t>
            </a:r>
            <a:endParaRPr lang="uk-UA" sz="6000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962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774700"/>
            <a:ext cx="8596668" cy="5587999"/>
          </a:xfrm>
        </p:spPr>
        <p:txBody>
          <a:bodyPr>
            <a:normAutofit/>
          </a:bodyPr>
          <a:lstStyle/>
          <a:p>
            <a:pPr indent="450215" algn="just">
              <a:lnSpc>
                <a:spcPct val="115000"/>
              </a:lnSpc>
            </a:pPr>
            <a:r>
              <a:rPr lang="uk-UA" sz="32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Технічна підготовленість </a:t>
            </a: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 </a:t>
            </a:r>
            <a:r>
              <a:rPr lang="uk-UA" sz="32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технічна майстерність </a:t>
            </a: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(ТМ) полягає в оцінці того, що уміє робити спортсмен і як він виконує засвоєні рухи. </a:t>
            </a:r>
            <a:endParaRPr lang="uk-UA" sz="32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endParaRPr lang="uk-UA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Розрізняють 2 методи контролю за </a:t>
            </a:r>
            <a:r>
              <a:rPr lang="uk-UA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ТМ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uk-UA" sz="28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r>
              <a:rPr lang="uk-UA" sz="28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візуальний;</a:t>
            </a:r>
          </a:p>
          <a:p>
            <a:pPr indent="450215" algn="just">
              <a:lnSpc>
                <a:spcPct val="115000"/>
              </a:lnSpc>
            </a:pPr>
            <a:r>
              <a:rPr lang="uk-UA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інструментальний</a:t>
            </a:r>
          </a:p>
          <a:p>
            <a:pPr marL="0" lvl="0" indent="0" algn="just">
              <a:lnSpc>
                <a:spcPct val="115000"/>
              </a:lnSpc>
              <a:buNone/>
            </a:pPr>
            <a:r>
              <a:rPr lang="uk-UA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09673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685801"/>
            <a:ext cx="8596668" cy="5355562"/>
          </a:xfrm>
        </p:spPr>
        <p:txBody>
          <a:bodyPr>
            <a:normAutofit fontScale="92500" lnSpcReduction="10000"/>
          </a:bodyPr>
          <a:lstStyle/>
          <a:p>
            <a:pPr indent="450215" algn="just">
              <a:lnSpc>
                <a:spcPct val="150000"/>
              </a:lnSpc>
            </a:pPr>
            <a:r>
              <a:rPr lang="uk-UA" sz="3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1.1. Контроль </a:t>
            </a:r>
            <a:r>
              <a:rPr lang="uk-UA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об'ємом </a:t>
            </a:r>
            <a:r>
              <a:rPr lang="uk-UA" sz="3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endParaRPr lang="uk-UA" sz="3200" dirty="0" smtClean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uk-UA" sz="2400" dirty="0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Об'єм техніки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визначається загальним числом дій, які виконує спортсмен на тренувальних заняттях і змаганнях. Контролюють його підраховуючи всі ці дії.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uk-UA" sz="35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1.2. Контроль </a:t>
            </a:r>
            <a:r>
              <a:rPr lang="uk-UA" sz="35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різнобічністю </a:t>
            </a:r>
            <a:r>
              <a:rPr lang="uk-UA" sz="35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endParaRPr lang="uk-UA" sz="3500" dirty="0" smtClean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uk-UA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Різнобічність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технічної підготовленості спортсмена визначається ступенем різноманітності рухових дій, якими володіє спортсмен. 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Тренувальна різнобічність вища змагальної. </a:t>
            </a:r>
            <a:endParaRPr lang="uk-UA" sz="2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endParaRPr lang="uk-UA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5609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33401"/>
            <a:ext cx="8596668" cy="5507962"/>
          </a:xfrm>
        </p:spPr>
        <p:txBody>
          <a:bodyPr>
            <a:normAutofit/>
          </a:bodyPr>
          <a:lstStyle/>
          <a:p>
            <a:pPr lvl="0" indent="450215" algn="just">
              <a:lnSpc>
                <a:spcPct val="150000"/>
              </a:lnSpc>
              <a:buClr>
                <a:srgbClr val="5FCBEF"/>
              </a:buClr>
            </a:pPr>
            <a:r>
              <a:rPr lang="uk-UA" sz="3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1.3. Контроль </a:t>
            </a:r>
            <a:r>
              <a:rPr lang="uk-UA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ефективністю </a:t>
            </a:r>
            <a:r>
              <a:rPr lang="uk-UA" sz="3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техніки </a:t>
            </a:r>
          </a:p>
          <a:p>
            <a:pPr lvl="0" indent="450215" algn="just">
              <a:lnSpc>
                <a:spcPct val="150000"/>
              </a:lnSpc>
              <a:buClr>
                <a:srgbClr val="5FCBEF"/>
              </a:buClr>
            </a:pPr>
            <a:r>
              <a:rPr lang="uk-UA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uk-UA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техніки спортивних рухів визначається за ступенем її близькості до індивідуально оптимального варіанту. Передбачається, що ефективна техніка забезпечує досягнення максимально можливого в межах даного руху результату. Відтак, спортивний результат важливий, але не єдиний критерій ефективності техніки. Не менш інформативні і інші критерії, які характеризують </a:t>
            </a:r>
            <a:r>
              <a:rPr lang="uk-UA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абсолютну</a:t>
            </a:r>
            <a:r>
              <a:rPr lang="uk-UA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порівняльну</a:t>
            </a:r>
            <a:r>
              <a:rPr lang="uk-UA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uk-UA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реалізаційну</a:t>
            </a:r>
            <a:r>
              <a:rPr lang="uk-UA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ефективність техніки.</a:t>
            </a:r>
          </a:p>
          <a:p>
            <a:pPr indent="450215" algn="just">
              <a:lnSpc>
                <a:spcPct val="115000"/>
              </a:lnSpc>
            </a:pPr>
            <a:endParaRPr lang="uk-UA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350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65299"/>
            <a:ext cx="8596668" cy="4276063"/>
          </a:xfrm>
        </p:spPr>
        <p:txBody>
          <a:bodyPr>
            <a:normAutofit/>
          </a:bodyPr>
          <a:lstStyle/>
          <a:p>
            <a:pPr indent="450215" algn="just">
              <a:lnSpc>
                <a:spcPct val="150000"/>
              </a:lnSpc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визначення </a:t>
            </a:r>
            <a:r>
              <a:rPr lang="uk-UA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абсолютної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ефективності техніки спочатку реєструють показники техніки досліджуваного руху, а потім зіставляють їх значення з еталонними, вибраними на основі біомеханічних, фізіологічних, психологічних і естетичних критеріїв. </a:t>
            </a:r>
            <a:endParaRPr lang="uk-UA" sz="24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707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65299"/>
            <a:ext cx="8596668" cy="4276063"/>
          </a:xfrm>
        </p:spPr>
        <p:txBody>
          <a:bodyPr>
            <a:normAutofit/>
          </a:bodyPr>
          <a:lstStyle/>
          <a:p>
            <a:pPr indent="450215" algn="just">
              <a:lnSpc>
                <a:spcPct val="150000"/>
              </a:lnSpc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Визначення </a:t>
            </a:r>
            <a:r>
              <a:rPr lang="uk-UA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порівняльної</a:t>
            </a: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ефективності техніки. Цей метод оцінки ґрунтується на співставленні техніки руху спортсмена з технікою аналогічного руху, виконаного спортсменом високої кваліфікації. </a:t>
            </a:r>
            <a:endParaRPr lang="uk-UA" sz="24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960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65299"/>
            <a:ext cx="8596668" cy="4276063"/>
          </a:xfrm>
        </p:spPr>
        <p:txBody>
          <a:bodyPr>
            <a:normAutofit/>
          </a:bodyPr>
          <a:lstStyle/>
          <a:p>
            <a:pPr indent="450215" algn="just">
              <a:lnSpc>
                <a:spcPct val="150000"/>
              </a:lnSpc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Методи оцінки </a:t>
            </a:r>
            <a:r>
              <a:rPr lang="uk-UA" sz="24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ефективності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техніки, що ґрунтуються на </a:t>
            </a:r>
            <a:r>
              <a:rPr lang="uk-UA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реалізації</a:t>
            </a:r>
            <a:r>
              <a:rPr lang="uk-UA" sz="24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рухового потенціалу, полягають у зіставленні результату, показаного у змагальній вправі, з тим досягненням, яке спортсмен зміг би показати, якби володів відмінною (ефективною) технікою рухів. </a:t>
            </a:r>
            <a:endParaRPr lang="uk-UA" sz="24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857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65299"/>
            <a:ext cx="8596668" cy="4276063"/>
          </a:xfrm>
        </p:spPr>
        <p:txBody>
          <a:bodyPr>
            <a:normAutofit lnSpcReduction="10000"/>
          </a:bodyPr>
          <a:lstStyle/>
          <a:p>
            <a:pPr indent="450215" algn="just">
              <a:lnSpc>
                <a:spcPct val="115000"/>
              </a:lnSpc>
            </a:pP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Розрізняють 3 різновиди </a:t>
            </a:r>
            <a:r>
              <a:rPr lang="uk-UA" sz="28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uk-U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uk-U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техніки:  </a:t>
            </a:r>
            <a:endParaRPr lang="uk-UA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uk-UA" sz="2400" b="1" i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інтегральну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коли оцінюється ефективність техніки вправи у цілому; 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2 ) </a:t>
            </a:r>
            <a:r>
              <a:rPr lang="uk-UA" sz="2400" b="1" i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диференціальну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у ході якої визначають ефективність 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buNone/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деяких елементів руху;  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uk-UA" sz="2400" b="1" i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диференціально-сумарну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оцінку, коли оцінюється ефективність техніки кожного елементу вправи, потім результати підсумовуються і виводиться загальна оцінка. 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endParaRPr lang="uk-UA" sz="24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6198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492</TotalTime>
  <Words>843</Words>
  <Application>Microsoft Office PowerPoint</Application>
  <PresentationFormat>Широкоэкранный</PresentationFormat>
  <Paragraphs>72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Arial</vt:lpstr>
      <vt:lpstr>Calibri</vt:lpstr>
      <vt:lpstr>Times New Roman</vt:lpstr>
      <vt:lpstr>Trebuchet MS</vt:lpstr>
      <vt:lpstr>Wingdings 3</vt:lpstr>
      <vt:lpstr>Грань</vt:lpstr>
      <vt:lpstr>Метрологічні основи контролю за техніко-тактичною  підготовленістю спортсменів</vt:lpstr>
      <vt:lpstr>1. Метрологічні основи контролю за технічною підготовленістю спортсменів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2. Метрологічні основи контролю за тактичною підготовленістю спортсменів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теорії оцінок</dc:title>
  <dc:creator>Olga</dc:creator>
  <cp:lastModifiedBy>Olga</cp:lastModifiedBy>
  <cp:revision>41</cp:revision>
  <dcterms:created xsi:type="dcterms:W3CDTF">2020-11-09T19:31:09Z</dcterms:created>
  <dcterms:modified xsi:type="dcterms:W3CDTF">2020-11-24T16:00:00Z</dcterms:modified>
</cp:coreProperties>
</file>