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2" r:id="rId2"/>
    <p:sldId id="276" r:id="rId3"/>
    <p:sldId id="280" r:id="rId4"/>
    <p:sldId id="275" r:id="rId5"/>
    <p:sldId id="271" r:id="rId6"/>
    <p:sldId id="273" r:id="rId7"/>
    <p:sldId id="277" r:id="rId8"/>
    <p:sldId id="266" r:id="rId9"/>
    <p:sldId id="281"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58E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59" autoAdjust="0"/>
    <p:restoredTop sz="86380" autoAdjust="0"/>
  </p:normalViewPr>
  <p:slideViewPr>
    <p:cSldViewPr>
      <p:cViewPr varScale="1">
        <p:scale>
          <a:sx n="75" d="100"/>
          <a:sy n="75" d="100"/>
        </p:scale>
        <p:origin x="-1734" y="-102"/>
      </p:cViewPr>
      <p:guideLst>
        <p:guide orient="horz" pos="2160"/>
        <p:guide pos="2880"/>
      </p:guideLst>
    </p:cSldViewPr>
  </p:slideViewPr>
  <p:outlineViewPr>
    <p:cViewPr>
      <p:scale>
        <a:sx n="33" d="100"/>
        <a:sy n="33" d="100"/>
      </p:scale>
      <p:origin x="21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03.11.2015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Пользовательский маке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03.11.2015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Пользовательский маке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03.11.2015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Пользовательский маке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03.11.2015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03.11.2015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03.11.2015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03.11.2015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03.11.2015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03.11.2015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03.11.2015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03.11.2015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03.11.2015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03.11.2015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a:xfrm>
            <a:off x="457200" y="273050"/>
            <a:ext cx="3008313" cy="1162050"/>
          </a:xfrm>
        </p:spPr>
        <p:txBody>
          <a:bodyPr anchor="b"/>
          <a:lstStyle>
            <a:lvl1pPr algn="l">
              <a:defRPr sz="2000" b="1" baseline="0"/>
            </a:lvl1pPr>
          </a:lstStyle>
          <a:p>
            <a:r>
              <a:rPr lang="ru-RU" dirty="0" err="1" smtClean="0"/>
              <a:t>Основні</a:t>
            </a:r>
            <a:r>
              <a:rPr lang="ru-RU" dirty="0" smtClean="0"/>
              <a:t> </a:t>
            </a:r>
            <a:r>
              <a:rPr lang="ru-RU" dirty="0" err="1" smtClean="0"/>
              <a:t>види</a:t>
            </a:r>
            <a:r>
              <a:rPr lang="ru-RU" dirty="0" smtClean="0"/>
              <a:t> </a:t>
            </a:r>
            <a:r>
              <a:rPr lang="ru-RU" dirty="0" err="1" smtClean="0"/>
              <a:t>політичного</a:t>
            </a:r>
            <a:r>
              <a:rPr lang="ru-RU" dirty="0" smtClean="0"/>
              <a:t> менеджменту</a:t>
            </a:r>
            <a:endParaRPr lang="ru-RU" dirty="0"/>
          </a:p>
        </p:txBody>
      </p:sp>
      <p:sp>
        <p:nvSpPr>
          <p:cNvPr id="3" name="Содержимое 2"/>
          <p:cNvSpPr>
            <a:spLocks noGrp="1"/>
          </p:cNvSpPr>
          <p:nvPr>
            <p:ph idx="1" hasCustomPrompt="1"/>
          </p:nvPr>
        </p:nvSpPr>
        <p:spPr>
          <a:xfrm>
            <a:off x="3575050" y="273050"/>
            <a:ext cx="5111750" cy="5853113"/>
          </a:xfrm>
        </p:spPr>
        <p:txBody>
          <a:bodyPr/>
          <a:lstStyle>
            <a:lvl1pPr>
              <a:defRPr sz="3200" baseline="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dirty="0" err="1" smtClean="0"/>
              <a:t>Політичний</a:t>
            </a:r>
            <a:r>
              <a:rPr lang="ru-RU" dirty="0" smtClean="0"/>
              <a:t> </a:t>
            </a:r>
            <a:r>
              <a:rPr lang="ru-RU" dirty="0" err="1" smtClean="0"/>
              <a:t>іміджмейкінг</a:t>
            </a:r>
            <a:endParaRPr lang="ru-RU" dirty="0" smtClean="0"/>
          </a:p>
          <a:p>
            <a:pPr lvl="0"/>
            <a:r>
              <a:rPr lang="ru-RU" dirty="0" err="1" smtClean="0"/>
              <a:t>Електоральний</a:t>
            </a:r>
            <a:r>
              <a:rPr lang="ru-RU" dirty="0" smtClean="0"/>
              <a:t> менеджмент</a:t>
            </a:r>
          </a:p>
          <a:p>
            <a:pPr lvl="0"/>
            <a:r>
              <a:rPr lang="ru-RU" dirty="0" err="1" smtClean="0"/>
              <a:t>Регулюванния</a:t>
            </a:r>
            <a:r>
              <a:rPr lang="ru-RU" dirty="0" smtClean="0"/>
              <a:t> </a:t>
            </a:r>
            <a:r>
              <a:rPr lang="ru-RU" dirty="0" err="1" smtClean="0"/>
              <a:t>політичними</a:t>
            </a:r>
            <a:r>
              <a:rPr lang="ru-RU" dirty="0" smtClean="0"/>
              <a:t> </a:t>
            </a:r>
            <a:r>
              <a:rPr lang="ru-RU" dirty="0" err="1" smtClean="0"/>
              <a:t>конфліктами</a:t>
            </a:r>
            <a:endParaRPr lang="ru-RU" dirty="0" smtClean="0"/>
          </a:p>
          <a:p>
            <a:pPr lvl="0"/>
            <a:r>
              <a:rPr lang="ru-RU" dirty="0" err="1" smtClean="0"/>
              <a:t>Укладання</a:t>
            </a:r>
            <a:r>
              <a:rPr lang="ru-RU" dirty="0" smtClean="0"/>
              <a:t> </a:t>
            </a:r>
            <a:r>
              <a:rPr lang="ru-RU" dirty="0" err="1" smtClean="0"/>
              <a:t>політичних</a:t>
            </a:r>
            <a:r>
              <a:rPr lang="ru-RU" dirty="0" smtClean="0"/>
              <a:t> </a:t>
            </a:r>
            <a:r>
              <a:rPr lang="ru-RU" dirty="0" err="1" smtClean="0"/>
              <a:t>союзів</a:t>
            </a:r>
            <a:endParaRPr lang="ru-RU" dirty="0" smtClean="0"/>
          </a:p>
          <a:p>
            <a:pPr lvl="0"/>
            <a:r>
              <a:rPr lang="ru-RU" dirty="0" err="1" smtClean="0"/>
              <a:t>Політичний</a:t>
            </a:r>
            <a:r>
              <a:rPr lang="ru-RU" dirty="0" smtClean="0"/>
              <a:t> </a:t>
            </a:r>
            <a:r>
              <a:rPr lang="en-US" dirty="0" smtClean="0"/>
              <a:t>PR</a:t>
            </a:r>
          </a:p>
          <a:p>
            <a:pPr lvl="0"/>
            <a:r>
              <a:rPr lang="uk-UA" dirty="0" smtClean="0"/>
              <a:t>Лобістська діяльність</a:t>
            </a:r>
            <a:endParaRPr lang="ru-RU" dirty="0"/>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dirty="0"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03.11.2015</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Пользовательский маке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03.11.2015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03.11.2015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1" r:id="rId10"/>
    <p:sldLayoutId id="2147483662" r:id="rId11"/>
    <p:sldLayoutId id="2147483663" r:id="rId12"/>
    <p:sldLayoutId id="2147483657" r:id="rId13"/>
    <p:sldLayoutId id="2147483658" r:id="rId14"/>
    <p:sldLayoutId id="2147483659" r:id="rId15"/>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Julia\Desktop\47e291be54ec0c627e9cbe80c01bc74e.jpg"/>
          <p:cNvPicPr>
            <a:picLocks noChangeAspect="1" noChangeArrowheads="1"/>
          </p:cNvPicPr>
          <p:nvPr/>
        </p:nvPicPr>
        <p:blipFill>
          <a:blip r:embed="rId2" cstate="print"/>
          <a:srcRect/>
          <a:stretch>
            <a:fillRect/>
          </a:stretch>
        </p:blipFill>
        <p:spPr bwMode="auto">
          <a:xfrm>
            <a:off x="-1" y="0"/>
            <a:ext cx="9144001" cy="6858000"/>
          </a:xfrm>
          <a:prstGeom prst="rect">
            <a:avLst/>
          </a:prstGeom>
          <a:noFill/>
        </p:spPr>
      </p:pic>
      <p:sp>
        <p:nvSpPr>
          <p:cNvPr id="1025" name="Rectangle 1"/>
          <p:cNvSpPr>
            <a:spLocks noChangeArrowheads="1"/>
          </p:cNvSpPr>
          <p:nvPr/>
        </p:nvSpPr>
        <p:spPr bwMode="auto">
          <a:xfrm rot="11257331" flipV="1">
            <a:off x="2271309" y="665048"/>
            <a:ext cx="6751107"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3200" b="1" i="0" u="none" strike="noStrike" spc="50" normalizeH="0" baseline="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Black" pitchFamily="34" charset="0"/>
                <a:ea typeface="Times New Roman" pitchFamily="18" charset="0"/>
                <a:cs typeface="Times New Roman" pitchFamily="18" charset="0"/>
              </a:rPr>
              <a:t>Пол</a:t>
            </a:r>
            <a:r>
              <a:rPr kumimoji="0" lang="uk-UA" sz="3200" b="1" i="0" u="none" strike="noStrike" spc="50" normalizeH="0" baseline="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Black" pitchFamily="34" charset="0"/>
                <a:ea typeface="Times New Roman" pitchFamily="18" charset="0"/>
                <a:cs typeface="Times New Roman" pitchFamily="18" charset="0"/>
              </a:rPr>
              <a:t>ітичний</a:t>
            </a:r>
            <a:r>
              <a:rPr kumimoji="0" lang="uk-UA" sz="3200" b="1" i="0" u="none" strike="noStrike" spc="50" normalizeH="0" baseline="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Black" pitchFamily="34" charset="0"/>
                <a:ea typeface="Times New Roman" pitchFamily="18" charset="0"/>
                <a:cs typeface="Times New Roman" pitchFamily="18" charset="0"/>
              </a:rPr>
              <a:t> менеджмент  територіального управління та місцевого самоврядування.</a:t>
            </a:r>
          </a:p>
          <a:p>
            <a:pPr marL="0" marR="0" lvl="0" indent="0" algn="ctr" defTabSz="914400" rtl="0" eaLnBrk="1" fontAlgn="base" latinLnBrk="0" hangingPunct="1">
              <a:lnSpc>
                <a:spcPct val="100000"/>
              </a:lnSpc>
              <a:spcBef>
                <a:spcPct val="0"/>
              </a:spcBef>
              <a:spcAft>
                <a:spcPct val="0"/>
              </a:spcAft>
              <a:buClrTx/>
              <a:buSzTx/>
              <a:buFontTx/>
              <a:buNone/>
              <a:tabLst/>
            </a:pPr>
            <a:r>
              <a:rPr lang="uk-UA" sz="32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Black" pitchFamily="34" charset="0"/>
                <a:cs typeface="Times New Roman" pitchFamily="18" charset="0"/>
              </a:rPr>
              <a:t>Презентація курсу.</a:t>
            </a:r>
            <a:endParaRPr kumimoji="0" lang="uk-UA" sz="3200" b="1" i="0" u="none" strike="noStrike" spc="50" normalizeH="0" baseline="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Black" pitchFamily="34" charset="0"/>
              <a:cs typeface="Arial" pitchFamily="34" charset="0"/>
            </a:endParaRPr>
          </a:p>
        </p:txBody>
      </p:sp>
      <p:sp>
        <p:nvSpPr>
          <p:cNvPr id="10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1100" b="0" i="0" u="none" strike="noStrike" cap="none" normalizeH="0" baseline="0" smtClean="0">
                <a:ln>
                  <a:noFill/>
                </a:ln>
                <a:solidFill>
                  <a:schemeClr val="tx1"/>
                </a:solidFill>
                <a:effectLst/>
                <a:latin typeface="Calibri" pitchFamily="34" charset="0"/>
                <a:ea typeface="Times New Roman" pitchFamily="18" charset="0"/>
                <a:cs typeface="Times New Roman" pitchFamily="18" charset="0"/>
              </a:rPr>
              <a:t>Презентація курсу</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1027" name="Rectangle 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1100" b="0" i="0" u="none" strike="noStrike" cap="none" normalizeH="0" baseline="0" smtClean="0">
                <a:ln>
                  <a:noFill/>
                </a:ln>
                <a:solidFill>
                  <a:schemeClr val="tx1"/>
                </a:solidFill>
                <a:effectLst/>
                <a:latin typeface="Calibri" pitchFamily="34" charset="0"/>
                <a:ea typeface="Times New Roman" pitchFamily="18" charset="0"/>
                <a:cs typeface="Times New Roman" pitchFamily="18" charset="0"/>
              </a:rPr>
              <a:t>Презентація курсу</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755576" y="848547"/>
            <a:ext cx="7704856" cy="4447323"/>
          </a:xfrm>
          <a:prstGeom prst="rect">
            <a:avLst/>
          </a:prstGeom>
          <a:solidFill>
            <a:srgbClr val="558ED5">
              <a:alpha val="50196"/>
            </a:srgbClr>
          </a:solidFill>
          <a:ln w="9525">
            <a:noFill/>
            <a:miter lim="800000"/>
            <a:headEnd/>
            <a:tailEnd/>
          </a:ln>
          <a:effectLst/>
        </p:spPr>
        <p:txBody>
          <a:bodyPr vert="horz" wrap="square" lIns="91440" tIns="152352" rIns="91440" bIns="0" numCol="1" anchor="ctr" anchorCtr="0" compatLnSpc="1">
            <a:prstTxWarp prst="textNoShape">
              <a:avLst/>
            </a:prstTxWarp>
            <a:spAutoFit/>
          </a:bodyPr>
          <a:lstStyle/>
          <a:p>
            <a:pPr marL="0" marR="0" lvl="0" indent="449263" algn="l" defTabSz="914400" rtl="0" eaLnBrk="1" fontAlgn="base" latinLnBrk="0" hangingPunct="1">
              <a:lnSpc>
                <a:spcPct val="100000"/>
              </a:lnSpc>
              <a:spcBef>
                <a:spcPct val="0"/>
              </a:spcBef>
              <a:spcAft>
                <a:spcPct val="0"/>
              </a:spcAft>
              <a:buClrTx/>
              <a:buSzTx/>
              <a:buFontTx/>
              <a:buNone/>
              <a:tabLst>
                <a:tab pos="228600" algn="l"/>
              </a:tabLst>
            </a:pPr>
            <a:endParaRPr kumimoji="0" lang="uk-UA" sz="15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49263" algn="just" defTabSz="914400" rtl="0" eaLnBrk="1" fontAlgn="base" latinLnBrk="0" hangingPunct="1">
              <a:lnSpc>
                <a:spcPct val="150000"/>
              </a:lnSpc>
              <a:spcBef>
                <a:spcPct val="0"/>
              </a:spcBef>
              <a:spcAft>
                <a:spcPct val="0"/>
              </a:spcAft>
              <a:buClrTx/>
              <a:buSzTx/>
              <a:buFontTx/>
              <a:buNone/>
              <a:tabLst>
                <a:tab pos="228600" algn="l"/>
              </a:tabLst>
            </a:pPr>
            <a:r>
              <a:rPr kumimoji="0" lang="uk-UA" sz="2000" b="1" i="0" u="none" strike="noStrike" normalizeH="0" baseline="0"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cs typeface="Times New Roman" pitchFamily="18" charset="0"/>
              </a:rPr>
              <a:t>Курс «Політичний менеджмент територіального управління та місцевого самоврядування» є необхідною</a:t>
            </a:r>
            <a:r>
              <a:rPr kumimoji="0" lang="uk-UA" sz="2000" b="1" i="0" u="none" strike="noStrike" normalizeH="0"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cs typeface="Times New Roman" pitchFamily="18" charset="0"/>
              </a:rPr>
              <a:t> </a:t>
            </a:r>
            <a:r>
              <a:rPr kumimoji="0" lang="uk-UA" sz="2000" b="1" i="0" u="none" strike="noStrike" normalizeH="0" baseline="0"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cs typeface="Times New Roman" pitchFamily="18" charset="0"/>
              </a:rPr>
              <a:t>складовою частиною вивчення політології в її практичному застосуванні,</a:t>
            </a:r>
            <a:r>
              <a:rPr kumimoji="0" lang="uk-UA" sz="2000" b="1" i="0" u="none" strike="noStrike" normalizeH="0"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cs typeface="Times New Roman" pitchFamily="18" charset="0"/>
              </a:rPr>
              <a:t> його значення зростає в умовах проведення реформи децентралізації управління в Україні.</a:t>
            </a:r>
            <a:r>
              <a:rPr lang="ru-RU" sz="20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cs typeface="Arial" pitchFamily="34" charset="0"/>
              </a:rPr>
              <a:t> </a:t>
            </a:r>
            <a:r>
              <a:rPr kumimoji="0" lang="uk-UA" sz="2000" b="1" i="0" u="none" strike="noStrike" normalizeH="0" baseline="0"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cs typeface="Times New Roman" pitchFamily="18" charset="0"/>
              </a:rPr>
              <a:t>Курс </a:t>
            </a:r>
            <a:r>
              <a:rPr lang="uk-UA" sz="20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cs typeface="Times New Roman" pitchFamily="18" charset="0"/>
              </a:rPr>
              <a:t>д</a:t>
            </a:r>
            <a:r>
              <a:rPr kumimoji="0" lang="uk-UA" sz="2000" b="1" i="0" u="none" strike="noStrike" normalizeH="0" baseline="0"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cs typeface="Times New Roman" pitchFamily="18" charset="0"/>
              </a:rPr>
              <a:t>озволяє студентам розширити свої знання з управління та</a:t>
            </a:r>
            <a:r>
              <a:rPr kumimoji="0" lang="uk-UA" sz="2000" b="1" i="0" u="none" strike="noStrike" normalizeH="0"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cs typeface="Times New Roman" pitchFamily="18" charset="0"/>
              </a:rPr>
              <a:t> здобути певні практичні навички</a:t>
            </a:r>
            <a:r>
              <a:rPr kumimoji="0" lang="uk-UA" sz="2000" b="1" i="0" u="none" strike="noStrike" normalizeH="0" baseline="0"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cs typeface="Times New Roman" pitchFamily="18" charset="0"/>
              </a:rPr>
              <a:t>.</a:t>
            </a:r>
            <a:endParaRPr kumimoji="0" lang="ru-RU" sz="2000" b="1" i="0" u="none" strike="noStrike" normalizeH="0" baseline="0"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cs typeface="Arial" pitchFamily="34" charset="0"/>
            </a:endParaRPr>
          </a:p>
          <a:p>
            <a:pPr marL="0" marR="0" lvl="0" indent="450850" algn="just" defTabSz="914400" rtl="0" eaLnBrk="0" fontAlgn="base" latinLnBrk="0" hangingPunct="0">
              <a:lnSpc>
                <a:spcPct val="150000"/>
              </a:lnSpc>
              <a:spcBef>
                <a:spcPct val="0"/>
              </a:spcBef>
              <a:spcAft>
                <a:spcPct val="0"/>
              </a:spcAft>
              <a:buClrTx/>
              <a:buSzTx/>
              <a:buFontTx/>
              <a:buNone/>
              <a:tabLst>
                <a:tab pos="228600" algn="l"/>
              </a:tabLst>
            </a:pPr>
            <a:r>
              <a:rPr kumimoji="0" lang="uk-UA" sz="1600" b="0" i="0" u="none" strike="noStrike" cap="none" normalizeH="0" baseline="0" dirty="0" smtClean="0">
                <a:ln>
                  <a:noFill/>
                </a:ln>
                <a:solidFill>
                  <a:schemeClr val="tx1"/>
                </a:solidFill>
                <a:effectLst/>
                <a:ea typeface="Times New Roman" pitchFamily="18" charset="0"/>
                <a:cs typeface="Arial" pitchFamily="34" charset="0"/>
              </a:rPr>
              <a:t> </a:t>
            </a:r>
            <a:endParaRPr kumimoji="0" lang="uk-UA" sz="16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404664"/>
            <a:ext cx="8176422" cy="6047809"/>
          </a:xfrm>
          <a:prstGeom prst="rect">
            <a:avLst/>
          </a:prstGeom>
          <a:solidFill>
            <a:srgbClr val="558ED5">
              <a:alpha val="50196"/>
            </a:srgbClr>
          </a:solidFill>
        </p:spPr>
        <p:txBody>
          <a:bodyPr wrap="square">
            <a:spAutoFit/>
          </a:bodyPr>
          <a:lstStyle/>
          <a:p>
            <a:pPr lvl="0" indent="450850" algn="ctr" eaLnBrk="0" fontAlgn="base" hangingPunct="0">
              <a:lnSpc>
                <a:spcPct val="150000"/>
              </a:lnSpc>
              <a:spcBef>
                <a:spcPct val="0"/>
              </a:spcBef>
              <a:spcAft>
                <a:spcPct val="0"/>
              </a:spcAft>
              <a:tabLst>
                <a:tab pos="228600" algn="l"/>
              </a:tabLst>
            </a:pPr>
            <a:r>
              <a:rPr lang="ru-RU" sz="20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ea typeface="Times New Roman" pitchFamily="18" charset="0"/>
                <a:cs typeface="Arial" pitchFamily="34" charset="0"/>
              </a:rPr>
              <a:t>МЕТА ТА ЗАВДАННЯ  НАВЧАЛЬНОГО КУРСУ</a:t>
            </a:r>
            <a:endParaRPr lang="ru-RU" sz="20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cs typeface="Arial" pitchFamily="34" charset="0"/>
            </a:endParaRPr>
          </a:p>
          <a:p>
            <a:pPr lvl="0" indent="450850" algn="just" eaLnBrk="0" fontAlgn="base" hangingPunct="0">
              <a:lnSpc>
                <a:spcPct val="150000"/>
              </a:lnSpc>
              <a:spcBef>
                <a:spcPct val="0"/>
              </a:spcBef>
              <a:spcAft>
                <a:spcPct val="0"/>
              </a:spcAft>
              <a:tabLst>
                <a:tab pos="228600" algn="l"/>
              </a:tabLst>
            </a:pPr>
            <a:r>
              <a:rPr lang="uk-UA" sz="20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ea typeface="Times New Roman" pitchFamily="18" charset="0"/>
                <a:cs typeface="Arial" pitchFamily="34" charset="0"/>
              </a:rPr>
              <a:t>Даний курс сприяє поліпшенню практичної пристосованості фахівців до умов ринку праці. Основи політологічних та управлінських знань, що є базовими елементами даного курсу, покликані допомогти зрозуміти суть процесів, що відбуваються в політичній сфері суспільства, визначити своє місце в політичному житті та системі сучасного державного управління. Курс спрямований на формування навиків раціонального і критичного осмислення соціальної дійсності, що додає йому не тільки пізнавальну, але і практичну значимість.</a:t>
            </a:r>
            <a:endParaRPr lang="ru-RU" sz="20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cs typeface="Arial" pitchFamily="34" charset="0"/>
            </a:endParaRPr>
          </a:p>
          <a:p>
            <a:pPr lvl="0" indent="450850" algn="just" eaLnBrk="0" fontAlgn="base" hangingPunct="0">
              <a:lnSpc>
                <a:spcPct val="150000"/>
              </a:lnSpc>
              <a:spcBef>
                <a:spcPct val="0"/>
              </a:spcBef>
              <a:spcAft>
                <a:spcPct val="0"/>
              </a:spcAft>
              <a:tabLst>
                <a:tab pos="228600" algn="l"/>
              </a:tabLst>
            </a:pPr>
            <a:r>
              <a:rPr lang="uk-UA" dirty="0" smtClean="0">
                <a:ea typeface="Times New Roman" pitchFamily="18" charset="0"/>
                <a:cs typeface="Arial" pitchFamily="34" charset="0"/>
              </a:rPr>
              <a:t> </a:t>
            </a:r>
            <a:endParaRPr lang="uk-UA" dirty="0" smtClean="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243186"/>
            <a:ext cx="8229600" cy="922114"/>
          </a:xfr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uk-UA"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8100" algn="l" rotWithShape="0">
                    <a:prstClr val="black">
                      <a:alpha val="40000"/>
                    </a:prstClr>
                  </a:outerShdw>
                </a:effectLst>
                <a:latin typeface="Arial Black" pitchFamily="34" charset="0"/>
              </a:rPr>
              <a:t>Політичний менеджмент</a:t>
            </a:r>
            <a:endParaRPr lang="ru-R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8100" algn="l" rotWithShape="0">
                  <a:prstClr val="black">
                    <a:alpha val="40000"/>
                  </a:prstClr>
                </a:outerShdw>
              </a:effectLst>
              <a:latin typeface="Arial Black" pitchFamily="34" charset="0"/>
            </a:endParaRPr>
          </a:p>
        </p:txBody>
      </p:sp>
      <p:sp>
        <p:nvSpPr>
          <p:cNvPr id="5" name="Прямоугольник 4"/>
          <p:cNvSpPr/>
          <p:nvPr/>
        </p:nvSpPr>
        <p:spPr>
          <a:xfrm>
            <a:off x="539552" y="1196752"/>
            <a:ext cx="8136903" cy="1938992"/>
          </a:xfrm>
          <a:prstGeom prst="rect">
            <a:avLst/>
          </a:prstGeom>
          <a:solidFill>
            <a:srgbClr val="558ED5">
              <a:alpha val="54902"/>
            </a:srgbClr>
          </a:solidFill>
        </p:spPr>
        <p:txBody>
          <a:bodyPr wrap="square">
            <a:spAutoFit/>
          </a:bodyPr>
          <a:lstStyle/>
          <a:p>
            <a:pPr algn="just"/>
            <a:r>
              <a:rPr lang="en-US" sz="20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a:t>
            </a:r>
            <a:r>
              <a:rPr lang="uk-UA" sz="20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Політичний менеджмент як один із різновидів менеджменту являє собою таку систему управління, в основу якої покладено політичні процеси, передбачення їх наслідків, вироблення рекомендацій для політичного керівництва та забезпечення реалізації їх у політичній практиці.</a:t>
            </a:r>
            <a:endParaRPr lang="uk-UA" sz="2000" b="1" dirty="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endParaRPr>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59632" y="3356992"/>
            <a:ext cx="6480720" cy="309634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C:\Users\user\Desktop\Політ. менеджмент\book_St_Yo.jpg"/>
          <p:cNvPicPr>
            <a:picLocks noChangeAspect="1" noChangeArrowheads="1"/>
          </p:cNvPicPr>
          <p:nvPr/>
        </p:nvPicPr>
        <p:blipFill>
          <a:blip r:embed="rId2"/>
          <a:srcRect/>
          <a:stretch>
            <a:fillRect/>
          </a:stretch>
        </p:blipFill>
        <p:spPr bwMode="auto">
          <a:xfrm>
            <a:off x="1928794" y="714356"/>
            <a:ext cx="2214578" cy="3146692"/>
          </a:xfrm>
          <a:prstGeom prst="rect">
            <a:avLst/>
          </a:prstGeom>
          <a:ln>
            <a:noFill/>
          </a:ln>
          <a:effectLst>
            <a:outerShdw blurRad="292100" dist="139700" dir="2700000" algn="tl" rotWithShape="0">
              <a:srgbClr val="333333">
                <a:alpha val="65000"/>
              </a:srgbClr>
            </a:outerShdw>
          </a:effectLst>
        </p:spPr>
      </p:pic>
      <p:pic>
        <p:nvPicPr>
          <p:cNvPr id="3" name="Picture 2" descr="C:\Users\user\Desktop\Політ. менеджмент\uk447495.jpg"/>
          <p:cNvPicPr>
            <a:picLocks noChangeAspect="1" noChangeArrowheads="1"/>
          </p:cNvPicPr>
          <p:nvPr/>
        </p:nvPicPr>
        <p:blipFill>
          <a:blip r:embed="rId3"/>
          <a:srcRect/>
          <a:stretch>
            <a:fillRect/>
          </a:stretch>
        </p:blipFill>
        <p:spPr bwMode="auto">
          <a:xfrm rot="1093562">
            <a:off x="3790912" y="620758"/>
            <a:ext cx="1832650" cy="3224211"/>
          </a:xfrm>
          <a:prstGeom prst="rect">
            <a:avLst/>
          </a:prstGeom>
          <a:ln>
            <a:noFill/>
          </a:ln>
          <a:effectLst>
            <a:outerShdw blurRad="292100" dist="139700" dir="2700000" algn="tl" rotWithShape="0">
              <a:srgbClr val="333333">
                <a:alpha val="65000"/>
              </a:srgbClr>
            </a:outerShdw>
          </a:effectLst>
        </p:spPr>
      </p:pic>
      <p:pic>
        <p:nvPicPr>
          <p:cNvPr id="4" name="Picture 2" descr="C:\Users\user\Desktop\Політ. менеджмент\Politicheskij_menedzhment._Uchebnoe_posobie.jpg"/>
          <p:cNvPicPr>
            <a:picLocks noChangeAspect="1" noChangeArrowheads="1"/>
          </p:cNvPicPr>
          <p:nvPr/>
        </p:nvPicPr>
        <p:blipFill>
          <a:blip r:embed="rId4"/>
          <a:srcRect/>
          <a:stretch>
            <a:fillRect/>
          </a:stretch>
        </p:blipFill>
        <p:spPr bwMode="auto">
          <a:xfrm>
            <a:off x="5500693" y="489152"/>
            <a:ext cx="2008299" cy="2996979"/>
          </a:xfrm>
          <a:prstGeom prst="rect">
            <a:avLst/>
          </a:prstGeom>
          <a:ln>
            <a:noFill/>
          </a:ln>
          <a:effectLst>
            <a:outerShdw blurRad="292100" dist="139700" dir="2700000" algn="tl" rotWithShape="0">
              <a:srgbClr val="333333">
                <a:alpha val="65000"/>
              </a:srgbClr>
            </a:outerShdw>
          </a:effectLst>
        </p:spPr>
      </p:pic>
      <p:pic>
        <p:nvPicPr>
          <p:cNvPr id="5" name="Picture 7" descr="C:\Users\user\Desktop\Політ. менеджмент\b1139870.jpg"/>
          <p:cNvPicPr>
            <a:picLocks noChangeAspect="1" noChangeArrowheads="1"/>
          </p:cNvPicPr>
          <p:nvPr/>
        </p:nvPicPr>
        <p:blipFill>
          <a:blip r:embed="rId5"/>
          <a:srcRect/>
          <a:stretch>
            <a:fillRect/>
          </a:stretch>
        </p:blipFill>
        <p:spPr bwMode="auto">
          <a:xfrm rot="251276">
            <a:off x="2447567" y="2858015"/>
            <a:ext cx="2219099" cy="2952749"/>
          </a:xfrm>
          <a:prstGeom prst="rect">
            <a:avLst/>
          </a:prstGeom>
          <a:ln>
            <a:noFill/>
          </a:ln>
          <a:effectLst>
            <a:outerShdw blurRad="292100" dist="139700" dir="2700000" algn="tl" rotWithShape="0">
              <a:srgbClr val="333333">
                <a:alpha val="65000"/>
              </a:srgbClr>
            </a:outerShdw>
          </a:effectLst>
        </p:spPr>
      </p:pic>
      <p:pic>
        <p:nvPicPr>
          <p:cNvPr id="6" name="Picture 3" descr="C:\Users\user\Desktop\Політ. менеджмент\menedzhment.jpg"/>
          <p:cNvPicPr>
            <a:picLocks noChangeAspect="1" noChangeArrowheads="1"/>
          </p:cNvPicPr>
          <p:nvPr/>
        </p:nvPicPr>
        <p:blipFill>
          <a:blip r:embed="rId6"/>
          <a:srcRect/>
          <a:stretch>
            <a:fillRect/>
          </a:stretch>
        </p:blipFill>
        <p:spPr bwMode="auto">
          <a:xfrm rot="1493276">
            <a:off x="4333218" y="2867226"/>
            <a:ext cx="2334949" cy="3135382"/>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4860" y="332656"/>
            <a:ext cx="8856984" cy="6186309"/>
          </a:xfrm>
          <a:prstGeom prst="rect">
            <a:avLst/>
          </a:prstGeom>
          <a:solidFill>
            <a:srgbClr val="558ED5">
              <a:alpha val="58039"/>
            </a:srgbClr>
          </a:solidFill>
        </p:spPr>
        <p:txBody>
          <a:bodyPr wrap="square">
            <a:spAutoFit/>
          </a:bodyPr>
          <a:lstStyle/>
          <a:p>
            <a:pPr algn="just"/>
            <a:r>
              <a:rPr lang="ru-RU" sz="20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ПОЛІТИЧНИЙ МЕНЕДЖМЕНТ ЯК СИСТЕМА УПРАВЛІННЯ ПОЛІТИЧНИМИ ПРОЦЕСАМИ ВКЛЮЧАЄ: </a:t>
            </a:r>
          </a:p>
          <a:p>
            <a:pPr algn="just"/>
            <a:r>
              <a:rPr lang="en-US"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a:t>
            </a:r>
            <a:r>
              <a:rPr lang="ru-RU"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a:t>
            </a:r>
            <a:r>
              <a:rPr lang="ru-RU" sz="2400" b="1" dirty="0" err="1"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маркетинговий</a:t>
            </a:r>
            <a:r>
              <a:rPr lang="ru-RU"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a:t>
            </a:r>
            <a:r>
              <a:rPr lang="ru-RU" sz="2400" b="1" dirty="0" err="1"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аналіз</a:t>
            </a:r>
            <a:r>
              <a:rPr lang="ru-RU"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a:t>
            </a:r>
            <a:r>
              <a:rPr lang="ru-RU" sz="2400" b="1" dirty="0" err="1"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кон’юнктури</a:t>
            </a:r>
            <a:r>
              <a:rPr lang="ru-RU"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a:t>
            </a:r>
            <a:r>
              <a:rPr lang="ru-RU" sz="2400" b="1" dirty="0" err="1"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політичного</a:t>
            </a:r>
            <a:r>
              <a:rPr lang="ru-RU"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ринку й </a:t>
            </a:r>
            <a:r>
              <a:rPr lang="ru-RU" sz="2400" b="1" dirty="0" err="1"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формування</a:t>
            </a:r>
            <a:r>
              <a:rPr lang="ru-RU"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a:t>
            </a:r>
            <a:r>
              <a:rPr lang="ru-RU" sz="2400" b="1" dirty="0" err="1"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відповідного</a:t>
            </a:r>
            <a:r>
              <a:rPr lang="ru-RU"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a:t>
            </a:r>
            <a:r>
              <a:rPr lang="ru-RU" sz="2400" b="1" dirty="0" err="1"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іміджу</a:t>
            </a:r>
            <a:r>
              <a:rPr lang="ru-RU"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a:t>
            </a:r>
            <a:r>
              <a:rPr lang="ru-RU" sz="2400" b="1" dirty="0" err="1"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політичного</a:t>
            </a:r>
            <a:r>
              <a:rPr lang="ru-RU"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товару»: </a:t>
            </a:r>
            <a:r>
              <a:rPr lang="ru-RU" sz="2400" b="1" dirty="0" err="1"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організації</a:t>
            </a:r>
            <a:r>
              <a:rPr lang="ru-RU"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a:t>
            </a:r>
            <a:r>
              <a:rPr lang="ru-RU" sz="2400" b="1" dirty="0" err="1"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лідера</a:t>
            </a:r>
            <a:r>
              <a:rPr lang="ru-RU"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кандидата, </a:t>
            </a:r>
            <a:r>
              <a:rPr lang="ru-RU" sz="2400" b="1" dirty="0" err="1"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політичної</a:t>
            </a:r>
            <a:r>
              <a:rPr lang="ru-RU"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a:t>
            </a:r>
            <a:r>
              <a:rPr lang="ru-RU" sz="2400" b="1" dirty="0" err="1"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платформи</a:t>
            </a:r>
            <a:r>
              <a:rPr lang="ru-RU"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a:t>
            </a:r>
          </a:p>
          <a:p>
            <a:pPr algn="just"/>
            <a:r>
              <a:rPr lang="en-US"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a:t>
            </a:r>
            <a:r>
              <a:rPr lang="ru-RU"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a:t>
            </a:r>
            <a:r>
              <a:rPr lang="ru-RU" sz="2400" b="1" dirty="0" err="1"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політичне</a:t>
            </a:r>
            <a:r>
              <a:rPr lang="ru-RU"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a:t>
            </a:r>
            <a:r>
              <a:rPr lang="ru-RU" sz="2400" b="1" dirty="0" err="1"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забезпечення</a:t>
            </a:r>
            <a:r>
              <a:rPr lang="ru-RU"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a:t>
            </a:r>
            <a:r>
              <a:rPr lang="ru-RU" sz="2400" b="1" dirty="0" err="1"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бізнесу</a:t>
            </a:r>
            <a:r>
              <a:rPr lang="ru-RU"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a:t>
            </a:r>
          </a:p>
          <a:p>
            <a:pPr algn="just"/>
            <a:r>
              <a:rPr lang="en-US"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a:t>
            </a:r>
            <a:r>
              <a:rPr lang="ru-RU"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a:t>
            </a:r>
            <a:r>
              <a:rPr lang="ru-RU" sz="2400" b="1" dirty="0" err="1"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вивчення</a:t>
            </a:r>
            <a:r>
              <a:rPr lang="ru-RU"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a:t>
            </a:r>
            <a:r>
              <a:rPr lang="ru-RU" sz="2400" b="1" dirty="0" err="1"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політичних</a:t>
            </a:r>
            <a:r>
              <a:rPr lang="ru-RU"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і </a:t>
            </a:r>
            <a:r>
              <a:rPr lang="ru-RU" sz="2400" b="1" dirty="0" err="1"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соціокультурних</a:t>
            </a:r>
            <a:r>
              <a:rPr lang="ru-RU"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a:t>
            </a:r>
            <a:r>
              <a:rPr lang="ru-RU" sz="2400" b="1" dirty="0" err="1"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факторів</a:t>
            </a:r>
            <a:r>
              <a:rPr lang="ru-RU"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a:t>
            </a:r>
            <a:r>
              <a:rPr lang="ru-RU" sz="2400" b="1" dirty="0" err="1"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що</a:t>
            </a:r>
            <a:r>
              <a:rPr lang="ru-RU"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a:t>
            </a:r>
            <a:r>
              <a:rPr lang="ru-RU" sz="2400" b="1" dirty="0" err="1"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впливають</a:t>
            </a:r>
            <a:r>
              <a:rPr lang="ru-RU"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на </a:t>
            </a:r>
            <a:r>
              <a:rPr lang="ru-RU" sz="2400" b="1" dirty="0" err="1"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ділову</a:t>
            </a:r>
            <a:r>
              <a:rPr lang="ru-RU"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a:t>
            </a:r>
            <a:r>
              <a:rPr lang="ru-RU" sz="2400" b="1" dirty="0" err="1"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активність</a:t>
            </a:r>
            <a:r>
              <a:rPr lang="ru-RU"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a:t>
            </a:r>
          </a:p>
          <a:p>
            <a:pPr algn="just"/>
            <a:r>
              <a:rPr lang="en-US"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a:t>
            </a:r>
            <a:r>
              <a:rPr lang="ru-RU"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a:t>
            </a:r>
            <a:r>
              <a:rPr lang="ru-RU" sz="2400" b="1" dirty="0" err="1"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зв’язок</a:t>
            </a:r>
            <a:r>
              <a:rPr lang="ru-RU"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a:t>
            </a:r>
            <a:r>
              <a:rPr lang="ru-RU" sz="2400" b="1" dirty="0" err="1"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із</a:t>
            </a:r>
            <a:r>
              <a:rPr lang="ru-RU"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a:t>
            </a:r>
            <a:r>
              <a:rPr lang="ru-RU" sz="2400" b="1" dirty="0" err="1"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громадськістю</a:t>
            </a:r>
            <a:r>
              <a:rPr lang="ru-RU"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та </a:t>
            </a:r>
            <a:r>
              <a:rPr lang="ru-RU" sz="2400" b="1" dirty="0" err="1"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професійне</a:t>
            </a:r>
            <a:r>
              <a:rPr lang="ru-RU"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a:t>
            </a:r>
            <a:r>
              <a:rPr lang="ru-RU" sz="2400" b="1" dirty="0" err="1"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політичне</a:t>
            </a:r>
            <a:r>
              <a:rPr lang="ru-RU"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a:t>
            </a:r>
            <a:r>
              <a:rPr lang="ru-RU" sz="2400" b="1" dirty="0" err="1"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лобіювання</a:t>
            </a:r>
            <a:r>
              <a:rPr lang="ru-RU"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a:t>
            </a:r>
          </a:p>
          <a:p>
            <a:pPr algn="just"/>
            <a:r>
              <a:rPr lang="en-US"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a:t>
            </a:r>
            <a:r>
              <a:rPr lang="ru-RU"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a:t>
            </a:r>
            <a:r>
              <a:rPr lang="ru-RU" sz="2400" b="1" dirty="0" err="1"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оволодіння</a:t>
            </a:r>
            <a:r>
              <a:rPr lang="ru-RU"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a:t>
            </a:r>
            <a:r>
              <a:rPr lang="ru-RU" sz="2400" b="1" dirty="0" err="1"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мистецтвом</a:t>
            </a:r>
            <a:r>
              <a:rPr lang="ru-RU"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a:t>
            </a:r>
            <a:r>
              <a:rPr lang="ru-RU" sz="2400" b="1" dirty="0" err="1"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роботи</a:t>
            </a:r>
            <a:r>
              <a:rPr lang="ru-RU"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з людьми та </a:t>
            </a:r>
            <a:r>
              <a:rPr lang="ru-RU" sz="2400" b="1" dirty="0" err="1"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організаціями</a:t>
            </a:r>
            <a:r>
              <a:rPr lang="ru-RU"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a:t>
            </a:r>
            <a:r>
              <a:rPr lang="ru-RU" sz="2400" b="1" dirty="0" err="1"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спираючись</a:t>
            </a:r>
            <a:r>
              <a:rPr lang="ru-RU"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на </a:t>
            </a:r>
            <a:r>
              <a:rPr lang="uk-UA"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моральні</a:t>
            </a:r>
            <a:r>
              <a:rPr lang="ru-RU"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a:t>
            </a:r>
            <a:r>
              <a:rPr lang="ru-RU" sz="2400" b="1" dirty="0" err="1"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етичні</a:t>
            </a:r>
            <a:r>
              <a:rPr lang="ru-RU"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a:t>
            </a:r>
            <a:r>
              <a:rPr lang="ru-RU" sz="2400" b="1" dirty="0" err="1"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цінності</a:t>
            </a:r>
            <a:r>
              <a:rPr lang="ru-RU"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a:t>
            </a:r>
            <a:r>
              <a:rPr lang="ru-RU" sz="2400" b="1" dirty="0" err="1"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даного</a:t>
            </a:r>
            <a:r>
              <a:rPr lang="ru-RU"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a:t>
            </a:r>
            <a:r>
              <a:rPr lang="ru-RU" sz="2400" b="1" dirty="0" err="1"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суспільств</a:t>
            </a:r>
            <a:r>
              <a:rPr lang="ru-RU"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a:t>
            </a:r>
          </a:p>
          <a:p>
            <a:pPr algn="just"/>
            <a:r>
              <a:rPr lang="uk-UA"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a:t>
            </a:r>
            <a:r>
              <a:rPr lang="en-US"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a:t>
            </a:r>
            <a:r>
              <a:rPr lang="ru-RU"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a:t>
            </a:r>
            <a:r>
              <a:rPr lang="uk-UA"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a:t>
            </a:r>
            <a:r>
              <a:rPr lang="uk-UA"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регулювання політичних конфліктів;</a:t>
            </a:r>
          </a:p>
          <a:p>
            <a:pPr algn="just"/>
            <a:r>
              <a:rPr lang="uk-UA"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a:t>
            </a:r>
            <a:r>
              <a:rPr lang="en-US"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a:t>
            </a:r>
            <a:r>
              <a:rPr lang="ru-RU"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a:t>
            </a:r>
            <a:r>
              <a:rPr lang="ru-RU"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у</a:t>
            </a:r>
            <a:r>
              <a:rPr lang="uk-UA" sz="2400" b="1" dirty="0" err="1"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кладання</a:t>
            </a:r>
            <a:r>
              <a:rPr lang="uk-UA"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 політичних союзів.</a:t>
            </a:r>
            <a:endParaRPr lang="ru-RU"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endParaRPr>
          </a:p>
          <a:p>
            <a:endParaRPr lang="ru-RU" sz="20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60358" y="620688"/>
            <a:ext cx="8358246" cy="1938992"/>
          </a:xfrm>
          <a:prstGeom prst="rect">
            <a:avLst/>
          </a:prstGeom>
          <a:solidFill>
            <a:srgbClr val="558ED5">
              <a:alpha val="50980"/>
            </a:srgbClr>
          </a:solidFill>
        </p:spPr>
        <p:txBody>
          <a:bodyPr wrap="square">
            <a:spAutoFit/>
          </a:bodyPr>
          <a:lstStyle/>
          <a:p>
            <a:pPr lvl="0" algn="just" fontAlgn="base">
              <a:spcBef>
                <a:spcPct val="0"/>
              </a:spcBef>
              <a:spcAft>
                <a:spcPct val="0"/>
              </a:spcAft>
            </a:pPr>
            <a:r>
              <a:rPr lang="en-US" sz="20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ea typeface="Times New Roman" pitchFamily="18" charset="0"/>
                <a:cs typeface="Times New Roman" pitchFamily="18" charset="0"/>
              </a:rPr>
              <a:t>	</a:t>
            </a:r>
            <a:r>
              <a:rPr lang="uk-UA" sz="20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ea typeface="Times New Roman" pitchFamily="18" charset="0"/>
                <a:cs typeface="Times New Roman" pitchFamily="18" charset="0"/>
              </a:rPr>
              <a:t>Під </a:t>
            </a:r>
            <a:r>
              <a:rPr lang="uk-UA" sz="20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ea typeface="Times New Roman" pitchFamily="18" charset="0"/>
                <a:cs typeface="Times New Roman" pitchFamily="18" charset="0"/>
              </a:rPr>
              <a:t>час вивчення курсу студенти організовують та проводять «мозкові  штурми», дискусії щодо розвитку територій та місцевого самоврядування, розробляють плани лобістських кампаній, створюють імідж лідерів та визначають шляхи попередження та подолання, регіональних та локальних конфліктів.</a:t>
            </a:r>
            <a:endParaRPr lang="uk-UA" sz="20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cs typeface="Arial" pitchFamily="34" charset="0"/>
            </a:endParaRPr>
          </a:p>
        </p:txBody>
      </p:sp>
      <p:pic>
        <p:nvPicPr>
          <p:cNvPr id="3" name="Picture 2" descr="C:\Users\user\Desktop\Політ. менеджмент\21200447_asasd.jpg"/>
          <p:cNvPicPr>
            <a:picLocks noChangeAspect="1" noChangeArrowheads="1"/>
          </p:cNvPicPr>
          <p:nvPr/>
        </p:nvPicPr>
        <p:blipFill>
          <a:blip r:embed="rId2"/>
          <a:srcRect/>
          <a:stretch>
            <a:fillRect/>
          </a:stretch>
        </p:blipFill>
        <p:spPr bwMode="auto">
          <a:xfrm>
            <a:off x="629975" y="2852936"/>
            <a:ext cx="7819012" cy="3541946"/>
          </a:xfrm>
          <a:prstGeom prst="rect">
            <a:avLst/>
          </a:prstGeom>
          <a:ln>
            <a:noFill/>
          </a:ln>
          <a:effectLst>
            <a:softEdge rad="112500"/>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548680"/>
            <a:ext cx="8280920" cy="5632311"/>
          </a:xfrm>
          <a:prstGeom prst="rect">
            <a:avLst/>
          </a:prstGeom>
          <a:solidFill>
            <a:srgbClr val="558ED5">
              <a:alpha val="58039"/>
            </a:srgbClr>
          </a:solidFill>
        </p:spPr>
        <p:txBody>
          <a:bodyPr wrap="square">
            <a:spAutoFit/>
          </a:bodyPr>
          <a:lstStyle/>
          <a:p>
            <a:pPr algn="just"/>
            <a:r>
              <a:rPr lang="uk-UA"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Політичний менеджмент територіального управління та місцевого самоврядування тісно пов’язаний із процедурою прийняття політичного рішення. Політичне рішення в процесі формування проходить такі головні етапи: </a:t>
            </a:r>
          </a:p>
          <a:p>
            <a:pPr marL="457200" indent="-457200" algn="just">
              <a:buAutoNum type="arabicParenR"/>
            </a:pPr>
            <a:r>
              <a:rPr lang="uk-UA"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аналіз конкретної ситуації, що потребує прийняття рішення; </a:t>
            </a:r>
          </a:p>
          <a:p>
            <a:pPr marL="457200" indent="-457200" algn="just">
              <a:buAutoNum type="arabicParenR"/>
            </a:pPr>
            <a:r>
              <a:rPr lang="uk-UA"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розробка рішення (проекту, програми); </a:t>
            </a:r>
          </a:p>
          <a:p>
            <a:pPr marL="457200" indent="-457200" algn="just">
              <a:buAutoNum type="arabicParenR"/>
            </a:pPr>
            <a:r>
              <a:rPr lang="uk-UA"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затвердження результату розробки й прийняття його до виконання; </a:t>
            </a:r>
          </a:p>
          <a:p>
            <a:pPr marL="457200" indent="-457200" algn="just">
              <a:buAutoNum type="arabicParenR"/>
            </a:pPr>
            <a:r>
              <a:rPr lang="uk-UA"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здійснення ухваленого рішення; </a:t>
            </a:r>
          </a:p>
          <a:p>
            <a:pPr marL="457200" indent="-457200" algn="just">
              <a:buAutoNum type="arabicParenR"/>
            </a:pPr>
            <a:r>
              <a:rPr lang="uk-UA" sz="2400" b="1" dirty="0" smtClean="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rPr>
              <a:t>вивчення реальних наслідків здійснення рішення і можливості підсилення його позитивних наслідків.</a:t>
            </a:r>
            <a:endParaRPr lang="uk-UA" sz="2400" b="1" dirty="0">
              <a:ln w="900" cmpd="sng">
                <a:solidFill>
                  <a:schemeClr val="accent1">
                    <a:satMod val="190000"/>
                    <a:alpha val="55000"/>
                  </a:schemeClr>
                </a:solidFill>
                <a:prstDash val="solid"/>
              </a:ln>
              <a:solidFill>
                <a:schemeClr val="accent1">
                  <a:satMod val="200000"/>
                  <a:tint val="3000"/>
                </a:schemeClr>
              </a:solidFill>
              <a:effectLst>
                <a:outerShdw blurRad="50800" dist="38100" algn="l" rotWithShape="0">
                  <a:prstClr val="black">
                    <a:alpha val="40000"/>
                  </a:prstClr>
                </a:outerShdw>
              </a:effectLst>
              <a:latin typeface="Arial Black"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user\Desktop\Політ. менеджмент\chto_nuzhno_znat_pri_vybore_kadrovogo_agentstva_readmas.ru_03.jpg"/>
          <p:cNvPicPr>
            <a:picLocks noChangeAspect="1" noChangeArrowheads="1"/>
          </p:cNvPicPr>
          <p:nvPr/>
        </p:nvPicPr>
        <p:blipFill>
          <a:blip r:embed="rId2"/>
          <a:srcRect/>
          <a:stretch>
            <a:fillRect/>
          </a:stretch>
        </p:blipFill>
        <p:spPr bwMode="auto">
          <a:xfrm>
            <a:off x="1489720" y="404664"/>
            <a:ext cx="6168178" cy="549933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204</TotalTime>
  <Words>221</Words>
  <Application>Microsoft Office PowerPoint</Application>
  <PresentationFormat>Экран (4:3)</PresentationFormat>
  <Paragraphs>27</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Тема Office</vt:lpstr>
      <vt:lpstr>Презентация PowerPoint</vt:lpstr>
      <vt:lpstr>Презентация PowerPoint</vt:lpstr>
      <vt:lpstr>Презентация PowerPoint</vt:lpstr>
      <vt:lpstr>Політичний менеджмент</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user</dc:creator>
  <cp:lastModifiedBy>Politolog</cp:lastModifiedBy>
  <cp:revision>35</cp:revision>
  <dcterms:created xsi:type="dcterms:W3CDTF">2015-10-30T06:08:27Z</dcterms:created>
  <dcterms:modified xsi:type="dcterms:W3CDTF">2015-11-03T15:53:28Z</dcterms:modified>
</cp:coreProperties>
</file>