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67" r:id="rId2"/>
    <p:sldId id="330" r:id="rId3"/>
    <p:sldId id="331" r:id="rId4"/>
    <p:sldId id="332"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53" r:id="rId26"/>
    <p:sldId id="354" r:id="rId27"/>
    <p:sldId id="355" r:id="rId28"/>
    <p:sldId id="356" r:id="rId29"/>
    <p:sldId id="358" r:id="rId30"/>
    <p:sldId id="359" r:id="rId31"/>
    <p:sldId id="360" r:id="rId32"/>
    <p:sldId id="361" r:id="rId33"/>
    <p:sldId id="362" r:id="rId34"/>
    <p:sldId id="363" r:id="rId35"/>
    <p:sldId id="364" r:id="rId36"/>
    <p:sldId id="365" r:id="rId37"/>
    <p:sldId id="366" r:id="rId38"/>
    <p:sldId id="838" r:id="rId39"/>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61"/>
    <p:restoredTop sz="94667"/>
  </p:normalViewPr>
  <p:slideViewPr>
    <p:cSldViewPr snapToGrid="0" snapToObjects="1">
      <p:cViewPr varScale="1">
        <p:scale>
          <a:sx n="110" d="100"/>
          <a:sy n="110" d="100"/>
        </p:scale>
        <p:origin x="4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6D31DC-BB0A-6244-A493-1E5A790BF5D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UA"/>
          </a:p>
        </p:txBody>
      </p:sp>
      <p:sp>
        <p:nvSpPr>
          <p:cNvPr id="3" name="Подзаголовок 2">
            <a:extLst>
              <a:ext uri="{FF2B5EF4-FFF2-40B4-BE49-F238E27FC236}">
                <a16:creationId xmlns:a16="http://schemas.microsoft.com/office/drawing/2014/main" id="{9104B1D8-E351-F34B-AE45-FB495AABA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UA"/>
          </a:p>
        </p:txBody>
      </p:sp>
      <p:sp>
        <p:nvSpPr>
          <p:cNvPr id="4" name="Дата 3">
            <a:extLst>
              <a:ext uri="{FF2B5EF4-FFF2-40B4-BE49-F238E27FC236}">
                <a16:creationId xmlns:a16="http://schemas.microsoft.com/office/drawing/2014/main" id="{027BECEF-6824-1442-A2CC-F506717690A3}"/>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5" name="Нижний колонтитул 4">
            <a:extLst>
              <a:ext uri="{FF2B5EF4-FFF2-40B4-BE49-F238E27FC236}">
                <a16:creationId xmlns:a16="http://schemas.microsoft.com/office/drawing/2014/main" id="{EE239C81-43C8-BD49-A9DF-85CA2CD3F0CA}"/>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DF6F99C4-E94F-504E-830A-BE5A2B59407A}"/>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1967448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894980-441D-054B-A568-9FB9019B4476}"/>
              </a:ext>
            </a:extLst>
          </p:cNvPr>
          <p:cNvSpPr>
            <a:spLocks noGrp="1"/>
          </p:cNvSpPr>
          <p:nvPr>
            <p:ph type="title"/>
          </p:nvPr>
        </p:nvSpPr>
        <p:spPr/>
        <p:txBody>
          <a:bodyPr/>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6012DF95-6DFB-9A46-94BF-6805FA78151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29E61A7A-4B69-1D42-9A5A-6F4F224BA742}"/>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5" name="Нижний колонтитул 4">
            <a:extLst>
              <a:ext uri="{FF2B5EF4-FFF2-40B4-BE49-F238E27FC236}">
                <a16:creationId xmlns:a16="http://schemas.microsoft.com/office/drawing/2014/main" id="{C089468D-8E3E-D84F-ACA1-BBDCA6AB8282}"/>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2BE88465-92C5-304C-A286-17B3DF8DEA93}"/>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3110956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63EC80D-E499-A84C-9A83-206CDAE4DB4C}"/>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B3B94849-F269-3B4A-9EEE-957A1403AB94}"/>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5338E68C-9962-4140-9047-343DCE2C1C08}"/>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5" name="Нижний колонтитул 4">
            <a:extLst>
              <a:ext uri="{FF2B5EF4-FFF2-40B4-BE49-F238E27FC236}">
                <a16:creationId xmlns:a16="http://schemas.microsoft.com/office/drawing/2014/main" id="{AABFE44A-BF35-7042-A646-4A4EBCFDD6A2}"/>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0594EDB2-B644-DC42-A045-19843431DAA2}"/>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170342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4B1F40-31F8-D54E-9280-0F274610B8BD}"/>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F3D1CE5B-691C-A448-8DCE-11D2CEE31E6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F699102C-36E7-2B4B-A3BD-0927C7337BCF}"/>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5" name="Нижний колонтитул 4">
            <a:extLst>
              <a:ext uri="{FF2B5EF4-FFF2-40B4-BE49-F238E27FC236}">
                <a16:creationId xmlns:a16="http://schemas.microsoft.com/office/drawing/2014/main" id="{8C9BD38E-3E56-F741-A386-F0711DB6C356}"/>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1B589EC9-F6D6-2843-9AB1-3C41D06B1365}"/>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2372430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C1F54D-FC06-7647-A77C-29FEC422F06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UA"/>
          </a:p>
        </p:txBody>
      </p:sp>
      <p:sp>
        <p:nvSpPr>
          <p:cNvPr id="3" name="Текст 2">
            <a:extLst>
              <a:ext uri="{FF2B5EF4-FFF2-40B4-BE49-F238E27FC236}">
                <a16:creationId xmlns:a16="http://schemas.microsoft.com/office/drawing/2014/main" id="{1286750A-C2CB-0C44-A5FA-87FCBA5B0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8368720-DE51-5F4C-9489-304080681270}"/>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5" name="Нижний колонтитул 4">
            <a:extLst>
              <a:ext uri="{FF2B5EF4-FFF2-40B4-BE49-F238E27FC236}">
                <a16:creationId xmlns:a16="http://schemas.microsoft.com/office/drawing/2014/main" id="{F946437C-A5EF-9D4E-B526-A9B1767E4EB7}"/>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94D670B7-78D3-E84A-BDD5-769307B0C16D}"/>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2383394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7323B-C31E-2E47-90C9-DB488FBFF1AE}"/>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272F2A87-A2CC-BB42-9754-7FDC2EE8DDF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Объект 3">
            <a:extLst>
              <a:ext uri="{FF2B5EF4-FFF2-40B4-BE49-F238E27FC236}">
                <a16:creationId xmlns:a16="http://schemas.microsoft.com/office/drawing/2014/main" id="{E7B24373-B386-D141-93E0-DEE6A1589E73}"/>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Дата 4">
            <a:extLst>
              <a:ext uri="{FF2B5EF4-FFF2-40B4-BE49-F238E27FC236}">
                <a16:creationId xmlns:a16="http://schemas.microsoft.com/office/drawing/2014/main" id="{6289DE26-184A-2146-8CF2-3D4D2CEBC527}"/>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6" name="Нижний колонтитул 5">
            <a:extLst>
              <a:ext uri="{FF2B5EF4-FFF2-40B4-BE49-F238E27FC236}">
                <a16:creationId xmlns:a16="http://schemas.microsoft.com/office/drawing/2014/main" id="{E7B7C1B1-47B6-6B42-9150-D1A3CD0E8E2E}"/>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5B8CCF74-7F6D-4B4E-8497-F2F3F21C6D02}"/>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1992827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4F42E8-5AA1-0040-991A-7A26407659F6}"/>
              </a:ext>
            </a:extLst>
          </p:cNvPr>
          <p:cNvSpPr>
            <a:spLocks noGrp="1"/>
          </p:cNvSpPr>
          <p:nvPr>
            <p:ph type="title"/>
          </p:nvPr>
        </p:nvSpPr>
        <p:spPr>
          <a:xfrm>
            <a:off x="839788" y="365125"/>
            <a:ext cx="10515600" cy="1325563"/>
          </a:xfrm>
        </p:spPr>
        <p:txBody>
          <a:bodyPr/>
          <a:lstStyle/>
          <a:p>
            <a:r>
              <a:rPr lang="ru-RU"/>
              <a:t>Образец заголовка</a:t>
            </a:r>
            <a:endParaRPr lang="ru-UA"/>
          </a:p>
        </p:txBody>
      </p:sp>
      <p:sp>
        <p:nvSpPr>
          <p:cNvPr id="3" name="Текст 2">
            <a:extLst>
              <a:ext uri="{FF2B5EF4-FFF2-40B4-BE49-F238E27FC236}">
                <a16:creationId xmlns:a16="http://schemas.microsoft.com/office/drawing/2014/main" id="{1A99836D-E3F5-3244-93C1-2A3E6B5BE7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93F540B1-E6AE-7A43-99CA-78EC63B57D9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Текст 4">
            <a:extLst>
              <a:ext uri="{FF2B5EF4-FFF2-40B4-BE49-F238E27FC236}">
                <a16:creationId xmlns:a16="http://schemas.microsoft.com/office/drawing/2014/main" id="{2094F584-0CA8-FB43-8A9C-B7CE01BF87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D442030D-6118-B845-B9D7-FE4572012CC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7" name="Дата 6">
            <a:extLst>
              <a:ext uri="{FF2B5EF4-FFF2-40B4-BE49-F238E27FC236}">
                <a16:creationId xmlns:a16="http://schemas.microsoft.com/office/drawing/2014/main" id="{BB912AFE-3607-FD41-9946-96677253FE96}"/>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8" name="Нижний колонтитул 7">
            <a:extLst>
              <a:ext uri="{FF2B5EF4-FFF2-40B4-BE49-F238E27FC236}">
                <a16:creationId xmlns:a16="http://schemas.microsoft.com/office/drawing/2014/main" id="{8860CDB6-6E74-2647-8B55-7BC82D3DE2B9}"/>
              </a:ext>
            </a:extLst>
          </p:cNvPr>
          <p:cNvSpPr>
            <a:spLocks noGrp="1"/>
          </p:cNvSpPr>
          <p:nvPr>
            <p:ph type="ftr" sz="quarter" idx="11"/>
          </p:nvPr>
        </p:nvSpPr>
        <p:spPr/>
        <p:txBody>
          <a:bodyPr/>
          <a:lstStyle/>
          <a:p>
            <a:endParaRPr lang="ru-UA"/>
          </a:p>
        </p:txBody>
      </p:sp>
      <p:sp>
        <p:nvSpPr>
          <p:cNvPr id="9" name="Номер слайда 8">
            <a:extLst>
              <a:ext uri="{FF2B5EF4-FFF2-40B4-BE49-F238E27FC236}">
                <a16:creationId xmlns:a16="http://schemas.microsoft.com/office/drawing/2014/main" id="{C77FEAE7-7A53-A74E-BFBD-03201685580E}"/>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291144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749CCC-78A2-F742-916A-50BE07AA3D57}"/>
              </a:ext>
            </a:extLst>
          </p:cNvPr>
          <p:cNvSpPr>
            <a:spLocks noGrp="1"/>
          </p:cNvSpPr>
          <p:nvPr>
            <p:ph type="title"/>
          </p:nvPr>
        </p:nvSpPr>
        <p:spPr/>
        <p:txBody>
          <a:bodyPr/>
          <a:lstStyle/>
          <a:p>
            <a:r>
              <a:rPr lang="ru-RU"/>
              <a:t>Образец заголовка</a:t>
            </a:r>
            <a:endParaRPr lang="ru-UA"/>
          </a:p>
        </p:txBody>
      </p:sp>
      <p:sp>
        <p:nvSpPr>
          <p:cNvPr id="3" name="Дата 2">
            <a:extLst>
              <a:ext uri="{FF2B5EF4-FFF2-40B4-BE49-F238E27FC236}">
                <a16:creationId xmlns:a16="http://schemas.microsoft.com/office/drawing/2014/main" id="{2771AEF1-5B19-CC4E-8627-7E3B45A265A6}"/>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4" name="Нижний колонтитул 3">
            <a:extLst>
              <a:ext uri="{FF2B5EF4-FFF2-40B4-BE49-F238E27FC236}">
                <a16:creationId xmlns:a16="http://schemas.microsoft.com/office/drawing/2014/main" id="{274BA18D-40CC-6E4B-A9F5-3A0095B905F1}"/>
              </a:ext>
            </a:extLst>
          </p:cNvPr>
          <p:cNvSpPr>
            <a:spLocks noGrp="1"/>
          </p:cNvSpPr>
          <p:nvPr>
            <p:ph type="ftr" sz="quarter" idx="11"/>
          </p:nvPr>
        </p:nvSpPr>
        <p:spPr/>
        <p:txBody>
          <a:bodyPr/>
          <a:lstStyle/>
          <a:p>
            <a:endParaRPr lang="ru-UA"/>
          </a:p>
        </p:txBody>
      </p:sp>
      <p:sp>
        <p:nvSpPr>
          <p:cNvPr id="5" name="Номер слайда 4">
            <a:extLst>
              <a:ext uri="{FF2B5EF4-FFF2-40B4-BE49-F238E27FC236}">
                <a16:creationId xmlns:a16="http://schemas.microsoft.com/office/drawing/2014/main" id="{1AA4834C-9D2D-E044-8043-47F4D71D3EF1}"/>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2964681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CF68FBA-EE42-5D45-B4D8-77E1C1D342CC}"/>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3" name="Нижний колонтитул 2">
            <a:extLst>
              <a:ext uri="{FF2B5EF4-FFF2-40B4-BE49-F238E27FC236}">
                <a16:creationId xmlns:a16="http://schemas.microsoft.com/office/drawing/2014/main" id="{F8AAB940-28AD-744B-AF66-1CD31E87C67F}"/>
              </a:ext>
            </a:extLst>
          </p:cNvPr>
          <p:cNvSpPr>
            <a:spLocks noGrp="1"/>
          </p:cNvSpPr>
          <p:nvPr>
            <p:ph type="ftr" sz="quarter" idx="11"/>
          </p:nvPr>
        </p:nvSpPr>
        <p:spPr/>
        <p:txBody>
          <a:bodyPr/>
          <a:lstStyle/>
          <a:p>
            <a:endParaRPr lang="ru-UA"/>
          </a:p>
        </p:txBody>
      </p:sp>
      <p:sp>
        <p:nvSpPr>
          <p:cNvPr id="4" name="Номер слайда 3">
            <a:extLst>
              <a:ext uri="{FF2B5EF4-FFF2-40B4-BE49-F238E27FC236}">
                <a16:creationId xmlns:a16="http://schemas.microsoft.com/office/drawing/2014/main" id="{2D41DDB4-E48F-D740-AA9C-59840F3D816B}"/>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267154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DC74F7-948D-764D-8589-DD4B1BB91C6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Объект 2">
            <a:extLst>
              <a:ext uri="{FF2B5EF4-FFF2-40B4-BE49-F238E27FC236}">
                <a16:creationId xmlns:a16="http://schemas.microsoft.com/office/drawing/2014/main" id="{DC068AF8-FB2A-5D4F-9A47-1763C72791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Текст 3">
            <a:extLst>
              <a:ext uri="{FF2B5EF4-FFF2-40B4-BE49-F238E27FC236}">
                <a16:creationId xmlns:a16="http://schemas.microsoft.com/office/drawing/2014/main" id="{0D4887A2-6110-4946-8ABD-F717B691D9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786FA43-8F6A-B143-A7C4-96346CC3EDBB}"/>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6" name="Нижний колонтитул 5">
            <a:extLst>
              <a:ext uri="{FF2B5EF4-FFF2-40B4-BE49-F238E27FC236}">
                <a16:creationId xmlns:a16="http://schemas.microsoft.com/office/drawing/2014/main" id="{598E81DD-8411-9C4E-83CB-F3B92075D731}"/>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087DB3A8-9F71-2B4B-B5CA-B10E12F9B541}"/>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4161037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8557DC-37FE-024F-B477-2DBC3FC9CC4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Рисунок 2">
            <a:extLst>
              <a:ext uri="{FF2B5EF4-FFF2-40B4-BE49-F238E27FC236}">
                <a16:creationId xmlns:a16="http://schemas.microsoft.com/office/drawing/2014/main" id="{20100665-B03F-4648-943F-0A70320EB2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a:extLst>
              <a:ext uri="{FF2B5EF4-FFF2-40B4-BE49-F238E27FC236}">
                <a16:creationId xmlns:a16="http://schemas.microsoft.com/office/drawing/2014/main" id="{4C104E68-86A5-9140-B952-D9E422E2A4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49C8CB7-ED8E-EA48-AC26-72E9D4945BD7}"/>
              </a:ext>
            </a:extLst>
          </p:cNvPr>
          <p:cNvSpPr>
            <a:spLocks noGrp="1"/>
          </p:cNvSpPr>
          <p:nvPr>
            <p:ph type="dt" sz="half" idx="10"/>
          </p:nvPr>
        </p:nvSpPr>
        <p:spPr/>
        <p:txBody>
          <a:bodyPr/>
          <a:lstStyle/>
          <a:p>
            <a:fld id="{CD30694A-F091-2742-A2E4-2A38A28FEFDB}" type="datetimeFigureOut">
              <a:rPr lang="ru-UA" smtClean="0"/>
              <a:t>07.10.2025</a:t>
            </a:fld>
            <a:endParaRPr lang="ru-UA"/>
          </a:p>
        </p:txBody>
      </p:sp>
      <p:sp>
        <p:nvSpPr>
          <p:cNvPr id="6" name="Нижний колонтитул 5">
            <a:extLst>
              <a:ext uri="{FF2B5EF4-FFF2-40B4-BE49-F238E27FC236}">
                <a16:creationId xmlns:a16="http://schemas.microsoft.com/office/drawing/2014/main" id="{B7491B3B-EACE-9846-991B-D1601DAE8DE9}"/>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0404F5D6-0D93-C54F-92FA-6C4AADE5F6D7}"/>
              </a:ext>
            </a:extLst>
          </p:cNvPr>
          <p:cNvSpPr>
            <a:spLocks noGrp="1"/>
          </p:cNvSpPr>
          <p:nvPr>
            <p:ph type="sldNum" sz="quarter" idx="12"/>
          </p:nvPr>
        </p:nvSpPr>
        <p:spPr/>
        <p:txBody>
          <a:bodyPr/>
          <a:lstStyle/>
          <a:p>
            <a:fld id="{7A123A50-959C-5F48-BA2D-5B9E711AE696}" type="slidenum">
              <a:rPr lang="ru-UA" smtClean="0"/>
              <a:t>‹#›</a:t>
            </a:fld>
            <a:endParaRPr lang="ru-UA"/>
          </a:p>
        </p:txBody>
      </p:sp>
    </p:spTree>
    <p:extLst>
      <p:ext uri="{BB962C8B-B14F-4D97-AF65-F5344CB8AC3E}">
        <p14:creationId xmlns:p14="http://schemas.microsoft.com/office/powerpoint/2010/main" val="907099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84342D-5E80-0A44-8CB1-D35F6F59AC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UA"/>
          </a:p>
        </p:txBody>
      </p:sp>
      <p:sp>
        <p:nvSpPr>
          <p:cNvPr id="3" name="Текст 2">
            <a:extLst>
              <a:ext uri="{FF2B5EF4-FFF2-40B4-BE49-F238E27FC236}">
                <a16:creationId xmlns:a16="http://schemas.microsoft.com/office/drawing/2014/main" id="{46DD2FBF-9BC3-5F44-B020-3130B7DEC8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80F8104C-B9CB-1842-ACB1-668384E625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30694A-F091-2742-A2E4-2A38A28FEFDB}" type="datetimeFigureOut">
              <a:rPr lang="ru-UA" smtClean="0"/>
              <a:t>07.10.2025</a:t>
            </a:fld>
            <a:endParaRPr lang="ru-UA"/>
          </a:p>
        </p:txBody>
      </p:sp>
      <p:sp>
        <p:nvSpPr>
          <p:cNvPr id="5" name="Нижний колонтитул 4">
            <a:extLst>
              <a:ext uri="{FF2B5EF4-FFF2-40B4-BE49-F238E27FC236}">
                <a16:creationId xmlns:a16="http://schemas.microsoft.com/office/drawing/2014/main" id="{B0EDD0D7-5BCC-6E45-B771-22C4467009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a:extLst>
              <a:ext uri="{FF2B5EF4-FFF2-40B4-BE49-F238E27FC236}">
                <a16:creationId xmlns:a16="http://schemas.microsoft.com/office/drawing/2014/main" id="{A4975148-9804-314B-9A9F-8C375BBDB7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123A50-959C-5F48-BA2D-5B9E711AE696}" type="slidenum">
              <a:rPr lang="ru-UA" smtClean="0"/>
              <a:t>‹#›</a:t>
            </a:fld>
            <a:endParaRPr lang="ru-UA"/>
          </a:p>
        </p:txBody>
      </p:sp>
    </p:spTree>
    <p:extLst>
      <p:ext uri="{BB962C8B-B14F-4D97-AF65-F5344CB8AC3E}">
        <p14:creationId xmlns:p14="http://schemas.microsoft.com/office/powerpoint/2010/main" val="3289519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uam-ukraine.eu/?utm_source=chatgpt.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s://policy.trade.ec.europa.eu/eu-trade-relationships-country-and-region/countries-and-regions/ukraine_en?utm_source=chatgpt.com" TargetMode="Externa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consilium.europa.eu/en/policies/european-peace-facility/?utm_source=chatgpt.com" TargetMode="External"/><Relationship Id="rId2" Type="http://schemas.openxmlformats.org/officeDocument/2006/relationships/hyperlink" Target="https://policy.trade.ec.europa.eu/eu-trade-relationships-country-and-region/countries-and-regions/ukraine_en?utm_source=chatgpt.com" TargetMode="External"/><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24.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epthinktank.eu/2025/06/26/state-of-play-eu-support-to-ukraine/?utm_source=chatgpt.com" TargetMode="External"/><Relationship Id="rId2" Type="http://schemas.openxmlformats.org/officeDocument/2006/relationships/hyperlink" Target="https://www.congress.gov/crs-product/IN11897?utm_source=chatgpt.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yberpeaceinstitute.org/news/cyber-dimensions-of-a-hybrid-warfare/?utm_source=chatgpt.com" TargetMode="External"/><Relationship Id="rId2" Type="http://schemas.openxmlformats.org/officeDocument/2006/relationships/hyperlink" Target="https://cyble.com/blog/ukraine-cyberthreat-landscape-2024/?utm_source=chatgpt.com" TargetMode="External"/><Relationship Id="rId1" Type="http://schemas.openxmlformats.org/officeDocument/2006/relationships/slideLayout" Target="../slideLayouts/slideLayout2.xml"/><Relationship Id="rId4" Type="http://schemas.openxmlformats.org/officeDocument/2006/relationships/hyperlink" Target="https://enlargement.ec.europa.eu/document/download/1924a044-b30f-48a2-99c1-50edeac14da1_en?filename=Ukraine+Report+2024.pdf&amp;utm_source=chatgpt.com"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apnews.com/article/91929d8b2263ace7ea452157f19a6222?utm_source=chatgpt.com" TargetMode="External"/><Relationship Id="rId2" Type="http://schemas.openxmlformats.org/officeDocument/2006/relationships/hyperlink" Target="https://www.aljazeera.com/news/2025/10/1/eu-leaders-push-to-tap-frozen-russian-assets-for-ukraine-reconstruction?utm_source=chatgpt.com" TargetMode="External"/><Relationship Id="rId1" Type="http://schemas.openxmlformats.org/officeDocument/2006/relationships/slideLayout" Target="../slideLayouts/slideLayout2.xml"/><Relationship Id="rId4" Type="http://schemas.openxmlformats.org/officeDocument/2006/relationships/hyperlink" Target="https://www.ft.com/content/61b54b5f-e600-4227-980e-270265b10573?utm_source=chatgpt.com"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www.aljazeera.com/news/2025/10/3/how-much-of-europes-oil-and-gas-still-comes-from-russia?utm_source=chatgpt.com" TargetMode="External"/><Relationship Id="rId2" Type="http://schemas.openxmlformats.org/officeDocument/2006/relationships/hyperlink" Target="https://energyandcleanair.org/publication/eu-imports-of-russian-fossil-fuels-in-third-year-of-invasion-surpass-financial-aid-sent-to-ukraine/?utm_source=chatgpt.com" TargetMode="External"/><Relationship Id="rId1" Type="http://schemas.openxmlformats.org/officeDocument/2006/relationships/slideLayout" Target="../slideLayouts/slideLayout2.xml"/><Relationship Id="rId4" Type="http://schemas.openxmlformats.org/officeDocument/2006/relationships/image" Target="../media/image28.jpeg"/></Relationships>
</file>

<file path=ppt/slides/_rels/slide36.xml.rels><?xml version="1.0" encoding="UTF-8" standalone="yes"?>
<Relationships xmlns="http://schemas.openxmlformats.org/package/2006/relationships"><Relationship Id="rId3" Type="http://schemas.openxmlformats.org/officeDocument/2006/relationships/hyperlink" Target="https://enlargement.ec.europa.eu/document/download/39f9e2c3-710a-4972-973b-2281f15286c1_en?filename=EU-Ukraine-factsheet-2024.pdf&amp;utm_source=chatgpt.com" TargetMode="External"/><Relationship Id="rId2" Type="http://schemas.openxmlformats.org/officeDocument/2006/relationships/hyperlink" Target="https://www.eeas.europa.eu/delegations/united-states-america/eu-assistance-ukraine-us-dollars_en?s=253&amp;utm_source=chatgpt.com" TargetMode="External"/><Relationship Id="rId1" Type="http://schemas.openxmlformats.org/officeDocument/2006/relationships/slideLayout" Target="../slideLayouts/slideLayout2.xml"/><Relationship Id="rId4" Type="http://schemas.openxmlformats.org/officeDocument/2006/relationships/hyperlink" Target="https://commission.europa.eu/topics/eu-solidarity-ukraine/eu-assistance-ukraine/support-ukraines-resilience_en?utm_source=chatgpt.com"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jpe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9E15F1-1E3E-9640-967E-70F2F317C19A}"/>
              </a:ext>
            </a:extLst>
          </p:cNvPr>
          <p:cNvSpPr>
            <a:spLocks noGrp="1"/>
          </p:cNvSpPr>
          <p:nvPr>
            <p:ph type="title"/>
          </p:nvPr>
        </p:nvSpPr>
        <p:spPr/>
        <p:txBody>
          <a:bodyPr>
            <a:normAutofit fontScale="90000"/>
          </a:bodyPr>
          <a:lstStyle/>
          <a:p>
            <a:r>
              <a:rPr lang="ru-RU" sz="3600" b="1">
                <a:solidFill>
                  <a:srgbClr val="222222"/>
                </a:solidFill>
                <a:latin typeface="Times New Roman" panose="02020603050405020304" pitchFamily="18" charset="0"/>
                <a:ea typeface="Times New Roman" panose="02020603050405020304" pitchFamily="18" charset="0"/>
              </a:rPr>
              <a:t>Тема 8. </a:t>
            </a:r>
            <a:r>
              <a:rPr lang="ru-RU" sz="3600" b="1" dirty="0" err="1">
                <a:solidFill>
                  <a:srgbClr val="222222"/>
                </a:solidFill>
                <a:latin typeface="Times New Roman" panose="02020603050405020304" pitchFamily="18" charset="0"/>
                <a:ea typeface="Times New Roman" panose="02020603050405020304" pitchFamily="18" charset="0"/>
              </a:rPr>
              <a:t>Співробітництво</a:t>
            </a:r>
            <a:r>
              <a:rPr lang="ru-RU" sz="3600" b="1" dirty="0">
                <a:solidFill>
                  <a:srgbClr val="222222"/>
                </a:solidFill>
                <a:latin typeface="Times New Roman" panose="02020603050405020304" pitchFamily="18" charset="0"/>
                <a:ea typeface="Times New Roman" panose="02020603050405020304" pitchFamily="18" charset="0"/>
              </a:rPr>
              <a:t> </a:t>
            </a:r>
            <a:r>
              <a:rPr lang="ru-RU" sz="3600" b="1" dirty="0" err="1">
                <a:solidFill>
                  <a:srgbClr val="222222"/>
                </a:solidFill>
                <a:latin typeface="Times New Roman" panose="02020603050405020304" pitchFamily="18" charset="0"/>
                <a:ea typeface="Times New Roman" panose="02020603050405020304" pitchFamily="18" charset="0"/>
              </a:rPr>
              <a:t>між</a:t>
            </a:r>
            <a:r>
              <a:rPr lang="ru-RU" sz="3600" b="1" dirty="0">
                <a:solidFill>
                  <a:srgbClr val="222222"/>
                </a:solidFill>
                <a:latin typeface="Times New Roman" panose="02020603050405020304" pitchFamily="18" charset="0"/>
                <a:ea typeface="Times New Roman" panose="02020603050405020304" pitchFamily="18" charset="0"/>
              </a:rPr>
              <a:t> </a:t>
            </a:r>
            <a:r>
              <a:rPr lang="ru-RU" sz="3600" b="1" dirty="0" err="1">
                <a:solidFill>
                  <a:srgbClr val="222222"/>
                </a:solidFill>
                <a:latin typeface="Times New Roman" panose="02020603050405020304" pitchFamily="18" charset="0"/>
                <a:ea typeface="Times New Roman" panose="02020603050405020304" pitchFamily="18" charset="0"/>
              </a:rPr>
              <a:t>Україною</a:t>
            </a:r>
            <a:r>
              <a:rPr lang="ru-RU" sz="3600" b="1" dirty="0">
                <a:solidFill>
                  <a:srgbClr val="222222"/>
                </a:solidFill>
                <a:latin typeface="Times New Roman" panose="02020603050405020304" pitchFamily="18" charset="0"/>
                <a:ea typeface="Times New Roman" panose="02020603050405020304" pitchFamily="18" charset="0"/>
              </a:rPr>
              <a:t> і </a:t>
            </a:r>
            <a:r>
              <a:rPr lang="ru-RU" sz="3600" b="1" dirty="0" err="1">
                <a:solidFill>
                  <a:srgbClr val="222222"/>
                </a:solidFill>
                <a:latin typeface="Times New Roman" panose="02020603050405020304" pitchFamily="18" charset="0"/>
                <a:ea typeface="Times New Roman" panose="02020603050405020304" pitchFamily="18" charset="0"/>
              </a:rPr>
              <a:t>Європейським</a:t>
            </a:r>
            <a:r>
              <a:rPr lang="ru-RU" sz="3600" b="1" dirty="0">
                <a:solidFill>
                  <a:srgbClr val="222222"/>
                </a:solidFill>
                <a:latin typeface="Times New Roman" panose="02020603050405020304" pitchFamily="18" charset="0"/>
                <a:ea typeface="Times New Roman" panose="02020603050405020304" pitchFamily="18" charset="0"/>
              </a:rPr>
              <a:t> Союзом</a:t>
            </a:r>
            <a:r>
              <a:rPr lang="ru-UA" sz="3600" b="1" dirty="0">
                <a:solidFill>
                  <a:srgbClr val="222222"/>
                </a:solidFill>
                <a:latin typeface="Times New Roman" panose="02020603050405020304" pitchFamily="18" charset="0"/>
                <a:ea typeface="Times New Roman" panose="02020603050405020304" pitchFamily="18" charset="0"/>
              </a:rPr>
              <a:t>.</a:t>
            </a:r>
            <a:br>
              <a:rPr lang="ru-UA" sz="3600"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31287734-0CB3-FF43-A386-00451B3DFA3D}"/>
              </a:ext>
            </a:extLst>
          </p:cNvPr>
          <p:cNvSpPr>
            <a:spLocks noGrp="1"/>
          </p:cNvSpPr>
          <p:nvPr>
            <p:ph idx="1"/>
          </p:nvPr>
        </p:nvSpPr>
        <p:spPr/>
        <p:txBody>
          <a:bodyPr>
            <a:normAutofit fontScale="92500" lnSpcReduction="20000"/>
          </a:bodyPr>
          <a:lstStyle/>
          <a:p>
            <a:pPr algn="just"/>
            <a:r>
              <a:rPr lang="ru-RU" sz="1800" dirty="0" err="1">
                <a:solidFill>
                  <a:srgbClr val="222222"/>
                </a:solidFill>
                <a:effectLst/>
                <a:latin typeface="Times New Roman" panose="02020603050405020304" pitchFamily="18" charset="0"/>
                <a:ea typeface="Times New Roman" panose="02020603050405020304" pitchFamily="18" charset="0"/>
              </a:rPr>
              <a:t>Політика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800" dirty="0">
                <a:solidFill>
                  <a:srgbClr val="222222"/>
                </a:solidFill>
                <a:effectLst/>
                <a:latin typeface="Times New Roman" panose="02020603050405020304" pitchFamily="18" charset="0"/>
                <a:ea typeface="Times New Roman" panose="02020603050405020304" pitchFamily="18" charset="0"/>
              </a:rPr>
              <a:t> Союзу </a:t>
            </a:r>
            <a:r>
              <a:rPr lang="ru-RU" sz="1800" dirty="0" err="1">
                <a:solidFill>
                  <a:srgbClr val="222222"/>
                </a:solidFill>
                <a:effectLst/>
                <a:latin typeface="Times New Roman" panose="02020603050405020304" pitchFamily="18" charset="0"/>
                <a:ea typeface="Times New Roman" panose="02020603050405020304" pitchFamily="18" charset="0"/>
              </a:rPr>
              <a:t>щодо</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України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Напрями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співпраці</a:t>
            </a:r>
            <a:r>
              <a:rPr lang="ru-RU" sz="1800" dirty="0">
                <a:solidFill>
                  <a:srgbClr val="222222"/>
                </a:solidFill>
                <a:effectLst/>
                <a:latin typeface="Times New Roman" panose="02020603050405020304" pitchFamily="18" charset="0"/>
                <a:ea typeface="Times New Roman" panose="02020603050405020304" pitchFamily="18" charset="0"/>
              </a:rPr>
              <a:t> у рамках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Європейської</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політики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сусідства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Східне</a:t>
            </a:r>
            <a:r>
              <a:rPr lang="ru-RU" sz="1800" dirty="0">
                <a:solidFill>
                  <a:srgbClr val="222222"/>
                </a:solidFill>
                <a:effectLst/>
                <a:latin typeface="Times New Roman" panose="02020603050405020304" pitchFamily="18" charset="0"/>
                <a:ea typeface="Times New Roman" panose="02020603050405020304" pitchFamily="18" charset="0"/>
              </a:rPr>
              <a:t> партнерство. «</a:t>
            </a:r>
            <a:r>
              <a:rPr lang="ru-RU" sz="1800" dirty="0" err="1">
                <a:solidFill>
                  <a:srgbClr val="222222"/>
                </a:solidFill>
                <a:effectLst/>
                <a:latin typeface="Times New Roman" panose="02020603050405020304" pitchFamily="18" charset="0"/>
                <a:ea typeface="Times New Roman" panose="02020603050405020304" pitchFamily="18" charset="0"/>
              </a:rPr>
              <a:t>Українське</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питання</a:t>
            </a:r>
            <a:r>
              <a:rPr lang="ru-RU" sz="1800" dirty="0">
                <a:solidFill>
                  <a:srgbClr val="222222"/>
                </a:solidFill>
                <a:effectLst/>
                <a:latin typeface="Times New Roman" panose="02020603050405020304" pitchFamily="18" charset="0"/>
                <a:ea typeface="Times New Roman" panose="02020603050405020304" pitchFamily="18" charset="0"/>
              </a:rPr>
              <a:t>» у рамках </a:t>
            </a:r>
            <a:r>
              <a:rPr lang="ru-RU" sz="1800" dirty="0" err="1">
                <a:solidFill>
                  <a:srgbClr val="222222"/>
                </a:solidFill>
                <a:effectLst/>
                <a:latin typeface="Times New Roman" panose="02020603050405020304" pitchFamily="18" charset="0"/>
                <a:ea typeface="Times New Roman" panose="02020603050405020304" pitchFamily="18" charset="0"/>
              </a:rPr>
              <a:t>Спільної</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зовнішньої</a:t>
            </a:r>
            <a:r>
              <a:rPr lang="ru-RU" sz="1800" dirty="0">
                <a:solidFill>
                  <a:srgbClr val="222222"/>
                </a:solidFill>
                <a:effectLst/>
                <a:latin typeface="Times New Roman" panose="02020603050405020304" pitchFamily="18" charset="0"/>
                <a:ea typeface="Times New Roman" panose="02020603050405020304" pitchFamily="18" charset="0"/>
              </a:rPr>
              <a:t> та </a:t>
            </a:r>
            <a:r>
              <a:rPr lang="ru-RU" sz="1800" dirty="0" err="1">
                <a:solidFill>
                  <a:srgbClr val="222222"/>
                </a:solidFill>
                <a:effectLst/>
                <a:latin typeface="Times New Roman" panose="02020603050405020304" pitchFamily="18" charset="0"/>
                <a:ea typeface="Times New Roman" panose="02020603050405020304" pitchFamily="18" charset="0"/>
              </a:rPr>
              <a:t>безпекової</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політики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800" dirty="0">
                <a:solidFill>
                  <a:srgbClr val="222222"/>
                </a:solidFill>
                <a:effectLst/>
                <a:latin typeface="Times New Roman" panose="02020603050405020304" pitchFamily="18" charset="0"/>
                <a:ea typeface="Times New Roman" panose="02020603050405020304" pitchFamily="18" charset="0"/>
              </a:rPr>
              <a:t> Союзу.</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222222"/>
                </a:solidFill>
                <a:effectLst/>
                <a:latin typeface="Times New Roman" panose="02020603050405020304" pitchFamily="18" charset="0"/>
                <a:ea typeface="Times New Roman" panose="02020603050405020304" pitchFamily="18" charset="0"/>
              </a:rPr>
              <a:t>Діяльність Групи підтримки України в Європейській Комісії. Консультативна місія Європейського Союзу з реформування сектору цивільної безпеки України (EU Advisory Mission for Civilian Security Sector Reform Ukraine).</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222222"/>
                </a:solidFill>
                <a:effectLst/>
                <a:latin typeface="Times New Roman" panose="02020603050405020304" pitchFamily="18" charset="0"/>
                <a:ea typeface="Times New Roman" panose="02020603050405020304" pitchFamily="18" charset="0"/>
              </a:rPr>
              <a:t>Функціонування постійних органів двостороннього співробітництва: Ради асоціацій, Комітету асоціації, Комітету асоціації у торговельному форматі, галузевих підкомітетів Комітету асоціації, Парламентського комітету асоціації та Платформи громадянського суспільства.</a:t>
            </a:r>
            <a:endParaRPr lang="ru-UA" sz="1800" dirty="0">
              <a:effectLst/>
              <a:latin typeface="Times New Roman" panose="02020603050405020304" pitchFamily="18" charset="0"/>
              <a:ea typeface="Times New Roman" panose="02020603050405020304" pitchFamily="18" charset="0"/>
            </a:endParaRPr>
          </a:p>
          <a:p>
            <a:pPr algn="just"/>
            <a:r>
              <a:rPr lang="ru-RU" sz="1800" dirty="0" err="1">
                <a:solidFill>
                  <a:srgbClr val="222222"/>
                </a:solidFill>
                <a:effectLst/>
                <a:latin typeface="Times New Roman" panose="02020603050405020304" pitchFamily="18" charset="0"/>
                <a:ea typeface="Times New Roman" panose="02020603050405020304" pitchFamily="18" charset="0"/>
              </a:rPr>
              <a:t>Торговельно-економічне</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співробітництво</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Основні</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торговельні</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партнери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України</a:t>
            </a:r>
            <a:r>
              <a:rPr lang="ru-RU" sz="1800" dirty="0">
                <a:solidFill>
                  <a:srgbClr val="222222"/>
                </a:solidFill>
                <a:effectLst/>
                <a:latin typeface="Times New Roman" panose="02020603050405020304" pitchFamily="18" charset="0"/>
                <a:ea typeface="Times New Roman" panose="02020603050405020304" pitchFamily="18" charset="0"/>
              </a:rPr>
              <a:t> в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Європейському</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Союзі</a:t>
            </a:r>
            <a:r>
              <a:rPr lang="ru-RU" sz="1800" dirty="0">
                <a:solidFill>
                  <a:srgbClr val="222222"/>
                </a:solidFill>
                <a:effectLst/>
                <a:latin typeface="Times New Roman" panose="02020603050405020304" pitchFamily="18" charset="0"/>
                <a:ea typeface="Times New Roman" panose="02020603050405020304" pitchFamily="18" charset="0"/>
              </a:rPr>
              <a:t>.</a:t>
            </a:r>
            <a:endParaRPr lang="ru-UA" sz="1800" dirty="0">
              <a:effectLst/>
              <a:latin typeface="Times New Roman" panose="02020603050405020304" pitchFamily="18" charset="0"/>
              <a:ea typeface="Times New Roman" panose="02020603050405020304" pitchFamily="18" charset="0"/>
            </a:endParaRPr>
          </a:p>
          <a:p>
            <a:pPr algn="just"/>
            <a:r>
              <a:rPr lang="ru-RU" sz="1800" dirty="0" err="1">
                <a:solidFill>
                  <a:srgbClr val="222222"/>
                </a:solidFill>
                <a:effectLst/>
                <a:latin typeface="Times New Roman" panose="02020603050405020304" pitchFamily="18" charset="0"/>
                <a:ea typeface="Times New Roman" panose="02020603050405020304" pitchFamily="18" charset="0"/>
              </a:rPr>
              <a:t>Військова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підтримка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Співпраця</a:t>
            </a:r>
            <a:r>
              <a:rPr lang="ru-RU" sz="1800" dirty="0">
                <a:solidFill>
                  <a:srgbClr val="222222"/>
                </a:solidFill>
                <a:effectLst/>
                <a:latin typeface="Times New Roman" panose="02020603050405020304" pitchFamily="18" charset="0"/>
                <a:ea typeface="Times New Roman" panose="02020603050405020304" pitchFamily="18" charset="0"/>
              </a:rPr>
              <a:t> з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Європейським</a:t>
            </a:r>
            <a:r>
              <a:rPr lang="ru-RU" sz="1800" dirty="0">
                <a:solidFill>
                  <a:srgbClr val="222222"/>
                </a:solidFill>
                <a:effectLst/>
                <a:latin typeface="Times New Roman" panose="02020603050405020304" pitchFamily="18" charset="0"/>
                <a:ea typeface="Times New Roman" panose="02020603050405020304" pitchFamily="18" charset="0"/>
              </a:rPr>
              <a:t> фондом миру (EPF). </a:t>
            </a:r>
            <a:r>
              <a:rPr lang="ru-RU" sz="1800" dirty="0" err="1">
                <a:solidFill>
                  <a:srgbClr val="222222"/>
                </a:solidFill>
                <a:effectLst/>
                <a:latin typeface="Times New Roman" panose="02020603050405020304" pitchFamily="18" charset="0"/>
                <a:ea typeface="Times New Roman" panose="02020603050405020304" pitchFamily="18" charset="0"/>
              </a:rPr>
              <a:t>Започаткування</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Місії</a:t>
            </a:r>
            <a:r>
              <a:rPr lang="ru-RU" sz="1800" dirty="0">
                <a:solidFill>
                  <a:srgbClr val="222222"/>
                </a:solidFill>
                <a:effectLst/>
                <a:latin typeface="Times New Roman" panose="02020603050405020304" pitchFamily="18" charset="0"/>
                <a:ea typeface="Times New Roman" panose="02020603050405020304" pitchFamily="18" charset="0"/>
              </a:rPr>
              <a:t> з </a:t>
            </a:r>
            <a:r>
              <a:rPr lang="ru-RU" sz="1800" dirty="0" err="1">
                <a:solidFill>
                  <a:srgbClr val="222222"/>
                </a:solidFill>
                <a:effectLst/>
                <a:latin typeface="Times New Roman" panose="02020603050405020304" pitchFamily="18" charset="0"/>
                <a:ea typeface="Times New Roman" panose="02020603050405020304" pitchFamily="18" charset="0"/>
              </a:rPr>
              <a:t>навчання</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українських</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військовослужбовців</a:t>
            </a:r>
            <a:r>
              <a:rPr lang="ru-RU" sz="1800" dirty="0">
                <a:solidFill>
                  <a:srgbClr val="222222"/>
                </a:solidFill>
                <a:effectLst/>
                <a:latin typeface="Times New Roman" panose="02020603050405020304" pitchFamily="18" charset="0"/>
                <a:ea typeface="Times New Roman" panose="02020603050405020304" pitchFamily="18" charset="0"/>
              </a:rPr>
              <a:t> (EU </a:t>
            </a:r>
            <a:r>
              <a:rPr lang="ru-RU" sz="1800" dirty="0" err="1">
                <a:solidFill>
                  <a:srgbClr val="222222"/>
                </a:solidFill>
                <a:effectLst/>
                <a:latin typeface="Times New Roman" panose="02020603050405020304" pitchFamily="18" charset="0"/>
                <a:ea typeface="Times New Roman" panose="02020603050405020304" pitchFamily="18" charset="0"/>
              </a:rPr>
              <a:t>Military</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Assistance</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Mission</a:t>
            </a:r>
            <a:r>
              <a:rPr lang="ru-RU" sz="1800" dirty="0">
                <a:solidFill>
                  <a:srgbClr val="222222"/>
                </a:solidFill>
                <a:effectLst/>
                <a:latin typeface="Times New Roman" panose="02020603050405020304" pitchFamily="18" charset="0"/>
                <a:ea typeface="Times New Roman" panose="02020603050405020304" pitchFamily="18" charset="0"/>
              </a:rPr>
              <a:t>, EUMAM).</a:t>
            </a:r>
            <a:endParaRPr lang="ru-UA" sz="1800" dirty="0">
              <a:effectLst/>
              <a:latin typeface="Times New Roman" panose="02020603050405020304" pitchFamily="18" charset="0"/>
              <a:ea typeface="Times New Roman" panose="02020603050405020304" pitchFamily="18" charset="0"/>
            </a:endParaRPr>
          </a:p>
          <a:p>
            <a:pPr algn="just"/>
            <a:r>
              <a:rPr lang="ru-RU" sz="1800" dirty="0">
                <a:solidFill>
                  <a:srgbClr val="222222"/>
                </a:solidFill>
                <a:effectLst/>
                <a:latin typeface="Times New Roman" panose="02020603050405020304" pitchFamily="18" charset="0"/>
                <a:ea typeface="Times New Roman" panose="02020603050405020304" pitchFamily="18" charset="0"/>
              </a:rPr>
              <a:t>Дипломатична </a:t>
            </a:r>
            <a:r>
              <a:rPr lang="ru-RU" sz="1800" dirty="0" err="1">
                <a:solidFill>
                  <a:srgbClr val="222222"/>
                </a:solidFill>
                <a:effectLst/>
                <a:latin typeface="Times New Roman" panose="02020603050405020304" pitchFamily="18" charset="0"/>
                <a:ea typeface="Times New Roman" panose="02020603050405020304" pitchFamily="18" charset="0"/>
              </a:rPr>
              <a:t>підтримка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Протистояння</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кібер</a:t>
            </a:r>
            <a:r>
              <a:rPr lang="ru-RU" sz="1800" dirty="0">
                <a:solidFill>
                  <a:srgbClr val="222222"/>
                </a:solidFill>
                <a:effectLst/>
                <a:latin typeface="Times New Roman" panose="02020603050405020304" pitchFamily="18" charset="0"/>
                <a:ea typeface="Times New Roman" panose="02020603050405020304" pitchFamily="18" charset="0"/>
              </a:rPr>
              <a:t>- та </a:t>
            </a:r>
            <a:r>
              <a:rPr lang="ru-RU" sz="1800" dirty="0" err="1">
                <a:solidFill>
                  <a:srgbClr val="222222"/>
                </a:solidFill>
                <a:effectLst/>
                <a:latin typeface="Times New Roman" panose="02020603050405020304" pitchFamily="18" charset="0"/>
                <a:ea typeface="Times New Roman" panose="02020603050405020304" pitchFamily="18" charset="0"/>
              </a:rPr>
              <a:t>гібридним</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загрозам</a:t>
            </a:r>
            <a:r>
              <a:rPr lang="ru-RU" sz="1800" dirty="0">
                <a:solidFill>
                  <a:srgbClr val="222222"/>
                </a:solidFill>
                <a:effectLst/>
                <a:latin typeface="Times New Roman" panose="02020603050405020304" pitchFamily="18" charset="0"/>
                <a:ea typeface="Times New Roman" panose="02020603050405020304" pitchFamily="18" charset="0"/>
              </a:rPr>
              <a:t>.</a:t>
            </a:r>
            <a:endParaRPr lang="ru-UA" sz="1800" dirty="0">
              <a:effectLst/>
              <a:latin typeface="Times New Roman" panose="02020603050405020304" pitchFamily="18" charset="0"/>
              <a:ea typeface="Times New Roman" panose="02020603050405020304" pitchFamily="18" charset="0"/>
            </a:endParaRPr>
          </a:p>
          <a:p>
            <a:pPr algn="just"/>
            <a:r>
              <a:rPr lang="ru-RU" sz="1800" dirty="0" err="1">
                <a:solidFill>
                  <a:srgbClr val="222222"/>
                </a:solidFill>
                <a:effectLst/>
                <a:latin typeface="Times New Roman" panose="02020603050405020304" pitchFamily="18" charset="0"/>
                <a:ea typeface="Times New Roman" panose="02020603050405020304" pitchFamily="18" charset="0"/>
              </a:rPr>
              <a:t>Енергетична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підтримка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Підтримка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енергетичного</a:t>
            </a:r>
            <a:r>
              <a:rPr lang="ru-RU" sz="1800" dirty="0">
                <a:solidFill>
                  <a:srgbClr val="222222"/>
                </a:solidFill>
                <a:effectLst/>
                <a:latin typeface="Times New Roman" panose="02020603050405020304" pitchFamily="18" charset="0"/>
                <a:ea typeface="Times New Roman" panose="02020603050405020304" pitchFamily="18" charset="0"/>
              </a:rPr>
              <a:t> сектору та </a:t>
            </a:r>
            <a:r>
              <a:rPr lang="ru-RU" sz="1800" dirty="0" err="1">
                <a:solidFill>
                  <a:srgbClr val="222222"/>
                </a:solidFill>
                <a:effectLst/>
                <a:latin typeface="Times New Roman" panose="02020603050405020304" pitchFamily="18" charset="0"/>
                <a:ea typeface="Times New Roman" panose="02020603050405020304" pitchFamily="18" charset="0"/>
              </a:rPr>
              <a:t>задоволення</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енергетичних</a:t>
            </a:r>
            <a:r>
              <a:rPr lang="ru-RU" sz="1800" dirty="0">
                <a:solidFill>
                  <a:srgbClr val="222222"/>
                </a:solidFill>
                <a:effectLst/>
                <a:latin typeface="Times New Roman" panose="02020603050405020304" pitchFamily="18" charset="0"/>
                <a:ea typeface="Times New Roman" panose="02020603050405020304" pitchFamily="18" charset="0"/>
              </a:rPr>
              <a:t> потреб </a:t>
            </a:r>
            <a:r>
              <a:rPr lang="ru-RU" sz="1800" dirty="0" err="1">
                <a:solidFill>
                  <a:srgbClr val="222222"/>
                </a:solidFill>
                <a:effectLst/>
                <a:latin typeface="Times New Roman" panose="02020603050405020304" pitchFamily="18" charset="0"/>
                <a:ea typeface="Times New Roman" panose="02020603050405020304" pitchFamily="18" charset="0"/>
              </a:rPr>
              <a:t>України</a:t>
            </a:r>
            <a:r>
              <a:rPr lang="ru-RU" sz="1800" dirty="0">
                <a:solidFill>
                  <a:srgbClr val="222222"/>
                </a:solidFill>
                <a:effectLst/>
                <a:latin typeface="Times New Roman" panose="02020603050405020304" pitchFamily="18" charset="0"/>
                <a:ea typeface="Times New Roman" panose="02020603050405020304" pitchFamily="18" charset="0"/>
              </a:rPr>
              <a:t> через </a:t>
            </a:r>
            <a:r>
              <a:rPr lang="ru-RU" sz="1800" dirty="0" err="1">
                <a:solidFill>
                  <a:srgbClr val="222222"/>
                </a:solidFill>
                <a:effectLst/>
                <a:latin typeface="Times New Roman" panose="02020603050405020304" pitchFamily="18" charset="0"/>
                <a:ea typeface="Times New Roman" panose="02020603050405020304" pitchFamily="18" charset="0"/>
              </a:rPr>
              <a:t>Механізм</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цивільного</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захисту</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800" dirty="0">
                <a:solidFill>
                  <a:srgbClr val="222222"/>
                </a:solidFill>
                <a:effectLst/>
                <a:latin typeface="Times New Roman" panose="02020603050405020304" pitchFamily="18" charset="0"/>
                <a:ea typeface="Times New Roman" panose="02020603050405020304" pitchFamily="18" charset="0"/>
              </a:rPr>
              <a:t> Союзу.</a:t>
            </a:r>
            <a:endParaRPr lang="ru-UA" sz="1800" dirty="0">
              <a:effectLst/>
              <a:latin typeface="Times New Roman" panose="02020603050405020304" pitchFamily="18" charset="0"/>
              <a:ea typeface="Times New Roman" panose="02020603050405020304" pitchFamily="18" charset="0"/>
            </a:endParaRPr>
          </a:p>
          <a:p>
            <a:pPr algn="just"/>
            <a:r>
              <a:rPr lang="ru-RU" sz="1800" dirty="0" err="1">
                <a:solidFill>
                  <a:srgbClr val="222222"/>
                </a:solidFill>
                <a:effectLst/>
                <a:latin typeface="Times New Roman" panose="02020603050405020304" pitchFamily="18" charset="0"/>
                <a:ea typeface="Times New Roman" panose="02020603050405020304" pitchFamily="18" charset="0"/>
              </a:rPr>
              <a:t>Підтримка</a:t>
            </a:r>
            <a:r>
              <a:rPr lang="ru-RU" sz="1800" dirty="0">
                <a:solidFill>
                  <a:srgbClr val="222222"/>
                </a:solidFill>
                <a:effectLst/>
                <a:latin typeface="Times New Roman" panose="02020603050405020304" pitchFamily="18" charset="0"/>
                <a:ea typeface="Times New Roman" panose="02020603050405020304" pitchFamily="18" charset="0"/>
              </a:rPr>
              <a:t> у </a:t>
            </a:r>
            <a:r>
              <a:rPr lang="ru-RU" sz="1800" dirty="0" err="1">
                <a:solidFill>
                  <a:srgbClr val="222222"/>
                </a:solidFill>
                <a:effectLst/>
                <a:latin typeface="Times New Roman" panose="02020603050405020304" pitchFamily="18" charset="0"/>
                <a:ea typeface="Times New Roman" panose="02020603050405020304" pitchFamily="18" charset="0"/>
              </a:rPr>
              <a:t>сфері</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відбудови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Використання</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заморожених</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російських</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активів</a:t>
            </a:r>
            <a:r>
              <a:rPr lang="ru-RU" sz="1800" dirty="0">
                <a:solidFill>
                  <a:srgbClr val="222222"/>
                </a:solidFill>
                <a:effectLst/>
                <a:latin typeface="Times New Roman" panose="02020603050405020304" pitchFamily="18" charset="0"/>
                <a:ea typeface="Times New Roman" panose="02020603050405020304" pitchFamily="18" charset="0"/>
              </a:rPr>
              <a:t> для </a:t>
            </a:r>
            <a:r>
              <a:rPr lang="ru-RU" sz="1800" dirty="0" err="1">
                <a:solidFill>
                  <a:srgbClr val="222222"/>
                </a:solidFill>
                <a:effectLst/>
                <a:latin typeface="Times New Roman" panose="02020603050405020304" pitchFamily="18" charset="0"/>
                <a:ea typeface="Times New Roman" panose="02020603050405020304" pitchFamily="18" charset="0"/>
              </a:rPr>
              <a:t>відбудови</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України</a:t>
            </a:r>
            <a:r>
              <a:rPr lang="ru-RU" sz="1800" dirty="0">
                <a:solidFill>
                  <a:srgbClr val="222222"/>
                </a:solidFill>
                <a:effectLst/>
                <a:latin typeface="Times New Roman" panose="02020603050405020304" pitchFamily="18" charset="0"/>
                <a:ea typeface="Times New Roman" panose="02020603050405020304" pitchFamily="18" charset="0"/>
              </a:rPr>
              <a:t> та </a:t>
            </a:r>
            <a:r>
              <a:rPr lang="ru-RU" sz="1800" dirty="0" err="1">
                <a:solidFill>
                  <a:srgbClr val="222222"/>
                </a:solidFill>
                <a:effectLst/>
                <a:latin typeface="Times New Roman" panose="02020603050405020304" pitchFamily="18" charset="0"/>
                <a:ea typeface="Times New Roman" panose="02020603050405020304" pitchFamily="18" charset="0"/>
              </a:rPr>
              <a:t>відшкодування</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репарацій</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відповідно</a:t>
            </a:r>
            <a:r>
              <a:rPr lang="ru-RU" sz="1800" dirty="0">
                <a:solidFill>
                  <a:srgbClr val="222222"/>
                </a:solidFill>
                <a:effectLst/>
                <a:latin typeface="Times New Roman" panose="02020603050405020304" pitchFamily="18" charset="0"/>
                <a:ea typeface="Times New Roman" panose="02020603050405020304" pitchFamily="18" charset="0"/>
              </a:rPr>
              <a:t> до </a:t>
            </a:r>
            <a:r>
              <a:rPr lang="ru-RU" sz="1800" dirty="0" err="1">
                <a:solidFill>
                  <a:srgbClr val="222222"/>
                </a:solidFill>
                <a:effectLst/>
                <a:latin typeface="Times New Roman" panose="02020603050405020304" pitchFamily="18" charset="0"/>
                <a:ea typeface="Times New Roman" panose="02020603050405020304" pitchFamily="18" charset="0"/>
              </a:rPr>
              <a:t>міжнародного</a:t>
            </a:r>
            <a:r>
              <a:rPr lang="ru-RU" sz="1800" dirty="0">
                <a:solidFill>
                  <a:srgbClr val="222222"/>
                </a:solidFill>
                <a:effectLst/>
                <a:latin typeface="Times New Roman" panose="02020603050405020304" pitchFamily="18" charset="0"/>
                <a:ea typeface="Times New Roman" panose="02020603050405020304" pitchFamily="18" charset="0"/>
              </a:rPr>
              <a:t> права і </a:t>
            </a:r>
            <a:r>
              <a:rPr lang="ru-RU" sz="1800" dirty="0" err="1">
                <a:solidFill>
                  <a:srgbClr val="222222"/>
                </a:solidFill>
                <a:effectLst/>
                <a:latin typeface="Times New Roman" panose="02020603050405020304" pitchFamily="18" charset="0"/>
                <a:ea typeface="Times New Roman" panose="02020603050405020304" pitchFamily="18" charset="0"/>
              </a:rPr>
              <a:t>законодавства</a:t>
            </a:r>
            <a:r>
              <a:rPr lang="ru-RU" sz="1800" dirty="0">
                <a:solidFill>
                  <a:srgbClr val="222222"/>
                </a:solidFill>
                <a:effectLst/>
                <a:latin typeface="Times New Roman" panose="02020603050405020304" pitchFamily="18" charset="0"/>
                <a:ea typeface="Times New Roman" panose="02020603050405020304" pitchFamily="18" charset="0"/>
              </a:rPr>
              <a:t> </a:t>
            </a:r>
            <a:r>
              <a:rPr lang="ru-RU" sz="1800" dirty="0" err="1">
                <a:solidFill>
                  <a:srgbClr val="222222"/>
                </a:solidFill>
                <a:effectLst/>
                <a:latin typeface="Times New Roman" panose="02020603050405020304" pitchFamily="18" charset="0"/>
                <a:ea typeface="Times New Roman" panose="02020603050405020304" pitchFamily="18" charset="0"/>
              </a:rPr>
              <a:t>Європейського</a:t>
            </a:r>
            <a:r>
              <a:rPr lang="ru-RU" sz="1800" dirty="0">
                <a:solidFill>
                  <a:srgbClr val="222222"/>
                </a:solidFill>
                <a:effectLst/>
                <a:latin typeface="Times New Roman" panose="02020603050405020304" pitchFamily="18" charset="0"/>
                <a:ea typeface="Times New Roman" panose="02020603050405020304" pitchFamily="18" charset="0"/>
              </a:rPr>
              <a:t> Союзу.</a:t>
            </a:r>
            <a:endParaRPr lang="ru-UA" sz="1800" dirty="0">
              <a:effectLst/>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328108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838200" y="373343"/>
            <a:ext cx="10515600" cy="2889810"/>
          </a:xfrm>
        </p:spPr>
        <p:txBody>
          <a:bodyPr/>
          <a:lstStyle/>
          <a:p>
            <a:pPr algn="just"/>
            <a:endParaRPr lang="en-US" dirty="0"/>
          </a:p>
          <a:p>
            <a:pPr algn="just"/>
            <a:r>
              <a:rPr lang="ru-UA" sz="1800" b="1" dirty="0">
                <a:solidFill>
                  <a:srgbClr val="000000"/>
                </a:solidFill>
                <a:effectLst/>
                <a:latin typeface="Times New Roman" panose="02020603050405020304" pitchFamily="18" charset="0"/>
                <a:ea typeface="Times New Roman" panose="02020603050405020304" pitchFamily="18" charset="0"/>
              </a:rPr>
              <a:t>Адаптація до нових викликів:</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У відповідь на повномасштабну агресію Росії проти України, EUAM Ukraine адаптувала свою діяльність, зосередившись на підтримці реформ у звільнених територіях та надання консультацій щодо розслідування міжнародних злочинів. </a:t>
            </a:r>
            <a:r>
              <a:rPr lang="ru-UA" sz="1800" b="1" dirty="0">
                <a:solidFill>
                  <a:srgbClr val="000000"/>
                </a:solidFill>
                <a:effectLst/>
                <a:latin typeface="Times New Roman" panose="02020603050405020304" pitchFamily="18" charset="0"/>
                <a:ea typeface="Times New Roman" panose="02020603050405020304" pitchFamily="18" charset="0"/>
              </a:rPr>
              <a:t>Висновок:</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Обидві ініціативи ЄС — Група підтримки України та EUAM Ukraine — відіграють ключову роль у підтримці України на шляху до європейської інтеграції. Вони сприяють впровадженню необхідних реформ, зміцненню демократичних інститутів та забезпеченню верховенства права, що є основними критеріями для вступу до Європейського Союзу.</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14" name="Рисунок 13">
            <a:extLst>
              <a:ext uri="{FF2B5EF4-FFF2-40B4-BE49-F238E27FC236}">
                <a16:creationId xmlns:a16="http://schemas.microsoft.com/office/drawing/2014/main" id="{736BFF0C-435A-9A49-84D9-CC4DCC03B04D}"/>
              </a:ext>
            </a:extLst>
          </p:cNvPr>
          <p:cNvPicPr>
            <a:picLocks noChangeAspect="1"/>
          </p:cNvPicPr>
          <p:nvPr/>
        </p:nvPicPr>
        <p:blipFill>
          <a:blip r:embed="rId2"/>
          <a:stretch>
            <a:fillRect/>
          </a:stretch>
        </p:blipFill>
        <p:spPr>
          <a:xfrm>
            <a:off x="7558741" y="3911225"/>
            <a:ext cx="3523112" cy="2023409"/>
          </a:xfrm>
          <a:prstGeom prst="rect">
            <a:avLst/>
          </a:prstGeom>
        </p:spPr>
      </p:pic>
      <p:pic>
        <p:nvPicPr>
          <p:cNvPr id="16" name="Рисунок 15">
            <a:extLst>
              <a:ext uri="{FF2B5EF4-FFF2-40B4-BE49-F238E27FC236}">
                <a16:creationId xmlns:a16="http://schemas.microsoft.com/office/drawing/2014/main" id="{A4E64A4C-AF9C-5D46-A750-2EFC2A44F46D}"/>
              </a:ext>
            </a:extLst>
          </p:cNvPr>
          <p:cNvPicPr>
            <a:picLocks noChangeAspect="1"/>
          </p:cNvPicPr>
          <p:nvPr/>
        </p:nvPicPr>
        <p:blipFill>
          <a:blip r:embed="rId3"/>
          <a:stretch>
            <a:fillRect/>
          </a:stretch>
        </p:blipFill>
        <p:spPr>
          <a:xfrm>
            <a:off x="1982989" y="3911225"/>
            <a:ext cx="3613229" cy="2023408"/>
          </a:xfrm>
          <a:prstGeom prst="rect">
            <a:avLst/>
          </a:prstGeom>
        </p:spPr>
      </p:pic>
    </p:spTree>
    <p:extLst>
      <p:ext uri="{BB962C8B-B14F-4D97-AF65-F5344CB8AC3E}">
        <p14:creationId xmlns:p14="http://schemas.microsoft.com/office/powerpoint/2010/main" val="927165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p:txBody>
          <a:bodyPr/>
          <a:lstStyle/>
          <a:p>
            <a:pPr marL="0" indent="0" algn="ctr">
              <a:buNone/>
            </a:pPr>
            <a:r>
              <a:rPr lang="ru-UA" sz="2400" b="1" dirty="0">
                <a:solidFill>
                  <a:srgbClr val="000000"/>
                </a:solidFill>
                <a:effectLst/>
                <a:latin typeface="Times New Roman" panose="02020603050405020304" pitchFamily="18" charset="0"/>
                <a:ea typeface="Times New Roman" panose="02020603050405020304" pitchFamily="18" charset="0"/>
              </a:rPr>
              <a:t>Додаткові ресурси:</a:t>
            </a:r>
            <a:endParaRPr lang="ru-UA" sz="2400" dirty="0">
              <a:effectLst/>
              <a:latin typeface="Times New Roman" panose="02020603050405020304" pitchFamily="18" charset="0"/>
              <a:ea typeface="Times New Roman" panose="02020603050405020304" pitchFamily="18" charset="0"/>
            </a:endParaRPr>
          </a:p>
          <a:p>
            <a:pPr marL="342900" lvl="0" indent="-342900" algn="ctr">
              <a:buSzPts val="1000"/>
              <a:buFont typeface="Symbol" pitchFamily="2" charset="2"/>
              <a:buChar char=""/>
              <a:tabLst>
                <a:tab pos="457200" algn="l"/>
              </a:tabLst>
            </a:pPr>
            <a:r>
              <a:rPr lang="ru-UA" sz="2400" dirty="0">
                <a:solidFill>
                  <a:srgbClr val="0000FF"/>
                </a:solidFill>
                <a:effectLst/>
                <a:latin typeface="Times New Roman" panose="02020603050405020304" pitchFamily="18" charset="0"/>
                <a:ea typeface="Times New Roman" panose="02020603050405020304" pitchFamily="18" charset="0"/>
                <a:hlinkClick r:id="rId2"/>
              </a:rPr>
              <a:t>Офіційний сайт EUAM Ukraine</a:t>
            </a:r>
            <a:endParaRPr lang="ru-UA" sz="2400" dirty="0">
              <a:solidFill>
                <a:srgbClr val="000000"/>
              </a:solidFill>
              <a:effectLst/>
              <a:latin typeface="Times New Roman" panose="02020603050405020304" pitchFamily="18" charset="0"/>
              <a:ea typeface="Times New Roman" panose="02020603050405020304" pitchFamily="18" charset="0"/>
            </a:endParaRPr>
          </a:p>
          <a:p>
            <a:pPr marL="342900" lvl="0" indent="-342900" algn="ctr">
              <a:buSzPts val="1000"/>
              <a:buFont typeface="Symbol" pitchFamily="2" charset="2"/>
              <a:buChar char=""/>
              <a:tabLst>
                <a:tab pos="457200" algn="l"/>
              </a:tabLst>
            </a:pPr>
            <a:r>
              <a:rPr lang="ru-UA" sz="2400" dirty="0">
                <a:solidFill>
                  <a:srgbClr val="000000"/>
                </a:solidFill>
                <a:effectLst/>
                <a:latin typeface="Times New Roman" panose="02020603050405020304" pitchFamily="18" charset="0"/>
                <a:ea typeface="Times New Roman" panose="02020603050405020304" pitchFamily="18" charset="0"/>
              </a:rPr>
              <a:t>Інформація про Групу підтримки України на сайті Європейської Комісії</a:t>
            </a:r>
          </a:p>
          <a:p>
            <a:endParaRPr lang="ru-UA" sz="1800" dirty="0">
              <a:effectLst/>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3703720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4E56EB-DD5C-1F42-A9F5-21C118957F83}"/>
              </a:ext>
            </a:extLst>
          </p:cNvPr>
          <p:cNvSpPr>
            <a:spLocks noGrp="1"/>
          </p:cNvSpPr>
          <p:nvPr>
            <p:ph type="title"/>
          </p:nvPr>
        </p:nvSpPr>
        <p:spPr/>
        <p:txBody>
          <a:bodyPr>
            <a:normAutofit fontScale="90000"/>
          </a:bodyPr>
          <a:lstStyle/>
          <a:p>
            <a:r>
              <a:rPr lang="ru-UA" b="1" dirty="0">
                <a:solidFill>
                  <a:srgbClr val="000000"/>
                </a:solidFill>
                <a:latin typeface="Times New Roman" panose="02020603050405020304" pitchFamily="18" charset="0"/>
                <a:ea typeface="Times New Roman" panose="02020603050405020304" pitchFamily="18" charset="0"/>
              </a:rPr>
              <a:t>Постійні органи двостороннього співробітництва</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a:xfrm>
            <a:off x="838200" y="1825625"/>
            <a:ext cx="4074459" cy="4351338"/>
          </a:xfrm>
        </p:spPr>
        <p:txBody>
          <a:bodyPr>
            <a:normAutofit/>
          </a:bodyPr>
          <a:lstStyle/>
          <a:p>
            <a:pPr algn="just"/>
            <a:r>
              <a:rPr lang="ru-UA" sz="2400" dirty="0">
                <a:solidFill>
                  <a:srgbClr val="000000"/>
                </a:solidFill>
                <a:effectLst/>
                <a:latin typeface="Times New Roman" panose="02020603050405020304" pitchFamily="18" charset="0"/>
                <a:ea typeface="Times New Roman" panose="02020603050405020304" pitchFamily="18" charset="0"/>
              </a:rPr>
              <a:t>Рада асоціації є найвищим органом двостороннього співробітництва між Україною та ЄС. Вона відповідає за загальний нагляд за виконанням Угоди про асоціацію та ухвалює рішення щодо її імплементації. Засідання Ради асоціації проводяться на рівні міністрів або вищих посадових осіб.</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DB549FC1-2231-8242-BA54-9CF57E9330EB}"/>
              </a:ext>
            </a:extLst>
          </p:cNvPr>
          <p:cNvPicPr>
            <a:picLocks noChangeAspect="1"/>
          </p:cNvPicPr>
          <p:nvPr/>
        </p:nvPicPr>
        <p:blipFill>
          <a:blip r:embed="rId2"/>
          <a:stretch>
            <a:fillRect/>
          </a:stretch>
        </p:blipFill>
        <p:spPr>
          <a:xfrm>
            <a:off x="6747061" y="2606743"/>
            <a:ext cx="4074458" cy="3063740"/>
          </a:xfrm>
          <a:prstGeom prst="rect">
            <a:avLst/>
          </a:prstGeom>
        </p:spPr>
      </p:pic>
    </p:spTree>
    <p:extLst>
      <p:ext uri="{BB962C8B-B14F-4D97-AF65-F5344CB8AC3E}">
        <p14:creationId xmlns:p14="http://schemas.microsoft.com/office/powerpoint/2010/main" val="1025499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1D0A45-E0D9-1B4C-9103-857867787253}"/>
              </a:ext>
            </a:extLst>
          </p:cNvPr>
          <p:cNvSpPr>
            <a:spLocks noGrp="1"/>
          </p:cNvSpPr>
          <p:nvPr>
            <p:ph type="title"/>
          </p:nvPr>
        </p:nvSpPr>
        <p:spPr>
          <a:xfrm>
            <a:off x="838200" y="365126"/>
            <a:ext cx="10515600" cy="567204"/>
          </a:xfrm>
        </p:spPr>
        <p:txBody>
          <a:bodyPr>
            <a:noAutofit/>
          </a:bodyPr>
          <a:lstStyle/>
          <a:p>
            <a:pPr algn="ctr"/>
            <a:r>
              <a:rPr lang="ru-UA" sz="3200" b="1" dirty="0">
                <a:solidFill>
                  <a:srgbClr val="000000"/>
                </a:solidFill>
                <a:latin typeface="Times New Roman" panose="02020603050405020304" pitchFamily="18" charset="0"/>
                <a:ea typeface="Times New Roman" panose="02020603050405020304" pitchFamily="18" charset="0"/>
              </a:rPr>
              <a:t>Комітет асоціації</a:t>
            </a:r>
            <a:br>
              <a:rPr lang="ru-UA" sz="3200" dirty="0">
                <a:latin typeface="Times New Roman" panose="02020603050405020304" pitchFamily="18" charset="0"/>
                <a:ea typeface="Times New Roman" panose="02020603050405020304" pitchFamily="18" charset="0"/>
              </a:rPr>
            </a:br>
            <a:endParaRPr lang="ru-UA" sz="3200" dirty="0"/>
          </a:p>
        </p:txBody>
      </p:sp>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932330"/>
            <a:ext cx="10515600" cy="4351338"/>
          </a:xfrm>
        </p:spPr>
        <p:txBody>
          <a:bodyPr>
            <a:normAutofit/>
          </a:bodyPr>
          <a:lstStyle/>
          <a:p>
            <a:pPr algn="just"/>
            <a:r>
              <a:rPr lang="ru-UA" sz="2400" b="1" dirty="0">
                <a:solidFill>
                  <a:srgbClr val="000000"/>
                </a:solidFill>
                <a:effectLst/>
                <a:latin typeface="Times New Roman" panose="02020603050405020304" pitchFamily="18" charset="0"/>
                <a:ea typeface="Times New Roman" panose="02020603050405020304" pitchFamily="18" charset="0"/>
              </a:rPr>
              <a:t>2. </a:t>
            </a:r>
            <a:r>
              <a:rPr lang="ru-UA" sz="2400" dirty="0">
                <a:solidFill>
                  <a:srgbClr val="000000"/>
                </a:solidFill>
                <a:effectLst/>
                <a:latin typeface="Times New Roman" panose="02020603050405020304" pitchFamily="18" charset="0"/>
                <a:ea typeface="Times New Roman" panose="02020603050405020304" pitchFamily="18" charset="0"/>
              </a:rPr>
              <a:t>Комітет асоціації є допоміжним органом Ради асоціації. Він складається з представників Європейського Союзу та України на рівні старших посадових осіб. Основне завдання Комітету — підготовка засідань Ради асоціації та виконання делегованих повноважень. Комітет проводить засідання не рідше ніж раз на рік.</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36491F6B-F9CE-C549-9600-2F1E45289385}"/>
              </a:ext>
            </a:extLst>
          </p:cNvPr>
          <p:cNvPicPr>
            <a:picLocks noChangeAspect="1"/>
          </p:cNvPicPr>
          <p:nvPr/>
        </p:nvPicPr>
        <p:blipFill>
          <a:blip r:embed="rId2"/>
          <a:stretch>
            <a:fillRect/>
          </a:stretch>
        </p:blipFill>
        <p:spPr>
          <a:xfrm>
            <a:off x="5199529" y="3044880"/>
            <a:ext cx="5190938" cy="3447995"/>
          </a:xfrm>
          <a:prstGeom prst="rect">
            <a:avLst/>
          </a:prstGeom>
        </p:spPr>
      </p:pic>
    </p:spTree>
    <p:extLst>
      <p:ext uri="{BB962C8B-B14F-4D97-AF65-F5344CB8AC3E}">
        <p14:creationId xmlns:p14="http://schemas.microsoft.com/office/powerpoint/2010/main" val="82155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90FA6D-777D-6D4C-B6CF-FE802AF81A31}"/>
              </a:ext>
            </a:extLst>
          </p:cNvPr>
          <p:cNvSpPr>
            <a:spLocks noGrp="1"/>
          </p:cNvSpPr>
          <p:nvPr>
            <p:ph type="title"/>
          </p:nvPr>
        </p:nvSpPr>
        <p:spPr/>
        <p:txBody>
          <a:bodyPr>
            <a:normAutofit fontScale="90000"/>
          </a:bodyPr>
          <a:lstStyle/>
          <a:p>
            <a:pPr algn="ctr"/>
            <a:r>
              <a:rPr lang="ru-UA" b="1" dirty="0">
                <a:solidFill>
                  <a:srgbClr val="000000"/>
                </a:solidFill>
                <a:latin typeface="Times New Roman" panose="02020603050405020304" pitchFamily="18" charset="0"/>
                <a:ea typeface="Times New Roman" panose="02020603050405020304" pitchFamily="18" charset="0"/>
              </a:rPr>
              <a:t>3. Комітет асоціації у торговельному форматі</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838200" y="1380565"/>
            <a:ext cx="10515600" cy="4796398"/>
          </a:xfrm>
        </p:spPr>
        <p:txBody>
          <a:bodyPr>
            <a:normAutofit/>
          </a:bodyPr>
          <a:lstStyle/>
          <a:p>
            <a:pPr algn="just"/>
            <a:r>
              <a:rPr lang="ru-UA" sz="1800" dirty="0">
                <a:solidFill>
                  <a:srgbClr val="000000"/>
                </a:solidFill>
                <a:effectLst/>
                <a:latin typeface="Times New Roman" panose="02020603050405020304" pitchFamily="18" charset="0"/>
                <a:ea typeface="Times New Roman" panose="02020603050405020304" pitchFamily="18" charset="0"/>
              </a:rPr>
              <a:t>Цей комітет спеціалізується на питаннях, пов'язаних з торгівлею та економічним співробітництвом. Він розглядає питання, що охоплюють Розділ IV "Торгівля і питання, пов’язані з торгівлею" Угоди про асоціацію. Комітет проводить засідання щонайменше раз на рік.</a:t>
            </a:r>
            <a:endParaRPr lang="ru-UA" sz="1800" dirty="0">
              <a:effectLst/>
              <a:latin typeface="Times New Roman" panose="02020603050405020304" pitchFamily="18" charset="0"/>
              <a:ea typeface="Times New Roman" panose="02020603050405020304" pitchFamily="18" charset="0"/>
            </a:endParaRPr>
          </a:p>
          <a:p>
            <a:pPr algn="just"/>
            <a:endParaRPr lang="ru-UA" sz="1800" dirty="0"/>
          </a:p>
        </p:txBody>
      </p:sp>
      <p:pic>
        <p:nvPicPr>
          <p:cNvPr id="5" name="Рисунок 4">
            <a:extLst>
              <a:ext uri="{FF2B5EF4-FFF2-40B4-BE49-F238E27FC236}">
                <a16:creationId xmlns:a16="http://schemas.microsoft.com/office/drawing/2014/main" id="{4CB91D9B-B5A3-DE4A-8BF5-6129A16533D0}"/>
              </a:ext>
            </a:extLst>
          </p:cNvPr>
          <p:cNvPicPr>
            <a:picLocks noChangeAspect="1"/>
          </p:cNvPicPr>
          <p:nvPr/>
        </p:nvPicPr>
        <p:blipFill>
          <a:blip r:embed="rId2"/>
          <a:stretch>
            <a:fillRect/>
          </a:stretch>
        </p:blipFill>
        <p:spPr>
          <a:xfrm>
            <a:off x="3161019" y="2877669"/>
            <a:ext cx="5554916" cy="3110753"/>
          </a:xfrm>
          <a:prstGeom prst="rect">
            <a:avLst/>
          </a:prstGeom>
        </p:spPr>
      </p:pic>
    </p:spTree>
    <p:extLst>
      <p:ext uri="{BB962C8B-B14F-4D97-AF65-F5344CB8AC3E}">
        <p14:creationId xmlns:p14="http://schemas.microsoft.com/office/powerpoint/2010/main" val="4077765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BAA609-B4FD-D949-990F-28706D807650}"/>
              </a:ext>
            </a:extLst>
          </p:cNvPr>
          <p:cNvSpPr>
            <a:spLocks noGrp="1"/>
          </p:cNvSpPr>
          <p:nvPr>
            <p:ph type="title"/>
          </p:nvPr>
        </p:nvSpPr>
        <p:spPr/>
        <p:txBody>
          <a:bodyPr>
            <a:normAutofit fontScale="90000"/>
          </a:bodyPr>
          <a:lstStyle/>
          <a:p>
            <a:r>
              <a:rPr lang="ru-UA" b="1" dirty="0">
                <a:solidFill>
                  <a:srgbClr val="000000"/>
                </a:solidFill>
                <a:latin typeface="Times New Roman" panose="02020603050405020304" pitchFamily="18" charset="0"/>
                <a:ea typeface="Times New Roman" panose="02020603050405020304" pitchFamily="18" charset="0"/>
              </a:rPr>
              <a:t>4. Галузеві підкомітети Комітету асоціації</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p:txBody>
          <a:bodyPr/>
          <a:lstStyle/>
          <a:p>
            <a:r>
              <a:rPr lang="ru-UA" sz="1800" dirty="0">
                <a:solidFill>
                  <a:srgbClr val="000000"/>
                </a:solidFill>
                <a:effectLst/>
                <a:latin typeface="Times New Roman" panose="02020603050405020304" pitchFamily="18" charset="0"/>
                <a:ea typeface="Times New Roman" panose="02020603050405020304" pitchFamily="18" charset="0"/>
              </a:rPr>
              <a:t>Для детальнішого розгляду специфічних питань створюються галузеві підкомітети. Вони займаються конкретними аспектами співробітництва, такими як:</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Підкомітет з питань свободи, безпеки та юстиції.</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Підкомітет з питань економіки та іншого секторального співробітництва.</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Підкомітет з управління санітарними та фітосанітарними заходами.</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Підкомітет з питань митного співробітництва.</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Підкомітет з питань географічних зазначень.</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Підкомітет з питань торгівлі та сталого розвитку.</a:t>
            </a:r>
          </a:p>
          <a:p>
            <a:r>
              <a:rPr lang="ru-UA" sz="1800" dirty="0">
                <a:solidFill>
                  <a:srgbClr val="000000"/>
                </a:solidFill>
                <a:effectLst/>
                <a:latin typeface="Times New Roman" panose="02020603050405020304" pitchFamily="18" charset="0"/>
                <a:ea typeface="Times New Roman" panose="02020603050405020304" pitchFamily="18" charset="0"/>
              </a:rPr>
              <a:t>Ці підкомітети забезпечують глибший аналіз та обговорення специфічних питань співробітництва.</a:t>
            </a:r>
            <a:endParaRPr lang="ru-UA" sz="1800" dirty="0">
              <a:effectLst/>
              <a:latin typeface="Times New Roman" panose="02020603050405020304" pitchFamily="18" charset="0"/>
              <a:ea typeface="Times New Roman" panose="02020603050405020304" pitchFamily="18" charset="0"/>
            </a:endParaRPr>
          </a:p>
          <a:p>
            <a:endParaRPr lang="ru-UA" dirty="0"/>
          </a:p>
        </p:txBody>
      </p:sp>
    </p:spTree>
    <p:extLst>
      <p:ext uri="{BB962C8B-B14F-4D97-AF65-F5344CB8AC3E}">
        <p14:creationId xmlns:p14="http://schemas.microsoft.com/office/powerpoint/2010/main" val="642975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08C4CB-EB0E-3644-B59A-7766147CA3C3}"/>
              </a:ext>
            </a:extLst>
          </p:cNvPr>
          <p:cNvSpPr>
            <a:spLocks noGrp="1"/>
          </p:cNvSpPr>
          <p:nvPr>
            <p:ph type="title"/>
          </p:nvPr>
        </p:nvSpPr>
        <p:spPr/>
        <p:txBody>
          <a:bodyPr/>
          <a:lstStyle/>
          <a:p>
            <a:r>
              <a:rPr lang="ru-UA" b="1" dirty="0">
                <a:solidFill>
                  <a:srgbClr val="000000"/>
                </a:solidFill>
                <a:latin typeface="Times New Roman" panose="02020603050405020304" pitchFamily="18" charset="0"/>
                <a:ea typeface="Times New Roman" panose="02020603050405020304" pitchFamily="18" charset="0"/>
              </a:rPr>
              <a:t>5. Парламентський комітет асоціації</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1253331"/>
            <a:ext cx="10515600" cy="4351338"/>
          </a:xfrm>
        </p:spPr>
        <p:txBody>
          <a:bodyPr/>
          <a:lstStyle/>
          <a:p>
            <a:r>
              <a:rPr lang="ru-UA" sz="1800" dirty="0">
                <a:solidFill>
                  <a:srgbClr val="000000"/>
                </a:solidFill>
                <a:effectLst/>
                <a:latin typeface="Times New Roman" panose="02020603050405020304" pitchFamily="18" charset="0"/>
                <a:ea typeface="Times New Roman" panose="02020603050405020304" pitchFamily="18" charset="0"/>
              </a:rPr>
              <a:t>Парламентський комітет асоціації складається з членів Верховної Ради України та Європейського Парламенту. Він служить форумом для обміну думками та обговорення питань, пов'язаних з виконанням Угоди про асоціацію. Засідання проводяться з регулярністю, яку визначає сам комітет. Головування здійснюється по черзі представниками обох сторін.</a:t>
            </a:r>
            <a:endParaRPr lang="ru-UA" sz="1800" dirty="0">
              <a:effectLst/>
              <a:latin typeface="Times New Roman" panose="02020603050405020304" pitchFamily="18" charset="0"/>
              <a:ea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CCAC0C97-CF96-3A4D-A23A-A51F9A69CC12}"/>
              </a:ext>
            </a:extLst>
          </p:cNvPr>
          <p:cNvPicPr>
            <a:picLocks noChangeAspect="1"/>
          </p:cNvPicPr>
          <p:nvPr/>
        </p:nvPicPr>
        <p:blipFill>
          <a:blip r:embed="rId2"/>
          <a:stretch>
            <a:fillRect/>
          </a:stretch>
        </p:blipFill>
        <p:spPr>
          <a:xfrm>
            <a:off x="2926684" y="2720413"/>
            <a:ext cx="6338631" cy="3350419"/>
          </a:xfrm>
          <a:prstGeom prst="rect">
            <a:avLst/>
          </a:prstGeom>
        </p:spPr>
      </p:pic>
    </p:spTree>
    <p:extLst>
      <p:ext uri="{BB962C8B-B14F-4D97-AF65-F5344CB8AC3E}">
        <p14:creationId xmlns:p14="http://schemas.microsoft.com/office/powerpoint/2010/main" val="625531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5D9713-3440-E24B-85C1-B2FCCD9A567B}"/>
              </a:ext>
            </a:extLst>
          </p:cNvPr>
          <p:cNvSpPr>
            <a:spLocks noGrp="1"/>
          </p:cNvSpPr>
          <p:nvPr>
            <p:ph type="title"/>
          </p:nvPr>
        </p:nvSpPr>
        <p:spPr/>
        <p:txBody>
          <a:bodyPr>
            <a:normAutofit fontScale="90000"/>
          </a:bodyPr>
          <a:lstStyle/>
          <a:p>
            <a:r>
              <a:rPr lang="ru-UA" b="1" dirty="0">
                <a:solidFill>
                  <a:srgbClr val="000000"/>
                </a:solidFill>
                <a:latin typeface="Times New Roman" panose="02020603050405020304" pitchFamily="18" charset="0"/>
                <a:ea typeface="Times New Roman" panose="02020603050405020304" pitchFamily="18" charset="0"/>
              </a:rPr>
              <a:t>6. Платформа громадянського суспільства</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p:txBody>
          <a:bodyPr/>
          <a:lstStyle/>
          <a:p>
            <a:pPr algn="just"/>
            <a:r>
              <a:rPr lang="ru-UA" sz="2400" dirty="0">
                <a:solidFill>
                  <a:srgbClr val="000000"/>
                </a:solidFill>
                <a:effectLst/>
                <a:latin typeface="Times New Roman" panose="02020603050405020304" pitchFamily="18" charset="0"/>
                <a:ea typeface="Times New Roman" panose="02020603050405020304" pitchFamily="18" charset="0"/>
              </a:rPr>
              <a:t>Платформа громадянського суспільства є механізмом для залучення громадянського суспільства до процесу імплементації Угоди про асоціацію. Вона сприяє обміну думками та надає рекомендації щодо виконання угоди. Ця платформа включає представників неурядових організацій, профспілок, бізнес-асоціацій та інших громадських структур.</a:t>
            </a:r>
            <a:endParaRPr lang="ru-UA" sz="2400" dirty="0">
              <a:effectLst/>
              <a:latin typeface="Times New Roman" panose="02020603050405020304" pitchFamily="18" charset="0"/>
              <a:ea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B1F99582-8A0D-A64D-B2D1-A2049C0EC978}"/>
              </a:ext>
            </a:extLst>
          </p:cNvPr>
          <p:cNvPicPr>
            <a:picLocks noChangeAspect="1"/>
          </p:cNvPicPr>
          <p:nvPr/>
        </p:nvPicPr>
        <p:blipFill>
          <a:blip r:embed="rId2"/>
          <a:stretch>
            <a:fillRect/>
          </a:stretch>
        </p:blipFill>
        <p:spPr>
          <a:xfrm>
            <a:off x="7386918" y="3806157"/>
            <a:ext cx="4233582" cy="2370806"/>
          </a:xfrm>
          <a:prstGeom prst="rect">
            <a:avLst/>
          </a:prstGeom>
        </p:spPr>
      </p:pic>
    </p:spTree>
    <p:extLst>
      <p:ext uri="{BB962C8B-B14F-4D97-AF65-F5344CB8AC3E}">
        <p14:creationId xmlns:p14="http://schemas.microsoft.com/office/powerpoint/2010/main" val="3201866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373342"/>
            <a:ext cx="10515600" cy="2154705"/>
          </a:xfrm>
        </p:spPr>
        <p:txBody>
          <a:bodyPr>
            <a:normAutofit/>
          </a:bodyPr>
          <a:lstStyle/>
          <a:p>
            <a:pPr algn="just"/>
            <a:r>
              <a:rPr lang="ru-UA" sz="2400" dirty="0">
                <a:solidFill>
                  <a:srgbClr val="000000"/>
                </a:solidFill>
                <a:effectLst/>
                <a:latin typeface="Times New Roman" panose="02020603050405020304" pitchFamily="18" charset="0"/>
                <a:ea typeface="Times New Roman" panose="02020603050405020304" pitchFamily="18" charset="0"/>
              </a:rPr>
              <a:t>Створення та функціонування цих органів забезпечує структурований та ефективний процес імплементації Угоди про асоціацію між Україною та ЄС. Вони сприяють поглибленню співробітництва, забезпеченню прозорості та підзвітності, а також залученню широких верств населення до процесу європейської інтеграції.</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93280D09-FA33-074F-A745-A406FACC9949}"/>
              </a:ext>
            </a:extLst>
          </p:cNvPr>
          <p:cNvPicPr>
            <a:picLocks noChangeAspect="1"/>
          </p:cNvPicPr>
          <p:nvPr/>
        </p:nvPicPr>
        <p:blipFill>
          <a:blip r:embed="rId2"/>
          <a:stretch>
            <a:fillRect/>
          </a:stretch>
        </p:blipFill>
        <p:spPr>
          <a:xfrm>
            <a:off x="6096000" y="2725644"/>
            <a:ext cx="5908115" cy="3924368"/>
          </a:xfrm>
          <a:prstGeom prst="rect">
            <a:avLst/>
          </a:prstGeom>
        </p:spPr>
      </p:pic>
    </p:spTree>
    <p:extLst>
      <p:ext uri="{BB962C8B-B14F-4D97-AF65-F5344CB8AC3E}">
        <p14:creationId xmlns:p14="http://schemas.microsoft.com/office/powerpoint/2010/main" val="2716627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85F9E9-AE37-1F41-825F-E02AA08478E2}"/>
              </a:ext>
            </a:extLst>
          </p:cNvPr>
          <p:cNvSpPr>
            <a:spLocks noGrp="1"/>
          </p:cNvSpPr>
          <p:nvPr>
            <p:ph type="title"/>
          </p:nvPr>
        </p:nvSpPr>
        <p:spPr/>
        <p:txBody>
          <a:bodyPr>
            <a:normAutofit fontScale="90000"/>
          </a:bodyPr>
          <a:lstStyle/>
          <a:p>
            <a:pPr algn="ctr"/>
            <a:r>
              <a:rPr lang="ru-UA" b="1" dirty="0">
                <a:solidFill>
                  <a:srgbClr val="000000"/>
                </a:solidFill>
                <a:latin typeface="Times New Roman" panose="02020603050405020304" pitchFamily="18" charset="0"/>
                <a:ea typeface="Times New Roman" panose="02020603050405020304" pitchFamily="18" charset="0"/>
              </a:rPr>
              <a:t>Торговельно-економічне співробітництво між Україною та ЄС</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838199" y="1398495"/>
            <a:ext cx="10959353" cy="1900518"/>
          </a:xfrm>
        </p:spPr>
        <p:txBody>
          <a:bodyPr/>
          <a:lstStyle/>
          <a:p>
            <a:pPr algn="just"/>
            <a:r>
              <a:rPr lang="ru-UA" sz="1800" b="1" dirty="0">
                <a:solidFill>
                  <a:srgbClr val="000000"/>
                </a:solidFill>
                <a:effectLst/>
                <a:latin typeface="Apple Color Emoji" pitchFamily="2" charset="0"/>
                <a:ea typeface="Times New Roman" panose="02020603050405020304" pitchFamily="18" charset="0"/>
                <a:cs typeface="Apple Color Emoji" pitchFamily="2" charset="0"/>
              </a:rPr>
              <a:t>🇺🇦</a:t>
            </a:r>
            <a:r>
              <a:rPr lang="ru-UA" sz="1800" b="1" dirty="0">
                <a:solidFill>
                  <a:srgbClr val="000000"/>
                </a:solidFill>
                <a:effectLst/>
                <a:latin typeface="Times New Roman" panose="02020603050405020304" pitchFamily="18" charset="0"/>
                <a:ea typeface="Times New Roman" panose="02020603050405020304" pitchFamily="18" charset="0"/>
              </a:rPr>
              <a:t> Основні торговельні партнери України в ЄС</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Європейський Союз є найбільшим торговим партнером України, становлячи понад 50% її зовнішньої торгівлі товарами. Загальний обсяг торгівлі товарами між Україною та ЄС у 2024 році досяг 67,2 мільярда євро, що більш ніж удвічі перевищує рівень 2016 року, коли набрала чинності Угода про асоціацію </a:t>
            </a:r>
            <a:br>
              <a:rPr lang="ru-UA" sz="1800" dirty="0">
                <a:solidFill>
                  <a:srgbClr val="000000"/>
                </a:solidFill>
                <a:effectLst/>
                <a:latin typeface="Times New Roman" panose="02020603050405020304" pitchFamily="18" charset="0"/>
                <a:ea typeface="Times New Roman" panose="02020603050405020304" pitchFamily="18" charset="0"/>
              </a:rPr>
            </a:br>
            <a:r>
              <a:rPr lang="ru-UA" sz="1800" dirty="0">
                <a:solidFill>
                  <a:srgbClr val="0000FF"/>
                </a:solidFill>
                <a:effectLst/>
                <a:latin typeface="Times New Roman" panose="02020603050405020304" pitchFamily="18" charset="0"/>
                <a:ea typeface="Times New Roman" panose="02020603050405020304" pitchFamily="18" charset="0"/>
                <a:hlinkClick r:id="rId2"/>
              </a:rPr>
              <a:t>Trade and Economic Security</a:t>
            </a:r>
            <a:r>
              <a:rPr lang="ru-UA" sz="1800" dirty="0">
                <a:solidFill>
                  <a:srgbClr val="000000"/>
                </a:solidFill>
                <a:effectLst/>
                <a:latin typeface="Times New Roman" panose="02020603050405020304" pitchFamily="18" charset="0"/>
                <a:ea typeface="Times New Roman" panose="02020603050405020304" pitchFamily="18" charset="0"/>
              </a:rPr>
              <a:t>.</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5" name="Рисунок 4">
            <a:extLst>
              <a:ext uri="{FF2B5EF4-FFF2-40B4-BE49-F238E27FC236}">
                <a16:creationId xmlns:a16="http://schemas.microsoft.com/office/drawing/2014/main" id="{983A4B28-44B3-2843-8FF0-30572BC426DA}"/>
              </a:ext>
            </a:extLst>
          </p:cNvPr>
          <p:cNvPicPr>
            <a:picLocks noChangeAspect="1"/>
          </p:cNvPicPr>
          <p:nvPr/>
        </p:nvPicPr>
        <p:blipFill>
          <a:blip r:embed="rId3"/>
          <a:stretch>
            <a:fillRect/>
          </a:stretch>
        </p:blipFill>
        <p:spPr>
          <a:xfrm>
            <a:off x="1855320" y="3558988"/>
            <a:ext cx="3926864" cy="2608355"/>
          </a:xfrm>
          <a:prstGeom prst="rect">
            <a:avLst/>
          </a:prstGeom>
        </p:spPr>
      </p:pic>
      <p:pic>
        <p:nvPicPr>
          <p:cNvPr id="7" name="Рисунок 6">
            <a:extLst>
              <a:ext uri="{FF2B5EF4-FFF2-40B4-BE49-F238E27FC236}">
                <a16:creationId xmlns:a16="http://schemas.microsoft.com/office/drawing/2014/main" id="{DF029573-D603-6F41-B9FE-A9D2A0CC0E5C}"/>
              </a:ext>
            </a:extLst>
          </p:cNvPr>
          <p:cNvPicPr>
            <a:picLocks noChangeAspect="1"/>
          </p:cNvPicPr>
          <p:nvPr/>
        </p:nvPicPr>
        <p:blipFill>
          <a:blip r:embed="rId4"/>
          <a:stretch>
            <a:fillRect/>
          </a:stretch>
        </p:blipFill>
        <p:spPr>
          <a:xfrm>
            <a:off x="6588686" y="3558988"/>
            <a:ext cx="3926864" cy="2608355"/>
          </a:xfrm>
          <a:prstGeom prst="rect">
            <a:avLst/>
          </a:prstGeom>
        </p:spPr>
      </p:pic>
    </p:spTree>
    <p:extLst>
      <p:ext uri="{BB962C8B-B14F-4D97-AF65-F5344CB8AC3E}">
        <p14:creationId xmlns:p14="http://schemas.microsoft.com/office/powerpoint/2010/main" val="340793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4E56EB-DD5C-1F42-A9F5-21C118957F83}"/>
              </a:ext>
            </a:extLst>
          </p:cNvPr>
          <p:cNvSpPr>
            <a:spLocks noGrp="1"/>
          </p:cNvSpPr>
          <p:nvPr>
            <p:ph type="title"/>
          </p:nvPr>
        </p:nvSpPr>
        <p:spPr/>
        <p:txBody>
          <a:bodyPr>
            <a:normAutofit fontScale="90000"/>
          </a:bodyPr>
          <a:lstStyle/>
          <a:p>
            <a:pPr algn="ctr"/>
            <a:r>
              <a:rPr lang="ru-UA" b="1" dirty="0">
                <a:solidFill>
                  <a:srgbClr val="000000"/>
                </a:solidFill>
                <a:latin typeface="Times New Roman" panose="02020603050405020304" pitchFamily="18" charset="0"/>
                <a:ea typeface="Times New Roman" panose="02020603050405020304" pitchFamily="18" charset="0"/>
              </a:rPr>
              <a:t>Політика Європейського Союзу щодо України. </a:t>
            </a:r>
            <a:r>
              <a:rPr lang="ru-UA" b="1" dirty="0">
                <a:solidFill>
                  <a:srgbClr val="000000"/>
                </a:solidFill>
                <a:latin typeface="Apple Color Emoji" pitchFamily="2" charset="0"/>
                <a:ea typeface="Times New Roman" panose="02020603050405020304" pitchFamily="18" charset="0"/>
                <a:cs typeface="Apple Color Emoji" pitchFamily="2" charset="0"/>
              </a:rPr>
              <a:t>🇺🇦</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p:txBody>
          <a:bodyPr>
            <a:normAutofit/>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1. Європейська політика сусідства (ЄПС)</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Європейська політика сусідства (ЄПС) була започаткована ЄС у 2004 році з метою зміцнення відносин з країнами, що межують з ЄС, зокрема з Україною. Ця політика спрямована на поглиблення політичної співпраці та економічної інтеграції між ЄС та країнами-партнерами. Вона охоплює різні аспекти співпраці, зокрема:</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Політичний діалог</a:t>
            </a:r>
            <a:r>
              <a:rPr lang="ru-UA" sz="1800" dirty="0">
                <a:solidFill>
                  <a:srgbClr val="000000"/>
                </a:solidFill>
                <a:effectLst/>
                <a:latin typeface="Times New Roman" panose="02020603050405020304" pitchFamily="18" charset="0"/>
                <a:ea typeface="Times New Roman" panose="02020603050405020304" pitchFamily="18" charset="0"/>
              </a:rPr>
              <a:t>: регулярні консультації та обмін думками з питань внутрішньої та зовнішньої політики.</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Економічна інтеграція</a:t>
            </a:r>
            <a:r>
              <a:rPr lang="ru-UA" sz="1800" dirty="0">
                <a:solidFill>
                  <a:srgbClr val="000000"/>
                </a:solidFill>
                <a:effectLst/>
                <a:latin typeface="Times New Roman" panose="02020603050405020304" pitchFamily="18" charset="0"/>
                <a:ea typeface="Times New Roman" panose="02020603050405020304" pitchFamily="18" charset="0"/>
              </a:rPr>
              <a:t>: створення зони вільної торгівлі, гармонізація стандартів та регуляцій.</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Секторна співпраця</a:t>
            </a:r>
            <a:r>
              <a:rPr lang="ru-UA" sz="1800" dirty="0">
                <a:solidFill>
                  <a:srgbClr val="000000"/>
                </a:solidFill>
                <a:effectLst/>
                <a:latin typeface="Times New Roman" panose="02020603050405020304" pitchFamily="18" charset="0"/>
                <a:ea typeface="Times New Roman" panose="02020603050405020304" pitchFamily="18" charset="0"/>
              </a:rPr>
              <a:t>: спільні проекти у сферах енергетики, транспорту, охорони навколишнього середовища, юстиції та внутрішніх справ.</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Громадянські ініціативи</a:t>
            </a:r>
            <a:r>
              <a:rPr lang="ru-UA" sz="1800" dirty="0">
                <a:solidFill>
                  <a:srgbClr val="000000"/>
                </a:solidFill>
                <a:effectLst/>
                <a:latin typeface="Times New Roman" panose="02020603050405020304" pitchFamily="18" charset="0"/>
                <a:ea typeface="Times New Roman" panose="02020603050405020304" pitchFamily="18" charset="0"/>
              </a:rPr>
              <a:t>: підтримка громадянського суспільства, розвиток міжлюдських контактів.</a:t>
            </a:r>
          </a:p>
          <a:p>
            <a:pPr algn="just"/>
            <a:r>
              <a:rPr lang="ru-UA" sz="1800" dirty="0">
                <a:solidFill>
                  <a:srgbClr val="000000"/>
                </a:solidFill>
                <a:effectLst/>
                <a:latin typeface="Times New Roman" panose="02020603050405020304" pitchFamily="18" charset="0"/>
                <a:ea typeface="Times New Roman" panose="02020603050405020304" pitchFamily="18" charset="0"/>
              </a:rPr>
              <a:t>ЄПС є основою для розвитку відносин між Україною та ЄС, забезпечуючи платформу для співпраці та реформування.</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spTree>
    <p:extLst>
      <p:ext uri="{BB962C8B-B14F-4D97-AF65-F5344CB8AC3E}">
        <p14:creationId xmlns:p14="http://schemas.microsoft.com/office/powerpoint/2010/main" val="1664151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D0BE39-E732-014D-8CAA-E982E543C41B}"/>
              </a:ext>
            </a:extLst>
          </p:cNvPr>
          <p:cNvSpPr>
            <a:spLocks noGrp="1"/>
          </p:cNvSpPr>
          <p:nvPr>
            <p:ph type="title"/>
          </p:nvPr>
        </p:nvSpPr>
        <p:spPr/>
        <p:txBody>
          <a:bodyPr/>
          <a:lstStyle/>
          <a:p>
            <a:r>
              <a:rPr lang="ru-UA" b="1" dirty="0">
                <a:solidFill>
                  <a:srgbClr val="000000"/>
                </a:solidFill>
                <a:latin typeface="Times New Roman" panose="02020603050405020304" pitchFamily="18" charset="0"/>
                <a:ea typeface="Times New Roman" panose="02020603050405020304" pitchFamily="18" charset="0"/>
              </a:rPr>
              <a:t>Вплив Угоди про асоціацію</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1C587EC2-45AE-154A-8059-1E134528BC71}"/>
              </a:ext>
            </a:extLst>
          </p:cNvPr>
          <p:cNvSpPr>
            <a:spLocks noGrp="1"/>
          </p:cNvSpPr>
          <p:nvPr>
            <p:ph idx="1"/>
          </p:nvPr>
        </p:nvSpPr>
        <p:spPr>
          <a:xfrm>
            <a:off x="838200" y="1183341"/>
            <a:ext cx="10515600" cy="1792941"/>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 </a:t>
            </a:r>
            <a:r>
              <a:rPr lang="ru-UA" sz="2000" dirty="0">
                <a:solidFill>
                  <a:srgbClr val="000000"/>
                </a:solidFill>
                <a:effectLst/>
                <a:latin typeface="Times New Roman" panose="02020603050405020304" pitchFamily="18" charset="0"/>
                <a:ea typeface="Times New Roman" panose="02020603050405020304" pitchFamily="18" charset="0"/>
              </a:rPr>
              <a:t>Угода про асоціацію між Україною та ЄС, підписана в 2014 році, включає глибоку та всеосяжну зону вільної торгівлі (DCFTA), що сприяла значному зростанню товарообігу між сторонами. Це дозволило Україні диверсифікувати свої експортні ринки та зменшити залежність від традиційних партнерів.</a:t>
            </a:r>
            <a:endParaRPr lang="ru-UA" sz="2000" dirty="0">
              <a:effectLst/>
              <a:latin typeface="Times New Roman" panose="02020603050405020304" pitchFamily="18" charset="0"/>
              <a:ea typeface="Times New Roman" panose="02020603050405020304" pitchFamily="18" charset="0"/>
            </a:endParaRPr>
          </a:p>
          <a:p>
            <a:pPr algn="just"/>
            <a:endParaRPr lang="ru-UA" sz="3200" dirty="0"/>
          </a:p>
        </p:txBody>
      </p:sp>
      <p:pic>
        <p:nvPicPr>
          <p:cNvPr id="5" name="Рисунок 4">
            <a:extLst>
              <a:ext uri="{FF2B5EF4-FFF2-40B4-BE49-F238E27FC236}">
                <a16:creationId xmlns:a16="http://schemas.microsoft.com/office/drawing/2014/main" id="{D1D432B9-5FA7-5948-A848-B5B3D534CF37}"/>
              </a:ext>
            </a:extLst>
          </p:cNvPr>
          <p:cNvPicPr>
            <a:picLocks noChangeAspect="1"/>
          </p:cNvPicPr>
          <p:nvPr/>
        </p:nvPicPr>
        <p:blipFill>
          <a:blip r:embed="rId2"/>
          <a:stretch>
            <a:fillRect/>
          </a:stretch>
        </p:blipFill>
        <p:spPr>
          <a:xfrm>
            <a:off x="3233084" y="2801357"/>
            <a:ext cx="5725832" cy="3435499"/>
          </a:xfrm>
          <a:prstGeom prst="rect">
            <a:avLst/>
          </a:prstGeom>
        </p:spPr>
      </p:pic>
    </p:spTree>
    <p:extLst>
      <p:ext uri="{BB962C8B-B14F-4D97-AF65-F5344CB8AC3E}">
        <p14:creationId xmlns:p14="http://schemas.microsoft.com/office/powerpoint/2010/main" val="1852875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E344B9-58BD-B542-B18B-DA9A350BEFA6}"/>
              </a:ext>
            </a:extLst>
          </p:cNvPr>
          <p:cNvSpPr>
            <a:spLocks noGrp="1"/>
          </p:cNvSpPr>
          <p:nvPr>
            <p:ph type="title"/>
          </p:nvPr>
        </p:nvSpPr>
        <p:spPr/>
        <p:txBody>
          <a:bodyPr/>
          <a:lstStyle/>
          <a:p>
            <a:r>
              <a:rPr lang="ru-UA" b="1" dirty="0">
                <a:solidFill>
                  <a:srgbClr val="000000"/>
                </a:solidFill>
                <a:latin typeface="Times New Roman" panose="02020603050405020304" pitchFamily="18" charset="0"/>
                <a:ea typeface="Times New Roman" panose="02020603050405020304" pitchFamily="18" charset="0"/>
              </a:rPr>
              <a:t>Військова підтримка України з боку ЄС</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C4AB4902-D37A-124C-BD88-CE07B09D347E}"/>
              </a:ext>
            </a:extLst>
          </p:cNvPr>
          <p:cNvSpPr>
            <a:spLocks noGrp="1"/>
          </p:cNvSpPr>
          <p:nvPr>
            <p:ph idx="1"/>
          </p:nvPr>
        </p:nvSpPr>
        <p:spPr>
          <a:xfrm>
            <a:off x="838200" y="1690688"/>
            <a:ext cx="6154271" cy="4486275"/>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Європейський фонд миру (EPF)</a:t>
            </a:r>
            <a:endParaRPr lang="ru-UA" sz="2000" dirty="0">
              <a:effectLst/>
              <a:latin typeface="Times New Roman" panose="02020603050405020304" pitchFamily="18" charset="0"/>
              <a:ea typeface="Times New Roman" panose="02020603050405020304" pitchFamily="18" charset="0"/>
            </a:endParaRPr>
          </a:p>
          <a:p>
            <a:pPr algn="just"/>
            <a:r>
              <a:rPr lang="ru-UA" sz="2000" dirty="0">
                <a:solidFill>
                  <a:srgbClr val="000000"/>
                </a:solidFill>
                <a:effectLst/>
                <a:latin typeface="Times New Roman" panose="02020603050405020304" pitchFamily="18" charset="0"/>
                <a:ea typeface="Times New Roman" panose="02020603050405020304" pitchFamily="18" charset="0"/>
              </a:rPr>
              <a:t>Європейський фонд миру (EPF) був створений у 2021 році для фінансування військової допомоги країнам-партнерам. Між 2022 і 2024 роками ЄС мобілізував 6,1 мільярда євро через EPF для задоволення нагальних військових та оборонних потреб України. У березні 2024 року фінансова межа EPF була збільшена на 5 мільярдів євро, створивши спеціальний фонд допомоги Україні, що підвищило загальний обсяг фінансування до 11,1 мільярда євро </a:t>
            </a:r>
            <a:endParaRPr lang="ru-UA" sz="3200" dirty="0"/>
          </a:p>
        </p:txBody>
      </p:sp>
      <p:pic>
        <p:nvPicPr>
          <p:cNvPr id="5" name="Рисунок 4">
            <a:extLst>
              <a:ext uri="{FF2B5EF4-FFF2-40B4-BE49-F238E27FC236}">
                <a16:creationId xmlns:a16="http://schemas.microsoft.com/office/drawing/2014/main" id="{B4EBF331-8275-C544-97EC-0DF55969AE7C}"/>
              </a:ext>
            </a:extLst>
          </p:cNvPr>
          <p:cNvPicPr>
            <a:picLocks noChangeAspect="1"/>
          </p:cNvPicPr>
          <p:nvPr/>
        </p:nvPicPr>
        <p:blipFill>
          <a:blip r:embed="rId2"/>
          <a:stretch>
            <a:fillRect/>
          </a:stretch>
        </p:blipFill>
        <p:spPr>
          <a:xfrm>
            <a:off x="8059643" y="1413656"/>
            <a:ext cx="3056591" cy="1680113"/>
          </a:xfrm>
          <a:prstGeom prst="rect">
            <a:avLst/>
          </a:prstGeom>
        </p:spPr>
      </p:pic>
      <p:pic>
        <p:nvPicPr>
          <p:cNvPr id="7" name="Рисунок 6">
            <a:extLst>
              <a:ext uri="{FF2B5EF4-FFF2-40B4-BE49-F238E27FC236}">
                <a16:creationId xmlns:a16="http://schemas.microsoft.com/office/drawing/2014/main" id="{3D4FDE39-441B-624A-A8AA-905F5B70D5FD}"/>
              </a:ext>
            </a:extLst>
          </p:cNvPr>
          <p:cNvPicPr>
            <a:picLocks noChangeAspect="1"/>
          </p:cNvPicPr>
          <p:nvPr/>
        </p:nvPicPr>
        <p:blipFill>
          <a:blip r:embed="rId3"/>
          <a:stretch>
            <a:fillRect/>
          </a:stretch>
        </p:blipFill>
        <p:spPr>
          <a:xfrm>
            <a:off x="8056651" y="3429000"/>
            <a:ext cx="3056591" cy="1723178"/>
          </a:xfrm>
          <a:prstGeom prst="rect">
            <a:avLst/>
          </a:prstGeom>
        </p:spPr>
      </p:pic>
    </p:spTree>
    <p:extLst>
      <p:ext uri="{BB962C8B-B14F-4D97-AF65-F5344CB8AC3E}">
        <p14:creationId xmlns:p14="http://schemas.microsoft.com/office/powerpoint/2010/main" val="1399281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F380C34-67F7-B549-949A-2763533E6F38}"/>
              </a:ext>
            </a:extLst>
          </p:cNvPr>
          <p:cNvSpPr>
            <a:spLocks noGrp="1"/>
          </p:cNvSpPr>
          <p:nvPr>
            <p:ph idx="1"/>
          </p:nvPr>
        </p:nvSpPr>
        <p:spPr>
          <a:xfrm>
            <a:off x="838200" y="414524"/>
            <a:ext cx="10515600" cy="4351338"/>
          </a:xfrm>
        </p:spPr>
        <p:txBody>
          <a:bodyPr>
            <a:normAutofit/>
          </a:bodyPr>
          <a:lstStyle/>
          <a:p>
            <a:pPr algn="just"/>
            <a:r>
              <a:rPr lang="ru-UA" sz="2400" b="1" dirty="0">
                <a:solidFill>
                  <a:srgbClr val="000000"/>
                </a:solidFill>
                <a:effectLst/>
                <a:latin typeface="Apple Color Emoji" pitchFamily="2" charset="0"/>
                <a:ea typeface="Times New Roman" panose="02020603050405020304" pitchFamily="18" charset="0"/>
                <a:cs typeface="Apple Color Emoji" pitchFamily="2" charset="0"/>
              </a:rPr>
              <a:t>🎯</a:t>
            </a:r>
            <a:r>
              <a:rPr lang="ru-UA" sz="2400" b="1" dirty="0">
                <a:solidFill>
                  <a:srgbClr val="000000"/>
                </a:solidFill>
                <a:effectLst/>
                <a:latin typeface="Times New Roman" panose="02020603050405020304" pitchFamily="18" charset="0"/>
                <a:ea typeface="Times New Roman" panose="02020603050405020304" pitchFamily="18" charset="0"/>
              </a:rPr>
              <a:t> Місія з навчання українських військовослужбовців (EUMAM)</a:t>
            </a:r>
            <a:endParaRPr lang="ru-UA" sz="2400" dirty="0">
              <a:effectLst/>
              <a:latin typeface="Times New Roman" panose="02020603050405020304" pitchFamily="18" charset="0"/>
              <a:ea typeface="Times New Roman" panose="02020603050405020304" pitchFamily="18" charset="0"/>
            </a:endParaRPr>
          </a:p>
          <a:p>
            <a:pPr algn="just"/>
            <a:r>
              <a:rPr lang="ru-UA" sz="2400" dirty="0">
                <a:solidFill>
                  <a:srgbClr val="000000"/>
                </a:solidFill>
                <a:effectLst/>
                <a:latin typeface="Times New Roman" panose="02020603050405020304" pitchFamily="18" charset="0"/>
                <a:ea typeface="Times New Roman" panose="02020603050405020304" pitchFamily="18" charset="0"/>
              </a:rPr>
              <a:t>Місія ЄС з військової допомоги Україні (EUMAM) була започаткована в жовтні 2022 року з метою зміцнення спроможностей Збройних сил України для захисту територіальної цілісності та стримування потенційних агресорів. Місія працює в тісній співпраці з іншими міжнародними партнерами, надаючи навчальну підтримку українським військовим. Станом на листопад 2024 року EUMAM навчила понад 63 000 українських військовослужбовців, що еквівалентно десяти бригадам </a:t>
            </a:r>
            <a:endParaRPr lang="ru-UA" sz="3600" dirty="0"/>
          </a:p>
        </p:txBody>
      </p:sp>
      <p:pic>
        <p:nvPicPr>
          <p:cNvPr id="7" name="Рисунок 6">
            <a:extLst>
              <a:ext uri="{FF2B5EF4-FFF2-40B4-BE49-F238E27FC236}">
                <a16:creationId xmlns:a16="http://schemas.microsoft.com/office/drawing/2014/main" id="{418B8E1E-BF69-2547-9635-B1CFDE452269}"/>
              </a:ext>
            </a:extLst>
          </p:cNvPr>
          <p:cNvPicPr>
            <a:picLocks noChangeAspect="1"/>
          </p:cNvPicPr>
          <p:nvPr/>
        </p:nvPicPr>
        <p:blipFill>
          <a:blip r:embed="rId2"/>
          <a:stretch>
            <a:fillRect/>
          </a:stretch>
        </p:blipFill>
        <p:spPr>
          <a:xfrm>
            <a:off x="6658535" y="3217785"/>
            <a:ext cx="4695265" cy="3096153"/>
          </a:xfrm>
          <a:prstGeom prst="rect">
            <a:avLst/>
          </a:prstGeom>
        </p:spPr>
      </p:pic>
    </p:spTree>
    <p:extLst>
      <p:ext uri="{BB962C8B-B14F-4D97-AF65-F5344CB8AC3E}">
        <p14:creationId xmlns:p14="http://schemas.microsoft.com/office/powerpoint/2010/main" val="396378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838200" y="914400"/>
            <a:ext cx="10515600" cy="2904565"/>
          </a:xfrm>
        </p:spPr>
        <p:txBody>
          <a:bodyPr>
            <a:normAutofit fontScale="92500"/>
          </a:bodyPr>
          <a:lstStyle/>
          <a:p>
            <a:pPr algn="just"/>
            <a:r>
              <a:rPr lang="ru-UA" sz="2000" dirty="0">
                <a:solidFill>
                  <a:srgbClr val="000000"/>
                </a:solidFill>
                <a:effectLst/>
                <a:latin typeface="Times New Roman" panose="02020603050405020304" pitchFamily="18" charset="0"/>
                <a:ea typeface="Times New Roman" panose="02020603050405020304" pitchFamily="18" charset="0"/>
              </a:rPr>
              <a:t>Співпраця між Україною та Європейським Союзом охоплює широкий спектр напрямків, включаючи торговельно-економічну інтеграцію та військову підтримку. Ця співпраця є важливою складовою на шляху України до європейської інтеграції та зміцнення її національної безпеки.</a:t>
            </a:r>
            <a:endParaRPr lang="ru-UA" sz="2000" dirty="0">
              <a:effectLst/>
              <a:latin typeface="Times New Roman" panose="02020603050405020304" pitchFamily="18" charset="0"/>
              <a:ea typeface="Times New Roman" panose="02020603050405020304" pitchFamily="18" charset="0"/>
            </a:endParaRPr>
          </a:p>
          <a:p>
            <a:pPr marL="0" indent="0" algn="just">
              <a:buNone/>
            </a:pPr>
            <a:endParaRPr lang="ru-UA" sz="2000" dirty="0">
              <a:effectLst/>
              <a:latin typeface="Times New Roman" panose="02020603050405020304" pitchFamily="18" charset="0"/>
              <a:ea typeface="Times New Roman" panose="02020603050405020304" pitchFamily="18" charset="0"/>
            </a:endParaRPr>
          </a:p>
          <a:p>
            <a:pPr algn="just"/>
            <a:r>
              <a:rPr lang="ru-UA" sz="2000" b="1" dirty="0">
                <a:solidFill>
                  <a:srgbClr val="000000"/>
                </a:solidFill>
                <a:effectLst/>
                <a:latin typeface="Times New Roman" panose="02020603050405020304" pitchFamily="18" charset="0"/>
                <a:ea typeface="Times New Roman" panose="02020603050405020304" pitchFamily="18" charset="0"/>
              </a:rPr>
              <a:t>Джерела:</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FF"/>
                </a:solidFill>
                <a:effectLst/>
                <a:latin typeface="Times New Roman" panose="02020603050405020304" pitchFamily="18" charset="0"/>
                <a:ea typeface="Times New Roman" panose="02020603050405020304" pitchFamily="18" charset="0"/>
                <a:hlinkClick r:id="rId2"/>
              </a:rPr>
              <a:t>Європейська Комісія — Торговельні відносини з Україною</a:t>
            </a:r>
            <a:endParaRPr lang="ru-UA" sz="20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FF"/>
                </a:solidFill>
                <a:effectLst/>
                <a:latin typeface="Times New Roman" panose="02020603050405020304" pitchFamily="18" charset="0"/>
                <a:ea typeface="Times New Roman" panose="02020603050405020304" pitchFamily="18" charset="0"/>
                <a:hlinkClick r:id="rId3"/>
              </a:rPr>
              <a:t>Європейська Рада — Європейський фонд миру</a:t>
            </a:r>
            <a:endParaRPr lang="ru-UA" sz="20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dirty="0">
                <a:solidFill>
                  <a:srgbClr val="000000"/>
                </a:solidFill>
                <a:effectLst/>
                <a:latin typeface="Times New Roman" panose="02020603050405020304" pitchFamily="18" charset="0"/>
                <a:ea typeface="Times New Roman" panose="02020603050405020304" pitchFamily="18" charset="0"/>
              </a:rPr>
              <a:t>Європейська служба зовнішньої діяльності — Місія з військової допомоги Україні</a:t>
            </a:r>
          </a:p>
          <a:p>
            <a:pPr algn="just"/>
            <a:endParaRPr lang="ru-UA" sz="3200" dirty="0"/>
          </a:p>
        </p:txBody>
      </p:sp>
      <p:pic>
        <p:nvPicPr>
          <p:cNvPr id="9" name="Рисунок 8">
            <a:extLst>
              <a:ext uri="{FF2B5EF4-FFF2-40B4-BE49-F238E27FC236}">
                <a16:creationId xmlns:a16="http://schemas.microsoft.com/office/drawing/2014/main" id="{4688F3AB-A0FD-C44B-B4BE-47E9287EB459}"/>
              </a:ext>
            </a:extLst>
          </p:cNvPr>
          <p:cNvPicPr>
            <a:picLocks noChangeAspect="1"/>
          </p:cNvPicPr>
          <p:nvPr/>
        </p:nvPicPr>
        <p:blipFill>
          <a:blip r:embed="rId4"/>
          <a:stretch>
            <a:fillRect/>
          </a:stretch>
        </p:blipFill>
        <p:spPr>
          <a:xfrm>
            <a:off x="7297271" y="3978875"/>
            <a:ext cx="3854823" cy="2213919"/>
          </a:xfrm>
          <a:prstGeom prst="rect">
            <a:avLst/>
          </a:prstGeom>
        </p:spPr>
      </p:pic>
    </p:spTree>
    <p:extLst>
      <p:ext uri="{BB962C8B-B14F-4D97-AF65-F5344CB8AC3E}">
        <p14:creationId xmlns:p14="http://schemas.microsoft.com/office/powerpoint/2010/main" val="401681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90FA6D-777D-6D4C-B6CF-FE802AF81A31}"/>
              </a:ext>
            </a:extLst>
          </p:cNvPr>
          <p:cNvSpPr>
            <a:spLocks noGrp="1"/>
          </p:cNvSpPr>
          <p:nvPr>
            <p:ph type="title"/>
          </p:nvPr>
        </p:nvSpPr>
        <p:spPr/>
        <p:txBody>
          <a:bodyPr>
            <a:normAutofit fontScale="90000"/>
          </a:bodyPr>
          <a:lstStyle/>
          <a:p>
            <a:r>
              <a:rPr lang="ru-UA" b="1" dirty="0">
                <a:solidFill>
                  <a:srgbClr val="000000"/>
                </a:solidFill>
                <a:latin typeface="Times New Roman" panose="02020603050405020304" pitchFamily="18" charset="0"/>
                <a:ea typeface="Times New Roman" panose="02020603050405020304" pitchFamily="18" charset="0"/>
              </a:rPr>
              <a:t>Дипломатична підтримка України з боку ЄС</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838200" y="1825625"/>
            <a:ext cx="5257800" cy="4351338"/>
          </a:xfrm>
        </p:spPr>
        <p:txBody>
          <a:bodyPr/>
          <a:lstStyle/>
          <a:p>
            <a:pPr marL="0" indent="0" algn="just">
              <a:buNone/>
            </a:pPr>
            <a:r>
              <a:rPr lang="ru-UA" sz="1800" b="1" dirty="0">
                <a:solidFill>
                  <a:srgbClr val="000000"/>
                </a:solidFill>
                <a:effectLst/>
                <a:latin typeface="Times New Roman" panose="02020603050405020304" pitchFamily="18" charset="0"/>
                <a:ea typeface="Times New Roman" panose="02020603050405020304" pitchFamily="18" charset="0"/>
              </a:rPr>
              <a:t> 1. Європейська політика сусідства та Східне партнерство</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Європейський Союз активно підтримує Україну в рамках Європейської політики сусідства та Східного партнерства. Ці ініціативи спрямовані на зміцнення політичних, економічних та культурних зв'язків між ЄС та країнами-сусідами, включаючи Україну. Вони передбачають надання технічної допомоги, фінансування реформ та сприяння інтеграційним процесам.</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5" name="Рисунок 4">
            <a:extLst>
              <a:ext uri="{FF2B5EF4-FFF2-40B4-BE49-F238E27FC236}">
                <a16:creationId xmlns:a16="http://schemas.microsoft.com/office/drawing/2014/main" id="{539802FB-A20E-3A42-9EAA-E8748EA3B66D}"/>
              </a:ext>
            </a:extLst>
          </p:cNvPr>
          <p:cNvPicPr>
            <a:picLocks noChangeAspect="1"/>
          </p:cNvPicPr>
          <p:nvPr/>
        </p:nvPicPr>
        <p:blipFill>
          <a:blip r:embed="rId2"/>
          <a:stretch>
            <a:fillRect/>
          </a:stretch>
        </p:blipFill>
        <p:spPr>
          <a:xfrm>
            <a:off x="7225179" y="1825625"/>
            <a:ext cx="4128621" cy="3302897"/>
          </a:xfrm>
          <a:prstGeom prst="rect">
            <a:avLst/>
          </a:prstGeom>
        </p:spPr>
      </p:pic>
    </p:spTree>
    <p:extLst>
      <p:ext uri="{BB962C8B-B14F-4D97-AF65-F5344CB8AC3E}">
        <p14:creationId xmlns:p14="http://schemas.microsoft.com/office/powerpoint/2010/main" val="2163405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838200" y="3428999"/>
            <a:ext cx="10515600" cy="2747963"/>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2. Протистояння гібридним загрозам</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ЄС визначає гібридні загрози як поєднання військових та невійськових засобів, таких як кібернапади, дезінформація та економічний тиск. У відповідь на ці виклики ЄС розробив стратегію, що включає:</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Покращення обізнаності</a:t>
            </a:r>
            <a:r>
              <a:rPr lang="ru-UA" sz="1800" dirty="0">
                <a:solidFill>
                  <a:srgbClr val="000000"/>
                </a:solidFill>
                <a:effectLst/>
                <a:latin typeface="Times New Roman" panose="02020603050405020304" pitchFamily="18" charset="0"/>
                <a:ea typeface="Times New Roman" panose="02020603050405020304" pitchFamily="18" charset="0"/>
              </a:rPr>
              <a:t> про гібридні загрози серед держав-членів та партнерів.</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Розвиток спільних механізмів реагування</a:t>
            </a:r>
            <a:r>
              <a:rPr lang="ru-UA" sz="1800" dirty="0">
                <a:solidFill>
                  <a:srgbClr val="000000"/>
                </a:solidFill>
                <a:effectLst/>
                <a:latin typeface="Times New Roman" panose="02020603050405020304" pitchFamily="18" charset="0"/>
                <a:ea typeface="Times New Roman" panose="02020603050405020304" pitchFamily="18" charset="0"/>
              </a:rPr>
              <a:t>, таких як Європейський інструмент реагування на кризові ситуації.</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Співпраця з НАТО</a:t>
            </a:r>
            <a:r>
              <a:rPr lang="ru-UA" sz="1800" dirty="0">
                <a:solidFill>
                  <a:srgbClr val="000000"/>
                </a:solidFill>
                <a:effectLst/>
                <a:latin typeface="Times New Roman" panose="02020603050405020304" pitchFamily="18" charset="0"/>
                <a:ea typeface="Times New Roman" panose="02020603050405020304" pitchFamily="18" charset="0"/>
              </a:rPr>
              <a:t> для зміцнення кібербезпеки та захисту критичної інфраструктури.</a:t>
            </a:r>
          </a:p>
          <a:p>
            <a:pPr algn="just"/>
            <a:r>
              <a:rPr lang="ru-UA" sz="1800" dirty="0">
                <a:solidFill>
                  <a:srgbClr val="000000"/>
                </a:solidFill>
                <a:effectLst/>
                <a:latin typeface="Times New Roman" panose="02020603050405020304" pitchFamily="18" charset="0"/>
                <a:ea typeface="Times New Roman" panose="02020603050405020304" pitchFamily="18" charset="0"/>
              </a:rPr>
              <a:t>Ці заходи сприяють підвищенню стійкості України до гібридних загроз.</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9" name="Рисунок 8">
            <a:extLst>
              <a:ext uri="{FF2B5EF4-FFF2-40B4-BE49-F238E27FC236}">
                <a16:creationId xmlns:a16="http://schemas.microsoft.com/office/drawing/2014/main" id="{9860B92B-9F1B-0946-B7C9-394130C94494}"/>
              </a:ext>
            </a:extLst>
          </p:cNvPr>
          <p:cNvPicPr>
            <a:picLocks noChangeAspect="1"/>
          </p:cNvPicPr>
          <p:nvPr/>
        </p:nvPicPr>
        <p:blipFill>
          <a:blip r:embed="rId2"/>
          <a:stretch>
            <a:fillRect/>
          </a:stretch>
        </p:blipFill>
        <p:spPr>
          <a:xfrm>
            <a:off x="6920753" y="505467"/>
            <a:ext cx="4031876" cy="2658701"/>
          </a:xfrm>
          <a:prstGeom prst="rect">
            <a:avLst/>
          </a:prstGeom>
        </p:spPr>
      </p:pic>
    </p:spTree>
    <p:extLst>
      <p:ext uri="{BB962C8B-B14F-4D97-AF65-F5344CB8AC3E}">
        <p14:creationId xmlns:p14="http://schemas.microsoft.com/office/powerpoint/2010/main" val="2502198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08C4CB-EB0E-3644-B59A-7766147CA3C3}"/>
              </a:ext>
            </a:extLst>
          </p:cNvPr>
          <p:cNvSpPr>
            <a:spLocks noGrp="1"/>
          </p:cNvSpPr>
          <p:nvPr>
            <p:ph type="title"/>
          </p:nvPr>
        </p:nvSpPr>
        <p:spPr/>
        <p:txBody>
          <a:bodyPr/>
          <a:lstStyle/>
          <a:p>
            <a:r>
              <a:rPr lang="ru-UA" b="1" dirty="0">
                <a:solidFill>
                  <a:srgbClr val="000000"/>
                </a:solidFill>
                <a:latin typeface="Apple Color Emoji" pitchFamily="2" charset="0"/>
                <a:ea typeface="Times New Roman" panose="02020603050405020304" pitchFamily="18" charset="0"/>
                <a:cs typeface="Apple Color Emoji" pitchFamily="2" charset="0"/>
              </a:rPr>
              <a:t>⚡</a:t>
            </a:r>
            <a:r>
              <a:rPr lang="ru-UA" b="1" dirty="0">
                <a:solidFill>
                  <a:srgbClr val="000000"/>
                </a:solidFill>
                <a:latin typeface="Times New Roman" panose="02020603050405020304" pitchFamily="18" charset="0"/>
                <a:ea typeface="Times New Roman" panose="02020603050405020304" pitchFamily="18" charset="0"/>
              </a:rPr>
              <a:t> Енергетична підтримка України</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1253331"/>
            <a:ext cx="10515600" cy="2493916"/>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1. Механізм цивільного захисту ЄС</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У квітні 2023 року Україна приєдналася до Механізму цивільного захисту ЄС як країна-учасниця. Цей механізм сприяє співпраці між державами-членами ЄС та третіми країнами у сфері цивільного захисту, включаючи реагування на катастрофи та надзвичайні ситуації. У рамках цього механізму ЄС надав Україні значну кількість гуманітарної допомоги, зокрема понад 156 000 тонн вантажів, включаючи генератори, трансформатори та енергозберігаючі лампи.</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5" name="Рисунок 4">
            <a:extLst>
              <a:ext uri="{FF2B5EF4-FFF2-40B4-BE49-F238E27FC236}">
                <a16:creationId xmlns:a16="http://schemas.microsoft.com/office/drawing/2014/main" id="{A2503043-275C-4742-AB82-D7B50937BB94}"/>
              </a:ext>
            </a:extLst>
          </p:cNvPr>
          <p:cNvPicPr>
            <a:picLocks noChangeAspect="1"/>
          </p:cNvPicPr>
          <p:nvPr/>
        </p:nvPicPr>
        <p:blipFill>
          <a:blip r:embed="rId2"/>
          <a:stretch>
            <a:fillRect/>
          </a:stretch>
        </p:blipFill>
        <p:spPr>
          <a:xfrm>
            <a:off x="1035424" y="3601476"/>
            <a:ext cx="4342348" cy="2493916"/>
          </a:xfrm>
          <a:prstGeom prst="rect">
            <a:avLst/>
          </a:prstGeom>
        </p:spPr>
      </p:pic>
      <p:pic>
        <p:nvPicPr>
          <p:cNvPr id="7" name="Рисунок 6">
            <a:extLst>
              <a:ext uri="{FF2B5EF4-FFF2-40B4-BE49-F238E27FC236}">
                <a16:creationId xmlns:a16="http://schemas.microsoft.com/office/drawing/2014/main" id="{323F67ED-F5B2-B449-B5DA-B50152EFF521}"/>
              </a:ext>
            </a:extLst>
          </p:cNvPr>
          <p:cNvPicPr>
            <a:picLocks noChangeAspect="1"/>
          </p:cNvPicPr>
          <p:nvPr/>
        </p:nvPicPr>
        <p:blipFill>
          <a:blip r:embed="rId3"/>
          <a:stretch>
            <a:fillRect/>
          </a:stretch>
        </p:blipFill>
        <p:spPr>
          <a:xfrm>
            <a:off x="6096000" y="3601476"/>
            <a:ext cx="4772309" cy="2493916"/>
          </a:xfrm>
          <a:prstGeom prst="rect">
            <a:avLst/>
          </a:prstGeom>
        </p:spPr>
      </p:pic>
    </p:spTree>
    <p:extLst>
      <p:ext uri="{BB962C8B-B14F-4D97-AF65-F5344CB8AC3E}">
        <p14:creationId xmlns:p14="http://schemas.microsoft.com/office/powerpoint/2010/main" val="36184620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838200" y="498847"/>
            <a:ext cx="4343400" cy="5633011"/>
          </a:xfrm>
        </p:spPr>
        <p:txBody>
          <a:bodyPr>
            <a:normAutofit/>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2. Фінансова підтримка енергетичного сектору</a:t>
            </a:r>
            <a:endParaRPr lang="ru-UA" sz="2000" dirty="0">
              <a:effectLst/>
              <a:latin typeface="Times New Roman" panose="02020603050405020304" pitchFamily="18" charset="0"/>
              <a:ea typeface="Times New Roman" panose="02020603050405020304" pitchFamily="18" charset="0"/>
            </a:endParaRPr>
          </a:p>
          <a:p>
            <a:pPr algn="just"/>
            <a:r>
              <a:rPr lang="ru-UA" sz="2000" dirty="0">
                <a:solidFill>
                  <a:srgbClr val="000000"/>
                </a:solidFill>
                <a:effectLst/>
                <a:latin typeface="Times New Roman" panose="02020603050405020304" pitchFamily="18" charset="0"/>
                <a:ea typeface="Times New Roman" panose="02020603050405020304" pitchFamily="18" charset="0"/>
              </a:rPr>
              <a:t>ЄС також надає фінансову підтримку для відновлення енергетичної інфраструктури України. У серпні 2025 року Європейська Комісія підписала угоду з Європейським банком реконструкції та розвитку (ЄБРР) на суму 500 мільйонів євро для поповнення газових резервів України, постраждалих від російських атак. Це фінансування допомагає відновити енергетичну безпеку країни та забезпечити стабільність енергопостачання.</a:t>
            </a:r>
            <a:endParaRPr lang="ru-UA" sz="2000" dirty="0">
              <a:effectLst/>
              <a:latin typeface="Times New Roman" panose="02020603050405020304" pitchFamily="18" charset="0"/>
              <a:ea typeface="Times New Roman" panose="02020603050405020304" pitchFamily="18" charset="0"/>
            </a:endParaRPr>
          </a:p>
          <a:p>
            <a:pPr algn="just"/>
            <a:endParaRPr lang="ru-UA" sz="3200" dirty="0"/>
          </a:p>
        </p:txBody>
      </p:sp>
      <p:pic>
        <p:nvPicPr>
          <p:cNvPr id="5" name="Рисунок 4">
            <a:extLst>
              <a:ext uri="{FF2B5EF4-FFF2-40B4-BE49-F238E27FC236}">
                <a16:creationId xmlns:a16="http://schemas.microsoft.com/office/drawing/2014/main" id="{BA7FD899-25D0-CA4A-9A1A-EF4A6F1E8245}"/>
              </a:ext>
            </a:extLst>
          </p:cNvPr>
          <p:cNvPicPr>
            <a:picLocks noChangeAspect="1"/>
          </p:cNvPicPr>
          <p:nvPr/>
        </p:nvPicPr>
        <p:blipFill>
          <a:blip r:embed="rId2"/>
          <a:stretch>
            <a:fillRect/>
          </a:stretch>
        </p:blipFill>
        <p:spPr>
          <a:xfrm>
            <a:off x="6270438" y="825126"/>
            <a:ext cx="5083362" cy="3376540"/>
          </a:xfrm>
          <a:prstGeom prst="rect">
            <a:avLst/>
          </a:prstGeom>
        </p:spPr>
      </p:pic>
    </p:spTree>
    <p:extLst>
      <p:ext uri="{BB962C8B-B14F-4D97-AF65-F5344CB8AC3E}">
        <p14:creationId xmlns:p14="http://schemas.microsoft.com/office/powerpoint/2010/main" val="3143759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DCEA66-B2E9-074C-9063-A9AE60484800}"/>
              </a:ext>
            </a:extLst>
          </p:cNvPr>
          <p:cNvSpPr>
            <a:spLocks noGrp="1"/>
          </p:cNvSpPr>
          <p:nvPr>
            <p:ph type="title"/>
          </p:nvPr>
        </p:nvSpPr>
        <p:spPr/>
        <p:txBody>
          <a:bodyPr>
            <a:normAutofit fontScale="90000"/>
          </a:bodyPr>
          <a:lstStyle/>
          <a:p>
            <a:r>
              <a:rPr lang="ru-UA" b="1" dirty="0">
                <a:solidFill>
                  <a:srgbClr val="000000"/>
                </a:solidFill>
                <a:latin typeface="Times New Roman" panose="02020603050405020304" pitchFamily="18" charset="0"/>
                <a:ea typeface="Times New Roman" panose="02020603050405020304" pitchFamily="18" charset="0"/>
              </a:rPr>
              <a:t>Використання заморожених російських активів для відбудови України</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1496732"/>
            <a:ext cx="10515600" cy="1993340"/>
          </a:xfrm>
        </p:spPr>
        <p:txBody>
          <a:bodyPr/>
          <a:lstStyle/>
          <a:p>
            <a:pPr marL="0" indent="0" algn="just">
              <a:buNone/>
            </a:pPr>
            <a:r>
              <a:rPr lang="ru-UA" sz="1800" b="1" dirty="0">
                <a:solidFill>
                  <a:srgbClr val="000000"/>
                </a:solidFill>
                <a:effectLst/>
                <a:latin typeface="Apple Color Emoji" pitchFamily="2" charset="0"/>
                <a:ea typeface="Times New Roman" panose="02020603050405020304" pitchFamily="18" charset="0"/>
                <a:cs typeface="Apple Color Emoji" pitchFamily="2" charset="0"/>
              </a:rPr>
              <a:t>💰</a:t>
            </a:r>
            <a:r>
              <a:rPr lang="ru-UA" sz="1800" b="1" dirty="0">
                <a:solidFill>
                  <a:srgbClr val="000000"/>
                </a:solidFill>
                <a:effectLst/>
                <a:latin typeface="Times New Roman" panose="02020603050405020304" pitchFamily="18" charset="0"/>
                <a:ea typeface="Times New Roman" panose="02020603050405020304" pitchFamily="18" charset="0"/>
              </a:rPr>
              <a:t> 1. План "Репараційного кредиту"</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ЄС розробляє механізм використання заморожених російських активів для фінансування відбудови України. Оскільки пряме конфіскування цих активів суперечить міжнародному праву, пропонується створити спеціальний фінансовий інструмент — "репараційний кредит". Цей кредит буде наданий Україні під гарантії заморожених російських активів, і повернення коштів відбудеться лише після того, як Росія виплатить репарації Україні відповідно до мирної угоди.</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5" name="Рисунок 4">
            <a:extLst>
              <a:ext uri="{FF2B5EF4-FFF2-40B4-BE49-F238E27FC236}">
                <a16:creationId xmlns:a16="http://schemas.microsoft.com/office/drawing/2014/main" id="{751E2B4B-9B30-2A41-B4BE-193D5ECF2178}"/>
              </a:ext>
            </a:extLst>
          </p:cNvPr>
          <p:cNvPicPr>
            <a:picLocks noChangeAspect="1"/>
          </p:cNvPicPr>
          <p:nvPr/>
        </p:nvPicPr>
        <p:blipFill>
          <a:blip r:embed="rId2"/>
          <a:stretch>
            <a:fillRect/>
          </a:stretch>
        </p:blipFill>
        <p:spPr>
          <a:xfrm>
            <a:off x="6841353" y="3429000"/>
            <a:ext cx="4512447" cy="2997319"/>
          </a:xfrm>
          <a:prstGeom prst="rect">
            <a:avLst/>
          </a:prstGeom>
        </p:spPr>
      </p:pic>
    </p:spTree>
    <p:extLst>
      <p:ext uri="{BB962C8B-B14F-4D97-AF65-F5344CB8AC3E}">
        <p14:creationId xmlns:p14="http://schemas.microsoft.com/office/powerpoint/2010/main" val="16469045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19E200-EBED-8A45-B6F6-F39C4467A245}"/>
              </a:ext>
            </a:extLst>
          </p:cNvPr>
          <p:cNvSpPr>
            <a:spLocks noGrp="1"/>
          </p:cNvSpPr>
          <p:nvPr>
            <p:ph type="title"/>
          </p:nvPr>
        </p:nvSpPr>
        <p:spPr/>
        <p:txBody>
          <a:bodyPr/>
          <a:lstStyle/>
          <a:p>
            <a:r>
              <a:rPr lang="ru-UA" b="1" dirty="0">
                <a:solidFill>
                  <a:srgbClr val="000000"/>
                </a:solidFill>
                <a:latin typeface="Times New Roman" panose="02020603050405020304" pitchFamily="18" charset="0"/>
                <a:ea typeface="Times New Roman" panose="02020603050405020304" pitchFamily="18" charset="0"/>
              </a:rPr>
              <a:t>2. Підтримка ініціативи</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5258D432-6B71-DB45-84C6-B31A8313CE7A}"/>
              </a:ext>
            </a:extLst>
          </p:cNvPr>
          <p:cNvSpPr>
            <a:spLocks noGrp="1"/>
          </p:cNvSpPr>
          <p:nvPr>
            <p:ph idx="1"/>
          </p:nvPr>
        </p:nvSpPr>
        <p:spPr/>
        <p:txBody>
          <a:bodyPr/>
          <a:lstStyle/>
          <a:p>
            <a:r>
              <a:rPr lang="ru-UA" sz="1800" dirty="0">
                <a:solidFill>
                  <a:srgbClr val="000000"/>
                </a:solidFill>
                <a:effectLst/>
                <a:latin typeface="Times New Roman" panose="02020603050405020304" pitchFamily="18" charset="0"/>
                <a:ea typeface="Times New Roman" panose="02020603050405020304" pitchFamily="18" charset="0"/>
              </a:rPr>
              <a:t>Підтримка цього плану зростає серед європейських країн. Зокрема, Німеччина та Фінляндія висловили свою підтримку, вважаючи його ефективним способом забезпечити фінансування відбудови України без порушення міжнародного права. Однак деякі країни, такі як Бельгія та Угорщина, висловлюють сумніви щодо правових та економічних наслідків такого кроку.</a:t>
            </a:r>
            <a:endParaRPr lang="ru-UA" sz="1800" dirty="0">
              <a:effectLst/>
              <a:latin typeface="Times New Roman" panose="02020603050405020304" pitchFamily="18" charset="0"/>
              <a:ea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056572E8-BB38-F34E-BA3A-ECB9D7C7ADC8}"/>
              </a:ext>
            </a:extLst>
          </p:cNvPr>
          <p:cNvPicPr>
            <a:picLocks noChangeAspect="1"/>
          </p:cNvPicPr>
          <p:nvPr/>
        </p:nvPicPr>
        <p:blipFill>
          <a:blip r:embed="rId2"/>
          <a:stretch>
            <a:fillRect/>
          </a:stretch>
        </p:blipFill>
        <p:spPr>
          <a:xfrm>
            <a:off x="1127258" y="3076575"/>
            <a:ext cx="6100536" cy="3416300"/>
          </a:xfrm>
          <a:prstGeom prst="rect">
            <a:avLst/>
          </a:prstGeom>
        </p:spPr>
      </p:pic>
    </p:spTree>
    <p:extLst>
      <p:ext uri="{BB962C8B-B14F-4D97-AF65-F5344CB8AC3E}">
        <p14:creationId xmlns:p14="http://schemas.microsoft.com/office/powerpoint/2010/main" val="2067588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9F6C861-9DB6-2240-B3A6-9BFC7619D044}"/>
              </a:ext>
            </a:extLst>
          </p:cNvPr>
          <p:cNvSpPr>
            <a:spLocks noGrp="1"/>
          </p:cNvSpPr>
          <p:nvPr>
            <p:ph idx="1"/>
          </p:nvPr>
        </p:nvSpPr>
        <p:spPr>
          <a:xfrm>
            <a:off x="978647" y="781122"/>
            <a:ext cx="5849471" cy="5295755"/>
          </a:xfrm>
        </p:spPr>
        <p:txBody>
          <a:bodyPr>
            <a:normAutofit fontScale="92500" lnSpcReduction="10000"/>
          </a:bodyPr>
          <a:lstStyle/>
          <a:p>
            <a:pPr algn="just"/>
            <a:r>
              <a:rPr lang="ru-UA" sz="2000" b="1" dirty="0">
                <a:solidFill>
                  <a:srgbClr val="000000"/>
                </a:solidFill>
                <a:effectLst/>
                <a:latin typeface="Times New Roman" panose="02020603050405020304" pitchFamily="18" charset="0"/>
                <a:ea typeface="Times New Roman" panose="02020603050405020304" pitchFamily="18" charset="0"/>
              </a:rPr>
              <a:t>2. Східне партнерство</a:t>
            </a:r>
            <a:endParaRPr lang="ru-UA" sz="2000" dirty="0">
              <a:effectLst/>
              <a:latin typeface="Times New Roman" panose="02020603050405020304" pitchFamily="18" charset="0"/>
              <a:ea typeface="Times New Roman" panose="02020603050405020304" pitchFamily="18" charset="0"/>
            </a:endParaRPr>
          </a:p>
          <a:p>
            <a:pPr algn="just"/>
            <a:r>
              <a:rPr lang="ru-UA" sz="2000" dirty="0">
                <a:solidFill>
                  <a:srgbClr val="000000"/>
                </a:solidFill>
                <a:effectLst/>
                <a:latin typeface="Times New Roman" panose="02020603050405020304" pitchFamily="18" charset="0"/>
                <a:ea typeface="Times New Roman" panose="02020603050405020304" pitchFamily="18" charset="0"/>
              </a:rPr>
              <a:t>Ініціатива «Східне партнерство» була започаткована ЄС у 2009 році з метою поглиблення відносин з шістьма східноєвропейськими країнами: Україною, Молдовою, Грузією, Азербайджаном, Вірменією та Білоруссю. Ця ініціатива спрямована на:</a:t>
            </a:r>
            <a:endParaRPr lang="ru-UA" sz="20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Політичну асоціацію</a:t>
            </a:r>
            <a:r>
              <a:rPr lang="ru-UA" sz="2000" dirty="0">
                <a:solidFill>
                  <a:srgbClr val="000000"/>
                </a:solidFill>
                <a:effectLst/>
                <a:latin typeface="Times New Roman" panose="02020603050405020304" pitchFamily="18" charset="0"/>
                <a:ea typeface="Times New Roman" panose="02020603050405020304" pitchFamily="18" charset="0"/>
              </a:rPr>
              <a:t>: поглиблення політичного діалогу та співпраці.</a:t>
            </a: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Економічну інтеграцію</a:t>
            </a:r>
            <a:r>
              <a:rPr lang="ru-UA" sz="2000" dirty="0">
                <a:solidFill>
                  <a:srgbClr val="000000"/>
                </a:solidFill>
                <a:effectLst/>
                <a:latin typeface="Times New Roman" panose="02020603050405020304" pitchFamily="18" charset="0"/>
                <a:ea typeface="Times New Roman" panose="02020603050405020304" pitchFamily="18" charset="0"/>
              </a:rPr>
              <a:t>: створення зони вільної торгівлі, гармонізація економічних стандартів.</a:t>
            </a: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Секторну співпрацю</a:t>
            </a:r>
            <a:r>
              <a:rPr lang="ru-UA" sz="2000" dirty="0">
                <a:solidFill>
                  <a:srgbClr val="000000"/>
                </a:solidFill>
                <a:effectLst/>
                <a:latin typeface="Times New Roman" panose="02020603050405020304" pitchFamily="18" charset="0"/>
                <a:ea typeface="Times New Roman" panose="02020603050405020304" pitchFamily="18" charset="0"/>
              </a:rPr>
              <a:t>: спільні проекти у сферах енергетики, транспорту, охорони навколишнього середовища.</a:t>
            </a:r>
          </a:p>
          <a:p>
            <a:pPr marL="342900" lvl="0" indent="-342900" algn="just">
              <a:buSzPts val="1000"/>
              <a:buFont typeface="Symbol" pitchFamily="2" charset="2"/>
              <a:buChar char=""/>
              <a:tabLst>
                <a:tab pos="457200" algn="l"/>
              </a:tabLst>
            </a:pPr>
            <a:r>
              <a:rPr lang="ru-UA" sz="2000" b="1" dirty="0">
                <a:solidFill>
                  <a:srgbClr val="000000"/>
                </a:solidFill>
                <a:effectLst/>
                <a:latin typeface="Times New Roman" panose="02020603050405020304" pitchFamily="18" charset="0"/>
                <a:ea typeface="Times New Roman" panose="02020603050405020304" pitchFamily="18" charset="0"/>
              </a:rPr>
              <a:t>Людський вимір</a:t>
            </a:r>
            <a:r>
              <a:rPr lang="ru-UA" sz="2000" dirty="0">
                <a:solidFill>
                  <a:srgbClr val="000000"/>
                </a:solidFill>
                <a:effectLst/>
                <a:latin typeface="Times New Roman" panose="02020603050405020304" pitchFamily="18" charset="0"/>
                <a:ea typeface="Times New Roman" panose="02020603050405020304" pitchFamily="18" charset="0"/>
              </a:rPr>
              <a:t>: підтримка громадянського суспільства, розвиток міжлюдських контактів.</a:t>
            </a:r>
          </a:p>
          <a:p>
            <a:pPr algn="just"/>
            <a:r>
              <a:rPr lang="ru-UA" sz="2000" dirty="0">
                <a:solidFill>
                  <a:srgbClr val="000000"/>
                </a:solidFill>
                <a:effectLst/>
                <a:latin typeface="Times New Roman" panose="02020603050405020304" pitchFamily="18" charset="0"/>
                <a:ea typeface="Times New Roman" panose="02020603050405020304" pitchFamily="18" charset="0"/>
              </a:rPr>
              <a:t>Східне партнерство є важливим елементом зовнішньої політики ЄС, сприяючи стабільності та розвитку в Східній Європі.</a:t>
            </a:r>
            <a:endParaRPr lang="ru-UA" sz="2000" dirty="0">
              <a:effectLst/>
              <a:latin typeface="Times New Roman" panose="02020603050405020304" pitchFamily="18" charset="0"/>
              <a:ea typeface="Times New Roman" panose="02020603050405020304" pitchFamily="18" charset="0"/>
            </a:endParaRPr>
          </a:p>
          <a:p>
            <a:pPr algn="just"/>
            <a:endParaRPr lang="ru-UA" sz="3200" dirty="0"/>
          </a:p>
        </p:txBody>
      </p:sp>
      <p:pic>
        <p:nvPicPr>
          <p:cNvPr id="5" name="Рисунок 4">
            <a:extLst>
              <a:ext uri="{FF2B5EF4-FFF2-40B4-BE49-F238E27FC236}">
                <a16:creationId xmlns:a16="http://schemas.microsoft.com/office/drawing/2014/main" id="{76396ABB-96C2-DC4A-8505-1137C962CF07}"/>
              </a:ext>
            </a:extLst>
          </p:cNvPr>
          <p:cNvPicPr>
            <a:picLocks noChangeAspect="1"/>
          </p:cNvPicPr>
          <p:nvPr/>
        </p:nvPicPr>
        <p:blipFill>
          <a:blip r:embed="rId2"/>
          <a:stretch>
            <a:fillRect/>
          </a:stretch>
        </p:blipFill>
        <p:spPr>
          <a:xfrm>
            <a:off x="8188512" y="1230550"/>
            <a:ext cx="2784288" cy="3939471"/>
          </a:xfrm>
          <a:prstGeom prst="rect">
            <a:avLst/>
          </a:prstGeom>
        </p:spPr>
      </p:pic>
    </p:spTree>
    <p:extLst>
      <p:ext uri="{BB962C8B-B14F-4D97-AF65-F5344CB8AC3E}">
        <p14:creationId xmlns:p14="http://schemas.microsoft.com/office/powerpoint/2010/main" val="9023413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4C0159-35AE-FE41-A7C2-CFA82E42C5DD}"/>
              </a:ext>
            </a:extLst>
          </p:cNvPr>
          <p:cNvSpPr>
            <a:spLocks noGrp="1"/>
          </p:cNvSpPr>
          <p:nvPr>
            <p:ph idx="1"/>
          </p:nvPr>
        </p:nvSpPr>
        <p:spPr>
          <a:xfrm>
            <a:off x="838200" y="806824"/>
            <a:ext cx="5078506" cy="5370139"/>
          </a:xfrm>
        </p:spPr>
        <p:txBody>
          <a:bodyPr>
            <a:normAutofit/>
          </a:bodyPr>
          <a:lstStyle/>
          <a:p>
            <a:pPr algn="just"/>
            <a:r>
              <a:rPr lang="ru-UA" sz="2400" dirty="0">
                <a:solidFill>
                  <a:srgbClr val="000000"/>
                </a:solidFill>
                <a:effectLst/>
                <a:latin typeface="Times New Roman" panose="02020603050405020304" pitchFamily="18" charset="0"/>
                <a:ea typeface="Times New Roman" panose="02020603050405020304" pitchFamily="18" charset="0"/>
              </a:rPr>
              <a:t>Європейський Союз активно підтримує Україну в різних сферах, включаючи дипломатичну підтримку, протистояння гібридним загрозам, енергетичну допомогу та використання заморожених російських активів для відбудови країни. Ця співпраця сприяє зміцненню стійкості України та наближає її до європейських стандартів у різних сферах.</a:t>
            </a:r>
            <a:endParaRPr lang="ru-UA" sz="2400" dirty="0">
              <a:effectLst/>
              <a:latin typeface="Times New Roman" panose="02020603050405020304" pitchFamily="18" charset="0"/>
              <a:ea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232ED26F-1673-3E41-A2D8-5B3E99EA466A}"/>
              </a:ext>
            </a:extLst>
          </p:cNvPr>
          <p:cNvPicPr>
            <a:picLocks noChangeAspect="1"/>
          </p:cNvPicPr>
          <p:nvPr/>
        </p:nvPicPr>
        <p:blipFill>
          <a:blip r:embed="rId2"/>
          <a:stretch>
            <a:fillRect/>
          </a:stretch>
        </p:blipFill>
        <p:spPr>
          <a:xfrm>
            <a:off x="7364132" y="567885"/>
            <a:ext cx="3989668" cy="2650071"/>
          </a:xfrm>
          <a:prstGeom prst="rect">
            <a:avLst/>
          </a:prstGeom>
        </p:spPr>
      </p:pic>
      <p:pic>
        <p:nvPicPr>
          <p:cNvPr id="7" name="Рисунок 6">
            <a:extLst>
              <a:ext uri="{FF2B5EF4-FFF2-40B4-BE49-F238E27FC236}">
                <a16:creationId xmlns:a16="http://schemas.microsoft.com/office/drawing/2014/main" id="{2B2FEB82-6D36-1D4B-8154-7BA5783B2F73}"/>
              </a:ext>
            </a:extLst>
          </p:cNvPr>
          <p:cNvPicPr>
            <a:picLocks noChangeAspect="1"/>
          </p:cNvPicPr>
          <p:nvPr/>
        </p:nvPicPr>
        <p:blipFill>
          <a:blip r:embed="rId3"/>
          <a:stretch>
            <a:fillRect/>
          </a:stretch>
        </p:blipFill>
        <p:spPr>
          <a:xfrm>
            <a:off x="6275296" y="3690751"/>
            <a:ext cx="5364984" cy="2486212"/>
          </a:xfrm>
          <a:prstGeom prst="rect">
            <a:avLst/>
          </a:prstGeom>
        </p:spPr>
      </p:pic>
    </p:spTree>
    <p:extLst>
      <p:ext uri="{BB962C8B-B14F-4D97-AF65-F5344CB8AC3E}">
        <p14:creationId xmlns:p14="http://schemas.microsoft.com/office/powerpoint/2010/main" val="34082962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741D530-BC27-644B-8B2E-817D46DB112A}"/>
              </a:ext>
            </a:extLst>
          </p:cNvPr>
          <p:cNvSpPr>
            <a:spLocks noGrp="1"/>
          </p:cNvSpPr>
          <p:nvPr>
            <p:ph idx="1"/>
          </p:nvPr>
        </p:nvSpPr>
        <p:spPr>
          <a:xfrm>
            <a:off x="838200" y="1825625"/>
            <a:ext cx="5706035" cy="4351338"/>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Джерела:</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Європейська Комісія — Підтримка України</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Європейська Рада — Гібридні загрози</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Європейська служба зовнішньої діяльності — Заморожені активи Росії</a:t>
            </a:r>
          </a:p>
          <a:p>
            <a:pPr marL="342900" lvl="0" indent="-342900">
              <a:buSzPts val="1000"/>
              <a:buFont typeface="Symbol" pitchFamily="2" charset="2"/>
              <a:buChar char=""/>
              <a:tabLst>
                <a:tab pos="457200" algn="l"/>
              </a:tabLst>
            </a:pPr>
            <a:r>
              <a:rPr lang="ru-UA" sz="1800" dirty="0">
                <a:solidFill>
                  <a:srgbClr val="000000"/>
                </a:solidFill>
                <a:effectLst/>
                <a:latin typeface="Times New Roman" panose="02020603050405020304" pitchFamily="18" charset="0"/>
                <a:ea typeface="Times New Roman" panose="02020603050405020304" pitchFamily="18" charset="0"/>
              </a:rPr>
              <a:t>Звісно, ось актуальна статистична інформація щодо підтримки України Європейським Союзом у 2024–2025 роках, подана у вигляді таблиць для зручності сприйняття:</a:t>
            </a:r>
            <a:endParaRPr lang="ru-UA" sz="1800" dirty="0">
              <a:effectLst/>
              <a:latin typeface="Times New Roman" panose="02020603050405020304" pitchFamily="18" charset="0"/>
              <a:ea typeface="Times New Roman" panose="02020603050405020304" pitchFamily="18" charset="0"/>
            </a:endParaRPr>
          </a:p>
          <a:p>
            <a:endParaRPr lang="ru-UA" dirty="0"/>
          </a:p>
        </p:txBody>
      </p:sp>
      <p:pic>
        <p:nvPicPr>
          <p:cNvPr id="5" name="Рисунок 4">
            <a:extLst>
              <a:ext uri="{FF2B5EF4-FFF2-40B4-BE49-F238E27FC236}">
                <a16:creationId xmlns:a16="http://schemas.microsoft.com/office/drawing/2014/main" id="{D7D2D870-832B-A74E-8305-0B11CB058A9D}"/>
              </a:ext>
            </a:extLst>
          </p:cNvPr>
          <p:cNvPicPr>
            <a:picLocks noChangeAspect="1"/>
          </p:cNvPicPr>
          <p:nvPr/>
        </p:nvPicPr>
        <p:blipFill>
          <a:blip r:embed="rId2"/>
          <a:stretch>
            <a:fillRect/>
          </a:stretch>
        </p:blipFill>
        <p:spPr>
          <a:xfrm>
            <a:off x="6544235" y="1502570"/>
            <a:ext cx="4957856" cy="3293174"/>
          </a:xfrm>
          <a:prstGeom prst="rect">
            <a:avLst/>
          </a:prstGeom>
        </p:spPr>
      </p:pic>
    </p:spTree>
    <p:extLst>
      <p:ext uri="{BB962C8B-B14F-4D97-AF65-F5344CB8AC3E}">
        <p14:creationId xmlns:p14="http://schemas.microsoft.com/office/powerpoint/2010/main" val="28668827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DDDA3E-3123-4D4B-81E2-E94F6B7AA285}"/>
              </a:ext>
            </a:extLst>
          </p:cNvPr>
          <p:cNvSpPr>
            <a:spLocks noGrp="1"/>
          </p:cNvSpPr>
          <p:nvPr>
            <p:ph type="title"/>
          </p:nvPr>
        </p:nvSpPr>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 Військова допомога від ЄС</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8C43FEAC-46ED-2146-9616-2C6918B00213}"/>
              </a:ext>
            </a:extLst>
          </p:cNvPr>
          <p:cNvGraphicFramePr>
            <a:graphicFrameLocks noGrp="1"/>
          </p:cNvGraphicFramePr>
          <p:nvPr>
            <p:ph idx="1"/>
            <p:extLst>
              <p:ext uri="{D42A27DB-BD31-4B8C-83A1-F6EECF244321}">
                <p14:modId xmlns:p14="http://schemas.microsoft.com/office/powerpoint/2010/main" val="1614483137"/>
              </p:ext>
            </p:extLst>
          </p:nvPr>
        </p:nvGraphicFramePr>
        <p:xfrm>
          <a:off x="838200" y="2043953"/>
          <a:ext cx="10515600" cy="3755662"/>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405662155"/>
                    </a:ext>
                  </a:extLst>
                </a:gridCol>
                <a:gridCol w="3505200">
                  <a:extLst>
                    <a:ext uri="{9D8B030D-6E8A-4147-A177-3AD203B41FA5}">
                      <a16:colId xmlns:a16="http://schemas.microsoft.com/office/drawing/2014/main" val="1752614386"/>
                    </a:ext>
                  </a:extLst>
                </a:gridCol>
                <a:gridCol w="3505200">
                  <a:extLst>
                    <a:ext uri="{9D8B030D-6E8A-4147-A177-3AD203B41FA5}">
                      <a16:colId xmlns:a16="http://schemas.microsoft.com/office/drawing/2014/main" val="857384028"/>
                    </a:ext>
                  </a:extLst>
                </a:gridCol>
              </a:tblGrid>
              <a:tr h="469458">
                <a:tc>
                  <a:txBody>
                    <a:bodyPr/>
                    <a:lstStyle/>
                    <a:p>
                      <a:pPr algn="ctr"/>
                      <a:r>
                        <a:rPr lang="ru-UA" sz="2000">
                          <a:effectLst/>
                          <a:latin typeface="Times New Roman" panose="02020603050405020304" pitchFamily="18" charset="0"/>
                          <a:cs typeface="Times New Roman" panose="02020603050405020304" pitchFamily="18" charset="0"/>
                        </a:rPr>
                        <a:t>Категорія підтримки</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Сума (євро)</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Примітки</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73404036"/>
                  </a:ext>
                </a:extLst>
              </a:tr>
              <a:tr h="1408373">
                <a:tc>
                  <a:txBody>
                    <a:bodyPr/>
                    <a:lstStyle/>
                    <a:p>
                      <a:r>
                        <a:rPr lang="ru-UA" sz="2000" dirty="0">
                          <a:effectLst/>
                          <a:latin typeface="Times New Roman" panose="02020603050405020304" pitchFamily="18" charset="0"/>
                          <a:cs typeface="Times New Roman" panose="02020603050405020304" pitchFamily="18" charset="0"/>
                        </a:rPr>
                        <a:t>Загальна військова допомога</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€13,4 млрд</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Включає поставки техніки, озброєння та навчання </a:t>
                      </a:r>
                      <a:r>
                        <a:rPr lang="ru-UA" sz="2000" dirty="0">
                          <a:effectLst/>
                          <a:latin typeface="Times New Roman" panose="02020603050405020304" pitchFamily="18" charset="0"/>
                          <a:cs typeface="Times New Roman" panose="02020603050405020304" pitchFamily="18" charset="0"/>
                          <a:hlinkClick r:id="rId2"/>
                        </a:rPr>
                        <a:t>Congress.gov</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14585929"/>
                  </a:ext>
                </a:extLst>
              </a:tr>
              <a:tr h="1877831">
                <a:tc>
                  <a:txBody>
                    <a:bodyPr/>
                    <a:lstStyle/>
                    <a:p>
                      <a:r>
                        <a:rPr lang="ru-UA" sz="2000">
                          <a:effectLst/>
                          <a:latin typeface="Times New Roman" panose="02020603050405020304" pitchFamily="18" charset="0"/>
                          <a:cs typeface="Times New Roman" panose="02020603050405020304" pitchFamily="18" charset="0"/>
                        </a:rPr>
                        <a:t>Внесок ЄС у загальну військову допомогу</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€6,7 млрд</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ЄС надав 83% танків та 76% систем ППО, поставлених Україні з початку війни </a:t>
                      </a:r>
                      <a:r>
                        <a:rPr lang="ru-UA" sz="2000" dirty="0">
                          <a:effectLst/>
                          <a:latin typeface="Times New Roman" panose="02020603050405020304" pitchFamily="18" charset="0"/>
                          <a:cs typeface="Times New Roman" panose="02020603050405020304" pitchFamily="18" charset="0"/>
                          <a:hlinkClick r:id="rId3"/>
                        </a:rPr>
                        <a:t>Epthinktank</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747022"/>
                  </a:ext>
                </a:extLst>
              </a:tr>
            </a:tbl>
          </a:graphicData>
        </a:graphic>
      </p:graphicFrame>
    </p:spTree>
    <p:extLst>
      <p:ext uri="{BB962C8B-B14F-4D97-AF65-F5344CB8AC3E}">
        <p14:creationId xmlns:p14="http://schemas.microsoft.com/office/powerpoint/2010/main" val="9333014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8195F9-3D17-534A-AAB0-EB763ECE9803}"/>
              </a:ext>
            </a:extLst>
          </p:cNvPr>
          <p:cNvSpPr>
            <a:spLocks noGrp="1"/>
          </p:cNvSpPr>
          <p:nvPr>
            <p:ph type="title"/>
          </p:nvPr>
        </p:nvSpPr>
        <p:spPr/>
        <p:txBody>
          <a:bodyPr/>
          <a:lstStyle/>
          <a:p>
            <a:r>
              <a:rPr lang="ru-UA" sz="1800" b="1" dirty="0">
                <a:solidFill>
                  <a:srgbClr val="000000"/>
                </a:solidFill>
                <a:effectLst/>
                <a:latin typeface="Apple Color Emoji" pitchFamily="2" charset="0"/>
                <a:ea typeface="Times New Roman" panose="02020603050405020304" pitchFamily="18" charset="0"/>
                <a:cs typeface="Apple Color Emoji" pitchFamily="2" charset="0"/>
              </a:rPr>
              <a:t>⚠️</a:t>
            </a:r>
            <a:r>
              <a:rPr lang="ru-UA" sz="1800" b="1" dirty="0">
                <a:solidFill>
                  <a:srgbClr val="000000"/>
                </a:solidFill>
                <a:effectLst/>
                <a:latin typeface="Times New Roman" panose="02020603050405020304" pitchFamily="18" charset="0"/>
                <a:ea typeface="Times New Roman" panose="02020603050405020304" pitchFamily="18" charset="0"/>
              </a:rPr>
              <a:t> Кібер- та гібридні загрози</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D275DB54-A40F-E34D-A449-489EC8840107}"/>
              </a:ext>
            </a:extLst>
          </p:cNvPr>
          <p:cNvGraphicFramePr>
            <a:graphicFrameLocks noGrp="1"/>
          </p:cNvGraphicFramePr>
          <p:nvPr>
            <p:ph idx="1"/>
            <p:extLst>
              <p:ext uri="{D42A27DB-BD31-4B8C-83A1-F6EECF244321}">
                <p14:modId xmlns:p14="http://schemas.microsoft.com/office/powerpoint/2010/main" val="623067335"/>
              </p:ext>
            </p:extLst>
          </p:nvPr>
        </p:nvGraphicFramePr>
        <p:xfrm>
          <a:off x="838200" y="1840860"/>
          <a:ext cx="10515600" cy="4061358"/>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2464552655"/>
                    </a:ext>
                  </a:extLst>
                </a:gridCol>
                <a:gridCol w="3505200">
                  <a:extLst>
                    <a:ext uri="{9D8B030D-6E8A-4147-A177-3AD203B41FA5}">
                      <a16:colId xmlns:a16="http://schemas.microsoft.com/office/drawing/2014/main" val="125772578"/>
                    </a:ext>
                  </a:extLst>
                </a:gridCol>
                <a:gridCol w="3505200">
                  <a:extLst>
                    <a:ext uri="{9D8B030D-6E8A-4147-A177-3AD203B41FA5}">
                      <a16:colId xmlns:a16="http://schemas.microsoft.com/office/drawing/2014/main" val="1894299104"/>
                    </a:ext>
                  </a:extLst>
                </a:gridCol>
              </a:tblGrid>
              <a:tr h="369214">
                <a:tc>
                  <a:txBody>
                    <a:bodyPr/>
                    <a:lstStyle/>
                    <a:p>
                      <a:pPr algn="ctr"/>
                      <a:r>
                        <a:rPr lang="ru-UA" sz="2000">
                          <a:effectLst/>
                          <a:latin typeface="Times New Roman" panose="02020603050405020304" pitchFamily="18" charset="0"/>
                          <a:cs typeface="Times New Roman" panose="02020603050405020304" pitchFamily="18" charset="0"/>
                        </a:rPr>
                        <a:t>Показник</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Значення</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Примітки</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8678621"/>
                  </a:ext>
                </a:extLst>
              </a:tr>
              <a:tr h="738429">
                <a:tc>
                  <a:txBody>
                    <a:bodyPr/>
                    <a:lstStyle/>
                    <a:p>
                      <a:r>
                        <a:rPr lang="ru-UA" sz="2000">
                          <a:effectLst/>
                          <a:latin typeface="Times New Roman" panose="02020603050405020304" pitchFamily="18" charset="0"/>
                          <a:cs typeface="Times New Roman" panose="02020603050405020304" pitchFamily="18" charset="0"/>
                        </a:rPr>
                        <a:t>Кількість кіберінцидентів</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&gt;1 000</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Підтверджених як прямі кіберзагрози </a:t>
                      </a:r>
                      <a:r>
                        <a:rPr lang="ru-UA" sz="2000" dirty="0">
                          <a:effectLst/>
                          <a:latin typeface="Times New Roman" panose="02020603050405020304" pitchFamily="18" charset="0"/>
                          <a:cs typeface="Times New Roman" panose="02020603050405020304" pitchFamily="18" charset="0"/>
                          <a:hlinkClick r:id="rId2"/>
                        </a:rPr>
                        <a:t>Cyble</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01390991"/>
                  </a:ext>
                </a:extLst>
              </a:tr>
              <a:tr h="1107643">
                <a:tc>
                  <a:txBody>
                    <a:bodyPr/>
                    <a:lstStyle/>
                    <a:p>
                      <a:r>
                        <a:rPr lang="ru-UA" sz="2000">
                          <a:effectLst/>
                          <a:latin typeface="Times New Roman" panose="02020603050405020304" pitchFamily="18" charset="0"/>
                          <a:cs typeface="Times New Roman" panose="02020603050405020304" pitchFamily="18" charset="0"/>
                        </a:rPr>
                        <a:t>Документовані кібернапади</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&gt;650</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Операції про-російських акторів проти українських об'єктів </a:t>
                      </a:r>
                      <a:r>
                        <a:rPr lang="ru-UA" sz="2000" dirty="0">
                          <a:effectLst/>
                          <a:latin typeface="Times New Roman" panose="02020603050405020304" pitchFamily="18" charset="0"/>
                          <a:cs typeface="Times New Roman" panose="02020603050405020304" pitchFamily="18" charset="0"/>
                          <a:hlinkClick r:id="rId3"/>
                        </a:rPr>
                        <a:t>CyberPeace Institute</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21549192"/>
                  </a:ext>
                </a:extLst>
              </a:tr>
              <a:tr h="1846072">
                <a:tc>
                  <a:txBody>
                    <a:bodyPr/>
                    <a:lstStyle/>
                    <a:p>
                      <a:r>
                        <a:rPr lang="ru-UA" sz="2000" dirty="0">
                          <a:effectLst/>
                          <a:latin typeface="Times New Roman" panose="02020603050405020304" pitchFamily="18" charset="0"/>
                          <a:cs typeface="Times New Roman" panose="02020603050405020304" pitchFamily="18" charset="0"/>
                        </a:rPr>
                        <a:t>Спільні заходи з ЄС</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3+</a:t>
                      </a:r>
                      <a:endParaRPr lang="ru-UA"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Третя сесія діалогу з кібербезпеки відбулася в Брюсселі в липні 2024 року </a:t>
                      </a:r>
                      <a:r>
                        <a:rPr lang="ru-UA" sz="2000" dirty="0">
                          <a:effectLst/>
                          <a:latin typeface="Times New Roman" panose="02020603050405020304" pitchFamily="18" charset="0"/>
                          <a:cs typeface="Times New Roman" panose="02020603050405020304" pitchFamily="18" charset="0"/>
                          <a:hlinkClick r:id="rId4"/>
                        </a:rPr>
                        <a:t>Enlargement and Eastern Neighbourhood</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60339198"/>
                  </a:ext>
                </a:extLst>
              </a:tr>
            </a:tbl>
          </a:graphicData>
        </a:graphic>
      </p:graphicFrame>
    </p:spTree>
    <p:extLst>
      <p:ext uri="{BB962C8B-B14F-4D97-AF65-F5344CB8AC3E}">
        <p14:creationId xmlns:p14="http://schemas.microsoft.com/office/powerpoint/2010/main" val="16041789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45D4F0-C7A2-2E46-85D0-425B47FC4EF2}"/>
              </a:ext>
            </a:extLst>
          </p:cNvPr>
          <p:cNvSpPr>
            <a:spLocks noGrp="1"/>
          </p:cNvSpPr>
          <p:nvPr>
            <p:ph type="title"/>
          </p:nvPr>
        </p:nvSpPr>
        <p:spPr/>
        <p:txBody>
          <a:bodyPr/>
          <a:lstStyle/>
          <a:p>
            <a:r>
              <a:rPr lang="ru-UA" sz="1800" b="1" dirty="0">
                <a:solidFill>
                  <a:srgbClr val="000000"/>
                </a:solidFill>
                <a:effectLst/>
                <a:latin typeface="Apple Color Emoji" pitchFamily="2" charset="0"/>
                <a:ea typeface="Times New Roman" panose="02020603050405020304" pitchFamily="18" charset="0"/>
                <a:cs typeface="Apple Color Emoji" pitchFamily="2" charset="0"/>
              </a:rPr>
              <a:t>🔒</a:t>
            </a:r>
            <a:r>
              <a:rPr lang="ru-UA" sz="1800" b="1" dirty="0">
                <a:solidFill>
                  <a:srgbClr val="000000"/>
                </a:solidFill>
                <a:effectLst/>
                <a:latin typeface="Times New Roman" panose="02020603050405020304" pitchFamily="18" charset="0"/>
                <a:ea typeface="Times New Roman" panose="02020603050405020304" pitchFamily="18" charset="0"/>
              </a:rPr>
              <a:t> Використання заморожених російських активів</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446CAFBD-0EDA-0D4A-8C5A-90FF71956BA3}"/>
              </a:ext>
            </a:extLst>
          </p:cNvPr>
          <p:cNvGraphicFramePr>
            <a:graphicFrameLocks noGrp="1"/>
          </p:cNvGraphicFramePr>
          <p:nvPr>
            <p:ph idx="1"/>
            <p:extLst>
              <p:ext uri="{D42A27DB-BD31-4B8C-83A1-F6EECF244321}">
                <p14:modId xmlns:p14="http://schemas.microsoft.com/office/powerpoint/2010/main" val="2429644971"/>
              </p:ext>
            </p:extLst>
          </p:nvPr>
        </p:nvGraphicFramePr>
        <p:xfrm>
          <a:off x="838200" y="1658760"/>
          <a:ext cx="10515600" cy="4834115"/>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894402042"/>
                    </a:ext>
                  </a:extLst>
                </a:gridCol>
                <a:gridCol w="3505200">
                  <a:extLst>
                    <a:ext uri="{9D8B030D-6E8A-4147-A177-3AD203B41FA5}">
                      <a16:colId xmlns:a16="http://schemas.microsoft.com/office/drawing/2014/main" val="406502879"/>
                    </a:ext>
                  </a:extLst>
                </a:gridCol>
                <a:gridCol w="3505200">
                  <a:extLst>
                    <a:ext uri="{9D8B030D-6E8A-4147-A177-3AD203B41FA5}">
                      <a16:colId xmlns:a16="http://schemas.microsoft.com/office/drawing/2014/main" val="2876567094"/>
                    </a:ext>
                  </a:extLst>
                </a:gridCol>
              </a:tblGrid>
              <a:tr h="371855">
                <a:tc>
                  <a:txBody>
                    <a:bodyPr/>
                    <a:lstStyle/>
                    <a:p>
                      <a:pPr algn="ctr"/>
                      <a:r>
                        <a:rPr lang="ru-UA" sz="2000">
                          <a:effectLst/>
                          <a:latin typeface="Times New Roman" panose="02020603050405020304" pitchFamily="18" charset="0"/>
                          <a:cs typeface="Times New Roman" panose="02020603050405020304" pitchFamily="18" charset="0"/>
                        </a:rPr>
                        <a:t>Показник</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Значення</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Примітки</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20965750"/>
                  </a:ext>
                </a:extLst>
              </a:tr>
              <a:tr h="743710">
                <a:tc>
                  <a:txBody>
                    <a:bodyPr/>
                    <a:lstStyle/>
                    <a:p>
                      <a:r>
                        <a:rPr lang="ru-UA" sz="2000">
                          <a:effectLst/>
                          <a:latin typeface="Times New Roman" panose="02020603050405020304" pitchFamily="18" charset="0"/>
                          <a:cs typeface="Times New Roman" panose="02020603050405020304" pitchFamily="18" charset="0"/>
                        </a:rPr>
                        <a:t>Загальна сума заморожених активів</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€210 млрд</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З них €185 млрд знаходяться в Euroclear, Бельгія </a:t>
                      </a:r>
                      <a:r>
                        <a:rPr lang="ru-UA" sz="2000">
                          <a:effectLst/>
                          <a:latin typeface="Times New Roman" panose="02020603050405020304" pitchFamily="18" charset="0"/>
                          <a:cs typeface="Times New Roman" panose="02020603050405020304" pitchFamily="18" charset="0"/>
                          <a:hlinkClick r:id="rId2"/>
                        </a:rPr>
                        <a:t>Al Jazeera</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42653892"/>
                  </a:ext>
                </a:extLst>
              </a:tr>
              <a:tr h="1859275">
                <a:tc>
                  <a:txBody>
                    <a:bodyPr/>
                    <a:lstStyle/>
                    <a:p>
                      <a:r>
                        <a:rPr lang="ru-UA" sz="2000">
                          <a:effectLst/>
                          <a:latin typeface="Times New Roman" panose="02020603050405020304" pitchFamily="18" charset="0"/>
                          <a:cs typeface="Times New Roman" panose="02020603050405020304" pitchFamily="18" charset="0"/>
                        </a:rPr>
                        <a:t>Плановане використання</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€140 млрд</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ЄС розглядає можливість використання доходів від цих активів для фінансування кредиту на відбудову України </a:t>
                      </a:r>
                      <a:r>
                        <a:rPr lang="ru-UA" sz="2000">
                          <a:effectLst/>
                          <a:latin typeface="Times New Roman" panose="02020603050405020304" pitchFamily="18" charset="0"/>
                          <a:cs typeface="Times New Roman" panose="02020603050405020304" pitchFamily="18" charset="0"/>
                          <a:hlinkClick r:id="rId3"/>
                        </a:rPr>
                        <a:t>AP News</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96447728"/>
                  </a:ext>
                </a:extLst>
              </a:tr>
              <a:tr h="1859275">
                <a:tc>
                  <a:txBody>
                    <a:bodyPr/>
                    <a:lstStyle/>
                    <a:p>
                      <a:r>
                        <a:rPr lang="ru-UA" sz="2000">
                          <a:effectLst/>
                          <a:latin typeface="Times New Roman" panose="02020603050405020304" pitchFamily="18" charset="0"/>
                          <a:cs typeface="Times New Roman" panose="02020603050405020304" pitchFamily="18" charset="0"/>
                        </a:rPr>
                        <a:t>Підтримка ініціативи</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Змішана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Країни, такі як Німеччина, Фінляндія та Швеція підтримують, Франція та Бельгія висловлюють обережність </a:t>
                      </a:r>
                      <a:r>
                        <a:rPr lang="ru-UA" sz="2000" dirty="0">
                          <a:effectLst/>
                          <a:latin typeface="Times New Roman" panose="02020603050405020304" pitchFamily="18" charset="0"/>
                          <a:cs typeface="Times New Roman" panose="02020603050405020304" pitchFamily="18" charset="0"/>
                          <a:hlinkClick r:id="rId4"/>
                        </a:rPr>
                        <a:t>Фінансовий час</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33860441"/>
                  </a:ext>
                </a:extLst>
              </a:tr>
            </a:tbl>
          </a:graphicData>
        </a:graphic>
      </p:graphicFrame>
    </p:spTree>
    <p:extLst>
      <p:ext uri="{BB962C8B-B14F-4D97-AF65-F5344CB8AC3E}">
        <p14:creationId xmlns:p14="http://schemas.microsoft.com/office/powerpoint/2010/main" val="38091920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E10B7A-E428-E748-93EE-A02042B91B90}"/>
              </a:ext>
            </a:extLst>
          </p:cNvPr>
          <p:cNvSpPr>
            <a:spLocks noGrp="1"/>
          </p:cNvSpPr>
          <p:nvPr>
            <p:ph type="title"/>
          </p:nvPr>
        </p:nvSpPr>
        <p:spPr/>
        <p:txBody>
          <a:bodyPr/>
          <a:lstStyle/>
          <a:p>
            <a:r>
              <a:rPr lang="ru-UA" sz="1800" b="1" dirty="0">
                <a:solidFill>
                  <a:srgbClr val="000000"/>
                </a:solidFill>
                <a:effectLst/>
                <a:latin typeface="Apple Color Emoji" pitchFamily="2" charset="0"/>
                <a:ea typeface="Times New Roman" panose="02020603050405020304" pitchFamily="18" charset="0"/>
                <a:cs typeface="Apple Color Emoji" pitchFamily="2" charset="0"/>
              </a:rPr>
              <a:t>⚡</a:t>
            </a:r>
            <a:r>
              <a:rPr lang="ru-UA" sz="1800" b="1" dirty="0">
                <a:solidFill>
                  <a:srgbClr val="000000"/>
                </a:solidFill>
                <a:effectLst/>
                <a:latin typeface="Times New Roman" panose="02020603050405020304" pitchFamily="18" charset="0"/>
                <a:ea typeface="Times New Roman" panose="02020603050405020304" pitchFamily="18" charset="0"/>
              </a:rPr>
              <a:t> Енергетична підтримка та імпорт енергоносіїв з Росії</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E4D540FB-13D7-D946-9B2D-68D1D9D96108}"/>
              </a:ext>
            </a:extLst>
          </p:cNvPr>
          <p:cNvGraphicFramePr>
            <a:graphicFrameLocks noGrp="1"/>
          </p:cNvGraphicFramePr>
          <p:nvPr>
            <p:ph idx="1"/>
            <p:extLst>
              <p:ext uri="{D42A27DB-BD31-4B8C-83A1-F6EECF244321}">
                <p14:modId xmlns:p14="http://schemas.microsoft.com/office/powerpoint/2010/main" val="1146172054"/>
              </p:ext>
            </p:extLst>
          </p:nvPr>
        </p:nvGraphicFramePr>
        <p:xfrm>
          <a:off x="838200" y="1027906"/>
          <a:ext cx="10515600" cy="30480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1732257765"/>
                    </a:ext>
                  </a:extLst>
                </a:gridCol>
                <a:gridCol w="3505200">
                  <a:extLst>
                    <a:ext uri="{9D8B030D-6E8A-4147-A177-3AD203B41FA5}">
                      <a16:colId xmlns:a16="http://schemas.microsoft.com/office/drawing/2014/main" val="3972931205"/>
                    </a:ext>
                  </a:extLst>
                </a:gridCol>
                <a:gridCol w="3505200">
                  <a:extLst>
                    <a:ext uri="{9D8B030D-6E8A-4147-A177-3AD203B41FA5}">
                      <a16:colId xmlns:a16="http://schemas.microsoft.com/office/drawing/2014/main" val="9969777"/>
                    </a:ext>
                  </a:extLst>
                </a:gridCol>
              </a:tblGrid>
              <a:tr h="0">
                <a:tc>
                  <a:txBody>
                    <a:bodyPr/>
                    <a:lstStyle/>
                    <a:p>
                      <a:pPr algn="ctr"/>
                      <a:r>
                        <a:rPr lang="ru-UA" sz="2000" dirty="0">
                          <a:effectLst/>
                          <a:latin typeface="Times New Roman" panose="02020603050405020304" pitchFamily="18" charset="0"/>
                          <a:cs typeface="Times New Roman" panose="02020603050405020304" pitchFamily="18" charset="0"/>
                        </a:rPr>
                        <a:t>Показник</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Значення</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Примітки</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76182868"/>
                  </a:ext>
                </a:extLst>
              </a:tr>
              <a:tr h="0">
                <a:tc>
                  <a:txBody>
                    <a:bodyPr/>
                    <a:lstStyle/>
                    <a:p>
                      <a:r>
                        <a:rPr lang="ru-UA" sz="2000">
                          <a:effectLst/>
                          <a:latin typeface="Times New Roman" panose="02020603050405020304" pitchFamily="18" charset="0"/>
                          <a:cs typeface="Times New Roman" panose="02020603050405020304" pitchFamily="18" charset="0"/>
                        </a:rPr>
                        <a:t>Імпорт енергоносіїв з Росії (2024)</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€21,9 млрд</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ЄС імпортував енергоносії з Росії на суму €21,9 млрд, що перевищує фінансову допомогу Україні в 2024 році </a:t>
                      </a:r>
                      <a:r>
                        <a:rPr lang="ru-UA" sz="2000">
                          <a:effectLst/>
                          <a:latin typeface="Times New Roman" panose="02020603050405020304" pitchFamily="18" charset="0"/>
                          <a:cs typeface="Times New Roman" panose="02020603050405020304" pitchFamily="18" charset="0"/>
                          <a:hlinkClick r:id="rId2"/>
                        </a:rPr>
                        <a:t>CREA</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1719814"/>
                  </a:ext>
                </a:extLst>
              </a:tr>
              <a:tr h="0">
                <a:tc>
                  <a:txBody>
                    <a:bodyPr/>
                    <a:lstStyle/>
                    <a:p>
                      <a:r>
                        <a:rPr lang="ru-UA" sz="2000" dirty="0">
                          <a:effectLst/>
                          <a:latin typeface="Times New Roman" panose="02020603050405020304" pitchFamily="18" charset="0"/>
                          <a:cs typeface="Times New Roman" panose="02020603050405020304" pitchFamily="18" charset="0"/>
                        </a:rPr>
                        <a:t>Зменшення залежності від Росії</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-26% (газ)</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З 45% у 2021 році до 19% у 2024 році </a:t>
                      </a:r>
                      <a:r>
                        <a:rPr lang="ru-UA" sz="2000">
                          <a:effectLst/>
                          <a:latin typeface="Times New Roman" panose="02020603050405020304" pitchFamily="18" charset="0"/>
                          <a:cs typeface="Times New Roman" panose="02020603050405020304" pitchFamily="18" charset="0"/>
                          <a:hlinkClick r:id="rId3"/>
                        </a:rPr>
                        <a:t>Al Jazeera</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02254961"/>
                  </a:ext>
                </a:extLst>
              </a:tr>
              <a:tr h="0">
                <a:tc>
                  <a:txBody>
                    <a:bodyPr/>
                    <a:lstStyle/>
                    <a:p>
                      <a:endParaRPr lang="ru-UA" sz="1800">
                        <a:effectLst/>
                        <a:latin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-24% (нафта)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З 27% у 2021 році до 3% у 2024 році </a:t>
                      </a:r>
                      <a:r>
                        <a:rPr lang="ru-UA" sz="2000" dirty="0">
                          <a:effectLst/>
                          <a:latin typeface="Times New Roman" panose="02020603050405020304" pitchFamily="18" charset="0"/>
                          <a:cs typeface="Times New Roman" panose="02020603050405020304" pitchFamily="18" charset="0"/>
                          <a:hlinkClick r:id="rId3"/>
                        </a:rPr>
                        <a:t>Al Jazeera</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38601201"/>
                  </a:ext>
                </a:extLst>
              </a:tr>
            </a:tbl>
          </a:graphicData>
        </a:graphic>
      </p:graphicFrame>
      <p:pic>
        <p:nvPicPr>
          <p:cNvPr id="6" name="Рисунок 5">
            <a:extLst>
              <a:ext uri="{FF2B5EF4-FFF2-40B4-BE49-F238E27FC236}">
                <a16:creationId xmlns:a16="http://schemas.microsoft.com/office/drawing/2014/main" id="{0CC0CE4D-F431-964B-8369-9C053BE1F059}"/>
              </a:ext>
            </a:extLst>
          </p:cNvPr>
          <p:cNvPicPr>
            <a:picLocks noChangeAspect="1"/>
          </p:cNvPicPr>
          <p:nvPr/>
        </p:nvPicPr>
        <p:blipFill>
          <a:blip r:embed="rId4"/>
          <a:stretch>
            <a:fillRect/>
          </a:stretch>
        </p:blipFill>
        <p:spPr>
          <a:xfrm>
            <a:off x="6809954" y="4118349"/>
            <a:ext cx="4543846" cy="2374526"/>
          </a:xfrm>
          <a:prstGeom prst="rect">
            <a:avLst/>
          </a:prstGeom>
        </p:spPr>
      </p:pic>
    </p:spTree>
    <p:extLst>
      <p:ext uri="{BB962C8B-B14F-4D97-AF65-F5344CB8AC3E}">
        <p14:creationId xmlns:p14="http://schemas.microsoft.com/office/powerpoint/2010/main" val="36290034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6D7759-B154-E842-8CAD-512E1D99BB5D}"/>
              </a:ext>
            </a:extLst>
          </p:cNvPr>
          <p:cNvSpPr>
            <a:spLocks noGrp="1"/>
          </p:cNvSpPr>
          <p:nvPr>
            <p:ph type="title"/>
          </p:nvPr>
        </p:nvSpPr>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Фінансова та гуманітарна підтримка України від ЄС</a:t>
            </a:r>
            <a:br>
              <a:rPr lang="ru-UA" sz="1800" dirty="0">
                <a:effectLst/>
                <a:latin typeface="Times New Roman" panose="02020603050405020304" pitchFamily="18" charset="0"/>
                <a:ea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8203A09E-6003-8644-9413-D73699D4C154}"/>
              </a:ext>
            </a:extLst>
          </p:cNvPr>
          <p:cNvGraphicFramePr>
            <a:graphicFrameLocks noGrp="1"/>
          </p:cNvGraphicFramePr>
          <p:nvPr>
            <p:ph idx="1"/>
            <p:extLst>
              <p:ext uri="{D42A27DB-BD31-4B8C-83A1-F6EECF244321}">
                <p14:modId xmlns:p14="http://schemas.microsoft.com/office/powerpoint/2010/main" val="798487164"/>
              </p:ext>
            </p:extLst>
          </p:nvPr>
        </p:nvGraphicFramePr>
        <p:xfrm>
          <a:off x="838200" y="1027906"/>
          <a:ext cx="10515600" cy="54864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1644637566"/>
                    </a:ext>
                  </a:extLst>
                </a:gridCol>
                <a:gridCol w="3505200">
                  <a:extLst>
                    <a:ext uri="{9D8B030D-6E8A-4147-A177-3AD203B41FA5}">
                      <a16:colId xmlns:a16="http://schemas.microsoft.com/office/drawing/2014/main" val="2757627931"/>
                    </a:ext>
                  </a:extLst>
                </a:gridCol>
                <a:gridCol w="3505200">
                  <a:extLst>
                    <a:ext uri="{9D8B030D-6E8A-4147-A177-3AD203B41FA5}">
                      <a16:colId xmlns:a16="http://schemas.microsoft.com/office/drawing/2014/main" val="140697806"/>
                    </a:ext>
                  </a:extLst>
                </a:gridCol>
              </a:tblGrid>
              <a:tr h="0">
                <a:tc>
                  <a:txBody>
                    <a:bodyPr/>
                    <a:lstStyle/>
                    <a:p>
                      <a:pPr algn="ctr"/>
                      <a:r>
                        <a:rPr lang="ru-UA" sz="2000">
                          <a:effectLst/>
                          <a:latin typeface="Times New Roman" panose="02020603050405020304" pitchFamily="18" charset="0"/>
                          <a:cs typeface="Times New Roman" panose="02020603050405020304" pitchFamily="18" charset="0"/>
                        </a:rPr>
                        <a:t>Категорія підтримки</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Сума (євро)</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u-UA" sz="2000">
                          <a:effectLst/>
                          <a:latin typeface="Times New Roman" panose="02020603050405020304" pitchFamily="18" charset="0"/>
                          <a:cs typeface="Times New Roman" panose="02020603050405020304" pitchFamily="18" charset="0"/>
                        </a:rPr>
                        <a:t>Примітки</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06338564"/>
                  </a:ext>
                </a:extLst>
              </a:tr>
              <a:tr h="0">
                <a:tc>
                  <a:txBody>
                    <a:bodyPr/>
                    <a:lstStyle/>
                    <a:p>
                      <a:r>
                        <a:rPr lang="ru-UA" sz="2000" dirty="0">
                          <a:effectLst/>
                          <a:latin typeface="Times New Roman" panose="02020603050405020304" pitchFamily="18" charset="0"/>
                          <a:cs typeface="Times New Roman" panose="02020603050405020304" pitchFamily="18" charset="0"/>
                        </a:rPr>
                        <a:t>Загальна фінансова допомога</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€36 млрд</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Включає гранти, кредити та гарантії від ЄС та його держав-членів за період 2022–2025 </a:t>
                      </a:r>
                      <a:r>
                        <a:rPr lang="ru-UA" sz="2000">
                          <a:effectLst/>
                          <a:latin typeface="Times New Roman" panose="02020603050405020304" pitchFamily="18" charset="0"/>
                          <a:cs typeface="Times New Roman" panose="02020603050405020304" pitchFamily="18" charset="0"/>
                          <a:hlinkClick r:id="rId2"/>
                        </a:rPr>
                        <a:t>Європейська служба зовнішньої діяльності</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66225456"/>
                  </a:ext>
                </a:extLst>
              </a:tr>
              <a:tr h="0">
                <a:tc>
                  <a:txBody>
                    <a:bodyPr/>
                    <a:lstStyle/>
                    <a:p>
                      <a:r>
                        <a:rPr lang="ru-UA" sz="2000">
                          <a:effectLst/>
                          <a:latin typeface="Times New Roman" panose="02020603050405020304" pitchFamily="18" charset="0"/>
                          <a:cs typeface="Times New Roman" panose="02020603050405020304" pitchFamily="18" charset="0"/>
                        </a:rPr>
                        <a:t>Підтримка через Ukraine Facility</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€15,6 млрд</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З них €12,4 млрд вже надано у 2024 році </a:t>
                      </a:r>
                      <a:r>
                        <a:rPr lang="ru-UA" sz="2000">
                          <a:effectLst/>
                          <a:latin typeface="Times New Roman" panose="02020603050405020304" pitchFamily="18" charset="0"/>
                          <a:cs typeface="Times New Roman" panose="02020603050405020304" pitchFamily="18" charset="0"/>
                          <a:hlinkClick r:id="rId3"/>
                        </a:rPr>
                        <a:t>Enlargement and Eastern Neighbourhood</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20881486"/>
                  </a:ext>
                </a:extLst>
              </a:tr>
              <a:tr h="0">
                <a:tc>
                  <a:txBody>
                    <a:bodyPr/>
                    <a:lstStyle/>
                    <a:p>
                      <a:r>
                        <a:rPr lang="ru-UA" sz="2000">
                          <a:effectLst/>
                          <a:latin typeface="Times New Roman" panose="02020603050405020304" pitchFamily="18" charset="0"/>
                          <a:cs typeface="Times New Roman" panose="02020603050405020304" pitchFamily="18" charset="0"/>
                        </a:rPr>
                        <a:t>Гуманітарна допомога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€4,8 млрд</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Включає допомогу на відновлення шкіл, кризову допомогу та бюджетну підтримку </a:t>
                      </a:r>
                      <a:r>
                        <a:rPr lang="ru-UA" sz="2000">
                          <a:effectLst/>
                          <a:latin typeface="Times New Roman" panose="02020603050405020304" pitchFamily="18" charset="0"/>
                          <a:cs typeface="Times New Roman" panose="02020603050405020304" pitchFamily="18" charset="0"/>
                          <a:hlinkClick r:id="rId2"/>
                        </a:rPr>
                        <a:t>Європейська служба зовнішньої діяльності</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23420180"/>
                  </a:ext>
                </a:extLst>
              </a:tr>
              <a:tr h="0">
                <a:tc>
                  <a:txBody>
                    <a:bodyPr/>
                    <a:lstStyle/>
                    <a:p>
                      <a:r>
                        <a:rPr lang="ru-UA" sz="2000">
                          <a:effectLst/>
                          <a:latin typeface="Times New Roman" panose="02020603050405020304" pitchFamily="18" charset="0"/>
                          <a:cs typeface="Times New Roman" panose="02020603050405020304" pitchFamily="18" charset="0"/>
                        </a:rPr>
                        <a:t>Енергетична підтримка</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a:effectLst/>
                          <a:latin typeface="Times New Roman" panose="02020603050405020304" pitchFamily="18" charset="0"/>
                          <a:cs typeface="Times New Roman" panose="02020603050405020304" pitchFamily="18" charset="0"/>
                        </a:rPr>
                        <a:t>€160 млн</a:t>
                      </a:r>
                      <a:endParaRPr lang="ru-UA"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ru-UA" sz="2000" dirty="0">
                          <a:effectLst/>
                          <a:latin typeface="Times New Roman" panose="02020603050405020304" pitchFamily="18" charset="0"/>
                          <a:cs typeface="Times New Roman" panose="02020603050405020304" pitchFamily="18" charset="0"/>
                        </a:rPr>
                        <a:t>Спрямована на забезпечення енергетичної безпеки України в зимовий період 2024–2025 років </a:t>
                      </a:r>
                      <a:r>
                        <a:rPr lang="ru-UA" sz="2000" dirty="0">
                          <a:effectLst/>
                          <a:latin typeface="Times New Roman" panose="02020603050405020304" pitchFamily="18" charset="0"/>
                          <a:cs typeface="Times New Roman" panose="02020603050405020304" pitchFamily="18" charset="0"/>
                          <a:hlinkClick r:id="rId4"/>
                        </a:rPr>
                        <a:t>European Commission</a:t>
                      </a:r>
                      <a:endParaRPr lang="ru-U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39581380"/>
                  </a:ext>
                </a:extLst>
              </a:tr>
            </a:tbl>
          </a:graphicData>
        </a:graphic>
      </p:graphicFrame>
    </p:spTree>
    <p:extLst>
      <p:ext uri="{BB962C8B-B14F-4D97-AF65-F5344CB8AC3E}">
        <p14:creationId xmlns:p14="http://schemas.microsoft.com/office/powerpoint/2010/main" val="16388834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B2F1DA0-CE47-9445-8ED7-0D968757FC16}"/>
              </a:ext>
            </a:extLst>
          </p:cNvPr>
          <p:cNvSpPr>
            <a:spLocks noGrp="1"/>
          </p:cNvSpPr>
          <p:nvPr>
            <p:ph idx="1"/>
          </p:nvPr>
        </p:nvSpPr>
        <p:spPr>
          <a:xfrm>
            <a:off x="5396752" y="842682"/>
            <a:ext cx="5957047" cy="5334281"/>
          </a:xfrm>
        </p:spPr>
        <p:txBody>
          <a:bodyPr>
            <a:normAutofit/>
          </a:bodyPr>
          <a:lstStyle/>
          <a:p>
            <a:pPr algn="just"/>
            <a:r>
              <a:rPr lang="ru-UA" sz="1800" dirty="0">
                <a:solidFill>
                  <a:srgbClr val="000000"/>
                </a:solidFill>
                <a:effectLst/>
                <a:latin typeface="Times New Roman" panose="02020603050405020304" pitchFamily="18" charset="0"/>
                <a:ea typeface="Times New Roman" panose="02020603050405020304" pitchFamily="18" charset="0"/>
              </a:rPr>
              <a:t>Європейський Союз виступає для України не лише як стратегічний партнер, а й як цілісна система інституцій та механізмів підтримки, яка охоплює політичну, економічну, безпекову, правову та гуманітарну сфери. Статус кандидата на членство та переговорний процес відкривають Україні перспективу глибшої інтеграції, проте це вимагає комплексної модернізації, реформ та тісної співпраці з усіма інституціями ЄС.</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Сучасна геополітична реальність, зокрема війна та гібридні загрози, роблять співробітництво з ЄС стратегічним фактором виживання й розвитку України. ЄС відповідає на виклики через різноманітні механізми: від дипломатії до практичної допомоги в обороні та відбудові. Це створює міцну платформу для майбутньої інтеграції України до європейської спільноти.</a:t>
            </a:r>
            <a:endParaRPr lang="ru-UA" sz="1800" dirty="0">
              <a:effectLst/>
              <a:latin typeface="Times New Roman" panose="02020603050405020304" pitchFamily="18" charset="0"/>
              <a:ea typeface="Times New Roman" panose="02020603050405020304" pitchFamily="18" charset="0"/>
            </a:endParaRPr>
          </a:p>
          <a:p>
            <a:pPr algn="just"/>
            <a:endParaRPr lang="ru-UA" sz="2400" dirty="0"/>
          </a:p>
        </p:txBody>
      </p:sp>
      <p:pic>
        <p:nvPicPr>
          <p:cNvPr id="5" name="Рисунок 4">
            <a:extLst>
              <a:ext uri="{FF2B5EF4-FFF2-40B4-BE49-F238E27FC236}">
                <a16:creationId xmlns:a16="http://schemas.microsoft.com/office/drawing/2014/main" id="{BA1A5622-C5BC-A046-9A34-52D79C1A2076}"/>
              </a:ext>
            </a:extLst>
          </p:cNvPr>
          <p:cNvPicPr>
            <a:picLocks noChangeAspect="1"/>
          </p:cNvPicPr>
          <p:nvPr/>
        </p:nvPicPr>
        <p:blipFill>
          <a:blip r:embed="rId2"/>
          <a:stretch>
            <a:fillRect/>
          </a:stretch>
        </p:blipFill>
        <p:spPr>
          <a:xfrm>
            <a:off x="681318" y="523688"/>
            <a:ext cx="4536141" cy="2740585"/>
          </a:xfrm>
          <a:prstGeom prst="rect">
            <a:avLst/>
          </a:prstGeom>
        </p:spPr>
      </p:pic>
      <p:pic>
        <p:nvPicPr>
          <p:cNvPr id="7" name="Рисунок 6">
            <a:extLst>
              <a:ext uri="{FF2B5EF4-FFF2-40B4-BE49-F238E27FC236}">
                <a16:creationId xmlns:a16="http://schemas.microsoft.com/office/drawing/2014/main" id="{9C7B4300-D3ED-B44A-830A-D0374B36F2D8}"/>
              </a:ext>
            </a:extLst>
          </p:cNvPr>
          <p:cNvPicPr>
            <a:picLocks noChangeAspect="1"/>
          </p:cNvPicPr>
          <p:nvPr/>
        </p:nvPicPr>
        <p:blipFill>
          <a:blip r:embed="rId3"/>
          <a:stretch>
            <a:fillRect/>
          </a:stretch>
        </p:blipFill>
        <p:spPr>
          <a:xfrm>
            <a:off x="681317" y="3429000"/>
            <a:ext cx="4536141" cy="2540239"/>
          </a:xfrm>
          <a:prstGeom prst="rect">
            <a:avLst/>
          </a:prstGeom>
        </p:spPr>
      </p:pic>
    </p:spTree>
    <p:extLst>
      <p:ext uri="{BB962C8B-B14F-4D97-AF65-F5344CB8AC3E}">
        <p14:creationId xmlns:p14="http://schemas.microsoft.com/office/powerpoint/2010/main" val="29431160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142D641-667D-7E46-8415-E80A8B43E26D}"/>
              </a:ext>
            </a:extLst>
          </p:cNvPr>
          <p:cNvSpPr>
            <a:spLocks noGrp="1"/>
          </p:cNvSpPr>
          <p:nvPr>
            <p:ph idx="1"/>
          </p:nvPr>
        </p:nvSpPr>
        <p:spPr/>
        <p:txBody>
          <a:bodyPr/>
          <a:lstStyle/>
          <a:p>
            <a:pPr algn="ctr"/>
            <a:endParaRPr lang="ru-UA" dirty="0"/>
          </a:p>
          <a:p>
            <a:pPr algn="ctr"/>
            <a:endParaRPr lang="ru-UA" dirty="0"/>
          </a:p>
          <a:p>
            <a:pPr algn="ctr"/>
            <a:endParaRPr lang="ru-UA" dirty="0"/>
          </a:p>
          <a:p>
            <a:pPr algn="ctr"/>
            <a:r>
              <a:rPr lang="ru-UA" dirty="0"/>
              <a:t>                                      </a:t>
            </a:r>
            <a:r>
              <a:rPr lang="ru-UA" b="1" dirty="0">
                <a:latin typeface="Times New Roman" panose="02020603050405020304" pitchFamily="18" charset="0"/>
                <a:cs typeface="Times New Roman" panose="02020603050405020304" pitchFamily="18" charset="0"/>
              </a:rPr>
              <a:t>Дякую за увагу</a:t>
            </a:r>
          </a:p>
        </p:txBody>
      </p:sp>
      <p:pic>
        <p:nvPicPr>
          <p:cNvPr id="5" name="Рисунок 4">
            <a:extLst>
              <a:ext uri="{FF2B5EF4-FFF2-40B4-BE49-F238E27FC236}">
                <a16:creationId xmlns:a16="http://schemas.microsoft.com/office/drawing/2014/main" id="{773162DE-2BFB-6A46-9D5E-E385AD1C26FD}"/>
              </a:ext>
            </a:extLst>
          </p:cNvPr>
          <p:cNvPicPr>
            <a:picLocks noChangeAspect="1"/>
          </p:cNvPicPr>
          <p:nvPr/>
        </p:nvPicPr>
        <p:blipFill>
          <a:blip r:embed="rId2"/>
          <a:stretch>
            <a:fillRect/>
          </a:stretch>
        </p:blipFill>
        <p:spPr>
          <a:xfrm>
            <a:off x="6232393" y="455356"/>
            <a:ext cx="3328446" cy="2155109"/>
          </a:xfrm>
          <a:prstGeom prst="rect">
            <a:avLst/>
          </a:prstGeom>
        </p:spPr>
      </p:pic>
      <p:pic>
        <p:nvPicPr>
          <p:cNvPr id="7" name="Рисунок 6">
            <a:extLst>
              <a:ext uri="{FF2B5EF4-FFF2-40B4-BE49-F238E27FC236}">
                <a16:creationId xmlns:a16="http://schemas.microsoft.com/office/drawing/2014/main" id="{D94BD4B5-925D-6F4C-9DB8-0039D83BDDC8}"/>
              </a:ext>
            </a:extLst>
          </p:cNvPr>
          <p:cNvPicPr>
            <a:picLocks noChangeAspect="1"/>
          </p:cNvPicPr>
          <p:nvPr/>
        </p:nvPicPr>
        <p:blipFill>
          <a:blip r:embed="rId3"/>
          <a:stretch>
            <a:fillRect/>
          </a:stretch>
        </p:blipFill>
        <p:spPr>
          <a:xfrm>
            <a:off x="2545336" y="2256692"/>
            <a:ext cx="3414273" cy="2987489"/>
          </a:xfrm>
          <a:prstGeom prst="rect">
            <a:avLst/>
          </a:prstGeom>
        </p:spPr>
      </p:pic>
      <p:pic>
        <p:nvPicPr>
          <p:cNvPr id="9" name="Рисунок 8">
            <a:extLst>
              <a:ext uri="{FF2B5EF4-FFF2-40B4-BE49-F238E27FC236}">
                <a16:creationId xmlns:a16="http://schemas.microsoft.com/office/drawing/2014/main" id="{0636A41A-6DF1-1E48-A272-57741D35FC78}"/>
              </a:ext>
            </a:extLst>
          </p:cNvPr>
          <p:cNvPicPr>
            <a:picLocks noChangeAspect="1"/>
          </p:cNvPicPr>
          <p:nvPr/>
        </p:nvPicPr>
        <p:blipFill>
          <a:blip r:embed="rId4"/>
          <a:stretch>
            <a:fillRect/>
          </a:stretch>
        </p:blipFill>
        <p:spPr>
          <a:xfrm>
            <a:off x="838200" y="455356"/>
            <a:ext cx="3414273" cy="2155109"/>
          </a:xfrm>
          <a:prstGeom prst="rect">
            <a:avLst/>
          </a:prstGeom>
        </p:spPr>
      </p:pic>
    </p:spTree>
    <p:extLst>
      <p:ext uri="{BB962C8B-B14F-4D97-AF65-F5344CB8AC3E}">
        <p14:creationId xmlns:p14="http://schemas.microsoft.com/office/powerpoint/2010/main" val="2773258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C3BA6B4-9D76-7845-AF11-5E440F066B0F}"/>
              </a:ext>
            </a:extLst>
          </p:cNvPr>
          <p:cNvSpPr>
            <a:spLocks noGrp="1"/>
          </p:cNvSpPr>
          <p:nvPr>
            <p:ph idx="1"/>
          </p:nvPr>
        </p:nvSpPr>
        <p:spPr>
          <a:xfrm>
            <a:off x="425824" y="2883460"/>
            <a:ext cx="11353800" cy="4351338"/>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3. Спільна зовнішня та безпекова політика (СЗБП)</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Спільна зовнішня та безпекова політика ЄС є основним інструментом для реалізації зовнішньої політики Союзу. Вона спрямована на:</a:t>
            </a:r>
            <a:endParaRPr lang="ru-UA" sz="1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Забезпечення миру та стабільності</a:t>
            </a:r>
            <a:r>
              <a:rPr lang="ru-UA" sz="1800" dirty="0">
                <a:solidFill>
                  <a:srgbClr val="000000"/>
                </a:solidFill>
                <a:effectLst/>
                <a:latin typeface="Times New Roman" panose="02020603050405020304" pitchFamily="18" charset="0"/>
                <a:ea typeface="Times New Roman" panose="02020603050405020304" pitchFamily="18" charset="0"/>
              </a:rPr>
              <a:t>: підтримка миротворчих місій, запобігання конфліктам.</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Просування демократії та прав людини</a:t>
            </a:r>
            <a:r>
              <a:rPr lang="ru-UA" sz="1800" dirty="0">
                <a:solidFill>
                  <a:srgbClr val="000000"/>
                </a:solidFill>
                <a:effectLst/>
                <a:latin typeface="Times New Roman" panose="02020603050405020304" pitchFamily="18" charset="0"/>
                <a:ea typeface="Times New Roman" panose="02020603050405020304" pitchFamily="18" charset="0"/>
              </a:rPr>
              <a:t>: підтримка демократичних процесів, захист прав людини.</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Енергетична безпека</a:t>
            </a:r>
            <a:r>
              <a:rPr lang="ru-UA" sz="1800" dirty="0">
                <a:solidFill>
                  <a:srgbClr val="000000"/>
                </a:solidFill>
                <a:effectLst/>
                <a:latin typeface="Times New Roman" panose="02020603050405020304" pitchFamily="18" charset="0"/>
                <a:ea typeface="Times New Roman" panose="02020603050405020304" pitchFamily="18" charset="0"/>
              </a:rPr>
              <a:t>: диверсифікація джерел енергії, забезпечення стабільних постачань.</a:t>
            </a:r>
          </a:p>
          <a:p>
            <a:pPr marL="342900" lvl="0" indent="-342900" algn="just">
              <a:buSzPts val="1000"/>
              <a:buFont typeface="Symbol" pitchFamily="2" charset="2"/>
              <a:buChar char=""/>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Боротьба з тероризмом та організованою злочинністю</a:t>
            </a:r>
            <a:r>
              <a:rPr lang="ru-UA" sz="1800" dirty="0">
                <a:solidFill>
                  <a:srgbClr val="000000"/>
                </a:solidFill>
                <a:effectLst/>
                <a:latin typeface="Times New Roman" panose="02020603050405020304" pitchFamily="18" charset="0"/>
                <a:ea typeface="Times New Roman" panose="02020603050405020304" pitchFamily="18" charset="0"/>
              </a:rPr>
              <a:t>: спільні заходи з боротьби з тероризмом, обмін розвідувальною інформацією.</a:t>
            </a:r>
          </a:p>
          <a:p>
            <a:pPr algn="just"/>
            <a:r>
              <a:rPr lang="ru-UA" sz="1800" dirty="0">
                <a:solidFill>
                  <a:srgbClr val="000000"/>
                </a:solidFill>
                <a:effectLst/>
                <a:latin typeface="Times New Roman" panose="02020603050405020304" pitchFamily="18" charset="0"/>
                <a:ea typeface="Times New Roman" panose="02020603050405020304" pitchFamily="18" charset="0"/>
              </a:rPr>
              <a:t>Україна активно співпрацює з ЄС у рамках СЗБП, зокрема в питаннях безпеки, енергетики та боротьби з тероризмом.</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5" name="Рисунок 4">
            <a:extLst>
              <a:ext uri="{FF2B5EF4-FFF2-40B4-BE49-F238E27FC236}">
                <a16:creationId xmlns:a16="http://schemas.microsoft.com/office/drawing/2014/main" id="{00C53931-FECA-CE4F-941E-727CDDB2AFD3}"/>
              </a:ext>
            </a:extLst>
          </p:cNvPr>
          <p:cNvPicPr>
            <a:picLocks noChangeAspect="1"/>
          </p:cNvPicPr>
          <p:nvPr/>
        </p:nvPicPr>
        <p:blipFill>
          <a:blip r:embed="rId2"/>
          <a:stretch>
            <a:fillRect/>
          </a:stretch>
        </p:blipFill>
        <p:spPr>
          <a:xfrm>
            <a:off x="7189694" y="258160"/>
            <a:ext cx="4177553" cy="2399270"/>
          </a:xfrm>
          <a:prstGeom prst="rect">
            <a:avLst/>
          </a:prstGeom>
        </p:spPr>
      </p:pic>
    </p:spTree>
    <p:extLst>
      <p:ext uri="{BB962C8B-B14F-4D97-AF65-F5344CB8AC3E}">
        <p14:creationId xmlns:p14="http://schemas.microsoft.com/office/powerpoint/2010/main" val="178209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BAA609-B4FD-D949-990F-28706D807650}"/>
              </a:ext>
            </a:extLst>
          </p:cNvPr>
          <p:cNvSpPr>
            <a:spLocks noGrp="1"/>
          </p:cNvSpPr>
          <p:nvPr>
            <p:ph type="title"/>
          </p:nvPr>
        </p:nvSpPr>
        <p:spPr/>
        <p:txBody>
          <a:bodyPr>
            <a:normAutofit fontScale="90000"/>
          </a:bodyPr>
          <a:lstStyle/>
          <a:p>
            <a:pPr algn="ctr"/>
            <a:r>
              <a:rPr lang="ru-UA" b="1" dirty="0">
                <a:solidFill>
                  <a:srgbClr val="000000"/>
                </a:solidFill>
                <a:latin typeface="Times New Roman" panose="02020603050405020304" pitchFamily="18" charset="0"/>
                <a:ea typeface="Times New Roman" panose="02020603050405020304" pitchFamily="18" charset="0"/>
              </a:rPr>
              <a:t>Група підтримки України (Support Group for Ukraine, SGUA)</a:t>
            </a:r>
            <a:br>
              <a:rPr lang="ru-UA"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CE3FEF2E-46D5-FD42-BBCD-2EC00FF6F8E5}"/>
              </a:ext>
            </a:extLst>
          </p:cNvPr>
          <p:cNvSpPr>
            <a:spLocks noGrp="1"/>
          </p:cNvSpPr>
          <p:nvPr>
            <p:ph idx="1"/>
          </p:nvPr>
        </p:nvSpPr>
        <p:spPr>
          <a:xfrm>
            <a:off x="838200" y="1570505"/>
            <a:ext cx="10515600" cy="1603001"/>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Заснування та мета:</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Група підтримки України була створена Європейською Комісією у квітні 2014 року з метою надання підтримки Україні у впровадженні Угоди про асоціацію з ЄС, зокрема в частині глибокої та всеосяжної зони вільної торгівлі.</a:t>
            </a:r>
            <a:endParaRPr lang="ru-UA" sz="1800" dirty="0">
              <a:effectLst/>
              <a:latin typeface="Times New Roman" panose="02020603050405020304" pitchFamily="18" charset="0"/>
              <a:ea typeface="Times New Roman" panose="02020603050405020304" pitchFamily="18" charset="0"/>
            </a:endParaRPr>
          </a:p>
          <a:p>
            <a:pPr algn="just"/>
            <a:endParaRPr lang="ru-UA" dirty="0"/>
          </a:p>
        </p:txBody>
      </p:sp>
      <p:pic>
        <p:nvPicPr>
          <p:cNvPr id="5" name="Рисунок 4">
            <a:extLst>
              <a:ext uri="{FF2B5EF4-FFF2-40B4-BE49-F238E27FC236}">
                <a16:creationId xmlns:a16="http://schemas.microsoft.com/office/drawing/2014/main" id="{CB09C410-9A32-1748-B159-65C864A9F746}"/>
              </a:ext>
            </a:extLst>
          </p:cNvPr>
          <p:cNvPicPr>
            <a:picLocks noChangeAspect="1"/>
          </p:cNvPicPr>
          <p:nvPr/>
        </p:nvPicPr>
        <p:blipFill>
          <a:blip r:embed="rId2"/>
          <a:stretch>
            <a:fillRect/>
          </a:stretch>
        </p:blipFill>
        <p:spPr>
          <a:xfrm>
            <a:off x="2868706" y="3113259"/>
            <a:ext cx="5536079" cy="3121011"/>
          </a:xfrm>
          <a:prstGeom prst="rect">
            <a:avLst/>
          </a:prstGeom>
        </p:spPr>
      </p:pic>
    </p:spTree>
    <p:extLst>
      <p:ext uri="{BB962C8B-B14F-4D97-AF65-F5344CB8AC3E}">
        <p14:creationId xmlns:p14="http://schemas.microsoft.com/office/powerpoint/2010/main" val="1193351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0E53875-53CB-BD4B-8504-B967A3FF8A94}"/>
              </a:ext>
            </a:extLst>
          </p:cNvPr>
          <p:cNvSpPr>
            <a:spLocks noGrp="1"/>
          </p:cNvSpPr>
          <p:nvPr>
            <p:ph idx="1"/>
          </p:nvPr>
        </p:nvSpPr>
        <p:spPr>
          <a:xfrm>
            <a:off x="838200" y="627529"/>
            <a:ext cx="5974976" cy="5549434"/>
          </a:xfrm>
        </p:spPr>
        <p:txBody>
          <a:bodyPr>
            <a:normAutofit lnSpcReduction="10000"/>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Основні напрямки діяльності:</a:t>
            </a:r>
            <a:endParaRPr lang="ru-UA" sz="1600" dirty="0">
              <a:effectLst/>
              <a:latin typeface="Times New Roman" panose="02020603050405020304" pitchFamily="18" charset="0"/>
              <a:ea typeface="Times New Roman" panose="02020603050405020304" pitchFamily="18" charset="0"/>
            </a:endParaRPr>
          </a:p>
          <a:p>
            <a:pPr marL="342900" lvl="0" indent="-342900" algn="just">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Координація та підтримка реформ:</a:t>
            </a:r>
            <a:endParaRPr lang="ru-UA" sz="16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Група забезпечує координацію між різними підрозділами Європейської Комісії, що працюють з Україною, сприяючи ефективному впровадженню реформ.</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Залучення експертів з держав-членів ЄС для надання технічної допомоги та консультацій.</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Адаптація законодавства:</a:t>
            </a:r>
            <a:endParaRPr lang="ru-UA" sz="16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Підтримка у гармонізації українського законодавства з acquis communautaire ЄС.</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Організація навчальних заходів, семінарів та обміну досвідом для українських посадовців.</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Фінансова та гуманітарна допомога:</a:t>
            </a:r>
            <a:endParaRPr lang="ru-UA" sz="16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Перерозподіл фінансових ресурсів ЄС для надання термінової допомоги Україні, включаючи медичне забезпечення, гуманітарну допомогу та підтримку внутрішньо переміщених осіб.</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Забезпечення фінансування для відновлення інфраструктури та підтримки економічної стабільності.</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42A40A56-A847-984A-A933-86B3AC348D10}"/>
              </a:ext>
            </a:extLst>
          </p:cNvPr>
          <p:cNvPicPr>
            <a:picLocks noChangeAspect="1"/>
          </p:cNvPicPr>
          <p:nvPr/>
        </p:nvPicPr>
        <p:blipFill>
          <a:blip r:embed="rId2"/>
          <a:stretch>
            <a:fillRect/>
          </a:stretch>
        </p:blipFill>
        <p:spPr>
          <a:xfrm>
            <a:off x="7528110" y="313763"/>
            <a:ext cx="4338277" cy="2429435"/>
          </a:xfrm>
          <a:prstGeom prst="rect">
            <a:avLst/>
          </a:prstGeom>
        </p:spPr>
      </p:pic>
      <p:pic>
        <p:nvPicPr>
          <p:cNvPr id="7" name="Рисунок 6">
            <a:extLst>
              <a:ext uri="{FF2B5EF4-FFF2-40B4-BE49-F238E27FC236}">
                <a16:creationId xmlns:a16="http://schemas.microsoft.com/office/drawing/2014/main" id="{27EA3D84-08EF-4740-8DE6-5004F5E8F1E4}"/>
              </a:ext>
            </a:extLst>
          </p:cNvPr>
          <p:cNvPicPr>
            <a:picLocks noChangeAspect="1"/>
          </p:cNvPicPr>
          <p:nvPr/>
        </p:nvPicPr>
        <p:blipFill>
          <a:blip r:embed="rId3"/>
          <a:stretch>
            <a:fillRect/>
          </a:stretch>
        </p:blipFill>
        <p:spPr>
          <a:xfrm>
            <a:off x="7528110" y="3236258"/>
            <a:ext cx="4338277" cy="2429435"/>
          </a:xfrm>
          <a:prstGeom prst="rect">
            <a:avLst/>
          </a:prstGeom>
        </p:spPr>
      </p:pic>
    </p:spTree>
    <p:extLst>
      <p:ext uri="{BB962C8B-B14F-4D97-AF65-F5344CB8AC3E}">
        <p14:creationId xmlns:p14="http://schemas.microsoft.com/office/powerpoint/2010/main" val="2643338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683346C-6E0E-FF45-B1B0-3A87329BDE8A}"/>
              </a:ext>
            </a:extLst>
          </p:cNvPr>
          <p:cNvSpPr>
            <a:spLocks noGrp="1"/>
          </p:cNvSpPr>
          <p:nvPr>
            <p:ph idx="1"/>
          </p:nvPr>
        </p:nvSpPr>
        <p:spPr>
          <a:xfrm>
            <a:off x="838200" y="265766"/>
            <a:ext cx="10515600" cy="1598893"/>
          </a:xfrm>
        </p:spPr>
        <p:txBody>
          <a:bodyPr/>
          <a:lstStyle/>
          <a:p>
            <a:r>
              <a:rPr lang="ru-UA" sz="1800" b="1" dirty="0">
                <a:solidFill>
                  <a:srgbClr val="000000"/>
                </a:solidFill>
                <a:effectLst/>
                <a:latin typeface="Times New Roman" panose="02020603050405020304" pitchFamily="18" charset="0"/>
                <a:ea typeface="Times New Roman" panose="02020603050405020304" pitchFamily="18" charset="0"/>
              </a:rPr>
              <a:t>Реакція на військову агресію:</a:t>
            </a:r>
            <a:endParaRPr lang="ru-UA" sz="1800" dirty="0">
              <a:effectLst/>
              <a:latin typeface="Times New Roman" panose="02020603050405020304" pitchFamily="18" charset="0"/>
              <a:ea typeface="Times New Roman" panose="02020603050405020304" pitchFamily="18" charset="0"/>
            </a:endParaRPr>
          </a:p>
          <a:p>
            <a:r>
              <a:rPr lang="ru-UA" sz="1800" dirty="0">
                <a:solidFill>
                  <a:srgbClr val="000000"/>
                </a:solidFill>
                <a:effectLst/>
                <a:latin typeface="Times New Roman" panose="02020603050405020304" pitchFamily="18" charset="0"/>
                <a:ea typeface="Times New Roman" panose="02020603050405020304" pitchFamily="18" charset="0"/>
              </a:rPr>
              <a:t>Після повномасштабного вторгнення Росії в Україну у лютому 2022 року Група оперативно адаптувала свою діяльність, зосередившись на наданні гуманітарної допомоги, підтримці біженців та відновленні критичної інфраструктури.</a:t>
            </a:r>
            <a:endParaRPr lang="ru-UA" dirty="0"/>
          </a:p>
        </p:txBody>
      </p:sp>
      <p:pic>
        <p:nvPicPr>
          <p:cNvPr id="7" name="Рисунок 6">
            <a:extLst>
              <a:ext uri="{FF2B5EF4-FFF2-40B4-BE49-F238E27FC236}">
                <a16:creationId xmlns:a16="http://schemas.microsoft.com/office/drawing/2014/main" id="{6DFF73C3-E62D-A54E-96FA-C9960AF814EC}"/>
              </a:ext>
            </a:extLst>
          </p:cNvPr>
          <p:cNvPicPr>
            <a:picLocks noChangeAspect="1"/>
          </p:cNvPicPr>
          <p:nvPr/>
        </p:nvPicPr>
        <p:blipFill>
          <a:blip r:embed="rId2"/>
          <a:stretch>
            <a:fillRect/>
          </a:stretch>
        </p:blipFill>
        <p:spPr>
          <a:xfrm>
            <a:off x="2215296" y="2018553"/>
            <a:ext cx="7761407" cy="4346388"/>
          </a:xfrm>
          <a:prstGeom prst="rect">
            <a:avLst/>
          </a:prstGeom>
        </p:spPr>
      </p:pic>
    </p:spTree>
    <p:extLst>
      <p:ext uri="{BB962C8B-B14F-4D97-AF65-F5344CB8AC3E}">
        <p14:creationId xmlns:p14="http://schemas.microsoft.com/office/powerpoint/2010/main" val="4118723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DCEA66-B2E9-074C-9063-A9AE60484800}"/>
              </a:ext>
            </a:extLst>
          </p:cNvPr>
          <p:cNvSpPr>
            <a:spLocks noGrp="1"/>
          </p:cNvSpPr>
          <p:nvPr>
            <p:ph type="title"/>
          </p:nvPr>
        </p:nvSpPr>
        <p:spPr/>
        <p:txBody>
          <a:bodyPr>
            <a:normAutofit fontScale="90000"/>
          </a:bodyPr>
          <a:lstStyle/>
          <a:p>
            <a:pPr algn="ctr"/>
            <a:r>
              <a:rPr lang="ru-UA" sz="3100" b="1" dirty="0">
                <a:solidFill>
                  <a:srgbClr val="000000"/>
                </a:solidFill>
                <a:latin typeface="Times New Roman" panose="02020603050405020304" pitchFamily="18" charset="0"/>
                <a:ea typeface="Times New Roman" panose="02020603050405020304" pitchFamily="18" charset="0"/>
              </a:rPr>
              <a:t> Європейська консультативна місія з реформування сектору цивільної безпеки України (EUAM Ukraine)</a:t>
            </a:r>
            <a:br>
              <a:rPr lang="ru-UA" sz="3100" dirty="0">
                <a:latin typeface="Times New Roman" panose="02020603050405020304" pitchFamily="18" charset="0"/>
                <a:ea typeface="Times New Roman" panose="02020603050405020304" pitchFamily="18" charset="0"/>
              </a:rPr>
            </a:br>
            <a:endParaRPr lang="ru-UA" dirty="0"/>
          </a:p>
        </p:txBody>
      </p:sp>
      <p:sp>
        <p:nvSpPr>
          <p:cNvPr id="3" name="Объект 2">
            <a:extLst>
              <a:ext uri="{FF2B5EF4-FFF2-40B4-BE49-F238E27FC236}">
                <a16:creationId xmlns:a16="http://schemas.microsoft.com/office/drawing/2014/main" id="{02E4BA21-EFC9-0D42-8148-31317EAEDDC9}"/>
              </a:ext>
            </a:extLst>
          </p:cNvPr>
          <p:cNvSpPr>
            <a:spLocks noGrp="1"/>
          </p:cNvSpPr>
          <p:nvPr>
            <p:ph idx="1"/>
          </p:nvPr>
        </p:nvSpPr>
        <p:spPr>
          <a:xfrm>
            <a:off x="838200" y="1301749"/>
            <a:ext cx="10515600" cy="1603375"/>
          </a:xfrm>
        </p:spPr>
        <p:txBody>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Заснування та місія:</a:t>
            </a:r>
            <a:endParaRPr lang="ru-UA" sz="1800" dirty="0">
              <a:effectLst/>
              <a:latin typeface="Times New Roman" panose="02020603050405020304" pitchFamily="18" charset="0"/>
              <a:ea typeface="Times New Roman" panose="02020603050405020304" pitchFamily="18" charset="0"/>
            </a:endParaRPr>
          </a:p>
          <a:p>
            <a:pPr algn="just"/>
            <a:r>
              <a:rPr lang="ru-UA" sz="1800" dirty="0">
                <a:solidFill>
                  <a:srgbClr val="000000"/>
                </a:solidFill>
                <a:effectLst/>
                <a:latin typeface="Times New Roman" panose="02020603050405020304" pitchFamily="18" charset="0"/>
                <a:ea typeface="Times New Roman" panose="02020603050405020304" pitchFamily="18" charset="0"/>
              </a:rPr>
              <a:t>EUAM Ukraine була започаткована 1 грудня 2014 року як невоєнізована цивільна місія ЄС. Її основною метою є надання стратегічних консультацій та практичної підтримки українським органам у реформуванні сектору цивільної безпеки відповідно до європейських стандартів. </a:t>
            </a:r>
            <a:endParaRPr lang="ru-UA" dirty="0"/>
          </a:p>
        </p:txBody>
      </p:sp>
      <p:pic>
        <p:nvPicPr>
          <p:cNvPr id="5" name="Рисунок 4">
            <a:extLst>
              <a:ext uri="{FF2B5EF4-FFF2-40B4-BE49-F238E27FC236}">
                <a16:creationId xmlns:a16="http://schemas.microsoft.com/office/drawing/2014/main" id="{751BD4CA-5BB0-D546-B4F3-738625B24F66}"/>
              </a:ext>
            </a:extLst>
          </p:cNvPr>
          <p:cNvPicPr>
            <a:picLocks noChangeAspect="1"/>
          </p:cNvPicPr>
          <p:nvPr/>
        </p:nvPicPr>
        <p:blipFill>
          <a:blip r:embed="rId2"/>
          <a:stretch>
            <a:fillRect/>
          </a:stretch>
        </p:blipFill>
        <p:spPr>
          <a:xfrm>
            <a:off x="5143500" y="2895600"/>
            <a:ext cx="6163236" cy="3451412"/>
          </a:xfrm>
          <a:prstGeom prst="rect">
            <a:avLst/>
          </a:prstGeom>
        </p:spPr>
      </p:pic>
    </p:spTree>
    <p:extLst>
      <p:ext uri="{BB962C8B-B14F-4D97-AF65-F5344CB8AC3E}">
        <p14:creationId xmlns:p14="http://schemas.microsoft.com/office/powerpoint/2010/main" val="170316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330AFC-7954-6347-9771-1923C97485D2}"/>
              </a:ext>
            </a:extLst>
          </p:cNvPr>
          <p:cNvSpPr>
            <a:spLocks noGrp="1"/>
          </p:cNvSpPr>
          <p:nvPr>
            <p:ph idx="1"/>
          </p:nvPr>
        </p:nvSpPr>
        <p:spPr>
          <a:xfrm>
            <a:off x="5091952" y="770965"/>
            <a:ext cx="6261847" cy="5405998"/>
          </a:xfrm>
        </p:spPr>
        <p:txBody>
          <a:bodyPr>
            <a:normAutofit/>
          </a:bodyPr>
          <a:lstStyle/>
          <a:p>
            <a:pPr algn="just"/>
            <a:r>
              <a:rPr lang="ru-UA" sz="1800" b="1" dirty="0">
                <a:solidFill>
                  <a:srgbClr val="000000"/>
                </a:solidFill>
                <a:effectLst/>
                <a:latin typeface="Times New Roman" panose="02020603050405020304" pitchFamily="18" charset="0"/>
                <a:ea typeface="Times New Roman" panose="02020603050405020304" pitchFamily="18" charset="0"/>
              </a:rPr>
              <a:t>Основні напрямки діяльності:</a:t>
            </a:r>
            <a:endParaRPr lang="ru-UA" sz="1600" dirty="0">
              <a:effectLst/>
              <a:latin typeface="Times New Roman" panose="02020603050405020304" pitchFamily="18" charset="0"/>
              <a:ea typeface="Times New Roman" panose="02020603050405020304" pitchFamily="18" charset="0"/>
            </a:endParaRPr>
          </a:p>
          <a:p>
            <a:pPr marL="342900" lvl="0" indent="-342900" algn="just">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Стратегічні консультації:</a:t>
            </a:r>
            <a:endParaRPr lang="ru-UA" sz="16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Розробка стратегічних документів та законодавчих ініціатив у сфері цивільної безпеки.</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Консультації з питань реформування правоохоронних органів, прокуратури, судової системи та антикорупційних інституцій.</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Практична підтримка:</a:t>
            </a:r>
            <a:endParaRPr lang="ru-UA" sz="16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Проведення тренінгів, семінарів та обмін досвідом для українських посадовців.</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Надання технічної допомоги та ресурсів для впровадження реформ.</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tabLst>
                <a:tab pos="457200" algn="l"/>
              </a:tabLst>
            </a:pPr>
            <a:r>
              <a:rPr lang="ru-UA" sz="1800" b="1" dirty="0">
                <a:solidFill>
                  <a:srgbClr val="000000"/>
                </a:solidFill>
                <a:effectLst/>
                <a:latin typeface="Times New Roman" panose="02020603050405020304" pitchFamily="18" charset="0"/>
                <a:ea typeface="Times New Roman" panose="02020603050405020304" pitchFamily="18" charset="0"/>
              </a:rPr>
              <a:t>Координація та співпраця:</a:t>
            </a:r>
            <a:endParaRPr lang="ru-UA" sz="16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Забезпечення координації між українськими органами влади та міжнародними партнерами.</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ru-UA"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Підтримка в інтеграції реформ у контексті європейської інтеграції України.</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ru-UA" sz="3600" dirty="0"/>
          </a:p>
        </p:txBody>
      </p:sp>
      <p:pic>
        <p:nvPicPr>
          <p:cNvPr id="5" name="Рисунок 4">
            <a:extLst>
              <a:ext uri="{FF2B5EF4-FFF2-40B4-BE49-F238E27FC236}">
                <a16:creationId xmlns:a16="http://schemas.microsoft.com/office/drawing/2014/main" id="{6D827046-BF2E-EB46-A251-085951E3E525}"/>
              </a:ext>
            </a:extLst>
          </p:cNvPr>
          <p:cNvPicPr>
            <a:picLocks noChangeAspect="1"/>
          </p:cNvPicPr>
          <p:nvPr/>
        </p:nvPicPr>
        <p:blipFill>
          <a:blip r:embed="rId2"/>
          <a:stretch>
            <a:fillRect/>
          </a:stretch>
        </p:blipFill>
        <p:spPr>
          <a:xfrm>
            <a:off x="838201" y="412376"/>
            <a:ext cx="3969764" cy="2223068"/>
          </a:xfrm>
          <a:prstGeom prst="rect">
            <a:avLst/>
          </a:prstGeom>
        </p:spPr>
      </p:pic>
      <p:pic>
        <p:nvPicPr>
          <p:cNvPr id="7" name="Рисунок 6">
            <a:extLst>
              <a:ext uri="{FF2B5EF4-FFF2-40B4-BE49-F238E27FC236}">
                <a16:creationId xmlns:a16="http://schemas.microsoft.com/office/drawing/2014/main" id="{43347B84-7571-424A-87D9-C1D4CB39EF15}"/>
              </a:ext>
            </a:extLst>
          </p:cNvPr>
          <p:cNvPicPr>
            <a:picLocks noChangeAspect="1"/>
          </p:cNvPicPr>
          <p:nvPr/>
        </p:nvPicPr>
        <p:blipFill>
          <a:blip r:embed="rId3"/>
          <a:stretch>
            <a:fillRect/>
          </a:stretch>
        </p:blipFill>
        <p:spPr>
          <a:xfrm>
            <a:off x="838201" y="3111023"/>
            <a:ext cx="3969763" cy="2223067"/>
          </a:xfrm>
          <a:prstGeom prst="rect">
            <a:avLst/>
          </a:prstGeom>
        </p:spPr>
      </p:pic>
    </p:spTree>
    <p:extLst>
      <p:ext uri="{BB962C8B-B14F-4D97-AF65-F5344CB8AC3E}">
        <p14:creationId xmlns:p14="http://schemas.microsoft.com/office/powerpoint/2010/main" val="5272672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1373</TotalTime>
  <Words>2643</Words>
  <Application>Microsoft Macintosh PowerPoint</Application>
  <PresentationFormat>Широкоэкранный</PresentationFormat>
  <Paragraphs>197</Paragraphs>
  <Slides>38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38</vt:i4>
      </vt:variant>
    </vt:vector>
  </HeadingPairs>
  <TitlesOfParts>
    <vt:vector size="46" baseType="lpstr">
      <vt:lpstr>Apple Color Emoji</vt:lpstr>
      <vt:lpstr>Arial</vt:lpstr>
      <vt:lpstr>Calibri</vt:lpstr>
      <vt:lpstr>Calibri Light</vt:lpstr>
      <vt:lpstr>Courier New</vt:lpstr>
      <vt:lpstr>Symbol</vt:lpstr>
      <vt:lpstr>Times New Roman</vt:lpstr>
      <vt:lpstr>Тема Office</vt:lpstr>
      <vt:lpstr>Тема 8. Співробітництво між Україною і Європейським Союзом. </vt:lpstr>
      <vt:lpstr>Політика Європейського Союзу щодо України. 🇺🇦 </vt:lpstr>
      <vt:lpstr>Презентация PowerPoint</vt:lpstr>
      <vt:lpstr>Презентация PowerPoint</vt:lpstr>
      <vt:lpstr>Група підтримки України (Support Group for Ukraine, SGUA) </vt:lpstr>
      <vt:lpstr>Презентация PowerPoint</vt:lpstr>
      <vt:lpstr>Презентация PowerPoint</vt:lpstr>
      <vt:lpstr> Європейська консультативна місія з реформування сектору цивільної безпеки України (EUAM Ukraine) </vt:lpstr>
      <vt:lpstr>Презентация PowerPoint</vt:lpstr>
      <vt:lpstr>Презентация PowerPoint</vt:lpstr>
      <vt:lpstr>Презентация PowerPoint</vt:lpstr>
      <vt:lpstr>Постійні органи двостороннього співробітництва </vt:lpstr>
      <vt:lpstr>Комітет асоціації </vt:lpstr>
      <vt:lpstr>3. Комітет асоціації у торговельному форматі </vt:lpstr>
      <vt:lpstr>4. Галузеві підкомітети Комітету асоціації </vt:lpstr>
      <vt:lpstr>5. Парламентський комітет асоціації </vt:lpstr>
      <vt:lpstr>6. Платформа громадянського суспільства </vt:lpstr>
      <vt:lpstr>Презентация PowerPoint</vt:lpstr>
      <vt:lpstr>Торговельно-економічне співробітництво між Україною та ЄС </vt:lpstr>
      <vt:lpstr>Вплив Угоди про асоціацію </vt:lpstr>
      <vt:lpstr>Військова підтримка України з боку ЄС </vt:lpstr>
      <vt:lpstr>Презентация PowerPoint</vt:lpstr>
      <vt:lpstr>Презентация PowerPoint</vt:lpstr>
      <vt:lpstr>Дипломатична підтримка України з боку ЄС </vt:lpstr>
      <vt:lpstr>Презентация PowerPoint</vt:lpstr>
      <vt:lpstr>⚡ Енергетична підтримка України </vt:lpstr>
      <vt:lpstr>Презентация PowerPoint</vt:lpstr>
      <vt:lpstr>Використання заморожених російських активів для відбудови України </vt:lpstr>
      <vt:lpstr>2. Підтримка ініціативи </vt:lpstr>
      <vt:lpstr>Презентация PowerPoint</vt:lpstr>
      <vt:lpstr>Презентация PowerPoint</vt:lpstr>
      <vt:lpstr> Військова допомога від ЄС </vt:lpstr>
      <vt:lpstr>⚠️ Кібер- та гібридні загрози </vt:lpstr>
      <vt:lpstr>🔒 Використання заморожених російських активів </vt:lpstr>
      <vt:lpstr>⚡ Енергетична підтримка та імпорт енергоносіїв з Росії </vt:lpstr>
      <vt:lpstr>Фінансова та гуманітарна підтримка України від ЄС </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Модуль 5. Політика України у сфері європейської інтеграції.   Тема 5.1. Органи та інститути Європейського Союзу: їх склад, повноваження, порядок функціонування. </dc:title>
  <dc:creator>Microsoft Office User</dc:creator>
  <cp:lastModifiedBy>Microsoft Office User</cp:lastModifiedBy>
  <cp:revision>5</cp:revision>
  <dcterms:created xsi:type="dcterms:W3CDTF">2025-10-05T15:54:56Z</dcterms:created>
  <dcterms:modified xsi:type="dcterms:W3CDTF">2025-10-07T17:02:51Z</dcterms:modified>
</cp:coreProperties>
</file>