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Економічні кризи: сутність, причини появи.</a:t>
            </a:r>
            <a:br>
              <a:rPr lang="uk-UA" sz="3200" dirty="0" smtClean="0"/>
            </a:br>
            <a:r>
              <a:rPr lang="uk-UA" sz="3200" dirty="0" smtClean="0"/>
              <a:t>2. Цикли та економічні кризи.</a:t>
            </a:r>
            <a:br>
              <a:rPr lang="uk-UA" sz="3200" dirty="0" smtClean="0"/>
            </a:br>
            <a:r>
              <a:rPr lang="uk-UA" sz="3200" dirty="0" smtClean="0"/>
              <a:t>3. Види економічних криз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2. </a:t>
            </a:r>
            <a:r>
              <a:rPr lang="uk-UA" b="1" dirty="0"/>
              <a:t>Економічні кризи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8352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Економічною наукою до даного часу розроблений цілий ряд різних теорій, що пояснюють причини економічних циклів і криз. Відзначають наступні</a:t>
            </a:r>
            <a:r>
              <a:rPr lang="uk-UA" b="1" dirty="0" smtClean="0"/>
              <a:t>:</a:t>
            </a:r>
          </a:p>
          <a:p>
            <a:pPr algn="ctr"/>
            <a:endParaRPr lang="uk-UA" b="1" dirty="0"/>
          </a:p>
          <a:p>
            <a:pPr algn="just"/>
            <a:r>
              <a:rPr lang="uk-UA" dirty="0"/>
              <a:t>- грошову теорію, що пояснює цикл експансією (стиском) банківського кредиту (</a:t>
            </a:r>
            <a:r>
              <a:rPr lang="uk-UA" dirty="0" err="1"/>
              <a:t>Хоутрі</a:t>
            </a:r>
            <a:r>
              <a:rPr lang="uk-UA" dirty="0"/>
              <a:t> й ін.);</a:t>
            </a:r>
          </a:p>
          <a:p>
            <a:pPr algn="just"/>
            <a:r>
              <a:rPr lang="uk-UA" dirty="0"/>
              <a:t>- теорію нововведень, що пояснює цикл використанням у виробництві важливих нововведень (</a:t>
            </a:r>
            <a:r>
              <a:rPr lang="uk-UA" dirty="0" err="1"/>
              <a:t>Шумпетер</a:t>
            </a:r>
            <a:r>
              <a:rPr lang="uk-UA" dirty="0"/>
              <a:t>, </a:t>
            </a:r>
            <a:r>
              <a:rPr lang="uk-UA" dirty="0" err="1"/>
              <a:t>Хансен</a:t>
            </a:r>
            <a:r>
              <a:rPr lang="uk-UA" dirty="0"/>
              <a:t>);</a:t>
            </a:r>
          </a:p>
          <a:p>
            <a:pPr algn="just"/>
            <a:r>
              <a:rPr lang="uk-UA" dirty="0"/>
              <a:t>- психологічну теорію, що трактує цикл як наслідок хвиль песимістичного і оптимістичного настрою, що охоплюють населення (</a:t>
            </a:r>
            <a:r>
              <a:rPr lang="uk-UA" dirty="0" err="1"/>
              <a:t>Пігу</a:t>
            </a:r>
            <a:r>
              <a:rPr lang="uk-UA" dirty="0"/>
              <a:t>, </a:t>
            </a:r>
            <a:r>
              <a:rPr lang="uk-UA" dirty="0" err="1"/>
              <a:t>Беджгот</a:t>
            </a:r>
            <a:r>
              <a:rPr lang="uk-UA" dirty="0"/>
              <a:t> й ін.);</a:t>
            </a:r>
          </a:p>
          <a:p>
            <a:pPr algn="just"/>
            <a:r>
              <a:rPr lang="uk-UA" dirty="0"/>
              <a:t>- теорію недоспоживання, що вбачає причину циклу в занадто великій частці доходу, що йде багатим і ощадливим людям, у порівнянні з тим, що може бути інвестоване (</a:t>
            </a:r>
            <a:r>
              <a:rPr lang="uk-UA" dirty="0" err="1"/>
              <a:t>Гобсон</a:t>
            </a:r>
            <a:r>
              <a:rPr lang="uk-UA" dirty="0"/>
              <a:t>, </a:t>
            </a:r>
            <a:r>
              <a:rPr lang="uk-UA" dirty="0" err="1"/>
              <a:t>Фостер</a:t>
            </a:r>
            <a:r>
              <a:rPr lang="uk-UA" dirty="0"/>
              <a:t>, </a:t>
            </a:r>
            <a:r>
              <a:rPr lang="uk-UA" dirty="0" err="1"/>
              <a:t>Кетчінгс</a:t>
            </a:r>
            <a:r>
              <a:rPr lang="uk-UA" dirty="0"/>
              <a:t> й ін.);</a:t>
            </a:r>
          </a:p>
          <a:p>
            <a:pPr algn="just"/>
            <a:r>
              <a:rPr lang="uk-UA" dirty="0"/>
              <a:t>- теорію надмірного інвестування, прихильники якої думають, що причиною рецесії є, швидше, надмірне, ніж недостатнє, інвестування (</a:t>
            </a:r>
            <a:r>
              <a:rPr lang="uk-UA" dirty="0" err="1"/>
              <a:t>Хайєк</a:t>
            </a:r>
            <a:r>
              <a:rPr lang="uk-UA" dirty="0"/>
              <a:t>, </a:t>
            </a:r>
            <a:r>
              <a:rPr lang="uk-UA" dirty="0" err="1"/>
              <a:t>Мізес</a:t>
            </a:r>
            <a:r>
              <a:rPr lang="uk-UA" dirty="0"/>
              <a:t> й ін.);</a:t>
            </a:r>
          </a:p>
          <a:p>
            <a:pPr algn="just"/>
            <a:r>
              <a:rPr lang="uk-UA" dirty="0"/>
              <a:t>- теорію сонячних плям - погоди - врожаю (</a:t>
            </a:r>
            <a:r>
              <a:rPr lang="uk-UA" dirty="0" err="1"/>
              <a:t>Джевонс</a:t>
            </a:r>
            <a:r>
              <a:rPr lang="uk-UA" dirty="0"/>
              <a:t>, Мур).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Виділяють </a:t>
            </a:r>
            <a:r>
              <a:rPr lang="uk-UA" b="1" dirty="0"/>
              <a:t>три етапи в зміні поглядів на економічні цикли.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Перший </a:t>
            </a:r>
            <a:r>
              <a:rPr lang="uk-UA" b="1" dirty="0"/>
              <a:t>етап </a:t>
            </a:r>
            <a:r>
              <a:rPr lang="uk-UA" dirty="0"/>
              <a:t>охоплює період з початку </a:t>
            </a:r>
            <a:r>
              <a:rPr lang="en-US" dirty="0"/>
              <a:t>XVIII </a:t>
            </a:r>
            <a:r>
              <a:rPr lang="uk-UA" dirty="0"/>
              <a:t>ст. до середини 30-х років </a:t>
            </a:r>
            <a:r>
              <a:rPr lang="en-US" dirty="0"/>
              <a:t>XX </a:t>
            </a:r>
            <a:r>
              <a:rPr lang="uk-UA" dirty="0"/>
              <a:t>ст. У цей період переважали судження про те, що економічні кризи або взагалі неможливі при капіталізмі (</a:t>
            </a:r>
            <a:r>
              <a:rPr lang="uk-UA" dirty="0" err="1"/>
              <a:t>Дж.С</a:t>
            </a:r>
            <a:r>
              <a:rPr lang="uk-UA" dirty="0"/>
              <a:t>. Мілль, Ж.-Б. Сей, Д. Рікардо), або вони носять лише випадковий характер і що система вільної конкуренції здатна самостійно їх переборювати (Ж.-Ш. </a:t>
            </a:r>
            <a:r>
              <a:rPr lang="uk-UA" dirty="0" err="1"/>
              <a:t>Сісмонді</a:t>
            </a:r>
            <a:r>
              <a:rPr lang="uk-UA" dirty="0"/>
              <a:t>, Р. </a:t>
            </a:r>
            <a:r>
              <a:rPr lang="uk-UA" dirty="0" err="1"/>
              <a:t>Родбертус</a:t>
            </a:r>
            <a:r>
              <a:rPr lang="uk-UA" dirty="0"/>
              <a:t>, К. Каутський).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Другий </a:t>
            </a:r>
            <a:r>
              <a:rPr lang="uk-UA" b="1" dirty="0"/>
              <a:t>етап </a:t>
            </a:r>
            <a:r>
              <a:rPr lang="uk-UA" dirty="0"/>
              <a:t>охоплює період із середини 30-х до середини 60-х років </a:t>
            </a:r>
            <a:r>
              <a:rPr lang="en-US" dirty="0"/>
              <a:t>XX </a:t>
            </a:r>
            <a:r>
              <a:rPr lang="uk-UA" dirty="0"/>
              <a:t>ст. Виділення цього періоду пов'язане з працями Дж. М. Кейнса і насамперед з його висновком про те, що економічні кризи (точніше депресія, застій) неминучі в умовах класичного капіталізму і випливають із природи властивого йому ринку. Кейнс одним з перших серед західних економістів прямо заявив про те, що капіталістичний ринок містить у собі різні прояви монополізму і поєднується з державним регулюванням, від чого ціни і заробітна плата є негнучкими. Як принципово необхідний засіб згладжування проблем кризи і безробіття Кейнс висунув ідею забезпечення державного втручання в економіку з метою стимулювання ефективного сукупного попиту. 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Третім </a:t>
            </a:r>
            <a:r>
              <a:rPr lang="uk-UA" b="1" dirty="0"/>
              <a:t>етапом </a:t>
            </a:r>
            <a:r>
              <a:rPr lang="uk-UA" dirty="0"/>
              <a:t>у дослідженні причин економічних циклів є період із середини 60-х років дотепер. У цей період, по-перше, стала приділятися особлива увага розмежуванню екзогенних (внутрішніх) і ендогенних (зовнішніх) причин циклічності ринкової економіки, причому саме ендогенним факторам стала приділятися переважна увага. </a:t>
            </a:r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Виокремлюють концепції </a:t>
            </a:r>
            <a:r>
              <a:rPr lang="uk-UA" sz="2100" b="1" dirty="0"/>
              <a:t>"рівноважного ділового циклу" і "політичного ділового циклу</a:t>
            </a:r>
            <a:r>
              <a:rPr lang="uk-UA" sz="2100" b="1" dirty="0" smtClean="0"/>
              <a:t>".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Концепція  </a:t>
            </a:r>
            <a:r>
              <a:rPr lang="uk-UA" sz="2100" b="1" dirty="0"/>
              <a:t>"рівноважного ділового циклу" відбиває розвиток ідей </a:t>
            </a:r>
            <a:r>
              <a:rPr lang="uk-UA" sz="2100" b="1" dirty="0" err="1"/>
              <a:t>монетаризму</a:t>
            </a:r>
            <a:r>
              <a:rPr lang="uk-UA" sz="2100" b="1" dirty="0"/>
              <a:t>. </a:t>
            </a:r>
            <a:r>
              <a:rPr lang="uk-UA" sz="2100" dirty="0"/>
              <a:t>Відповідно до цієї концепції держава поряд з багатьма властивими їй функціями відіграє роль своєрідного генератора грошових "шоків", що виводять господарську систему зі стану рівноваги й у такий спосіб підтримують циклічні коливання в суспільному відтворенні.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Концепція "</a:t>
            </a:r>
            <a:r>
              <a:rPr lang="uk-UA" sz="2100" b="1" dirty="0"/>
              <a:t>політичного ділового циклу</a:t>
            </a:r>
            <a:r>
              <a:rPr lang="uk-UA" sz="2100" b="1" dirty="0" smtClean="0"/>
              <a:t>" </a:t>
            </a:r>
            <a:r>
              <a:rPr lang="uk-UA" sz="2100" dirty="0"/>
              <a:t>базується на тому, що залежність між рівнем безробіття і рівнем інфляції визначається кривою </a:t>
            </a:r>
            <a:r>
              <a:rPr lang="uk-UA" sz="2100" dirty="0" err="1"/>
              <a:t>Філіпса</a:t>
            </a:r>
            <a:r>
              <a:rPr lang="uk-UA" sz="2100" dirty="0"/>
              <a:t>, тобто існує зворотна залежність між даними величинами: чим менше безробіття, тим швидше ростуть ціни. Її прихильники думають, що економічне становище усередині країни істотно впливає на популярність правлячої партії. У якості головних економічних важелів, на які реагує населення, виділяються темпи інфляції і норма безробіття: чим нижчі їхні рівні, тим за інших рівних умов більше голосів буде подано на майбутніх виборах за правлячу партію чи президента.</a:t>
            </a:r>
          </a:p>
          <a:p>
            <a:pPr marL="0" indent="0" algn="ctr">
              <a:buNone/>
            </a:pPr>
            <a:r>
              <a:rPr lang="uk-UA" sz="2100" dirty="0"/>
              <a:t>З метою забезпечення перемоги уряд вживає заходів для підтримки такого поєднання рівнів інфляції і безробіття, що уявляється найбільш прийнятним виборцям. Тому адміністрація після приходу до влади намагається знизити темпи росту цін шляхом штучного провокування кризових явищ, а ближче до кінця свого правління влада починає вирішувати протилежне завдання - піднімає рівень зайнятості. Останній викликає зростання цін, але розрахунок робиться на те, що до виборів рівень зайнятості підніметься, а інфляція не встигне набрати повної сили і партія влади може забезпечити собі перемогу на чергових виборах.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555" y="692696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Класичний цикл суспільного відтворення складається з чотирьох фаз.</a:t>
            </a:r>
          </a:p>
          <a:p>
            <a:pPr algn="just"/>
            <a:r>
              <a:rPr lang="uk-UA" dirty="0"/>
              <a:t>Перша фаза - криза (спад). </a:t>
            </a:r>
            <a:endParaRPr lang="uk-UA" dirty="0" smtClean="0"/>
          </a:p>
          <a:p>
            <a:pPr algn="just"/>
            <a:r>
              <a:rPr lang="uk-UA" dirty="0" smtClean="0"/>
              <a:t>Друга </a:t>
            </a:r>
            <a:r>
              <a:rPr lang="uk-UA" dirty="0"/>
              <a:t>фаза - депресія (стагнація). </a:t>
            </a:r>
            <a:endParaRPr lang="uk-UA" dirty="0" smtClean="0"/>
          </a:p>
          <a:p>
            <a:pPr algn="just"/>
            <a:r>
              <a:rPr lang="uk-UA" dirty="0" smtClean="0"/>
              <a:t>Третя </a:t>
            </a:r>
            <a:r>
              <a:rPr lang="uk-UA" dirty="0"/>
              <a:t>- пожвавлення. Це фаза відновлення. </a:t>
            </a:r>
            <a:endParaRPr lang="uk-UA" dirty="0" smtClean="0"/>
          </a:p>
          <a:p>
            <a:pPr algn="just"/>
            <a:r>
              <a:rPr lang="uk-UA" dirty="0" smtClean="0"/>
              <a:t>Четверта </a:t>
            </a:r>
            <a:r>
              <a:rPr lang="uk-UA" dirty="0"/>
              <a:t>- підйом (бум). </a:t>
            </a:r>
            <a:endParaRPr lang="uk-UA" dirty="0" smtClean="0"/>
          </a:p>
          <a:p>
            <a:pPr algn="just"/>
            <a:endParaRPr lang="uk-UA" dirty="0"/>
          </a:p>
          <a:p>
            <a:pPr algn="ctr"/>
            <a:r>
              <a:rPr lang="uk-UA" b="1" dirty="0" smtClean="0"/>
              <a:t>Фактори, </a:t>
            </a:r>
            <a:r>
              <a:rPr lang="uk-UA" b="1" dirty="0"/>
              <a:t>що викликають первісне скорочення сукупного </a:t>
            </a:r>
            <a:r>
              <a:rPr lang="uk-UA" b="1" dirty="0" smtClean="0"/>
              <a:t>попиту:</a:t>
            </a:r>
            <a:endParaRPr lang="uk-UA" b="1" dirty="0"/>
          </a:p>
          <a:p>
            <a:pPr algn="just"/>
            <a:r>
              <a:rPr lang="uk-UA" dirty="0"/>
              <a:t>- заміна зношеного устаткування (зменшуються колишні закупівлі сировини, матеріалів, запчастин);</a:t>
            </a:r>
          </a:p>
          <a:p>
            <a:pPr algn="just"/>
            <a:r>
              <a:rPr lang="uk-UA" dirty="0"/>
              <a:t>- падіння попиту на окремі види продукції;</a:t>
            </a:r>
          </a:p>
          <a:p>
            <a:pPr algn="just"/>
            <a:r>
              <a:rPr lang="uk-UA" dirty="0"/>
              <a:t>- ріст податків і кредитних відсотків;</a:t>
            </a:r>
          </a:p>
          <a:p>
            <a:pPr algn="just"/>
            <a:r>
              <a:rPr lang="uk-UA" dirty="0"/>
              <a:t>- порушення закону грошового обігу;</a:t>
            </a:r>
          </a:p>
          <a:p>
            <a:pPr algn="just"/>
            <a:r>
              <a:rPr lang="uk-UA" dirty="0"/>
              <a:t>- </a:t>
            </a:r>
            <a:r>
              <a:rPr lang="uk-UA" dirty="0" smtClean="0"/>
              <a:t>війна;</a:t>
            </a:r>
            <a:endParaRPr lang="uk-UA" dirty="0"/>
          </a:p>
          <a:p>
            <a:pPr algn="just"/>
            <a:r>
              <a:rPr lang="uk-UA" dirty="0"/>
              <a:t>- різні політичні події;</a:t>
            </a:r>
          </a:p>
          <a:p>
            <a:pPr algn="just"/>
            <a:r>
              <a:rPr lang="uk-UA" dirty="0"/>
              <a:t>- непередбачені ситуації і т.д.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Різновиди </a:t>
            </a:r>
            <a:r>
              <a:rPr lang="uk-UA" sz="2100" b="1" dirty="0"/>
              <a:t>циклів:</a:t>
            </a:r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b="1" dirty="0"/>
              <a:t>цикли </a:t>
            </a:r>
            <a:r>
              <a:rPr lang="uk-UA" sz="2100" b="1" dirty="0" err="1"/>
              <a:t>Кондратьєва</a:t>
            </a:r>
            <a:r>
              <a:rPr lang="uk-UA" sz="2100" b="1" dirty="0"/>
              <a:t> </a:t>
            </a:r>
            <a:r>
              <a:rPr lang="uk-UA" sz="2100" dirty="0"/>
              <a:t>чи довгохвильові цикли тривалістю 40-60 років: їх головною рушійною силою є радикальні зміни в технологічній базі суспільного виробництва, його структурна перебудова;</a:t>
            </a:r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b="1" dirty="0"/>
              <a:t>цикли Коваля</a:t>
            </a:r>
            <a:r>
              <a:rPr lang="uk-UA" sz="2100" dirty="0"/>
              <a:t>. </a:t>
            </a:r>
            <a:r>
              <a:rPr lang="uk-UA" sz="2100" dirty="0" smtClean="0"/>
              <a:t>Їхня </a:t>
            </a:r>
            <a:r>
              <a:rPr lang="uk-UA" sz="2100" dirty="0"/>
              <a:t>тривалість обмежується приблизно 20 роками, а рушійними силами є зрушення у відтворювальній структурі виробництва (часто ці цикли називають відтворювальними чи будівельними);</a:t>
            </a:r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b="1" dirty="0"/>
              <a:t>цикли </a:t>
            </a:r>
            <a:r>
              <a:rPr lang="uk-UA" sz="2100" b="1" dirty="0" err="1"/>
              <a:t>Жюгляра</a:t>
            </a:r>
            <a:r>
              <a:rPr lang="uk-UA" sz="2100" b="1" dirty="0"/>
              <a:t> </a:t>
            </a:r>
            <a:r>
              <a:rPr lang="uk-UA" sz="2100" dirty="0"/>
              <a:t>періодичністю 8-10 років, що є підсумком взаємодії різноманітних грошово-кредитних факторів;</a:t>
            </a:r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b="1" dirty="0"/>
              <a:t>цикли </a:t>
            </a:r>
            <a:r>
              <a:rPr lang="uk-UA" sz="2100" b="1" dirty="0" err="1"/>
              <a:t>Кітчіпа</a:t>
            </a:r>
            <a:r>
              <a:rPr lang="uk-UA" sz="2100" b="1" dirty="0"/>
              <a:t> </a:t>
            </a:r>
            <a:r>
              <a:rPr lang="uk-UA" sz="2100" dirty="0"/>
              <a:t>тривалістю 3-5 років породжуються динамікою відносної величини запасів товарно-матеріальних цінностей на підприємствах;</a:t>
            </a:r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b="1" dirty="0"/>
              <a:t>приватні господарські цикли</a:t>
            </a:r>
            <a:r>
              <a:rPr lang="uk-UA" sz="2100" dirty="0"/>
              <a:t>, що охоплюють період від одного до 12 років та існують у зв'язку з коливаннями інвестиційної активності.</a:t>
            </a:r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Кризи бувають регулярні (циклічні) чи періодичні, котрі повторюються з визначеною закономірністю, і нерегулярні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Регулярні кризи </a:t>
            </a:r>
            <a:r>
              <a:rPr lang="uk-UA" sz="2100" dirty="0"/>
              <a:t>надвиробництва дають початок новому циклу, у ході якого економіка послідовно проходить чотири фази, і підготовляє базу для наступної кризи. Вони характеризуються тим, що охоплюють усі сфери економіки, досягаючи великої глибини і тривалості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b="1" dirty="0"/>
              <a:t>До нерегулярних економічних криз відносять: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проміжні;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часткові;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галузеві;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структурні.</a:t>
            </a:r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54845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960</Words>
  <Application>Microsoft Office PowerPoint</Application>
  <PresentationFormat>Экран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Економічні кризи: сутність, причини появи. 2. Цикли та економічні кризи. 3. Види економічних криз.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24</cp:revision>
  <dcterms:created xsi:type="dcterms:W3CDTF">2020-08-26T06:53:27Z</dcterms:created>
  <dcterms:modified xsi:type="dcterms:W3CDTF">2022-09-07T15:45:17Z</dcterms:modified>
</cp:coreProperties>
</file>