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82" r:id="rId4"/>
    <p:sldId id="258" r:id="rId5"/>
    <p:sldId id="276" r:id="rId6"/>
    <p:sldId id="283" r:id="rId7"/>
    <p:sldId id="277" r:id="rId8"/>
    <p:sldId id="280" r:id="rId9"/>
    <p:sldId id="278" r:id="rId10"/>
    <p:sldId id="271" r:id="rId11"/>
    <p:sldId id="281" r:id="rId12"/>
    <p:sldId id="264" r:id="rId13"/>
    <p:sldId id="261" r:id="rId14"/>
    <p:sldId id="279" r:id="rId15"/>
    <p:sldId id="262" r:id="rId16"/>
    <p:sldId id="284" r:id="rId17"/>
    <p:sldId id="285" r:id="rId18"/>
    <p:sldId id="263" r:id="rId19"/>
    <p:sldId id="266" r:id="rId20"/>
    <p:sldId id="275" r:id="rId21"/>
    <p:sldId id="267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61" d="100"/>
          <a:sy n="61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BE07C-39E2-43A1-A7CD-0FF1E9AFC938}" type="datetimeFigureOut">
              <a:rPr lang="uk-UA" smtClean="0"/>
              <a:t>13.02.2021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CE863-B70E-4679-BB1C-5594CAA7F9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2760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BCCD9-0403-4CC8-82A0-7E51C25D9150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434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13.02.2021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13.02.2021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13.02.2021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13.02.2021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13.02.2021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13.02.2021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13.02.2021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13.02.2021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13.02.2021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13.02.2021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13.02.2021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D675B17-D73D-42E3-B905-7B7432B9DCFD}" type="datetimeFigureOut">
              <a:rPr lang="uk-UA" smtClean="0"/>
              <a:t>13.02.2021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17" y="4706040"/>
            <a:ext cx="3829309" cy="21639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223224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правила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цілепокладання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97152"/>
            <a:ext cx="6400800" cy="66508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Чкан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chemeClr val="tx1"/>
                </a:solidFill>
              </a:rPr>
              <a:t>Вимоги</a:t>
            </a:r>
            <a:r>
              <a:rPr lang="ru-RU" b="1" i="1" dirty="0" smtClean="0">
                <a:solidFill>
                  <a:schemeClr val="tx1"/>
                </a:solidFill>
              </a:rPr>
              <a:t> до </a:t>
            </a:r>
            <a:r>
              <a:rPr lang="ru-RU" b="1" i="1" dirty="0" err="1" smtClean="0">
                <a:solidFill>
                  <a:schemeClr val="tx1"/>
                </a:solidFill>
              </a:rPr>
              <a:t>цілей</a:t>
            </a:r>
            <a:endParaRPr lang="uk-UA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40768"/>
            <a:ext cx="648073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</a:t>
            </a:r>
            <a:endParaRPr lang="ru-RU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7" y="2420888"/>
            <a:ext cx="648072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4500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</a:t>
            </a:r>
            <a:endParaRPr lang="ru-RU" sz="6000" b="1" cap="none" spc="0" dirty="0">
              <a:ln w="24500" cmpd="dbl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7210" y="3473132"/>
            <a:ext cx="646399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</a:t>
            </a:r>
            <a:endParaRPr lang="ru-RU" sz="6000" b="1" cap="none" spc="0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7211" y="4525376"/>
            <a:ext cx="646398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24500" cmpd="dbl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</a:t>
            </a:r>
            <a:endParaRPr lang="ru-RU" sz="6000" b="1" cap="none" spc="0" dirty="0">
              <a:ln w="24500" cmpd="dbl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7" y="5577620"/>
            <a:ext cx="648072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</a:t>
            </a:r>
            <a:endParaRPr lang="ru-RU" sz="6000" b="1" cap="none" spc="0" dirty="0">
              <a:ln w="24500" cmpd="dbl">
                <a:solidFill>
                  <a:srgbClr val="7030A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2109049"/>
            <a:ext cx="648073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</a:t>
            </a:r>
            <a:endParaRPr lang="ru-RU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5" y="3189169"/>
            <a:ext cx="648072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09578" y="4241413"/>
            <a:ext cx="646399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9579" y="5293657"/>
            <a:ext cx="646398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</a:t>
            </a:r>
            <a:endParaRPr lang="ru-RU" sz="6000" b="1" cap="none" spc="0" dirty="0">
              <a:ln w="24500" cmpd="dbl">
                <a:solidFill>
                  <a:srgbClr val="7030A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2420888"/>
            <a:ext cx="1473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Що саме?</a:t>
            </a:r>
            <a:endParaRPr lang="uk-UA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3453452"/>
            <a:ext cx="129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Скільки?</a:t>
            </a:r>
            <a:endParaRPr lang="uk-UA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71581" y="4518411"/>
            <a:ext cx="652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Де?</a:t>
            </a:r>
            <a:endParaRPr lang="uk-UA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71581" y="5568157"/>
            <a:ext cx="966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Коли?</a:t>
            </a:r>
            <a:endParaRPr lang="uk-UA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59632" y="1649537"/>
            <a:ext cx="1473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Що саме?</a:t>
            </a:r>
            <a:endParaRPr lang="uk-UA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350201" y="2670308"/>
            <a:ext cx="129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Скільки?</a:t>
            </a:r>
            <a:endParaRPr lang="uk-UA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347550" y="3779748"/>
            <a:ext cx="627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Як?</a:t>
            </a:r>
            <a:endParaRPr lang="uk-UA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347550" y="5801488"/>
            <a:ext cx="966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Коли?</a:t>
            </a:r>
            <a:endParaRPr lang="uk-UA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369277" y="4836153"/>
            <a:ext cx="627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Як?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14438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5064" y="326134"/>
            <a:ext cx="8229600" cy="172252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chemeClr val="tx1"/>
                </a:solidFill>
              </a:rPr>
              <a:t>SMART</a:t>
            </a:r>
            <a:r>
              <a:rPr lang="ru-RU" b="1" i="1" dirty="0" smtClean="0">
                <a:solidFill>
                  <a:schemeClr val="tx1"/>
                </a:solidFill>
              </a:rPr>
              <a:t>-ТЕХНОЛОГ</a:t>
            </a:r>
            <a:r>
              <a:rPr lang="uk-UA" b="1" i="1" dirty="0" smtClean="0">
                <a:solidFill>
                  <a:schemeClr val="tx1"/>
                </a:solidFill>
              </a:rPr>
              <a:t>І</a:t>
            </a:r>
            <a:r>
              <a:rPr lang="ru-RU" b="1" i="1" dirty="0" smtClean="0">
                <a:solidFill>
                  <a:schemeClr val="tx1"/>
                </a:solidFill>
              </a:rPr>
              <a:t>Я ВСТАНОВЛЕННЯ ЦІЛЕЙ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(Д</a:t>
            </a:r>
            <a:r>
              <a:rPr lang="ru-RU" b="1" i="1" dirty="0">
                <a:solidFill>
                  <a:schemeClr val="tx1"/>
                </a:solidFill>
              </a:rPr>
              <a:t>. </a:t>
            </a:r>
            <a:r>
              <a:rPr lang="ru-RU" b="1" i="1" dirty="0" err="1" smtClean="0">
                <a:solidFill>
                  <a:schemeClr val="tx1"/>
                </a:solidFill>
              </a:rPr>
              <a:t>Доурден</a:t>
            </a:r>
            <a:r>
              <a:rPr lang="ru-RU" b="1" i="1" dirty="0" smtClean="0">
                <a:solidFill>
                  <a:schemeClr val="tx1"/>
                </a:solidFill>
              </a:rPr>
              <a:t>)</a:t>
            </a:r>
            <a:endParaRPr lang="uk-UA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0285" y="2562783"/>
            <a:ext cx="64807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7" y="3318438"/>
            <a:ext cx="648072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4500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</a:t>
            </a:r>
            <a:endParaRPr lang="ru-RU" sz="4000" b="1" cap="none" spc="0" dirty="0">
              <a:ln w="24500" cmpd="dbl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7210" y="4070456"/>
            <a:ext cx="646399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</a:t>
            </a:r>
            <a:endParaRPr lang="ru-RU" sz="4000" b="1" cap="none" spc="0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7211" y="4809346"/>
            <a:ext cx="646398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4500" cmpd="dbl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</a:t>
            </a:r>
            <a:endParaRPr lang="ru-RU" sz="4000" b="1" cap="none" spc="0" dirty="0">
              <a:ln w="24500" cmpd="dbl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7" y="5577620"/>
            <a:ext cx="648072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</a:t>
            </a:r>
            <a:endParaRPr lang="ru-RU" sz="4000" b="1" cap="none" spc="0" dirty="0">
              <a:ln w="24500" cmpd="dbl">
                <a:solidFill>
                  <a:srgbClr val="7030A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8358" y="2699628"/>
            <a:ext cx="7906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</a:t>
            </a:r>
            <a:r>
              <a:rPr lang="en-US" dirty="0"/>
              <a:t>specific</a:t>
            </a:r>
            <a:r>
              <a:rPr lang="ru-RU" dirty="0"/>
              <a:t>) —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ціль</a:t>
            </a:r>
            <a:r>
              <a:rPr lang="ru-RU" dirty="0" smtClean="0"/>
              <a:t> </a:t>
            </a:r>
            <a:r>
              <a:rPr lang="ru-RU" dirty="0"/>
              <a:t>должна </a:t>
            </a:r>
            <a:r>
              <a:rPr lang="ru-RU" dirty="0" smtClean="0"/>
              <a:t>бути </a:t>
            </a:r>
            <a:r>
              <a:rPr lang="ru-RU" dirty="0"/>
              <a:t>описана я</a:t>
            </a:r>
            <a:r>
              <a:rPr lang="ru-RU" dirty="0" smtClean="0"/>
              <a:t>к ч</a:t>
            </a:r>
            <a:r>
              <a:rPr lang="uk-UA" dirty="0" smtClean="0"/>
              <a:t>і</a:t>
            </a:r>
            <a:r>
              <a:rPr lang="ru-RU" dirty="0" err="1" smtClean="0"/>
              <a:t>ткий</a:t>
            </a:r>
            <a:r>
              <a:rPr lang="ru-RU" dirty="0"/>
              <a:t>, </a:t>
            </a:r>
            <a:r>
              <a:rPr lang="ru-RU" dirty="0" err="1" smtClean="0"/>
              <a:t>конкретний</a:t>
            </a:r>
            <a:r>
              <a:rPr lang="ru-RU" dirty="0" smtClean="0"/>
              <a:t> </a:t>
            </a:r>
            <a:r>
              <a:rPr lang="ru-RU" dirty="0"/>
              <a:t>результат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80878" y="3336096"/>
            <a:ext cx="7883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(</a:t>
            </a:r>
            <a:r>
              <a:rPr lang="uk-UA" dirty="0" err="1"/>
              <a:t>measurable</a:t>
            </a:r>
            <a:r>
              <a:rPr lang="uk-UA" dirty="0"/>
              <a:t>) – мета повинна бути вимірної за допомогою конкретних індикаторів і стандартних процедур вимірювання;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82633" y="4070456"/>
            <a:ext cx="7881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(</a:t>
            </a:r>
            <a:r>
              <a:rPr lang="uk-UA" dirty="0" err="1"/>
              <a:t>assignable</a:t>
            </a:r>
            <a:r>
              <a:rPr lang="uk-UA" dirty="0"/>
              <a:t>) – мета повинна бути невипадковою, обґрунтованою, доведеною, життєво необхідною для організації;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58357" y="5013176"/>
            <a:ext cx="7906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(</a:t>
            </a:r>
            <a:r>
              <a:rPr lang="uk-UA" dirty="0" err="1"/>
              <a:t>realistic</a:t>
            </a:r>
            <a:r>
              <a:rPr lang="uk-UA" dirty="0"/>
              <a:t>) – мета повинна бути реалістичною, в принципі досяжною 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06030" y="5595278"/>
            <a:ext cx="7714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(</a:t>
            </a:r>
            <a:r>
              <a:rPr lang="uk-UA" dirty="0" err="1"/>
              <a:t>time</a:t>
            </a:r>
            <a:r>
              <a:rPr lang="uk-UA" dirty="0"/>
              <a:t> </a:t>
            </a:r>
            <a:r>
              <a:rPr lang="uk-UA" dirty="0" err="1"/>
              <a:t>related</a:t>
            </a:r>
            <a:r>
              <a:rPr lang="uk-UA" dirty="0"/>
              <a:t>) - мета повинна бути чітко визначена в часі, мають бути конкретні терміни (і контрольні точки ) її досягнення.</a:t>
            </a:r>
          </a:p>
        </p:txBody>
      </p:sp>
    </p:spTree>
    <p:extLst>
      <p:ext uri="{BB962C8B-B14F-4D97-AF65-F5344CB8AC3E}">
        <p14:creationId xmlns:p14="http://schemas.microsoft.com/office/powerpoint/2010/main" val="213214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uild="p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379731"/>
              </p:ext>
            </p:extLst>
          </p:nvPr>
        </p:nvGraphicFramePr>
        <p:xfrm>
          <a:off x="611560" y="2276872"/>
          <a:ext cx="8064896" cy="3453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760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Як не треба:</a:t>
                      </a:r>
                      <a:endParaRPr lang="uk-UA" sz="20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001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Я хочу вести більш здоровий спосіб життя.</a:t>
                      </a:r>
                      <a:endParaRPr lang="uk-U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93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Я хочу вміти краще контактувати зі своїми співробітниками</a:t>
                      </a:r>
                      <a:endParaRPr lang="uk-U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</a:rPr>
              <a:t>Приклади встановлення цілей</a:t>
            </a:r>
            <a:endParaRPr lang="uk-UA" b="1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472625"/>
              </p:ext>
            </p:extLst>
          </p:nvPr>
        </p:nvGraphicFramePr>
        <p:xfrm>
          <a:off x="4644008" y="2270539"/>
          <a:ext cx="4032448" cy="3564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</a:tblGrid>
              <a:tr h="760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Як треба:</a:t>
                      </a:r>
                      <a:endParaRPr lang="uk-U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93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З наступного дня Я кидаю палити.</a:t>
                      </a:r>
                      <a:endParaRPr lang="uk-U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Я буду ходити на роботу пішки.</a:t>
                      </a:r>
                      <a:endParaRPr lang="uk-U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Двічі на тиждень Я бігатиму  протягом 30 хвилин.</a:t>
                      </a:r>
                      <a:endParaRPr lang="uk-U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93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Я 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зарезервую для 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кожного співробітника 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годину додаткового часу в тиждень, щоб поговорити на особисті і професійні теми</a:t>
                      </a:r>
                      <a:endParaRPr lang="uk-U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14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75466"/>
            <a:ext cx="8496943" cy="36338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– знаходження цілей, тобто аналізу – </a:t>
            </a:r>
            <a:r>
              <a:rPr lang="uk-UA" sz="2800" dirty="0" smtClean="0">
                <a:solidFill>
                  <a:schemeClr val="tx1"/>
                </a:solidFill>
              </a:rPr>
              <a:t>«</a:t>
            </a:r>
            <a:r>
              <a:rPr lang="uk-UA" sz="3200" b="1" dirty="0" smtClean="0">
                <a:solidFill>
                  <a:srgbClr val="FF0000"/>
                </a:solidFill>
              </a:rPr>
              <a:t>ЧОГО Я ХОЧУ?</a:t>
            </a:r>
            <a:r>
              <a:rPr lang="uk-UA" sz="2800" dirty="0" smtClean="0">
                <a:solidFill>
                  <a:schemeClr val="tx1"/>
                </a:solidFill>
              </a:rPr>
              <a:t>»;</a:t>
            </a:r>
            <a:endParaRPr lang="uk-UA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– ситуаційного аналізу, тобто – </a:t>
            </a:r>
            <a:r>
              <a:rPr lang="uk-UA" sz="2800" dirty="0" smtClean="0">
                <a:solidFill>
                  <a:schemeClr val="tx1"/>
                </a:solidFill>
              </a:rPr>
              <a:t>«</a:t>
            </a:r>
            <a:r>
              <a:rPr lang="uk-UA" sz="3200" b="1" dirty="0" smtClean="0">
                <a:solidFill>
                  <a:srgbClr val="FF0000"/>
                </a:solidFill>
              </a:rPr>
              <a:t>ЩО Я МОЖУ?</a:t>
            </a:r>
            <a:r>
              <a:rPr lang="uk-UA" sz="2800" dirty="0" smtClean="0">
                <a:solidFill>
                  <a:schemeClr val="tx1"/>
                </a:solidFill>
              </a:rPr>
              <a:t>»;</a:t>
            </a:r>
            <a:endParaRPr lang="uk-UA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– визначення своїх сильних і слабких сторін;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– вироблення цільових стратегій і методів досягнення цілей;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– формулювання цілей – </a:t>
            </a:r>
            <a:r>
              <a:rPr lang="uk-UA" sz="2800" dirty="0" smtClean="0">
                <a:solidFill>
                  <a:schemeClr val="tx1"/>
                </a:solidFill>
              </a:rPr>
              <a:t>«</a:t>
            </a:r>
            <a:r>
              <a:rPr lang="uk-UA" sz="3200" b="1" dirty="0" smtClean="0">
                <a:solidFill>
                  <a:srgbClr val="FF0000"/>
                </a:solidFill>
              </a:rPr>
              <a:t>ДО ЧОГО Я КОНКРЕТНО ПРАГНУ?</a:t>
            </a:r>
            <a:r>
              <a:rPr lang="uk-UA" sz="2800" dirty="0" smtClean="0">
                <a:solidFill>
                  <a:srgbClr val="FF0000"/>
                </a:solidFill>
              </a:rPr>
              <a:t>»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Постановка </a:t>
            </a:r>
            <a:r>
              <a:rPr lang="ru-RU" b="1" i="1" dirty="0" err="1">
                <a:solidFill>
                  <a:schemeClr val="tx1"/>
                </a:solidFill>
              </a:rPr>
              <a:t>цілей</a:t>
            </a:r>
            <a:r>
              <a:rPr lang="ru-RU" b="1" i="1" dirty="0">
                <a:solidFill>
                  <a:schemeClr val="tx1"/>
                </a:solidFill>
              </a:rPr>
              <a:t> в </a:t>
            </a:r>
            <a:r>
              <a:rPr lang="ru-RU" b="1" i="1" dirty="0" smtClean="0">
                <a:solidFill>
                  <a:schemeClr val="tx1"/>
                </a:solidFill>
              </a:rPr>
              <a:t/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тайм-</a:t>
            </a:r>
            <a:r>
              <a:rPr lang="ru-RU" b="1" i="1" dirty="0" err="1" smtClean="0">
                <a:solidFill>
                  <a:schemeClr val="tx1"/>
                </a:solidFill>
              </a:rPr>
              <a:t>менеджменті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здійснюється</a:t>
            </a:r>
            <a:r>
              <a:rPr lang="ru-RU" b="1" i="1" dirty="0">
                <a:solidFill>
                  <a:schemeClr val="tx1"/>
                </a:solidFill>
              </a:rPr>
              <a:t> шляхом</a:t>
            </a:r>
            <a:endParaRPr lang="uk-UA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2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5219"/>
            <a:ext cx="4475187" cy="671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4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solidFill>
                  <a:schemeClr val="tx1"/>
                </a:solidFill>
              </a:rPr>
              <a:t>Основні проблеми та помилки при встановленні цілей</a:t>
            </a:r>
            <a:r>
              <a:rPr lang="uk-UA" b="1" i="1" dirty="0" smtClean="0">
                <a:solidFill>
                  <a:schemeClr val="tx1"/>
                </a:solidFill>
              </a:rPr>
              <a:t>: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395536" y="2060848"/>
            <a:ext cx="8568952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1) </a:t>
            </a:r>
            <a:r>
              <a:rPr lang="ru-RU" sz="2800" dirty="0" err="1">
                <a:solidFill>
                  <a:schemeClr val="tx1"/>
                </a:solidFill>
              </a:rPr>
              <a:t>занадто</a:t>
            </a:r>
            <a:r>
              <a:rPr lang="ru-RU" sz="2800" dirty="0">
                <a:solidFill>
                  <a:schemeClr val="tx1"/>
                </a:solidFill>
              </a:rPr>
              <a:t> велика </a:t>
            </a:r>
            <a:r>
              <a:rPr lang="ru-RU" sz="2800" dirty="0" err="1">
                <a:solidFill>
                  <a:schemeClr val="tx1"/>
                </a:solidFill>
              </a:rPr>
              <a:t>кількість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цілей</a:t>
            </a:r>
            <a:r>
              <a:rPr lang="ru-RU" sz="2800" dirty="0" smtClean="0">
                <a:solidFill>
                  <a:schemeClr val="tx1"/>
                </a:solidFill>
              </a:rPr>
              <a:t>;</a:t>
            </a:r>
            <a:endParaRPr lang="uk-UA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2</a:t>
            </a:r>
            <a:r>
              <a:rPr lang="ru-RU" sz="2800" dirty="0">
                <a:solidFill>
                  <a:schemeClr val="tx1"/>
                </a:solidFill>
              </a:rPr>
              <a:t>) </a:t>
            </a:r>
            <a:r>
              <a:rPr lang="ru-RU" sz="2800" dirty="0" err="1">
                <a:solidFill>
                  <a:schemeClr val="tx1"/>
                </a:solidFill>
              </a:rPr>
              <a:t>відсутність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пріоритетів</a:t>
            </a:r>
            <a:r>
              <a:rPr lang="ru-RU" sz="2800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3) </a:t>
            </a:r>
            <a:r>
              <a:rPr lang="uk-UA" sz="2800" dirty="0" err="1">
                <a:solidFill>
                  <a:schemeClr val="tx1"/>
                </a:solidFill>
              </a:rPr>
              <a:t>нереалістичність</a:t>
            </a:r>
            <a:r>
              <a:rPr lang="uk-UA" sz="2800" dirty="0">
                <a:solidFill>
                  <a:schemeClr val="tx1"/>
                </a:solidFill>
              </a:rPr>
              <a:t> мети, неконкретність її формулювання;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4) відсутність чітко встановлених часових орієнтирів;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5) конфліктність цілей, їх неузгодженість між собою;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6) </a:t>
            </a:r>
            <a:r>
              <a:rPr lang="ru-RU" sz="2800" dirty="0" err="1">
                <a:solidFill>
                  <a:schemeClr val="tx1"/>
                </a:solidFill>
              </a:rPr>
              <a:t>невимірність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цілей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6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5-конечная звезда 9"/>
          <p:cNvSpPr/>
          <p:nvPr/>
        </p:nvSpPr>
        <p:spPr>
          <a:xfrm>
            <a:off x="4195516" y="3692269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2" name="Группа 51"/>
          <p:cNvGrpSpPr/>
          <p:nvPr/>
        </p:nvGrpSpPr>
        <p:grpSpPr>
          <a:xfrm>
            <a:off x="1027164" y="1623459"/>
            <a:ext cx="1144276" cy="737549"/>
            <a:chOff x="1027164" y="1623459"/>
            <a:chExt cx="1144276" cy="737549"/>
          </a:xfrm>
        </p:grpSpPr>
        <p:sp>
          <p:nvSpPr>
            <p:cNvPr id="4" name="5-конечная звезда 3"/>
            <p:cNvSpPr/>
            <p:nvPr/>
          </p:nvSpPr>
          <p:spPr>
            <a:xfrm>
              <a:off x="1027164" y="2000968"/>
              <a:ext cx="432048" cy="36004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3328" y="1623459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 smtClean="0"/>
                <a:t>Дзвінок другу</a:t>
              </a:r>
              <a:endParaRPr lang="uk-UA" sz="1400" dirty="0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1951070" y="3229179"/>
            <a:ext cx="1164325" cy="721768"/>
            <a:chOff x="1951070" y="3229179"/>
            <a:chExt cx="1164325" cy="721768"/>
          </a:xfrm>
        </p:grpSpPr>
        <p:sp>
          <p:nvSpPr>
            <p:cNvPr id="7" name="5-конечная звезда 6"/>
            <p:cNvSpPr/>
            <p:nvPr/>
          </p:nvSpPr>
          <p:spPr>
            <a:xfrm>
              <a:off x="2251300" y="3590907"/>
              <a:ext cx="432048" cy="36004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51070" y="3229179"/>
              <a:ext cx="1164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 smtClean="0"/>
                <a:t>Побачення</a:t>
              </a:r>
              <a:endParaRPr lang="uk-UA" sz="1400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637689" y="3106053"/>
            <a:ext cx="1164325" cy="766236"/>
            <a:chOff x="6637689" y="3106053"/>
            <a:chExt cx="1164325" cy="766236"/>
          </a:xfrm>
        </p:grpSpPr>
        <p:sp>
          <p:nvSpPr>
            <p:cNvPr id="9" name="5-конечная звезда 8"/>
            <p:cNvSpPr/>
            <p:nvPr/>
          </p:nvSpPr>
          <p:spPr>
            <a:xfrm>
              <a:off x="6732240" y="3512249"/>
              <a:ext cx="432048" cy="36004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37689" y="3106053"/>
              <a:ext cx="1164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 smtClean="0"/>
                <a:t>Раціон</a:t>
              </a:r>
              <a:endParaRPr lang="uk-UA" sz="1400" dirty="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3877929" y="5301208"/>
            <a:ext cx="1164325" cy="711196"/>
            <a:chOff x="3877929" y="5301208"/>
            <a:chExt cx="1164325" cy="711196"/>
          </a:xfrm>
        </p:grpSpPr>
        <p:sp>
          <p:nvSpPr>
            <p:cNvPr id="12" name="5-конечная звезда 11"/>
            <p:cNvSpPr/>
            <p:nvPr/>
          </p:nvSpPr>
          <p:spPr>
            <a:xfrm>
              <a:off x="4460091" y="5301208"/>
              <a:ext cx="432048" cy="36004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77929" y="5704627"/>
              <a:ext cx="1164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 smtClean="0"/>
                <a:t>Робота</a:t>
              </a:r>
              <a:endParaRPr lang="uk-UA" sz="1400" dirty="0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6306290" y="4808536"/>
            <a:ext cx="1164325" cy="667817"/>
            <a:chOff x="6306290" y="4808536"/>
            <a:chExt cx="1164325" cy="667817"/>
          </a:xfrm>
        </p:grpSpPr>
        <p:sp>
          <p:nvSpPr>
            <p:cNvPr id="13" name="5-конечная звезда 12"/>
            <p:cNvSpPr/>
            <p:nvPr/>
          </p:nvSpPr>
          <p:spPr>
            <a:xfrm>
              <a:off x="6759658" y="4808536"/>
              <a:ext cx="432048" cy="36004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06290" y="5168576"/>
              <a:ext cx="1164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 smtClean="0"/>
                <a:t>Новий одяг</a:t>
              </a:r>
              <a:endParaRPr lang="uk-UA" sz="1400" dirty="0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5315961" y="3918739"/>
            <a:ext cx="1164325" cy="665532"/>
            <a:chOff x="5315961" y="3918739"/>
            <a:chExt cx="1164325" cy="665532"/>
          </a:xfrm>
        </p:grpSpPr>
        <p:sp>
          <p:nvSpPr>
            <p:cNvPr id="14" name="5-конечная звезда 13"/>
            <p:cNvSpPr/>
            <p:nvPr/>
          </p:nvSpPr>
          <p:spPr>
            <a:xfrm>
              <a:off x="5563668" y="4224231"/>
              <a:ext cx="432048" cy="36004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15961" y="3918739"/>
              <a:ext cx="1164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 smtClean="0"/>
                <a:t>Відпочинок</a:t>
              </a:r>
              <a:endParaRPr lang="uk-UA" sz="1400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101364" y="3430659"/>
            <a:ext cx="1164325" cy="862437"/>
            <a:chOff x="101364" y="3430659"/>
            <a:chExt cx="1164325" cy="862437"/>
          </a:xfrm>
        </p:grpSpPr>
        <p:sp>
          <p:nvSpPr>
            <p:cNvPr id="5" name="5-конечная звезда 4"/>
            <p:cNvSpPr/>
            <p:nvPr/>
          </p:nvSpPr>
          <p:spPr>
            <a:xfrm>
              <a:off x="747516" y="3933056"/>
              <a:ext cx="432048" cy="36004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1364" y="3430659"/>
              <a:ext cx="1164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 smtClean="0"/>
                <a:t>Візит до родичів</a:t>
              </a:r>
              <a:endParaRPr lang="uk-UA" sz="1400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397305" y="4581128"/>
            <a:ext cx="1574075" cy="878295"/>
            <a:chOff x="1397305" y="4581128"/>
            <a:chExt cx="1574075" cy="878295"/>
          </a:xfrm>
        </p:grpSpPr>
        <p:sp>
          <p:nvSpPr>
            <p:cNvPr id="11" name="5-конечная звезда 10"/>
            <p:cNvSpPr/>
            <p:nvPr/>
          </p:nvSpPr>
          <p:spPr>
            <a:xfrm>
              <a:off x="2023079" y="4581128"/>
              <a:ext cx="432048" cy="36004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97305" y="4936203"/>
              <a:ext cx="1574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 smtClean="0"/>
                <a:t>Як там справи у всіх, кого не знаю </a:t>
              </a:r>
              <a:endParaRPr lang="uk-UA" sz="1400" dirty="0"/>
            </a:p>
          </p:txBody>
        </p:sp>
      </p:grpSp>
      <p:sp>
        <p:nvSpPr>
          <p:cNvPr id="28" name="Полилиния 27"/>
          <p:cNvSpPr/>
          <p:nvPr/>
        </p:nvSpPr>
        <p:spPr>
          <a:xfrm>
            <a:off x="783651" y="2090057"/>
            <a:ext cx="1922227" cy="2688052"/>
          </a:xfrm>
          <a:custGeom>
            <a:avLst/>
            <a:gdLst>
              <a:gd name="connsiteX0" fmla="*/ 429329 w 1922227"/>
              <a:gd name="connsiteY0" fmla="*/ 74645 h 2688052"/>
              <a:gd name="connsiteX1" fmla="*/ 410667 w 1922227"/>
              <a:gd name="connsiteY1" fmla="*/ 186612 h 2688052"/>
              <a:gd name="connsiteX2" fmla="*/ 205394 w 1922227"/>
              <a:gd name="connsiteY2" fmla="*/ 541176 h 2688052"/>
              <a:gd name="connsiteX3" fmla="*/ 130749 w 1922227"/>
              <a:gd name="connsiteY3" fmla="*/ 634482 h 2688052"/>
              <a:gd name="connsiteX4" fmla="*/ 112088 w 1922227"/>
              <a:gd name="connsiteY4" fmla="*/ 690465 h 2688052"/>
              <a:gd name="connsiteX5" fmla="*/ 18782 w 1922227"/>
              <a:gd name="connsiteY5" fmla="*/ 821094 h 2688052"/>
              <a:gd name="connsiteX6" fmla="*/ 56104 w 1922227"/>
              <a:gd name="connsiteY6" fmla="*/ 1324947 h 2688052"/>
              <a:gd name="connsiteX7" fmla="*/ 74765 w 1922227"/>
              <a:gd name="connsiteY7" fmla="*/ 1847461 h 2688052"/>
              <a:gd name="connsiteX8" fmla="*/ 112088 w 1922227"/>
              <a:gd name="connsiteY8" fmla="*/ 1922106 h 2688052"/>
              <a:gd name="connsiteX9" fmla="*/ 186733 w 1922227"/>
              <a:gd name="connsiteY9" fmla="*/ 2015412 h 2688052"/>
              <a:gd name="connsiteX10" fmla="*/ 261378 w 1922227"/>
              <a:gd name="connsiteY10" fmla="*/ 2108719 h 2688052"/>
              <a:gd name="connsiteX11" fmla="*/ 336022 w 1922227"/>
              <a:gd name="connsiteY11" fmla="*/ 2127380 h 2688052"/>
              <a:gd name="connsiteX12" fmla="*/ 354684 w 1922227"/>
              <a:gd name="connsiteY12" fmla="*/ 2183363 h 2688052"/>
              <a:gd name="connsiteX13" fmla="*/ 410667 w 1922227"/>
              <a:gd name="connsiteY13" fmla="*/ 2202025 h 2688052"/>
              <a:gd name="connsiteX14" fmla="*/ 447990 w 1922227"/>
              <a:gd name="connsiteY14" fmla="*/ 2239347 h 2688052"/>
              <a:gd name="connsiteX15" fmla="*/ 522635 w 1922227"/>
              <a:gd name="connsiteY15" fmla="*/ 2276670 h 2688052"/>
              <a:gd name="connsiteX16" fmla="*/ 653263 w 1922227"/>
              <a:gd name="connsiteY16" fmla="*/ 2332653 h 2688052"/>
              <a:gd name="connsiteX17" fmla="*/ 821214 w 1922227"/>
              <a:gd name="connsiteY17" fmla="*/ 2407298 h 2688052"/>
              <a:gd name="connsiteX18" fmla="*/ 970504 w 1922227"/>
              <a:gd name="connsiteY18" fmla="*/ 2463282 h 2688052"/>
              <a:gd name="connsiteX19" fmla="*/ 1063810 w 1922227"/>
              <a:gd name="connsiteY19" fmla="*/ 2481943 h 2688052"/>
              <a:gd name="connsiteX20" fmla="*/ 1157116 w 1922227"/>
              <a:gd name="connsiteY20" fmla="*/ 2556588 h 2688052"/>
              <a:gd name="connsiteX21" fmla="*/ 1194439 w 1922227"/>
              <a:gd name="connsiteY21" fmla="*/ 2593910 h 2688052"/>
              <a:gd name="connsiteX22" fmla="*/ 1269084 w 1922227"/>
              <a:gd name="connsiteY22" fmla="*/ 2612572 h 2688052"/>
              <a:gd name="connsiteX23" fmla="*/ 1287745 w 1922227"/>
              <a:gd name="connsiteY23" fmla="*/ 2668555 h 2688052"/>
              <a:gd name="connsiteX24" fmla="*/ 1362390 w 1922227"/>
              <a:gd name="connsiteY24" fmla="*/ 2687216 h 2688052"/>
              <a:gd name="connsiteX25" fmla="*/ 1642308 w 1922227"/>
              <a:gd name="connsiteY25" fmla="*/ 2612572 h 2688052"/>
              <a:gd name="connsiteX26" fmla="*/ 1716953 w 1922227"/>
              <a:gd name="connsiteY26" fmla="*/ 2537927 h 2688052"/>
              <a:gd name="connsiteX27" fmla="*/ 1735614 w 1922227"/>
              <a:gd name="connsiteY27" fmla="*/ 2481943 h 2688052"/>
              <a:gd name="connsiteX28" fmla="*/ 1791598 w 1922227"/>
              <a:gd name="connsiteY28" fmla="*/ 2425959 h 2688052"/>
              <a:gd name="connsiteX29" fmla="*/ 1810259 w 1922227"/>
              <a:gd name="connsiteY29" fmla="*/ 2351314 h 2688052"/>
              <a:gd name="connsiteX30" fmla="*/ 1847582 w 1922227"/>
              <a:gd name="connsiteY30" fmla="*/ 2276670 h 2688052"/>
              <a:gd name="connsiteX31" fmla="*/ 1884904 w 1922227"/>
              <a:gd name="connsiteY31" fmla="*/ 2183363 h 2688052"/>
              <a:gd name="connsiteX32" fmla="*/ 1922227 w 1922227"/>
              <a:gd name="connsiteY32" fmla="*/ 1194319 h 2688052"/>
              <a:gd name="connsiteX33" fmla="*/ 1884904 w 1922227"/>
              <a:gd name="connsiteY33" fmla="*/ 877078 h 2688052"/>
              <a:gd name="connsiteX34" fmla="*/ 1866243 w 1922227"/>
              <a:gd name="connsiteY34" fmla="*/ 802433 h 2688052"/>
              <a:gd name="connsiteX35" fmla="*/ 1735614 w 1922227"/>
              <a:gd name="connsiteY35" fmla="*/ 727788 h 2688052"/>
              <a:gd name="connsiteX36" fmla="*/ 1679631 w 1922227"/>
              <a:gd name="connsiteY36" fmla="*/ 690465 h 2688052"/>
              <a:gd name="connsiteX37" fmla="*/ 1623647 w 1922227"/>
              <a:gd name="connsiteY37" fmla="*/ 671804 h 2688052"/>
              <a:gd name="connsiteX38" fmla="*/ 1586325 w 1922227"/>
              <a:gd name="connsiteY38" fmla="*/ 615821 h 2688052"/>
              <a:gd name="connsiteX39" fmla="*/ 1530341 w 1922227"/>
              <a:gd name="connsiteY39" fmla="*/ 597159 h 2688052"/>
              <a:gd name="connsiteX40" fmla="*/ 1418373 w 1922227"/>
              <a:gd name="connsiteY40" fmla="*/ 541176 h 2688052"/>
              <a:gd name="connsiteX41" fmla="*/ 1287745 w 1922227"/>
              <a:gd name="connsiteY41" fmla="*/ 466531 h 2688052"/>
              <a:gd name="connsiteX42" fmla="*/ 1269084 w 1922227"/>
              <a:gd name="connsiteY42" fmla="*/ 410547 h 2688052"/>
              <a:gd name="connsiteX43" fmla="*/ 1213100 w 1922227"/>
              <a:gd name="connsiteY43" fmla="*/ 391886 h 2688052"/>
              <a:gd name="connsiteX44" fmla="*/ 1157116 w 1922227"/>
              <a:gd name="connsiteY44" fmla="*/ 354563 h 2688052"/>
              <a:gd name="connsiteX45" fmla="*/ 1101133 w 1922227"/>
              <a:gd name="connsiteY45" fmla="*/ 335902 h 2688052"/>
              <a:gd name="connsiteX46" fmla="*/ 1082471 w 1922227"/>
              <a:gd name="connsiteY46" fmla="*/ 279919 h 2688052"/>
              <a:gd name="connsiteX47" fmla="*/ 951843 w 1922227"/>
              <a:gd name="connsiteY47" fmla="*/ 242596 h 2688052"/>
              <a:gd name="connsiteX48" fmla="*/ 634602 w 1922227"/>
              <a:gd name="connsiteY48" fmla="*/ 223935 h 2688052"/>
              <a:gd name="connsiteX49" fmla="*/ 410667 w 1922227"/>
              <a:gd name="connsiteY49" fmla="*/ 0 h 268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922227" h="2688052">
                <a:moveTo>
                  <a:pt x="429329" y="74645"/>
                </a:moveTo>
                <a:cubicBezTo>
                  <a:pt x="423108" y="111967"/>
                  <a:pt x="426324" y="152166"/>
                  <a:pt x="410667" y="186612"/>
                </a:cubicBezTo>
                <a:cubicBezTo>
                  <a:pt x="339659" y="342829"/>
                  <a:pt x="284857" y="421979"/>
                  <a:pt x="205394" y="541176"/>
                </a:cubicBezTo>
                <a:cubicBezTo>
                  <a:pt x="158692" y="727985"/>
                  <a:pt x="228912" y="536321"/>
                  <a:pt x="130749" y="634482"/>
                </a:cubicBezTo>
                <a:cubicBezTo>
                  <a:pt x="116840" y="648391"/>
                  <a:pt x="120885" y="672871"/>
                  <a:pt x="112088" y="690465"/>
                </a:cubicBezTo>
                <a:cubicBezTo>
                  <a:pt x="98446" y="717749"/>
                  <a:pt x="31458" y="804192"/>
                  <a:pt x="18782" y="821094"/>
                </a:cubicBezTo>
                <a:cubicBezTo>
                  <a:pt x="-22056" y="1147788"/>
                  <a:pt x="9798" y="780854"/>
                  <a:pt x="56104" y="1324947"/>
                </a:cubicBezTo>
                <a:cubicBezTo>
                  <a:pt x="70883" y="1498602"/>
                  <a:pt x="58497" y="1673940"/>
                  <a:pt x="74765" y="1847461"/>
                </a:cubicBezTo>
                <a:cubicBezTo>
                  <a:pt x="77362" y="1875158"/>
                  <a:pt x="98286" y="1897953"/>
                  <a:pt x="112088" y="1922106"/>
                </a:cubicBezTo>
                <a:cubicBezTo>
                  <a:pt x="169531" y="2022631"/>
                  <a:pt x="125422" y="1938774"/>
                  <a:pt x="186733" y="2015412"/>
                </a:cubicBezTo>
                <a:cubicBezTo>
                  <a:pt x="204315" y="2037389"/>
                  <a:pt x="231338" y="2093699"/>
                  <a:pt x="261378" y="2108719"/>
                </a:cubicBezTo>
                <a:cubicBezTo>
                  <a:pt x="284317" y="2120189"/>
                  <a:pt x="311141" y="2121160"/>
                  <a:pt x="336022" y="2127380"/>
                </a:cubicBezTo>
                <a:cubicBezTo>
                  <a:pt x="342243" y="2146041"/>
                  <a:pt x="340775" y="2169454"/>
                  <a:pt x="354684" y="2183363"/>
                </a:cubicBezTo>
                <a:cubicBezTo>
                  <a:pt x="368593" y="2197272"/>
                  <a:pt x="393800" y="2191905"/>
                  <a:pt x="410667" y="2202025"/>
                </a:cubicBezTo>
                <a:cubicBezTo>
                  <a:pt x="425754" y="2211077"/>
                  <a:pt x="433351" y="2229588"/>
                  <a:pt x="447990" y="2239347"/>
                </a:cubicBezTo>
                <a:cubicBezTo>
                  <a:pt x="471137" y="2254778"/>
                  <a:pt x="498482" y="2262868"/>
                  <a:pt x="522635" y="2276670"/>
                </a:cubicBezTo>
                <a:cubicBezTo>
                  <a:pt x="622867" y="2333946"/>
                  <a:pt x="530662" y="2302003"/>
                  <a:pt x="653263" y="2332653"/>
                </a:cubicBezTo>
                <a:cubicBezTo>
                  <a:pt x="690794" y="2445243"/>
                  <a:pt x="644733" y="2363177"/>
                  <a:pt x="821214" y="2407298"/>
                </a:cubicBezTo>
                <a:cubicBezTo>
                  <a:pt x="872774" y="2420188"/>
                  <a:pt x="919707" y="2447652"/>
                  <a:pt x="970504" y="2463282"/>
                </a:cubicBezTo>
                <a:cubicBezTo>
                  <a:pt x="1000819" y="2472610"/>
                  <a:pt x="1032708" y="2475723"/>
                  <a:pt x="1063810" y="2481943"/>
                </a:cubicBezTo>
                <a:cubicBezTo>
                  <a:pt x="1097770" y="2583824"/>
                  <a:pt x="1054015" y="2505039"/>
                  <a:pt x="1157116" y="2556588"/>
                </a:cubicBezTo>
                <a:cubicBezTo>
                  <a:pt x="1172853" y="2564456"/>
                  <a:pt x="1178702" y="2586042"/>
                  <a:pt x="1194439" y="2593910"/>
                </a:cubicBezTo>
                <a:cubicBezTo>
                  <a:pt x="1217379" y="2605380"/>
                  <a:pt x="1244202" y="2606351"/>
                  <a:pt x="1269084" y="2612572"/>
                </a:cubicBezTo>
                <a:cubicBezTo>
                  <a:pt x="1275304" y="2631233"/>
                  <a:pt x="1272385" y="2656267"/>
                  <a:pt x="1287745" y="2668555"/>
                </a:cubicBezTo>
                <a:cubicBezTo>
                  <a:pt x="1307772" y="2684577"/>
                  <a:pt x="1336941" y="2690397"/>
                  <a:pt x="1362390" y="2687216"/>
                </a:cubicBezTo>
                <a:cubicBezTo>
                  <a:pt x="1459600" y="2675065"/>
                  <a:pt x="1550607" y="2643139"/>
                  <a:pt x="1642308" y="2612572"/>
                </a:cubicBezTo>
                <a:cubicBezTo>
                  <a:pt x="1692071" y="2463281"/>
                  <a:pt x="1617426" y="2637454"/>
                  <a:pt x="1716953" y="2537927"/>
                </a:cubicBezTo>
                <a:cubicBezTo>
                  <a:pt x="1730862" y="2524018"/>
                  <a:pt x="1724703" y="2498310"/>
                  <a:pt x="1735614" y="2481943"/>
                </a:cubicBezTo>
                <a:cubicBezTo>
                  <a:pt x="1750253" y="2459984"/>
                  <a:pt x="1772937" y="2444620"/>
                  <a:pt x="1791598" y="2425959"/>
                </a:cubicBezTo>
                <a:cubicBezTo>
                  <a:pt x="1797818" y="2401077"/>
                  <a:pt x="1801254" y="2375328"/>
                  <a:pt x="1810259" y="2351314"/>
                </a:cubicBezTo>
                <a:cubicBezTo>
                  <a:pt x="1820027" y="2325267"/>
                  <a:pt x="1836284" y="2302091"/>
                  <a:pt x="1847582" y="2276670"/>
                </a:cubicBezTo>
                <a:cubicBezTo>
                  <a:pt x="1861187" y="2246059"/>
                  <a:pt x="1872463" y="2214465"/>
                  <a:pt x="1884904" y="2183363"/>
                </a:cubicBezTo>
                <a:cubicBezTo>
                  <a:pt x="1897345" y="1853682"/>
                  <a:pt x="1922227" y="1524235"/>
                  <a:pt x="1922227" y="1194319"/>
                </a:cubicBezTo>
                <a:cubicBezTo>
                  <a:pt x="1922227" y="1087843"/>
                  <a:pt x="1899962" y="982484"/>
                  <a:pt x="1884904" y="877078"/>
                </a:cubicBezTo>
                <a:cubicBezTo>
                  <a:pt x="1881277" y="851688"/>
                  <a:pt x="1881150" y="823303"/>
                  <a:pt x="1866243" y="802433"/>
                </a:cubicBezTo>
                <a:cubicBezTo>
                  <a:pt x="1830937" y="753005"/>
                  <a:pt x="1786271" y="744673"/>
                  <a:pt x="1735614" y="727788"/>
                </a:cubicBezTo>
                <a:cubicBezTo>
                  <a:pt x="1716953" y="715347"/>
                  <a:pt x="1699691" y="700495"/>
                  <a:pt x="1679631" y="690465"/>
                </a:cubicBezTo>
                <a:cubicBezTo>
                  <a:pt x="1662037" y="681668"/>
                  <a:pt x="1639007" y="684092"/>
                  <a:pt x="1623647" y="671804"/>
                </a:cubicBezTo>
                <a:cubicBezTo>
                  <a:pt x="1606134" y="657794"/>
                  <a:pt x="1603838" y="629832"/>
                  <a:pt x="1586325" y="615821"/>
                </a:cubicBezTo>
                <a:cubicBezTo>
                  <a:pt x="1570965" y="603533"/>
                  <a:pt x="1547935" y="605956"/>
                  <a:pt x="1530341" y="597159"/>
                </a:cubicBezTo>
                <a:cubicBezTo>
                  <a:pt x="1385646" y="524812"/>
                  <a:pt x="1559084" y="588079"/>
                  <a:pt x="1418373" y="541176"/>
                </a:cubicBezTo>
                <a:cubicBezTo>
                  <a:pt x="1317802" y="390317"/>
                  <a:pt x="1467609" y="586441"/>
                  <a:pt x="1287745" y="466531"/>
                </a:cubicBezTo>
                <a:cubicBezTo>
                  <a:pt x="1271378" y="455620"/>
                  <a:pt x="1282993" y="424456"/>
                  <a:pt x="1269084" y="410547"/>
                </a:cubicBezTo>
                <a:cubicBezTo>
                  <a:pt x="1255175" y="396638"/>
                  <a:pt x="1231761" y="398106"/>
                  <a:pt x="1213100" y="391886"/>
                </a:cubicBezTo>
                <a:cubicBezTo>
                  <a:pt x="1194439" y="379445"/>
                  <a:pt x="1177176" y="364593"/>
                  <a:pt x="1157116" y="354563"/>
                </a:cubicBezTo>
                <a:cubicBezTo>
                  <a:pt x="1139522" y="345766"/>
                  <a:pt x="1115042" y="349811"/>
                  <a:pt x="1101133" y="335902"/>
                </a:cubicBezTo>
                <a:cubicBezTo>
                  <a:pt x="1087224" y="321993"/>
                  <a:pt x="1096380" y="293828"/>
                  <a:pt x="1082471" y="279919"/>
                </a:cubicBezTo>
                <a:cubicBezTo>
                  <a:pt x="1073630" y="271078"/>
                  <a:pt x="952381" y="242647"/>
                  <a:pt x="951843" y="242596"/>
                </a:cubicBezTo>
                <a:cubicBezTo>
                  <a:pt x="846390" y="232553"/>
                  <a:pt x="740349" y="230155"/>
                  <a:pt x="634602" y="223935"/>
                </a:cubicBezTo>
                <a:lnTo>
                  <a:pt x="410667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TextBox 28"/>
          <p:cNvSpPr txBox="1"/>
          <p:nvPr/>
        </p:nvSpPr>
        <p:spPr>
          <a:xfrm>
            <a:off x="783651" y="2890206"/>
            <a:ext cx="133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Відносини</a:t>
            </a:r>
            <a:endParaRPr lang="uk-UA" b="1" dirty="0">
              <a:solidFill>
                <a:srgbClr val="FF0000"/>
              </a:solidFill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5404027" y="5704627"/>
            <a:ext cx="1164325" cy="927415"/>
            <a:chOff x="5404027" y="5704627"/>
            <a:chExt cx="1164325" cy="927415"/>
          </a:xfrm>
        </p:grpSpPr>
        <p:sp>
          <p:nvSpPr>
            <p:cNvPr id="30" name="5-конечная звезда 29"/>
            <p:cNvSpPr/>
            <p:nvPr/>
          </p:nvSpPr>
          <p:spPr>
            <a:xfrm>
              <a:off x="6090266" y="5704627"/>
              <a:ext cx="432048" cy="36004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04027" y="6108822"/>
              <a:ext cx="1164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 smtClean="0"/>
                <a:t>Нове кафе відвідати</a:t>
              </a:r>
              <a:endParaRPr lang="uk-UA" sz="1400" dirty="0"/>
            </a:p>
          </p:txBody>
        </p:sp>
      </p:grpSp>
      <p:sp>
        <p:nvSpPr>
          <p:cNvPr id="32" name="Полилиния 31"/>
          <p:cNvSpPr/>
          <p:nvPr/>
        </p:nvSpPr>
        <p:spPr>
          <a:xfrm>
            <a:off x="4254759" y="3806890"/>
            <a:ext cx="2708632" cy="2168938"/>
          </a:xfrm>
          <a:custGeom>
            <a:avLst/>
            <a:gdLst>
              <a:gd name="connsiteX0" fmla="*/ 354563 w 2708632"/>
              <a:gd name="connsiteY0" fmla="*/ 1698171 h 2168938"/>
              <a:gd name="connsiteX1" fmla="*/ 485192 w 2708632"/>
              <a:gd name="connsiteY1" fmla="*/ 1810139 h 2168938"/>
              <a:gd name="connsiteX2" fmla="*/ 541176 w 2708632"/>
              <a:gd name="connsiteY2" fmla="*/ 1828800 h 2168938"/>
              <a:gd name="connsiteX3" fmla="*/ 559837 w 2708632"/>
              <a:gd name="connsiteY3" fmla="*/ 1903445 h 2168938"/>
              <a:gd name="connsiteX4" fmla="*/ 634482 w 2708632"/>
              <a:gd name="connsiteY4" fmla="*/ 1940767 h 2168938"/>
              <a:gd name="connsiteX5" fmla="*/ 765110 w 2708632"/>
              <a:gd name="connsiteY5" fmla="*/ 2015412 h 2168938"/>
              <a:gd name="connsiteX6" fmla="*/ 1268963 w 2708632"/>
              <a:gd name="connsiteY6" fmla="*/ 2090057 h 2168938"/>
              <a:gd name="connsiteX7" fmla="*/ 1810139 w 2708632"/>
              <a:gd name="connsiteY7" fmla="*/ 2164702 h 2168938"/>
              <a:gd name="connsiteX8" fmla="*/ 1978090 w 2708632"/>
              <a:gd name="connsiteY8" fmla="*/ 2108718 h 2168938"/>
              <a:gd name="connsiteX9" fmla="*/ 2034074 w 2708632"/>
              <a:gd name="connsiteY9" fmla="*/ 2052734 h 2168938"/>
              <a:gd name="connsiteX10" fmla="*/ 2090057 w 2708632"/>
              <a:gd name="connsiteY10" fmla="*/ 2034073 h 2168938"/>
              <a:gd name="connsiteX11" fmla="*/ 2164702 w 2708632"/>
              <a:gd name="connsiteY11" fmla="*/ 1903445 h 2168938"/>
              <a:gd name="connsiteX12" fmla="*/ 2220686 w 2708632"/>
              <a:gd name="connsiteY12" fmla="*/ 1772816 h 2168938"/>
              <a:gd name="connsiteX13" fmla="*/ 2239347 w 2708632"/>
              <a:gd name="connsiteY13" fmla="*/ 1698171 h 2168938"/>
              <a:gd name="connsiteX14" fmla="*/ 2295331 w 2708632"/>
              <a:gd name="connsiteY14" fmla="*/ 1679510 h 2168938"/>
              <a:gd name="connsiteX15" fmla="*/ 2369976 w 2708632"/>
              <a:gd name="connsiteY15" fmla="*/ 1548881 h 2168938"/>
              <a:gd name="connsiteX16" fmla="*/ 2388637 w 2708632"/>
              <a:gd name="connsiteY16" fmla="*/ 1492898 h 2168938"/>
              <a:gd name="connsiteX17" fmla="*/ 2575249 w 2708632"/>
              <a:gd name="connsiteY17" fmla="*/ 1287624 h 2168938"/>
              <a:gd name="connsiteX18" fmla="*/ 2649894 w 2708632"/>
              <a:gd name="connsiteY18" fmla="*/ 1268963 h 2168938"/>
              <a:gd name="connsiteX19" fmla="*/ 2705878 w 2708632"/>
              <a:gd name="connsiteY19" fmla="*/ 1231641 h 2168938"/>
              <a:gd name="connsiteX20" fmla="*/ 2687217 w 2708632"/>
              <a:gd name="connsiteY20" fmla="*/ 1063690 h 2168938"/>
              <a:gd name="connsiteX21" fmla="*/ 2668555 w 2708632"/>
              <a:gd name="connsiteY21" fmla="*/ 989045 h 2168938"/>
              <a:gd name="connsiteX22" fmla="*/ 2612572 w 2708632"/>
              <a:gd name="connsiteY22" fmla="*/ 951722 h 2168938"/>
              <a:gd name="connsiteX23" fmla="*/ 2593910 w 2708632"/>
              <a:gd name="connsiteY23" fmla="*/ 895739 h 2168938"/>
              <a:gd name="connsiteX24" fmla="*/ 2463282 w 2708632"/>
              <a:gd name="connsiteY24" fmla="*/ 802432 h 2168938"/>
              <a:gd name="connsiteX25" fmla="*/ 2369976 w 2708632"/>
              <a:gd name="connsiteY25" fmla="*/ 727788 h 2168938"/>
              <a:gd name="connsiteX26" fmla="*/ 2313992 w 2708632"/>
              <a:gd name="connsiteY26" fmla="*/ 597159 h 2168938"/>
              <a:gd name="connsiteX27" fmla="*/ 2239347 w 2708632"/>
              <a:gd name="connsiteY27" fmla="*/ 578498 h 2168938"/>
              <a:gd name="connsiteX28" fmla="*/ 2164702 w 2708632"/>
              <a:gd name="connsiteY28" fmla="*/ 522514 h 2168938"/>
              <a:gd name="connsiteX29" fmla="*/ 1455576 w 2708632"/>
              <a:gd name="connsiteY29" fmla="*/ 578498 h 2168938"/>
              <a:gd name="connsiteX30" fmla="*/ 1156996 w 2708632"/>
              <a:gd name="connsiteY30" fmla="*/ 503853 h 2168938"/>
              <a:gd name="connsiteX31" fmla="*/ 1045029 w 2708632"/>
              <a:gd name="connsiteY31" fmla="*/ 447869 h 2168938"/>
              <a:gd name="connsiteX32" fmla="*/ 989045 w 2708632"/>
              <a:gd name="connsiteY32" fmla="*/ 410547 h 2168938"/>
              <a:gd name="connsiteX33" fmla="*/ 914400 w 2708632"/>
              <a:gd name="connsiteY33" fmla="*/ 391886 h 2168938"/>
              <a:gd name="connsiteX34" fmla="*/ 895739 w 2708632"/>
              <a:gd name="connsiteY34" fmla="*/ 335902 h 2168938"/>
              <a:gd name="connsiteX35" fmla="*/ 802433 w 2708632"/>
              <a:gd name="connsiteY35" fmla="*/ 261257 h 2168938"/>
              <a:gd name="connsiteX36" fmla="*/ 709127 w 2708632"/>
              <a:gd name="connsiteY36" fmla="*/ 186612 h 2168938"/>
              <a:gd name="connsiteX37" fmla="*/ 671804 w 2708632"/>
              <a:gd name="connsiteY37" fmla="*/ 149290 h 2168938"/>
              <a:gd name="connsiteX38" fmla="*/ 466531 w 2708632"/>
              <a:gd name="connsiteY38" fmla="*/ 55983 h 2168938"/>
              <a:gd name="connsiteX39" fmla="*/ 354563 w 2708632"/>
              <a:gd name="connsiteY39" fmla="*/ 0 h 2168938"/>
              <a:gd name="connsiteX40" fmla="*/ 223935 w 2708632"/>
              <a:gd name="connsiteY40" fmla="*/ 37322 h 2168938"/>
              <a:gd name="connsiteX41" fmla="*/ 205274 w 2708632"/>
              <a:gd name="connsiteY41" fmla="*/ 93306 h 2168938"/>
              <a:gd name="connsiteX42" fmla="*/ 149290 w 2708632"/>
              <a:gd name="connsiteY42" fmla="*/ 111967 h 2168938"/>
              <a:gd name="connsiteX43" fmla="*/ 74645 w 2708632"/>
              <a:gd name="connsiteY43" fmla="*/ 186612 h 2168938"/>
              <a:gd name="connsiteX44" fmla="*/ 55984 w 2708632"/>
              <a:gd name="connsiteY44" fmla="*/ 261257 h 2168938"/>
              <a:gd name="connsiteX45" fmla="*/ 0 w 2708632"/>
              <a:gd name="connsiteY45" fmla="*/ 503853 h 2168938"/>
              <a:gd name="connsiteX46" fmla="*/ 18661 w 2708632"/>
              <a:gd name="connsiteY46" fmla="*/ 1045028 h 2168938"/>
              <a:gd name="connsiteX47" fmla="*/ 55984 w 2708632"/>
              <a:gd name="connsiteY47" fmla="*/ 1101012 h 2168938"/>
              <a:gd name="connsiteX48" fmla="*/ 130629 w 2708632"/>
              <a:gd name="connsiteY48" fmla="*/ 1231641 h 2168938"/>
              <a:gd name="connsiteX49" fmla="*/ 205274 w 2708632"/>
              <a:gd name="connsiteY49" fmla="*/ 1306286 h 2168938"/>
              <a:gd name="connsiteX50" fmla="*/ 223935 w 2708632"/>
              <a:gd name="connsiteY50" fmla="*/ 1362269 h 2168938"/>
              <a:gd name="connsiteX51" fmla="*/ 279919 w 2708632"/>
              <a:gd name="connsiteY51" fmla="*/ 1436914 h 2168938"/>
              <a:gd name="connsiteX52" fmla="*/ 335902 w 2708632"/>
              <a:gd name="connsiteY52" fmla="*/ 1586204 h 2168938"/>
              <a:gd name="connsiteX53" fmla="*/ 354563 w 2708632"/>
              <a:gd name="connsiteY53" fmla="*/ 1698171 h 216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08632" h="2168938">
                <a:moveTo>
                  <a:pt x="354563" y="1698171"/>
                </a:moveTo>
                <a:cubicBezTo>
                  <a:pt x="379445" y="1735493"/>
                  <a:pt x="438209" y="1777251"/>
                  <a:pt x="485192" y="1810139"/>
                </a:cubicBezTo>
                <a:cubicBezTo>
                  <a:pt x="501307" y="1821419"/>
                  <a:pt x="528888" y="1813440"/>
                  <a:pt x="541176" y="1828800"/>
                </a:cubicBezTo>
                <a:cubicBezTo>
                  <a:pt x="557198" y="1848827"/>
                  <a:pt x="543418" y="1883742"/>
                  <a:pt x="559837" y="1903445"/>
                </a:cubicBezTo>
                <a:cubicBezTo>
                  <a:pt x="577646" y="1924816"/>
                  <a:pt x="610329" y="1926965"/>
                  <a:pt x="634482" y="1940767"/>
                </a:cubicBezTo>
                <a:cubicBezTo>
                  <a:pt x="684106" y="1969124"/>
                  <a:pt x="707001" y="1998321"/>
                  <a:pt x="765110" y="2015412"/>
                </a:cubicBezTo>
                <a:cubicBezTo>
                  <a:pt x="999569" y="2084370"/>
                  <a:pt x="1022984" y="2072487"/>
                  <a:pt x="1268963" y="2090057"/>
                </a:cubicBezTo>
                <a:cubicBezTo>
                  <a:pt x="1476820" y="2142021"/>
                  <a:pt x="1579707" y="2182428"/>
                  <a:pt x="1810139" y="2164702"/>
                </a:cubicBezTo>
                <a:cubicBezTo>
                  <a:pt x="1868977" y="2160176"/>
                  <a:pt x="1922106" y="2127379"/>
                  <a:pt x="1978090" y="2108718"/>
                </a:cubicBezTo>
                <a:cubicBezTo>
                  <a:pt x="1996751" y="2090057"/>
                  <a:pt x="2012115" y="2067373"/>
                  <a:pt x="2034074" y="2052734"/>
                </a:cubicBezTo>
                <a:cubicBezTo>
                  <a:pt x="2050441" y="2041823"/>
                  <a:pt x="2079146" y="2050440"/>
                  <a:pt x="2090057" y="2034073"/>
                </a:cubicBezTo>
                <a:cubicBezTo>
                  <a:pt x="2209967" y="1854208"/>
                  <a:pt x="2013846" y="2004016"/>
                  <a:pt x="2164702" y="1903445"/>
                </a:cubicBezTo>
                <a:cubicBezTo>
                  <a:pt x="2218276" y="1689145"/>
                  <a:pt x="2143362" y="1953238"/>
                  <a:pt x="2220686" y="1772816"/>
                </a:cubicBezTo>
                <a:cubicBezTo>
                  <a:pt x="2230789" y="1749242"/>
                  <a:pt x="2223325" y="1718198"/>
                  <a:pt x="2239347" y="1698171"/>
                </a:cubicBezTo>
                <a:cubicBezTo>
                  <a:pt x="2251635" y="1682811"/>
                  <a:pt x="2276670" y="1685730"/>
                  <a:pt x="2295331" y="1679510"/>
                </a:cubicBezTo>
                <a:cubicBezTo>
                  <a:pt x="2338117" y="1551150"/>
                  <a:pt x="2279595" y="1707046"/>
                  <a:pt x="2369976" y="1548881"/>
                </a:cubicBezTo>
                <a:cubicBezTo>
                  <a:pt x="2379735" y="1531802"/>
                  <a:pt x="2378212" y="1509578"/>
                  <a:pt x="2388637" y="1492898"/>
                </a:cubicBezTo>
                <a:cubicBezTo>
                  <a:pt x="2409606" y="1459348"/>
                  <a:pt x="2549943" y="1293950"/>
                  <a:pt x="2575249" y="1287624"/>
                </a:cubicBezTo>
                <a:lnTo>
                  <a:pt x="2649894" y="1268963"/>
                </a:lnTo>
                <a:cubicBezTo>
                  <a:pt x="2668555" y="1256522"/>
                  <a:pt x="2701866" y="1253707"/>
                  <a:pt x="2705878" y="1231641"/>
                </a:cubicBezTo>
                <a:cubicBezTo>
                  <a:pt x="2715954" y="1176221"/>
                  <a:pt x="2695782" y="1119363"/>
                  <a:pt x="2687217" y="1063690"/>
                </a:cubicBezTo>
                <a:cubicBezTo>
                  <a:pt x="2683317" y="1038341"/>
                  <a:pt x="2682782" y="1010385"/>
                  <a:pt x="2668555" y="989045"/>
                </a:cubicBezTo>
                <a:cubicBezTo>
                  <a:pt x="2656114" y="970384"/>
                  <a:pt x="2631233" y="964163"/>
                  <a:pt x="2612572" y="951722"/>
                </a:cubicBezTo>
                <a:cubicBezTo>
                  <a:pt x="2606351" y="933061"/>
                  <a:pt x="2607819" y="909648"/>
                  <a:pt x="2593910" y="895739"/>
                </a:cubicBezTo>
                <a:cubicBezTo>
                  <a:pt x="2556073" y="857902"/>
                  <a:pt x="2506090" y="834538"/>
                  <a:pt x="2463282" y="802432"/>
                </a:cubicBezTo>
                <a:cubicBezTo>
                  <a:pt x="2431418" y="778534"/>
                  <a:pt x="2401078" y="752669"/>
                  <a:pt x="2369976" y="727788"/>
                </a:cubicBezTo>
                <a:cubicBezTo>
                  <a:pt x="2360078" y="698095"/>
                  <a:pt x="2335276" y="614896"/>
                  <a:pt x="2313992" y="597159"/>
                </a:cubicBezTo>
                <a:cubicBezTo>
                  <a:pt x="2294289" y="580740"/>
                  <a:pt x="2264229" y="584718"/>
                  <a:pt x="2239347" y="578498"/>
                </a:cubicBezTo>
                <a:cubicBezTo>
                  <a:pt x="2214465" y="559837"/>
                  <a:pt x="2195793" y="523332"/>
                  <a:pt x="2164702" y="522514"/>
                </a:cubicBezTo>
                <a:cubicBezTo>
                  <a:pt x="1708009" y="510496"/>
                  <a:pt x="1711133" y="514610"/>
                  <a:pt x="1455576" y="578498"/>
                </a:cubicBezTo>
                <a:cubicBezTo>
                  <a:pt x="1356049" y="553616"/>
                  <a:pt x="1229537" y="576396"/>
                  <a:pt x="1156996" y="503853"/>
                </a:cubicBezTo>
                <a:cubicBezTo>
                  <a:pt x="1101539" y="448394"/>
                  <a:pt x="1136743" y="470797"/>
                  <a:pt x="1045029" y="447869"/>
                </a:cubicBezTo>
                <a:cubicBezTo>
                  <a:pt x="1026368" y="435428"/>
                  <a:pt x="1009660" y="419382"/>
                  <a:pt x="989045" y="410547"/>
                </a:cubicBezTo>
                <a:cubicBezTo>
                  <a:pt x="965471" y="400444"/>
                  <a:pt x="934427" y="407908"/>
                  <a:pt x="914400" y="391886"/>
                </a:cubicBezTo>
                <a:cubicBezTo>
                  <a:pt x="899040" y="379598"/>
                  <a:pt x="904536" y="353496"/>
                  <a:pt x="895739" y="335902"/>
                </a:cubicBezTo>
                <a:cubicBezTo>
                  <a:pt x="861976" y="268374"/>
                  <a:pt x="867003" y="282780"/>
                  <a:pt x="802433" y="261257"/>
                </a:cubicBezTo>
                <a:cubicBezTo>
                  <a:pt x="768473" y="159376"/>
                  <a:pt x="812228" y="238161"/>
                  <a:pt x="709127" y="186612"/>
                </a:cubicBezTo>
                <a:cubicBezTo>
                  <a:pt x="693390" y="178744"/>
                  <a:pt x="686891" y="158342"/>
                  <a:pt x="671804" y="149290"/>
                </a:cubicBezTo>
                <a:cubicBezTo>
                  <a:pt x="392489" y="-18298"/>
                  <a:pt x="615046" y="121990"/>
                  <a:pt x="466531" y="55983"/>
                </a:cubicBezTo>
                <a:cubicBezTo>
                  <a:pt x="428400" y="39036"/>
                  <a:pt x="391886" y="18661"/>
                  <a:pt x="354563" y="0"/>
                </a:cubicBezTo>
                <a:cubicBezTo>
                  <a:pt x="311020" y="12441"/>
                  <a:pt x="262337" y="13321"/>
                  <a:pt x="223935" y="37322"/>
                </a:cubicBezTo>
                <a:cubicBezTo>
                  <a:pt x="207254" y="47748"/>
                  <a:pt x="219183" y="79397"/>
                  <a:pt x="205274" y="93306"/>
                </a:cubicBezTo>
                <a:cubicBezTo>
                  <a:pt x="191365" y="107215"/>
                  <a:pt x="167951" y="105747"/>
                  <a:pt x="149290" y="111967"/>
                </a:cubicBezTo>
                <a:cubicBezTo>
                  <a:pt x="85310" y="303911"/>
                  <a:pt x="188389" y="44432"/>
                  <a:pt x="74645" y="186612"/>
                </a:cubicBezTo>
                <a:cubicBezTo>
                  <a:pt x="58623" y="206639"/>
                  <a:pt x="62732" y="236513"/>
                  <a:pt x="55984" y="261257"/>
                </a:cubicBezTo>
                <a:cubicBezTo>
                  <a:pt x="4857" y="448721"/>
                  <a:pt x="28954" y="330127"/>
                  <a:pt x="0" y="503853"/>
                </a:cubicBezTo>
                <a:cubicBezTo>
                  <a:pt x="6220" y="684245"/>
                  <a:pt x="1813" y="865317"/>
                  <a:pt x="18661" y="1045028"/>
                </a:cubicBezTo>
                <a:cubicBezTo>
                  <a:pt x="20754" y="1067358"/>
                  <a:pt x="44857" y="1081539"/>
                  <a:pt x="55984" y="1101012"/>
                </a:cubicBezTo>
                <a:cubicBezTo>
                  <a:pt x="150689" y="1266747"/>
                  <a:pt x="39697" y="1095244"/>
                  <a:pt x="130629" y="1231641"/>
                </a:cubicBezTo>
                <a:cubicBezTo>
                  <a:pt x="180391" y="1380927"/>
                  <a:pt x="105748" y="1206760"/>
                  <a:pt x="205274" y="1306286"/>
                </a:cubicBezTo>
                <a:cubicBezTo>
                  <a:pt x="219183" y="1320195"/>
                  <a:pt x="214176" y="1345190"/>
                  <a:pt x="223935" y="1362269"/>
                </a:cubicBezTo>
                <a:cubicBezTo>
                  <a:pt x="239366" y="1389273"/>
                  <a:pt x="261258" y="1412032"/>
                  <a:pt x="279919" y="1436914"/>
                </a:cubicBezTo>
                <a:cubicBezTo>
                  <a:pt x="299345" y="1495193"/>
                  <a:pt x="308010" y="1524842"/>
                  <a:pt x="335902" y="1586204"/>
                </a:cubicBezTo>
                <a:cubicBezTo>
                  <a:pt x="353169" y="1624192"/>
                  <a:pt x="329681" y="1660849"/>
                  <a:pt x="354563" y="1698171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TextBox 32"/>
          <p:cNvSpPr txBox="1"/>
          <p:nvPr/>
        </p:nvSpPr>
        <p:spPr>
          <a:xfrm>
            <a:off x="4788024" y="4941168"/>
            <a:ext cx="151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Гроші</a:t>
            </a:r>
            <a:endParaRPr lang="uk-UA" b="1" dirty="0">
              <a:solidFill>
                <a:srgbClr val="FF0000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6341165" y="2172020"/>
            <a:ext cx="1164325" cy="692460"/>
            <a:chOff x="6341165" y="2172020"/>
            <a:chExt cx="1164325" cy="692460"/>
          </a:xfrm>
        </p:grpSpPr>
        <p:sp>
          <p:nvSpPr>
            <p:cNvPr id="17" name="TextBox 16"/>
            <p:cNvSpPr txBox="1"/>
            <p:nvPr/>
          </p:nvSpPr>
          <p:spPr>
            <a:xfrm>
              <a:off x="6341165" y="2172020"/>
              <a:ext cx="1164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 smtClean="0"/>
                <a:t>Спорт</a:t>
              </a:r>
              <a:endParaRPr lang="uk-UA" sz="1400" dirty="0"/>
            </a:p>
          </p:txBody>
        </p:sp>
        <p:sp>
          <p:nvSpPr>
            <p:cNvPr id="34" name="5-конечная звезда 33"/>
            <p:cNvSpPr/>
            <p:nvPr/>
          </p:nvSpPr>
          <p:spPr>
            <a:xfrm>
              <a:off x="6571780" y="2504440"/>
              <a:ext cx="432048" cy="36004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5308720" y="2325908"/>
            <a:ext cx="1164325" cy="744318"/>
            <a:chOff x="5308720" y="2325908"/>
            <a:chExt cx="1164325" cy="744318"/>
          </a:xfrm>
        </p:grpSpPr>
        <p:sp>
          <p:nvSpPr>
            <p:cNvPr id="8" name="5-конечная звезда 7"/>
            <p:cNvSpPr/>
            <p:nvPr/>
          </p:nvSpPr>
          <p:spPr>
            <a:xfrm>
              <a:off x="5779692" y="2710186"/>
              <a:ext cx="432048" cy="36004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08720" y="2325908"/>
              <a:ext cx="1164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 smtClean="0"/>
                <a:t>Тренер</a:t>
              </a:r>
              <a:endParaRPr lang="uk-UA" sz="1400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492586" y="2791531"/>
            <a:ext cx="1164325" cy="715829"/>
            <a:chOff x="4492586" y="2791531"/>
            <a:chExt cx="1164325" cy="715829"/>
          </a:xfrm>
        </p:grpSpPr>
        <p:sp>
          <p:nvSpPr>
            <p:cNvPr id="36" name="5-конечная звезда 35"/>
            <p:cNvSpPr/>
            <p:nvPr/>
          </p:nvSpPr>
          <p:spPr>
            <a:xfrm>
              <a:off x="4665770" y="3147320"/>
              <a:ext cx="432048" cy="36004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92586" y="2791531"/>
              <a:ext cx="1164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 smtClean="0"/>
                <a:t>Марафон</a:t>
              </a:r>
              <a:endParaRPr lang="uk-UA" sz="1400" dirty="0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470615" y="3692269"/>
            <a:ext cx="1164325" cy="816851"/>
            <a:chOff x="7470615" y="3692269"/>
            <a:chExt cx="1164325" cy="816851"/>
          </a:xfrm>
        </p:grpSpPr>
        <p:sp>
          <p:nvSpPr>
            <p:cNvPr id="38" name="5-конечная звезда 37"/>
            <p:cNvSpPr/>
            <p:nvPr/>
          </p:nvSpPr>
          <p:spPr>
            <a:xfrm>
              <a:off x="7746450" y="4149080"/>
              <a:ext cx="432048" cy="36004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470615" y="3692269"/>
              <a:ext cx="1164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 smtClean="0"/>
                <a:t>Додаток 30 днів</a:t>
              </a:r>
              <a:endParaRPr lang="uk-UA" sz="1400" dirty="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2903313" y="3785174"/>
            <a:ext cx="1164325" cy="666551"/>
            <a:chOff x="2903313" y="3785174"/>
            <a:chExt cx="1164325" cy="666551"/>
          </a:xfrm>
        </p:grpSpPr>
        <p:sp>
          <p:nvSpPr>
            <p:cNvPr id="40" name="5-конечная звезда 39"/>
            <p:cNvSpPr/>
            <p:nvPr/>
          </p:nvSpPr>
          <p:spPr>
            <a:xfrm>
              <a:off x="3115395" y="4091685"/>
              <a:ext cx="432048" cy="36004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903313" y="3785174"/>
              <a:ext cx="1164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 err="1" smtClean="0"/>
                <a:t>Вебінар</a:t>
              </a:r>
              <a:endParaRPr lang="uk-UA" sz="1400" dirty="0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2566949" y="1847079"/>
            <a:ext cx="1164325" cy="666551"/>
            <a:chOff x="2566949" y="1847079"/>
            <a:chExt cx="1164325" cy="666551"/>
          </a:xfrm>
        </p:grpSpPr>
        <p:sp>
          <p:nvSpPr>
            <p:cNvPr id="44" name="5-конечная звезда 43"/>
            <p:cNvSpPr/>
            <p:nvPr/>
          </p:nvSpPr>
          <p:spPr>
            <a:xfrm>
              <a:off x="2723467" y="2153590"/>
              <a:ext cx="432048" cy="36004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66949" y="1847079"/>
              <a:ext cx="1164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 smtClean="0"/>
                <a:t>Книга</a:t>
              </a:r>
              <a:endParaRPr lang="uk-UA" sz="1400" dirty="0"/>
            </a:p>
          </p:txBody>
        </p:sp>
      </p:grpSp>
      <p:sp>
        <p:nvSpPr>
          <p:cNvPr id="46" name="Полилиния 45"/>
          <p:cNvSpPr/>
          <p:nvPr/>
        </p:nvSpPr>
        <p:spPr>
          <a:xfrm>
            <a:off x="4962891" y="2649894"/>
            <a:ext cx="3012247" cy="1810139"/>
          </a:xfrm>
          <a:custGeom>
            <a:avLst/>
            <a:gdLst>
              <a:gd name="connsiteX0" fmla="*/ 2949468 w 3012247"/>
              <a:gd name="connsiteY0" fmla="*/ 1660849 h 1810139"/>
              <a:gd name="connsiteX1" fmla="*/ 2949468 w 3012247"/>
              <a:gd name="connsiteY1" fmla="*/ 1063690 h 1810139"/>
              <a:gd name="connsiteX2" fmla="*/ 2874823 w 3012247"/>
              <a:gd name="connsiteY2" fmla="*/ 951722 h 1810139"/>
              <a:gd name="connsiteX3" fmla="*/ 2818840 w 3012247"/>
              <a:gd name="connsiteY3" fmla="*/ 821094 h 1810139"/>
              <a:gd name="connsiteX4" fmla="*/ 2725533 w 3012247"/>
              <a:gd name="connsiteY4" fmla="*/ 802433 h 1810139"/>
              <a:gd name="connsiteX5" fmla="*/ 2576244 w 3012247"/>
              <a:gd name="connsiteY5" fmla="*/ 690465 h 1810139"/>
              <a:gd name="connsiteX6" fmla="*/ 2520260 w 3012247"/>
              <a:gd name="connsiteY6" fmla="*/ 671804 h 1810139"/>
              <a:gd name="connsiteX7" fmla="*/ 2370970 w 3012247"/>
              <a:gd name="connsiteY7" fmla="*/ 709126 h 1810139"/>
              <a:gd name="connsiteX8" fmla="*/ 2296325 w 3012247"/>
              <a:gd name="connsiteY8" fmla="*/ 858416 h 1810139"/>
              <a:gd name="connsiteX9" fmla="*/ 2259003 w 3012247"/>
              <a:gd name="connsiteY9" fmla="*/ 914400 h 1810139"/>
              <a:gd name="connsiteX10" fmla="*/ 2184358 w 3012247"/>
              <a:gd name="connsiteY10" fmla="*/ 1101012 h 1810139"/>
              <a:gd name="connsiteX11" fmla="*/ 2128374 w 3012247"/>
              <a:gd name="connsiteY11" fmla="*/ 1138335 h 1810139"/>
              <a:gd name="connsiteX12" fmla="*/ 2053729 w 3012247"/>
              <a:gd name="connsiteY12" fmla="*/ 1045028 h 1810139"/>
              <a:gd name="connsiteX13" fmla="*/ 2035068 w 3012247"/>
              <a:gd name="connsiteY13" fmla="*/ 970384 h 1810139"/>
              <a:gd name="connsiteX14" fmla="*/ 1979085 w 3012247"/>
              <a:gd name="connsiteY14" fmla="*/ 839755 h 1810139"/>
              <a:gd name="connsiteX15" fmla="*/ 1960423 w 3012247"/>
              <a:gd name="connsiteY15" fmla="*/ 74645 h 1810139"/>
              <a:gd name="connsiteX16" fmla="*/ 1904440 w 3012247"/>
              <a:gd name="connsiteY16" fmla="*/ 55984 h 1810139"/>
              <a:gd name="connsiteX17" fmla="*/ 1885778 w 3012247"/>
              <a:gd name="connsiteY17" fmla="*/ 0 h 1810139"/>
              <a:gd name="connsiteX18" fmla="*/ 1381925 w 3012247"/>
              <a:gd name="connsiteY18" fmla="*/ 55984 h 1810139"/>
              <a:gd name="connsiteX19" fmla="*/ 1307280 w 3012247"/>
              <a:gd name="connsiteY19" fmla="*/ 93306 h 1810139"/>
              <a:gd name="connsiteX20" fmla="*/ 1251297 w 3012247"/>
              <a:gd name="connsiteY20" fmla="*/ 167951 h 1810139"/>
              <a:gd name="connsiteX21" fmla="*/ 1232636 w 3012247"/>
              <a:gd name="connsiteY21" fmla="*/ 223935 h 1810139"/>
              <a:gd name="connsiteX22" fmla="*/ 1176652 w 3012247"/>
              <a:gd name="connsiteY22" fmla="*/ 261257 h 1810139"/>
              <a:gd name="connsiteX23" fmla="*/ 1046023 w 3012247"/>
              <a:gd name="connsiteY23" fmla="*/ 317241 h 1810139"/>
              <a:gd name="connsiteX24" fmla="*/ 560831 w 3012247"/>
              <a:gd name="connsiteY24" fmla="*/ 373224 h 1810139"/>
              <a:gd name="connsiteX25" fmla="*/ 448864 w 3012247"/>
              <a:gd name="connsiteY25" fmla="*/ 391886 h 1810139"/>
              <a:gd name="connsiteX26" fmla="*/ 262252 w 3012247"/>
              <a:gd name="connsiteY26" fmla="*/ 503853 h 1810139"/>
              <a:gd name="connsiteX27" fmla="*/ 206268 w 3012247"/>
              <a:gd name="connsiteY27" fmla="*/ 522514 h 1810139"/>
              <a:gd name="connsiteX28" fmla="*/ 168946 w 3012247"/>
              <a:gd name="connsiteY28" fmla="*/ 578498 h 1810139"/>
              <a:gd name="connsiteX29" fmla="*/ 131623 w 3012247"/>
              <a:gd name="connsiteY29" fmla="*/ 653143 h 1810139"/>
              <a:gd name="connsiteX30" fmla="*/ 38317 w 3012247"/>
              <a:gd name="connsiteY30" fmla="*/ 671804 h 1810139"/>
              <a:gd name="connsiteX31" fmla="*/ 995 w 3012247"/>
              <a:gd name="connsiteY31" fmla="*/ 727788 h 1810139"/>
              <a:gd name="connsiteX32" fmla="*/ 94301 w 3012247"/>
              <a:gd name="connsiteY32" fmla="*/ 858416 h 1810139"/>
              <a:gd name="connsiteX33" fmla="*/ 243591 w 3012247"/>
              <a:gd name="connsiteY33" fmla="*/ 877077 h 1810139"/>
              <a:gd name="connsiteX34" fmla="*/ 374219 w 3012247"/>
              <a:gd name="connsiteY34" fmla="*/ 914400 h 1810139"/>
              <a:gd name="connsiteX35" fmla="*/ 523509 w 3012247"/>
              <a:gd name="connsiteY35" fmla="*/ 951722 h 1810139"/>
              <a:gd name="connsiteX36" fmla="*/ 616815 w 3012247"/>
              <a:gd name="connsiteY36" fmla="*/ 989045 h 1810139"/>
              <a:gd name="connsiteX37" fmla="*/ 672799 w 3012247"/>
              <a:gd name="connsiteY37" fmla="*/ 1007706 h 1810139"/>
              <a:gd name="connsiteX38" fmla="*/ 766105 w 3012247"/>
              <a:gd name="connsiteY38" fmla="*/ 1082351 h 1810139"/>
              <a:gd name="connsiteX39" fmla="*/ 896733 w 3012247"/>
              <a:gd name="connsiteY39" fmla="*/ 1175657 h 1810139"/>
              <a:gd name="connsiteX40" fmla="*/ 1027362 w 3012247"/>
              <a:gd name="connsiteY40" fmla="*/ 1212979 h 1810139"/>
              <a:gd name="connsiteX41" fmla="*/ 1120668 w 3012247"/>
              <a:gd name="connsiteY41" fmla="*/ 1268963 h 1810139"/>
              <a:gd name="connsiteX42" fmla="*/ 1195313 w 3012247"/>
              <a:gd name="connsiteY42" fmla="*/ 1324947 h 1810139"/>
              <a:gd name="connsiteX43" fmla="*/ 1344603 w 3012247"/>
              <a:gd name="connsiteY43" fmla="*/ 1343608 h 1810139"/>
              <a:gd name="connsiteX44" fmla="*/ 1587199 w 3012247"/>
              <a:gd name="connsiteY44" fmla="*/ 1418253 h 1810139"/>
              <a:gd name="connsiteX45" fmla="*/ 1717827 w 3012247"/>
              <a:gd name="connsiteY45" fmla="*/ 1455575 h 1810139"/>
              <a:gd name="connsiteX46" fmla="*/ 1923101 w 3012247"/>
              <a:gd name="connsiteY46" fmla="*/ 1474237 h 1810139"/>
              <a:gd name="connsiteX47" fmla="*/ 2109713 w 3012247"/>
              <a:gd name="connsiteY47" fmla="*/ 1548882 h 1810139"/>
              <a:gd name="connsiteX48" fmla="*/ 2352309 w 3012247"/>
              <a:gd name="connsiteY48" fmla="*/ 1623526 h 1810139"/>
              <a:gd name="connsiteX49" fmla="*/ 2538921 w 3012247"/>
              <a:gd name="connsiteY49" fmla="*/ 1791477 h 1810139"/>
              <a:gd name="connsiteX50" fmla="*/ 2594905 w 3012247"/>
              <a:gd name="connsiteY50" fmla="*/ 1810139 h 1810139"/>
              <a:gd name="connsiteX51" fmla="*/ 2949468 w 3012247"/>
              <a:gd name="connsiteY51" fmla="*/ 1754155 h 1810139"/>
              <a:gd name="connsiteX52" fmla="*/ 3005452 w 3012247"/>
              <a:gd name="connsiteY52" fmla="*/ 1735494 h 1810139"/>
              <a:gd name="connsiteX53" fmla="*/ 3005452 w 3012247"/>
              <a:gd name="connsiteY53" fmla="*/ 1604865 h 181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012247" h="1810139">
                <a:moveTo>
                  <a:pt x="2949468" y="1660849"/>
                </a:moveTo>
                <a:cubicBezTo>
                  <a:pt x="3047635" y="1415436"/>
                  <a:pt x="2997829" y="1579541"/>
                  <a:pt x="2949468" y="1063690"/>
                </a:cubicBezTo>
                <a:cubicBezTo>
                  <a:pt x="2939298" y="955212"/>
                  <a:pt x="2953239" y="977861"/>
                  <a:pt x="2874823" y="951722"/>
                </a:cubicBezTo>
                <a:cubicBezTo>
                  <a:pt x="2866688" y="919180"/>
                  <a:pt x="2856428" y="842572"/>
                  <a:pt x="2818840" y="821094"/>
                </a:cubicBezTo>
                <a:cubicBezTo>
                  <a:pt x="2791301" y="805358"/>
                  <a:pt x="2756635" y="808653"/>
                  <a:pt x="2725533" y="802433"/>
                </a:cubicBezTo>
                <a:cubicBezTo>
                  <a:pt x="2702652" y="784128"/>
                  <a:pt x="2615850" y="710268"/>
                  <a:pt x="2576244" y="690465"/>
                </a:cubicBezTo>
                <a:cubicBezTo>
                  <a:pt x="2558650" y="681668"/>
                  <a:pt x="2538921" y="678024"/>
                  <a:pt x="2520260" y="671804"/>
                </a:cubicBezTo>
                <a:cubicBezTo>
                  <a:pt x="2470497" y="684245"/>
                  <a:pt x="2418596" y="690076"/>
                  <a:pt x="2370970" y="709126"/>
                </a:cubicBezTo>
                <a:cubicBezTo>
                  <a:pt x="2319182" y="729841"/>
                  <a:pt x="2309355" y="829099"/>
                  <a:pt x="2296325" y="858416"/>
                </a:cubicBezTo>
                <a:cubicBezTo>
                  <a:pt x="2287216" y="878911"/>
                  <a:pt x="2271444" y="895739"/>
                  <a:pt x="2259003" y="914400"/>
                </a:cubicBezTo>
                <a:cubicBezTo>
                  <a:pt x="2240586" y="988068"/>
                  <a:pt x="2234949" y="1033557"/>
                  <a:pt x="2184358" y="1101012"/>
                </a:cubicBezTo>
                <a:cubicBezTo>
                  <a:pt x="2170901" y="1118955"/>
                  <a:pt x="2147035" y="1125894"/>
                  <a:pt x="2128374" y="1138335"/>
                </a:cubicBezTo>
                <a:cubicBezTo>
                  <a:pt x="2103492" y="1107233"/>
                  <a:pt x="2073072" y="1079846"/>
                  <a:pt x="2053729" y="1045028"/>
                </a:cubicBezTo>
                <a:cubicBezTo>
                  <a:pt x="2041274" y="1022608"/>
                  <a:pt x="2043833" y="994487"/>
                  <a:pt x="2035068" y="970384"/>
                </a:cubicBezTo>
                <a:cubicBezTo>
                  <a:pt x="2018879" y="925863"/>
                  <a:pt x="1997746" y="883298"/>
                  <a:pt x="1979085" y="839755"/>
                </a:cubicBezTo>
                <a:cubicBezTo>
                  <a:pt x="1972864" y="584718"/>
                  <a:pt x="1984610" y="328608"/>
                  <a:pt x="1960423" y="74645"/>
                </a:cubicBezTo>
                <a:cubicBezTo>
                  <a:pt x="1958558" y="55063"/>
                  <a:pt x="1918349" y="69893"/>
                  <a:pt x="1904440" y="55984"/>
                </a:cubicBezTo>
                <a:cubicBezTo>
                  <a:pt x="1890531" y="42075"/>
                  <a:pt x="1891999" y="18661"/>
                  <a:pt x="1885778" y="0"/>
                </a:cubicBezTo>
                <a:cubicBezTo>
                  <a:pt x="1834447" y="4278"/>
                  <a:pt x="1525385" y="-5499"/>
                  <a:pt x="1381925" y="55984"/>
                </a:cubicBezTo>
                <a:cubicBezTo>
                  <a:pt x="1356356" y="66942"/>
                  <a:pt x="1332162" y="80865"/>
                  <a:pt x="1307280" y="93306"/>
                </a:cubicBezTo>
                <a:cubicBezTo>
                  <a:pt x="1288619" y="118188"/>
                  <a:pt x="1266728" y="140947"/>
                  <a:pt x="1251297" y="167951"/>
                </a:cubicBezTo>
                <a:cubicBezTo>
                  <a:pt x="1241538" y="185030"/>
                  <a:pt x="1244924" y="208575"/>
                  <a:pt x="1232636" y="223935"/>
                </a:cubicBezTo>
                <a:cubicBezTo>
                  <a:pt x="1218625" y="241448"/>
                  <a:pt x="1196125" y="250130"/>
                  <a:pt x="1176652" y="261257"/>
                </a:cubicBezTo>
                <a:cubicBezTo>
                  <a:pt x="1152126" y="275272"/>
                  <a:pt x="1080517" y="312483"/>
                  <a:pt x="1046023" y="317241"/>
                </a:cubicBezTo>
                <a:cubicBezTo>
                  <a:pt x="884746" y="339486"/>
                  <a:pt x="722377" y="353031"/>
                  <a:pt x="560831" y="373224"/>
                </a:cubicBezTo>
                <a:cubicBezTo>
                  <a:pt x="523286" y="377917"/>
                  <a:pt x="486186" y="385665"/>
                  <a:pt x="448864" y="391886"/>
                </a:cubicBezTo>
                <a:cubicBezTo>
                  <a:pt x="369272" y="444947"/>
                  <a:pt x="342584" y="469425"/>
                  <a:pt x="262252" y="503853"/>
                </a:cubicBezTo>
                <a:cubicBezTo>
                  <a:pt x="244172" y="511602"/>
                  <a:pt x="224929" y="516294"/>
                  <a:pt x="206268" y="522514"/>
                </a:cubicBezTo>
                <a:cubicBezTo>
                  <a:pt x="193827" y="541175"/>
                  <a:pt x="180073" y="559025"/>
                  <a:pt x="168946" y="578498"/>
                </a:cubicBezTo>
                <a:cubicBezTo>
                  <a:pt x="155144" y="602651"/>
                  <a:pt x="154260" y="636974"/>
                  <a:pt x="131623" y="653143"/>
                </a:cubicBezTo>
                <a:cubicBezTo>
                  <a:pt x="105813" y="671579"/>
                  <a:pt x="69419" y="665584"/>
                  <a:pt x="38317" y="671804"/>
                </a:cubicBezTo>
                <a:cubicBezTo>
                  <a:pt x="25876" y="690465"/>
                  <a:pt x="4167" y="705585"/>
                  <a:pt x="995" y="727788"/>
                </a:cubicBezTo>
                <a:cubicBezTo>
                  <a:pt x="-7649" y="788294"/>
                  <a:pt x="41397" y="840782"/>
                  <a:pt x="94301" y="858416"/>
                </a:cubicBezTo>
                <a:cubicBezTo>
                  <a:pt x="141878" y="874275"/>
                  <a:pt x="193828" y="870857"/>
                  <a:pt x="243591" y="877077"/>
                </a:cubicBezTo>
                <a:lnTo>
                  <a:pt x="374219" y="914400"/>
                </a:lnTo>
                <a:cubicBezTo>
                  <a:pt x="423782" y="927617"/>
                  <a:pt x="474482" y="936637"/>
                  <a:pt x="523509" y="951722"/>
                </a:cubicBezTo>
                <a:cubicBezTo>
                  <a:pt x="555526" y="961573"/>
                  <a:pt x="585450" y="977283"/>
                  <a:pt x="616815" y="989045"/>
                </a:cubicBezTo>
                <a:cubicBezTo>
                  <a:pt x="635233" y="995952"/>
                  <a:pt x="654138" y="1001486"/>
                  <a:pt x="672799" y="1007706"/>
                </a:cubicBezTo>
                <a:cubicBezTo>
                  <a:pt x="704562" y="1102997"/>
                  <a:pt x="665868" y="1039393"/>
                  <a:pt x="766105" y="1082351"/>
                </a:cubicBezTo>
                <a:cubicBezTo>
                  <a:pt x="857065" y="1121333"/>
                  <a:pt x="791531" y="1127838"/>
                  <a:pt x="896733" y="1175657"/>
                </a:cubicBezTo>
                <a:cubicBezTo>
                  <a:pt x="937959" y="1194396"/>
                  <a:pt x="983819" y="1200538"/>
                  <a:pt x="1027362" y="1212979"/>
                </a:cubicBezTo>
                <a:cubicBezTo>
                  <a:pt x="1114708" y="1300325"/>
                  <a:pt x="1007618" y="1204363"/>
                  <a:pt x="1120668" y="1268963"/>
                </a:cubicBezTo>
                <a:cubicBezTo>
                  <a:pt x="1147672" y="1284394"/>
                  <a:pt x="1165807" y="1315112"/>
                  <a:pt x="1195313" y="1324947"/>
                </a:cubicBezTo>
                <a:cubicBezTo>
                  <a:pt x="1242890" y="1340806"/>
                  <a:pt x="1294840" y="1337388"/>
                  <a:pt x="1344603" y="1343608"/>
                </a:cubicBezTo>
                <a:cubicBezTo>
                  <a:pt x="1621057" y="1447279"/>
                  <a:pt x="1383611" y="1367357"/>
                  <a:pt x="1587199" y="1418253"/>
                </a:cubicBezTo>
                <a:cubicBezTo>
                  <a:pt x="1631132" y="1429236"/>
                  <a:pt x="1673158" y="1448130"/>
                  <a:pt x="1717827" y="1455575"/>
                </a:cubicBezTo>
                <a:cubicBezTo>
                  <a:pt x="1785599" y="1466870"/>
                  <a:pt x="1854676" y="1468016"/>
                  <a:pt x="1923101" y="1474237"/>
                </a:cubicBezTo>
                <a:cubicBezTo>
                  <a:pt x="2065400" y="1580960"/>
                  <a:pt x="1921587" y="1490997"/>
                  <a:pt x="2109713" y="1548882"/>
                </a:cubicBezTo>
                <a:cubicBezTo>
                  <a:pt x="2416887" y="1643397"/>
                  <a:pt x="2080383" y="1578205"/>
                  <a:pt x="2352309" y="1623526"/>
                </a:cubicBezTo>
                <a:cubicBezTo>
                  <a:pt x="2403634" y="1674851"/>
                  <a:pt x="2470743" y="1752518"/>
                  <a:pt x="2538921" y="1791477"/>
                </a:cubicBezTo>
                <a:cubicBezTo>
                  <a:pt x="2556000" y="1801236"/>
                  <a:pt x="2576244" y="1803918"/>
                  <a:pt x="2594905" y="1810139"/>
                </a:cubicBezTo>
                <a:cubicBezTo>
                  <a:pt x="2713093" y="1791478"/>
                  <a:pt x="2831746" y="1775559"/>
                  <a:pt x="2949468" y="1754155"/>
                </a:cubicBezTo>
                <a:cubicBezTo>
                  <a:pt x="2968821" y="1750636"/>
                  <a:pt x="2998545" y="1753912"/>
                  <a:pt x="3005452" y="1735494"/>
                </a:cubicBezTo>
                <a:cubicBezTo>
                  <a:pt x="3020741" y="1694723"/>
                  <a:pt x="3005452" y="1648408"/>
                  <a:pt x="3005452" y="16048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TextBox 46"/>
          <p:cNvSpPr txBox="1"/>
          <p:nvPr/>
        </p:nvSpPr>
        <p:spPr>
          <a:xfrm>
            <a:off x="5370186" y="3130777"/>
            <a:ext cx="151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rgbClr val="FF0000"/>
                </a:solidFill>
              </a:rPr>
              <a:t>Здоров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smtClean="0">
                <a:solidFill>
                  <a:srgbClr val="FF0000"/>
                </a:solidFill>
              </a:rPr>
              <a:t>я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2518828" y="2239347"/>
            <a:ext cx="1475509" cy="2183363"/>
          </a:xfrm>
          <a:custGeom>
            <a:avLst/>
            <a:gdLst>
              <a:gd name="connsiteX0" fmla="*/ 1362707 w 1475509"/>
              <a:gd name="connsiteY0" fmla="*/ 653143 h 2183363"/>
              <a:gd name="connsiteX1" fmla="*/ 1418690 w 1475509"/>
              <a:gd name="connsiteY1" fmla="*/ 783771 h 2183363"/>
              <a:gd name="connsiteX2" fmla="*/ 1474674 w 1475509"/>
              <a:gd name="connsiteY2" fmla="*/ 858416 h 2183363"/>
              <a:gd name="connsiteX3" fmla="*/ 1437352 w 1475509"/>
              <a:gd name="connsiteY3" fmla="*/ 1828800 h 2183363"/>
              <a:gd name="connsiteX4" fmla="*/ 1381368 w 1475509"/>
              <a:gd name="connsiteY4" fmla="*/ 1959429 h 2183363"/>
              <a:gd name="connsiteX5" fmla="*/ 1306723 w 1475509"/>
              <a:gd name="connsiteY5" fmla="*/ 1978090 h 2183363"/>
              <a:gd name="connsiteX6" fmla="*/ 1232078 w 1475509"/>
              <a:gd name="connsiteY6" fmla="*/ 2090057 h 2183363"/>
              <a:gd name="connsiteX7" fmla="*/ 1157433 w 1475509"/>
              <a:gd name="connsiteY7" fmla="*/ 2183363 h 2183363"/>
              <a:gd name="connsiteX8" fmla="*/ 709564 w 1475509"/>
              <a:gd name="connsiteY8" fmla="*/ 2052735 h 2183363"/>
              <a:gd name="connsiteX9" fmla="*/ 653580 w 1475509"/>
              <a:gd name="connsiteY9" fmla="*/ 1903445 h 2183363"/>
              <a:gd name="connsiteX10" fmla="*/ 578935 w 1475509"/>
              <a:gd name="connsiteY10" fmla="*/ 1660849 h 2183363"/>
              <a:gd name="connsiteX11" fmla="*/ 522952 w 1475509"/>
              <a:gd name="connsiteY11" fmla="*/ 1530220 h 2183363"/>
              <a:gd name="connsiteX12" fmla="*/ 448307 w 1475509"/>
              <a:gd name="connsiteY12" fmla="*/ 1455575 h 2183363"/>
              <a:gd name="connsiteX13" fmla="*/ 373662 w 1475509"/>
              <a:gd name="connsiteY13" fmla="*/ 1306286 h 2183363"/>
              <a:gd name="connsiteX14" fmla="*/ 336339 w 1475509"/>
              <a:gd name="connsiteY14" fmla="*/ 1250302 h 2183363"/>
              <a:gd name="connsiteX15" fmla="*/ 317678 w 1475509"/>
              <a:gd name="connsiteY15" fmla="*/ 1194318 h 2183363"/>
              <a:gd name="connsiteX16" fmla="*/ 261694 w 1475509"/>
              <a:gd name="connsiteY16" fmla="*/ 1138335 h 2183363"/>
              <a:gd name="connsiteX17" fmla="*/ 243033 w 1475509"/>
              <a:gd name="connsiteY17" fmla="*/ 1007706 h 2183363"/>
              <a:gd name="connsiteX18" fmla="*/ 187050 w 1475509"/>
              <a:gd name="connsiteY18" fmla="*/ 877077 h 2183363"/>
              <a:gd name="connsiteX19" fmla="*/ 168388 w 1475509"/>
              <a:gd name="connsiteY19" fmla="*/ 559837 h 2183363"/>
              <a:gd name="connsiteX20" fmla="*/ 112405 w 1475509"/>
              <a:gd name="connsiteY20" fmla="*/ 466531 h 2183363"/>
              <a:gd name="connsiteX21" fmla="*/ 75082 w 1475509"/>
              <a:gd name="connsiteY21" fmla="*/ 335902 h 2183363"/>
              <a:gd name="connsiteX22" fmla="*/ 56421 w 1475509"/>
              <a:gd name="connsiteY22" fmla="*/ 205273 h 2183363"/>
              <a:gd name="connsiteX23" fmla="*/ 437 w 1475509"/>
              <a:gd name="connsiteY23" fmla="*/ 149290 h 2183363"/>
              <a:gd name="connsiteX24" fmla="*/ 37760 w 1475509"/>
              <a:gd name="connsiteY24" fmla="*/ 74645 h 2183363"/>
              <a:gd name="connsiteX25" fmla="*/ 299017 w 1475509"/>
              <a:gd name="connsiteY25" fmla="*/ 0 h 2183363"/>
              <a:gd name="connsiteX26" fmla="*/ 504290 w 1475509"/>
              <a:gd name="connsiteY26" fmla="*/ 55984 h 2183363"/>
              <a:gd name="connsiteX27" fmla="*/ 522952 w 1475509"/>
              <a:gd name="connsiteY27" fmla="*/ 130629 h 2183363"/>
              <a:gd name="connsiteX28" fmla="*/ 578935 w 1475509"/>
              <a:gd name="connsiteY28" fmla="*/ 167951 h 2183363"/>
              <a:gd name="connsiteX29" fmla="*/ 634919 w 1475509"/>
              <a:gd name="connsiteY29" fmla="*/ 279918 h 2183363"/>
              <a:gd name="connsiteX30" fmla="*/ 709564 w 1475509"/>
              <a:gd name="connsiteY30" fmla="*/ 298580 h 2183363"/>
              <a:gd name="connsiteX31" fmla="*/ 746886 w 1475509"/>
              <a:gd name="connsiteY31" fmla="*/ 354563 h 2183363"/>
              <a:gd name="connsiteX32" fmla="*/ 896176 w 1475509"/>
              <a:gd name="connsiteY32" fmla="*/ 410547 h 2183363"/>
              <a:gd name="connsiteX33" fmla="*/ 1176094 w 1475509"/>
              <a:gd name="connsiteY33" fmla="*/ 485192 h 2183363"/>
              <a:gd name="connsiteX34" fmla="*/ 1288062 w 1475509"/>
              <a:gd name="connsiteY34" fmla="*/ 522514 h 2183363"/>
              <a:gd name="connsiteX35" fmla="*/ 1400029 w 1475509"/>
              <a:gd name="connsiteY35" fmla="*/ 559837 h 218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75509" h="2183363">
                <a:moveTo>
                  <a:pt x="1362707" y="653143"/>
                </a:moveTo>
                <a:cubicBezTo>
                  <a:pt x="1381368" y="696686"/>
                  <a:pt x="1396005" y="742182"/>
                  <a:pt x="1418690" y="783771"/>
                </a:cubicBezTo>
                <a:cubicBezTo>
                  <a:pt x="1433583" y="811075"/>
                  <a:pt x="1474119" y="827319"/>
                  <a:pt x="1474674" y="858416"/>
                </a:cubicBezTo>
                <a:cubicBezTo>
                  <a:pt x="1480454" y="1182065"/>
                  <a:pt x="1454982" y="1505580"/>
                  <a:pt x="1437352" y="1828800"/>
                </a:cubicBezTo>
                <a:cubicBezTo>
                  <a:pt x="1436127" y="1851266"/>
                  <a:pt x="1390387" y="1951913"/>
                  <a:pt x="1381368" y="1959429"/>
                </a:cubicBezTo>
                <a:cubicBezTo>
                  <a:pt x="1361665" y="1975848"/>
                  <a:pt x="1331605" y="1971870"/>
                  <a:pt x="1306723" y="1978090"/>
                </a:cubicBezTo>
                <a:cubicBezTo>
                  <a:pt x="1248460" y="2152880"/>
                  <a:pt x="1343907" y="1894355"/>
                  <a:pt x="1232078" y="2090057"/>
                </a:cubicBezTo>
                <a:cubicBezTo>
                  <a:pt x="1171430" y="2196190"/>
                  <a:pt x="1266292" y="2147077"/>
                  <a:pt x="1157433" y="2183363"/>
                </a:cubicBezTo>
                <a:cubicBezTo>
                  <a:pt x="597603" y="2110343"/>
                  <a:pt x="781916" y="2269792"/>
                  <a:pt x="709564" y="2052735"/>
                </a:cubicBezTo>
                <a:cubicBezTo>
                  <a:pt x="692757" y="2002315"/>
                  <a:pt x="672241" y="1953208"/>
                  <a:pt x="653580" y="1903445"/>
                </a:cubicBezTo>
                <a:cubicBezTo>
                  <a:pt x="624821" y="1702126"/>
                  <a:pt x="658572" y="1840032"/>
                  <a:pt x="578935" y="1660849"/>
                </a:cubicBezTo>
                <a:cubicBezTo>
                  <a:pt x="552728" y="1601883"/>
                  <a:pt x="567302" y="1589354"/>
                  <a:pt x="522952" y="1530220"/>
                </a:cubicBezTo>
                <a:cubicBezTo>
                  <a:pt x="501839" y="1502070"/>
                  <a:pt x="469910" y="1483351"/>
                  <a:pt x="448307" y="1455575"/>
                </a:cubicBezTo>
                <a:cubicBezTo>
                  <a:pt x="339672" y="1315902"/>
                  <a:pt x="426858" y="1412677"/>
                  <a:pt x="373662" y="1306286"/>
                </a:cubicBezTo>
                <a:cubicBezTo>
                  <a:pt x="363632" y="1286226"/>
                  <a:pt x="348780" y="1268963"/>
                  <a:pt x="336339" y="1250302"/>
                </a:cubicBezTo>
                <a:cubicBezTo>
                  <a:pt x="330119" y="1231641"/>
                  <a:pt x="328589" y="1210685"/>
                  <a:pt x="317678" y="1194318"/>
                </a:cubicBezTo>
                <a:cubicBezTo>
                  <a:pt x="303039" y="1172359"/>
                  <a:pt x="271495" y="1162838"/>
                  <a:pt x="261694" y="1138335"/>
                </a:cubicBezTo>
                <a:cubicBezTo>
                  <a:pt x="245358" y="1097496"/>
                  <a:pt x="255116" y="1049999"/>
                  <a:pt x="243033" y="1007706"/>
                </a:cubicBezTo>
                <a:cubicBezTo>
                  <a:pt x="230019" y="962155"/>
                  <a:pt x="205711" y="920620"/>
                  <a:pt x="187050" y="877077"/>
                </a:cubicBezTo>
                <a:cubicBezTo>
                  <a:pt x="180829" y="771330"/>
                  <a:pt x="187337" y="664058"/>
                  <a:pt x="168388" y="559837"/>
                </a:cubicBezTo>
                <a:cubicBezTo>
                  <a:pt x="161900" y="524151"/>
                  <a:pt x="126355" y="500012"/>
                  <a:pt x="112405" y="466531"/>
                </a:cubicBezTo>
                <a:cubicBezTo>
                  <a:pt x="94988" y="424729"/>
                  <a:pt x="87523" y="379445"/>
                  <a:pt x="75082" y="335902"/>
                </a:cubicBezTo>
                <a:cubicBezTo>
                  <a:pt x="68862" y="292359"/>
                  <a:pt x="72757" y="246112"/>
                  <a:pt x="56421" y="205273"/>
                </a:cubicBezTo>
                <a:cubicBezTo>
                  <a:pt x="46620" y="180770"/>
                  <a:pt x="4169" y="175416"/>
                  <a:pt x="437" y="149290"/>
                </a:cubicBezTo>
                <a:cubicBezTo>
                  <a:pt x="-3497" y="121751"/>
                  <a:pt x="19951" y="96016"/>
                  <a:pt x="37760" y="74645"/>
                </a:cubicBezTo>
                <a:cubicBezTo>
                  <a:pt x="91975" y="9586"/>
                  <a:pt x="256593" y="7713"/>
                  <a:pt x="299017" y="0"/>
                </a:cubicBezTo>
                <a:cubicBezTo>
                  <a:pt x="367441" y="18661"/>
                  <a:pt x="443028" y="20248"/>
                  <a:pt x="504290" y="55984"/>
                </a:cubicBezTo>
                <a:cubicBezTo>
                  <a:pt x="526444" y="68907"/>
                  <a:pt x="508725" y="109289"/>
                  <a:pt x="522952" y="130629"/>
                </a:cubicBezTo>
                <a:cubicBezTo>
                  <a:pt x="535393" y="149290"/>
                  <a:pt x="560274" y="155510"/>
                  <a:pt x="578935" y="167951"/>
                </a:cubicBezTo>
                <a:cubicBezTo>
                  <a:pt x="589580" y="199888"/>
                  <a:pt x="603910" y="259245"/>
                  <a:pt x="634919" y="279918"/>
                </a:cubicBezTo>
                <a:cubicBezTo>
                  <a:pt x="656259" y="294145"/>
                  <a:pt x="684682" y="292359"/>
                  <a:pt x="709564" y="298580"/>
                </a:cubicBezTo>
                <a:cubicBezTo>
                  <a:pt x="722005" y="317241"/>
                  <a:pt x="728636" y="341527"/>
                  <a:pt x="746886" y="354563"/>
                </a:cubicBezTo>
                <a:cubicBezTo>
                  <a:pt x="771376" y="372056"/>
                  <a:pt x="859548" y="397228"/>
                  <a:pt x="896176" y="410547"/>
                </a:cubicBezTo>
                <a:cubicBezTo>
                  <a:pt x="1096456" y="483376"/>
                  <a:pt x="984738" y="457856"/>
                  <a:pt x="1176094" y="485192"/>
                </a:cubicBezTo>
                <a:cubicBezTo>
                  <a:pt x="1213417" y="497633"/>
                  <a:pt x="1251534" y="507903"/>
                  <a:pt x="1288062" y="522514"/>
                </a:cubicBezTo>
                <a:cubicBezTo>
                  <a:pt x="1395279" y="565401"/>
                  <a:pt x="1325298" y="559837"/>
                  <a:pt x="1400029" y="5598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68" name="Группа 67"/>
          <p:cNvGrpSpPr/>
          <p:nvPr/>
        </p:nvGrpSpPr>
        <p:grpSpPr>
          <a:xfrm>
            <a:off x="3462934" y="2402409"/>
            <a:ext cx="1164325" cy="666551"/>
            <a:chOff x="3462934" y="2402409"/>
            <a:chExt cx="1164325" cy="666551"/>
          </a:xfrm>
        </p:grpSpPr>
        <p:sp>
          <p:nvSpPr>
            <p:cNvPr id="6" name="5-конечная звезда 5"/>
            <p:cNvSpPr/>
            <p:nvPr/>
          </p:nvSpPr>
          <p:spPr>
            <a:xfrm>
              <a:off x="3563888" y="2708920"/>
              <a:ext cx="432048" cy="36004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62934" y="2402409"/>
              <a:ext cx="1164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/>
                <a:t>С</a:t>
              </a:r>
              <a:r>
                <a:rPr lang="uk-UA" sz="1400" dirty="0" smtClean="0"/>
                <a:t>емінар</a:t>
              </a:r>
              <a:endParaRPr lang="uk-UA" sz="1400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683349" y="2739807"/>
            <a:ext cx="88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Освіта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9" grpId="0"/>
      <p:bldP spid="32" grpId="0" animBg="1"/>
      <p:bldP spid="33" grpId="0"/>
      <p:bldP spid="46" grpId="0" animBg="1"/>
      <p:bldP spid="47" grpId="0"/>
      <p:bldP spid="50" grpId="0" animBg="1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815" y="5061715"/>
            <a:ext cx="2071137" cy="16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6-конечная звезда 3"/>
          <p:cNvSpPr/>
          <p:nvPr/>
        </p:nvSpPr>
        <p:spPr>
          <a:xfrm>
            <a:off x="1619672" y="548680"/>
            <a:ext cx="5688632" cy="5688632"/>
          </a:xfrm>
          <a:prstGeom prst="star6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 вашого життя</a:t>
            </a:r>
            <a:endParaRPr lang="uk-UA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6583" y="433655"/>
            <a:ext cx="144016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єра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робота, гроші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952" y="2060848"/>
            <a:ext cx="144016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2312" y="4738549"/>
            <a:ext cx="144016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Друзі, родичі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5775647"/>
            <a:ext cx="144016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Любов, родина, відносини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316" y="4941168"/>
            <a:ext cx="144016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Особистісне зростання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786" y="1737682"/>
            <a:ext cx="144016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Відпочинок та розваги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743" y="104103"/>
            <a:ext cx="2373651" cy="158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264" y="2516686"/>
            <a:ext cx="1914208" cy="129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6" y="2497174"/>
            <a:ext cx="1791643" cy="179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66039"/>
            <a:ext cx="2232248" cy="153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51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675467"/>
            <a:ext cx="4536503" cy="36338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 err="1">
                <a:solidFill>
                  <a:schemeClr val="tx1"/>
                </a:solidFill>
              </a:rPr>
              <a:t>Хто</a:t>
            </a:r>
            <a:r>
              <a:rPr lang="ru-RU" sz="2800" dirty="0">
                <a:solidFill>
                  <a:schemeClr val="tx1"/>
                </a:solidFill>
              </a:rPr>
              <a:t> регулярно </a:t>
            </a:r>
            <a:r>
              <a:rPr lang="ru-RU" sz="2800" dirty="0" err="1">
                <a:solidFill>
                  <a:schemeClr val="tx1"/>
                </a:solidFill>
              </a:rPr>
              <a:t>протягом</a:t>
            </a:r>
            <a:r>
              <a:rPr lang="ru-RU" sz="2800" dirty="0">
                <a:solidFill>
                  <a:schemeClr val="tx1"/>
                </a:solidFill>
              </a:rPr>
              <a:t> 10 </a:t>
            </a:r>
            <a:r>
              <a:rPr lang="ru-RU" sz="2800" dirty="0" err="1">
                <a:solidFill>
                  <a:schemeClr val="tx1"/>
                </a:solidFill>
              </a:rPr>
              <a:t>хвилин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uk-UA" sz="2800" dirty="0">
                <a:solidFill>
                  <a:schemeClr val="tx1"/>
                </a:solidFill>
              </a:rPr>
              <a:t>планує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свій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робочий</a:t>
            </a:r>
            <a:r>
              <a:rPr lang="ru-RU" sz="2800" dirty="0">
                <a:solidFill>
                  <a:schemeClr val="tx1"/>
                </a:solidFill>
              </a:rPr>
              <a:t> день, той </a:t>
            </a:r>
            <a:r>
              <a:rPr lang="ru-RU" sz="2800" dirty="0" err="1">
                <a:solidFill>
                  <a:schemeClr val="tx1"/>
                </a:solidFill>
              </a:rPr>
              <a:t>щодня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заощаджує</a:t>
            </a:r>
            <a:r>
              <a:rPr lang="ru-RU" sz="2800" dirty="0">
                <a:solidFill>
                  <a:schemeClr val="tx1"/>
                </a:solidFill>
              </a:rPr>
              <a:t> 2 </a:t>
            </a:r>
            <a:r>
              <a:rPr lang="ru-RU" sz="2800" dirty="0" err="1">
                <a:solidFill>
                  <a:schemeClr val="tx1"/>
                </a:solidFill>
              </a:rPr>
              <a:t>години</a:t>
            </a:r>
            <a:r>
              <a:rPr lang="ru-RU" sz="2800" dirty="0">
                <a:solidFill>
                  <a:schemeClr val="tx1"/>
                </a:solidFill>
              </a:rPr>
              <a:t>, а </a:t>
            </a:r>
            <a:r>
              <a:rPr lang="ru-RU" sz="2800" dirty="0" err="1">
                <a:solidFill>
                  <a:schemeClr val="tx1"/>
                </a:solidFill>
              </a:rPr>
              <a:t>також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більш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успішно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справляється</a:t>
            </a:r>
            <a:r>
              <a:rPr lang="ru-RU" sz="2800" dirty="0">
                <a:solidFill>
                  <a:schemeClr val="tx1"/>
                </a:solidFill>
              </a:rPr>
              <a:t> з </a:t>
            </a:r>
            <a:r>
              <a:rPr lang="ru-RU" sz="2800" dirty="0" err="1">
                <a:solidFill>
                  <a:schemeClr val="tx1"/>
                </a:solidFill>
              </a:rPr>
              <a:t>важливими</a:t>
            </a:r>
            <a:r>
              <a:rPr lang="ru-RU" sz="2800" dirty="0">
                <a:solidFill>
                  <a:schemeClr val="tx1"/>
                </a:solidFill>
              </a:rPr>
              <a:t> справами»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chemeClr val="tx1"/>
                </a:solidFill>
              </a:rPr>
              <a:t>Загальне</a:t>
            </a:r>
            <a:r>
              <a:rPr lang="ru-RU" b="1" i="1" dirty="0">
                <a:solidFill>
                  <a:schemeClr val="tx1"/>
                </a:solidFill>
              </a:rPr>
              <a:t> правило </a:t>
            </a:r>
            <a:r>
              <a:rPr lang="uk-UA" b="1" i="1" dirty="0">
                <a:solidFill>
                  <a:schemeClr val="tx1"/>
                </a:solidFill>
              </a:rPr>
              <a:t>планування та встановлення цілей</a:t>
            </a:r>
            <a:r>
              <a:rPr lang="ru-RU" b="1" i="1" dirty="0">
                <a:solidFill>
                  <a:schemeClr val="tx1"/>
                </a:solidFill>
              </a:rPr>
              <a:t>: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380224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74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276872"/>
            <a:ext cx="8352928" cy="13681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err="1">
                <a:solidFill>
                  <a:schemeClr val="tx1"/>
                </a:solidFill>
              </a:rPr>
              <a:t>дозволяє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виявити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сильні</a:t>
            </a:r>
            <a:r>
              <a:rPr lang="ru-RU" sz="2800" dirty="0">
                <a:solidFill>
                  <a:schemeClr val="tx1"/>
                </a:solidFill>
              </a:rPr>
              <a:t> та </a:t>
            </a:r>
            <a:r>
              <a:rPr lang="ru-RU" sz="2800" dirty="0" err="1">
                <a:solidFill>
                  <a:schemeClr val="tx1"/>
                </a:solidFill>
              </a:rPr>
              <a:t>слабкі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сторони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особистості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визначити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якості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які</a:t>
            </a:r>
            <a:r>
              <a:rPr lang="ru-RU" sz="2800" dirty="0">
                <a:solidFill>
                  <a:schemeClr val="tx1"/>
                </a:solidFill>
              </a:rPr>
              <a:t> треба </a:t>
            </a:r>
            <a:r>
              <a:rPr lang="ru-RU" sz="2800" dirty="0" err="1">
                <a:solidFill>
                  <a:schemeClr val="tx1"/>
                </a:solidFill>
              </a:rPr>
              <a:t>розвивати</a:t>
            </a:r>
            <a:r>
              <a:rPr lang="ru-RU" sz="2800" dirty="0">
                <a:solidFill>
                  <a:schemeClr val="tx1"/>
                </a:solidFill>
              </a:rPr>
              <a:t> і над </a:t>
            </a:r>
            <a:r>
              <a:rPr lang="ru-RU" sz="2800" dirty="0" err="1">
                <a:solidFill>
                  <a:schemeClr val="tx1"/>
                </a:solidFill>
              </a:rPr>
              <a:t>якими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працювати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>
                <a:solidFill>
                  <a:schemeClr val="tx1"/>
                </a:solidFill>
              </a:rPr>
              <a:t>Ситуаційний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аналіз</a:t>
            </a:r>
            <a:endParaRPr lang="uk-UA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789040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u="sng" dirty="0"/>
              <a:t>Етапи ситуаційного аналізу:</a:t>
            </a:r>
            <a:endParaRPr lang="uk-UA" sz="2800" u="sng" dirty="0"/>
          </a:p>
          <a:p>
            <a:r>
              <a:rPr lang="uk-UA" sz="2800" dirty="0"/>
              <a:t>1) аналіз за основними питаннями в особистій та професійній сферах;</a:t>
            </a:r>
          </a:p>
          <a:p>
            <a:r>
              <a:rPr lang="uk-UA" sz="2800" dirty="0"/>
              <a:t>2) особистий баланс успіхів і невдач;</a:t>
            </a:r>
          </a:p>
          <a:p>
            <a:r>
              <a:rPr lang="uk-UA" sz="2800" dirty="0"/>
              <a:t>3) сильні та слабкі сторони;</a:t>
            </a:r>
          </a:p>
          <a:p>
            <a:r>
              <a:rPr lang="uk-UA" sz="2800" dirty="0"/>
              <a:t>4) аналіз “ціль – засіб”.</a:t>
            </a:r>
          </a:p>
        </p:txBody>
      </p:sp>
    </p:spTree>
    <p:extLst>
      <p:ext uri="{BB962C8B-B14F-4D97-AF65-F5344CB8AC3E}">
        <p14:creationId xmlns:p14="http://schemas.microsoft.com/office/powerpoint/2010/main" val="39819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3610744" cy="125272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b="1" i="1" dirty="0" err="1" smtClean="0">
                <a:solidFill>
                  <a:schemeClr val="tx1"/>
                </a:solidFill>
              </a:rPr>
              <a:t>Планування</a:t>
            </a:r>
            <a:endParaRPr lang="uk-UA" b="1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72816"/>
            <a:ext cx="4104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розробка</a:t>
            </a:r>
            <a:r>
              <a:rPr lang="ru-RU" sz="2800" dirty="0"/>
              <a:t> </a:t>
            </a:r>
            <a:r>
              <a:rPr lang="ru-RU" sz="2800" dirty="0" err="1"/>
              <a:t>планів</a:t>
            </a:r>
            <a:r>
              <a:rPr lang="ru-RU" sz="2800" dirty="0"/>
              <a:t> і </a:t>
            </a:r>
            <a:r>
              <a:rPr lang="ru-RU" sz="2800" dirty="0" err="1"/>
              <a:t>альтернативних</a:t>
            </a:r>
            <a:r>
              <a:rPr lang="ru-RU" sz="2800" dirty="0"/>
              <a:t> </a:t>
            </a:r>
            <a:r>
              <a:rPr lang="ru-RU" sz="2800" dirty="0" err="1"/>
              <a:t>варіантів</a:t>
            </a:r>
            <a:r>
              <a:rPr lang="ru-RU" sz="2800" dirty="0"/>
              <a:t> </a:t>
            </a:r>
            <a:r>
              <a:rPr lang="ru-RU" sz="2800" dirty="0" err="1"/>
              <a:t>своєї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endParaRPr lang="uk-UA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3501008"/>
            <a:ext cx="38238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/>
              <a:t>Постановка </a:t>
            </a:r>
            <a:r>
              <a:rPr lang="uk-UA" sz="4400" b="1" i="1" dirty="0"/>
              <a:t>мети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5157192"/>
            <a:ext cx="4104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аналіз</a:t>
            </a:r>
            <a:r>
              <a:rPr lang="ru-RU" sz="2800" dirty="0"/>
              <a:t> і </a:t>
            </a:r>
            <a:r>
              <a:rPr lang="ru-RU" sz="2800" dirty="0" err="1"/>
              <a:t>формування</a:t>
            </a:r>
            <a:r>
              <a:rPr lang="ru-RU" sz="2800" dirty="0"/>
              <a:t> </a:t>
            </a:r>
            <a:r>
              <a:rPr lang="ru-RU" sz="2800" dirty="0" err="1"/>
              <a:t>особистих</a:t>
            </a:r>
            <a:r>
              <a:rPr lang="ru-RU" sz="2800" dirty="0"/>
              <a:t> </a:t>
            </a:r>
            <a:r>
              <a:rPr lang="ru-RU" sz="2800" dirty="0" err="1"/>
              <a:t>цілей</a:t>
            </a:r>
            <a:endParaRPr lang="uk-U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7866"/>
            <a:ext cx="324036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022" y="183778"/>
            <a:ext cx="4347012" cy="32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90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2204864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dirty="0" smtClean="0">
                <a:solidFill>
                  <a:schemeClr val="tx1"/>
                </a:solidFill>
              </a:rPr>
              <a:t>«Знати </a:t>
            </a:r>
            <a:r>
              <a:rPr lang="uk-UA" sz="3200" dirty="0">
                <a:solidFill>
                  <a:schemeClr val="tx1"/>
                </a:solidFill>
              </a:rPr>
              <a:t>свої слабкі сторони – значить зміцнювати свої сильні </a:t>
            </a:r>
            <a:r>
              <a:rPr lang="uk-UA" sz="3200" dirty="0" smtClean="0">
                <a:solidFill>
                  <a:schemeClr val="tx1"/>
                </a:solidFill>
              </a:rPr>
              <a:t>сторони», </a:t>
            </a:r>
            <a:r>
              <a:rPr lang="uk-UA" sz="3200" dirty="0">
                <a:solidFill>
                  <a:schemeClr val="tx1"/>
                </a:solidFill>
              </a:rPr>
              <a:t>тому що як тільки ви перебороли свою слабість, вона відразу перетворилася у Вашу сильну сторону</a:t>
            </a:r>
          </a:p>
        </p:txBody>
      </p:sp>
    </p:spTree>
    <p:extLst>
      <p:ext uri="{BB962C8B-B14F-4D97-AF65-F5344CB8AC3E}">
        <p14:creationId xmlns:p14="http://schemas.microsoft.com/office/powerpoint/2010/main" val="37119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586131"/>
              </p:ext>
            </p:extLst>
          </p:nvPr>
        </p:nvGraphicFramePr>
        <p:xfrm>
          <a:off x="179512" y="188640"/>
          <a:ext cx="8784975" cy="6220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9767"/>
                <a:gridCol w="1521862"/>
                <a:gridCol w="1444539"/>
                <a:gridCol w="1579854"/>
                <a:gridCol w="1444539"/>
                <a:gridCol w="1474414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Ціль</a:t>
                      </a:r>
                      <a:endParaRPr lang="uk-U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Засоби</a:t>
                      </a:r>
                      <a:endParaRPr lang="uk-U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Маю в </a:t>
                      </a:r>
                      <a:r>
                        <a:rPr lang="ru-RU" sz="1600" b="1" dirty="0" err="1" smtClean="0">
                          <a:effectLst/>
                        </a:rPr>
                        <a:t>наявності</a:t>
                      </a:r>
                      <a:endParaRPr lang="uk-U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Не </a:t>
                      </a:r>
                      <a:r>
                        <a:rPr lang="ru-RU" sz="1600" b="1" dirty="0" err="1" smtClean="0">
                          <a:effectLst/>
                        </a:rPr>
                        <a:t>вистачає</a:t>
                      </a:r>
                      <a:endParaRPr lang="uk-U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Що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err="1" smtClean="0">
                          <a:effectLst/>
                        </a:rPr>
                        <a:t>робиться</a:t>
                      </a:r>
                      <a:endParaRPr lang="uk-U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Покращити</a:t>
                      </a:r>
                      <a:endParaRPr lang="uk-UA" sz="1600" b="1" dirty="0">
                        <a:effectLst/>
                      </a:endParaRPr>
                    </a:p>
                  </a:txBody>
                  <a:tcPr marL="25400" marR="25400" marT="0" marB="0" anchor="ctr"/>
                </a:tc>
              </a:tr>
              <a:tr h="3103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1. Стати </a:t>
                      </a:r>
                      <a:r>
                        <a:rPr lang="ru-RU" sz="1600" dirty="0" err="1" smtClean="0">
                          <a:effectLst/>
                        </a:rPr>
                        <a:t>кер</a:t>
                      </a:r>
                      <a:r>
                        <a:rPr lang="uk-UA" sz="1600" dirty="0" err="1" smtClean="0">
                          <a:effectLst/>
                        </a:rPr>
                        <a:t>івником</a:t>
                      </a:r>
                      <a:r>
                        <a:rPr lang="uk-UA" sz="1600" baseline="0" dirty="0" smtClean="0">
                          <a:effectLst/>
                        </a:rPr>
                        <a:t> відділу маркетингу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</a:t>
                      </a:r>
                      <a:r>
                        <a:rPr lang="ru-RU" sz="1600" dirty="0" err="1" smtClean="0">
                          <a:effectLst/>
                        </a:rPr>
                        <a:t>Заявити</a:t>
                      </a:r>
                      <a:r>
                        <a:rPr lang="ru-RU" sz="1600" dirty="0" smtClean="0">
                          <a:effectLst/>
                        </a:rPr>
                        <a:t> про </a:t>
                      </a:r>
                      <a:r>
                        <a:rPr lang="ru-RU" sz="1600" dirty="0">
                          <a:effectLst/>
                        </a:rPr>
                        <a:t>себе -</a:t>
                      </a:r>
                      <a:r>
                        <a:rPr lang="ru-RU" sz="1600" dirty="0" smtClean="0">
                          <a:effectLst/>
                        </a:rPr>
                        <a:t>для </a:t>
                      </a:r>
                      <a:r>
                        <a:rPr lang="ru-RU" sz="1600" dirty="0" err="1" smtClean="0">
                          <a:effectLst/>
                        </a:rPr>
                        <a:t>цього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успішно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розкрутити</a:t>
                      </a:r>
                      <a:r>
                        <a:rPr lang="ru-RU" sz="1600" dirty="0" smtClean="0">
                          <a:effectLst/>
                        </a:rPr>
                        <a:t> бренд </a:t>
                      </a:r>
                      <a:r>
                        <a:rPr lang="en-US" sz="1600" dirty="0">
                          <a:effectLst/>
                        </a:rPr>
                        <a:t>X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</a:t>
                      </a:r>
                      <a:r>
                        <a:rPr lang="ru-RU" sz="1600" dirty="0" err="1" smtClean="0">
                          <a:effectLst/>
                        </a:rPr>
                        <a:t>Налагодити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відносини</a:t>
                      </a:r>
                      <a:r>
                        <a:rPr lang="ru-RU" sz="1600" dirty="0" smtClean="0">
                          <a:effectLst/>
                        </a:rPr>
                        <a:t> з </a:t>
                      </a:r>
                      <a:r>
                        <a:rPr lang="ru-RU" sz="1600" dirty="0">
                          <a:effectLst/>
                        </a:rPr>
                        <a:t>NN.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 Стаж.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 </a:t>
                      </a:r>
                      <a:r>
                        <a:rPr lang="ru-RU" sz="1600" dirty="0" err="1" smtClean="0">
                          <a:effectLst/>
                        </a:rPr>
                        <a:t>Вища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освіта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</a:t>
                      </a:r>
                      <a:r>
                        <a:rPr lang="ru-RU" sz="1600" dirty="0" err="1" smtClean="0">
                          <a:effectLst/>
                        </a:rPr>
                        <a:t>Дослідження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брендів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</a:rPr>
                        <a:t>перспективи</a:t>
                      </a:r>
                      <a:r>
                        <a:rPr lang="ru-RU" sz="1600" baseline="0" dirty="0" smtClean="0">
                          <a:effectLst/>
                        </a:rPr>
                        <a:t> є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2. </a:t>
                      </a:r>
                      <a:r>
                        <a:rPr lang="ru-RU" sz="1600" dirty="0" err="1" smtClean="0">
                          <a:effectLst/>
                        </a:rPr>
                        <a:t>Більш</a:t>
                      </a:r>
                      <a:r>
                        <a:rPr lang="ru-RU" sz="1600" baseline="0" dirty="0" smtClean="0">
                          <a:effectLst/>
                        </a:rPr>
                        <a:t> часто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спілкуюсь</a:t>
                      </a:r>
                      <a:r>
                        <a:rPr lang="ru-RU" sz="1600" dirty="0" smtClean="0">
                          <a:effectLst/>
                        </a:rPr>
                        <a:t> з </a:t>
                      </a:r>
                      <a:r>
                        <a:rPr lang="en-US" sz="1600" dirty="0">
                          <a:effectLst/>
                        </a:rPr>
                        <a:t>NN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smtClean="0">
                          <a:effectLst/>
                        </a:rPr>
                        <a:t>маю допуск до </a:t>
                      </a:r>
                      <a:r>
                        <a:rPr lang="ru-RU" sz="1600" dirty="0" err="1" smtClean="0">
                          <a:effectLst/>
                        </a:rPr>
                        <a:t>нарад</a:t>
                      </a:r>
                      <a:r>
                        <a:rPr lang="ru-RU" sz="1600" dirty="0" smtClean="0">
                          <a:effectLst/>
                        </a:rPr>
                        <a:t> топ-</a:t>
                      </a:r>
                      <a:r>
                        <a:rPr lang="ru-RU" sz="1600" dirty="0" err="1" smtClean="0">
                          <a:effectLst/>
                        </a:rPr>
                        <a:t>менеджерів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 Стаж 4 </a:t>
                      </a:r>
                      <a:r>
                        <a:rPr lang="ru-RU" sz="1600" dirty="0" smtClean="0">
                          <a:effectLst/>
                        </a:rPr>
                        <a:t>роки,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  </a:t>
                      </a:r>
                      <a:r>
                        <a:rPr lang="uk-UA" sz="1600" dirty="0" smtClean="0">
                          <a:effectLst/>
                        </a:rPr>
                        <a:t>Навчаюся на третьому курсі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 </a:t>
                      </a:r>
                      <a:r>
                        <a:rPr lang="ru-RU" sz="1600" dirty="0" err="1" smtClean="0">
                          <a:effectLst/>
                        </a:rPr>
                        <a:t>Підтримки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колег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</a:t>
                      </a:r>
                      <a:r>
                        <a:rPr lang="ru-RU" sz="1600" dirty="0" err="1" smtClean="0">
                          <a:effectLst/>
                        </a:rPr>
                        <a:t>Довіри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зі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сторони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NN.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3.1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року стажа</a:t>
                      </a:r>
                      <a:r>
                        <a:rPr lang="ru-RU" sz="1600" dirty="0">
                          <a:effectLst/>
                        </a:rPr>
                        <a:t>,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 Диплома </a:t>
                      </a:r>
                      <a:r>
                        <a:rPr lang="ru-RU" sz="1600" dirty="0" smtClean="0">
                          <a:effectLst/>
                        </a:rPr>
                        <a:t>про </a:t>
                      </a:r>
                      <a:r>
                        <a:rPr lang="ru-RU" sz="1600" dirty="0" err="1" smtClean="0">
                          <a:effectLst/>
                        </a:rPr>
                        <a:t>вищу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освіту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</a:t>
                      </a:r>
                      <a:r>
                        <a:rPr lang="ru-RU" sz="1600" dirty="0" err="1" smtClean="0">
                          <a:effectLst/>
                        </a:rPr>
                        <a:t>Агітую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колег</a:t>
                      </a:r>
                      <a:r>
                        <a:rPr lang="ru-RU" sz="1600" dirty="0" smtClean="0">
                          <a:effectLst/>
                        </a:rPr>
                        <a:t> до </a:t>
                      </a:r>
                      <a:r>
                        <a:rPr lang="ru-RU" sz="1600" dirty="0" err="1" smtClean="0">
                          <a:effectLst/>
                        </a:rPr>
                        <a:t>участі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в </a:t>
                      </a:r>
                      <a:r>
                        <a:rPr lang="ru-RU" sz="1600" dirty="0" err="1" smtClean="0">
                          <a:effectLst/>
                        </a:rPr>
                        <a:t>суперпроекті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</a:t>
                      </a:r>
                      <a:r>
                        <a:rPr lang="ru-RU" sz="1600" dirty="0" err="1" smtClean="0">
                          <a:effectLst/>
                        </a:rPr>
                        <a:t>Доповіді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для NN </a:t>
                      </a:r>
                      <a:r>
                        <a:rPr lang="ru-RU" sz="1600" dirty="0" err="1" smtClean="0">
                          <a:effectLst/>
                        </a:rPr>
                        <a:t>кожні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2 </a:t>
                      </a:r>
                      <a:r>
                        <a:rPr lang="ru-RU" sz="1600" dirty="0" err="1" smtClean="0">
                          <a:effectLst/>
                        </a:rPr>
                        <a:t>тижні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3. </a:t>
                      </a:r>
                      <a:r>
                        <a:rPr lang="ru-RU" sz="1600" dirty="0" err="1" smtClean="0">
                          <a:effectLst/>
                        </a:rPr>
                        <a:t>Навчаюсь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успішно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>
                          <a:effectLst/>
                        </a:rPr>
                        <a:t>без </a:t>
                      </a:r>
                      <a:r>
                        <a:rPr lang="ru-RU" sz="1600" dirty="0" err="1" smtClean="0">
                          <a:effectLst/>
                        </a:rPr>
                        <a:t>боргів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1. </a:t>
                      </a:r>
                      <a:r>
                        <a:rPr lang="ru-RU" sz="1600" dirty="0" err="1" smtClean="0">
                          <a:effectLst/>
                        </a:rPr>
                        <a:t>Зацікавити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всіх</a:t>
                      </a:r>
                      <a:r>
                        <a:rPr lang="ru-RU" sz="1600" dirty="0" smtClean="0">
                          <a:effectLst/>
                        </a:rPr>
                        <a:t> проектом по бренду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2. </a:t>
                      </a:r>
                      <a:r>
                        <a:rPr lang="ru-RU" sz="1600" dirty="0" err="1" smtClean="0">
                          <a:effectLst/>
                        </a:rPr>
                        <a:t>Зробити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презентацію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</a:rPr>
                        <a:t>акцентувати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увагу</a:t>
                      </a:r>
                      <a:r>
                        <a:rPr lang="ru-RU" sz="1600" dirty="0" smtClean="0">
                          <a:effectLst/>
                        </a:rPr>
                        <a:t> на </a:t>
                      </a:r>
                      <a:r>
                        <a:rPr lang="ru-RU" sz="1600" dirty="0" err="1" smtClean="0">
                          <a:effectLst/>
                        </a:rPr>
                        <a:t>нарадах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2613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28909"/>
              </p:ext>
            </p:extLst>
          </p:nvPr>
        </p:nvGraphicFramePr>
        <p:xfrm>
          <a:off x="179512" y="4149080"/>
          <a:ext cx="8784975" cy="2613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9767"/>
                <a:gridCol w="1521862"/>
                <a:gridCol w="1444539"/>
                <a:gridCol w="1579854"/>
                <a:gridCol w="1444539"/>
                <a:gridCol w="1474414"/>
              </a:tblGrid>
              <a:tr h="2613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</a:t>
                      </a:r>
                      <a:r>
                        <a:rPr lang="ru-RU" sz="1600" dirty="0" err="1" smtClean="0">
                          <a:effectLst/>
                        </a:rPr>
                        <a:t>Побудувати</a:t>
                      </a:r>
                      <a:r>
                        <a:rPr lang="ru-RU" sz="1600" dirty="0" smtClean="0">
                          <a:effectLst/>
                        </a:rPr>
                        <a:t> дачу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1.ХХХ </a:t>
                      </a:r>
                      <a:r>
                        <a:rPr lang="ru-RU" sz="1600" dirty="0" err="1" smtClean="0">
                          <a:effectLst/>
                        </a:rPr>
                        <a:t>долларів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</a:t>
                      </a:r>
                      <a:r>
                        <a:rPr lang="ru-RU" sz="1600" dirty="0" err="1" smtClean="0">
                          <a:effectLst/>
                        </a:rPr>
                        <a:t>Купівля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ділянки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  </a:t>
                      </a:r>
                      <a:r>
                        <a:rPr lang="ru-RU" sz="1600" dirty="0" err="1" smtClean="0">
                          <a:effectLst/>
                        </a:rPr>
                        <a:t>Будівельні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матеріали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 </a:t>
                      </a:r>
                      <a:r>
                        <a:rPr lang="ru-RU" sz="1600" dirty="0" err="1" smtClean="0">
                          <a:effectLst/>
                        </a:rPr>
                        <a:t>Будівельники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5. 2 </a:t>
                      </a:r>
                      <a:r>
                        <a:rPr lang="ru-RU" sz="1600" dirty="0" err="1" smtClean="0">
                          <a:effectLst/>
                        </a:rPr>
                        <a:t>місяці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вільного</a:t>
                      </a:r>
                      <a:r>
                        <a:rPr lang="ru-RU" sz="1600" dirty="0" smtClean="0">
                          <a:effectLst/>
                        </a:rPr>
                        <a:t> часу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1.ХХ </a:t>
                      </a:r>
                      <a:r>
                        <a:rPr lang="ru-RU" sz="1600" dirty="0">
                          <a:effectLst/>
                        </a:rPr>
                        <a:t>долларов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2. </a:t>
                      </a:r>
                      <a:r>
                        <a:rPr lang="ru-RU" sz="1600" dirty="0" err="1" smtClean="0">
                          <a:effectLst/>
                        </a:rPr>
                        <a:t>Ділянка</a:t>
                      </a:r>
                      <a:r>
                        <a:rPr lang="ru-RU" sz="1600" dirty="0" smtClean="0">
                          <a:effectLst/>
                        </a:rPr>
                        <a:t> у </a:t>
                      </a:r>
                      <a:r>
                        <a:rPr lang="ru-RU" sz="1600" dirty="0" err="1" smtClean="0">
                          <a:effectLst/>
                        </a:rPr>
                        <a:t>тещі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 Машина </a:t>
                      </a:r>
                      <a:r>
                        <a:rPr lang="ru-RU" sz="1600" dirty="0" err="1" smtClean="0">
                          <a:effectLst/>
                        </a:rPr>
                        <a:t>цегли</a:t>
                      </a:r>
                      <a:r>
                        <a:rPr lang="ru-RU" sz="1600" dirty="0" smtClean="0">
                          <a:effectLst/>
                        </a:rPr>
                        <a:t> + </a:t>
                      </a:r>
                      <a:r>
                        <a:rPr lang="ru-RU" sz="1600" dirty="0" err="1" smtClean="0">
                          <a:effectLst/>
                        </a:rPr>
                        <a:t>всякі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дрібниці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4. 2 </a:t>
                      </a:r>
                      <a:r>
                        <a:rPr lang="ru-RU" sz="1600" dirty="0" err="1" smtClean="0">
                          <a:effectLst/>
                        </a:rPr>
                        <a:t>тижі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законної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відпустки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1.Х </a:t>
                      </a:r>
                      <a:r>
                        <a:rPr lang="ru-RU" sz="1600" dirty="0">
                          <a:effectLst/>
                        </a:rPr>
                        <a:t>долларов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</a:t>
                      </a:r>
                      <a:r>
                        <a:rPr lang="ru-RU" sz="1600" dirty="0" err="1" smtClean="0">
                          <a:effectLst/>
                        </a:rPr>
                        <a:t>Будівельні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матеріали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marL="342900" indent="-342900" algn="ctr">
                        <a:spcAft>
                          <a:spcPts val="0"/>
                        </a:spcAft>
                        <a:buAutoNum type="arabicPeriod" startAt="3"/>
                      </a:pPr>
                      <a:r>
                        <a:rPr lang="ru-RU" sz="1600" dirty="0" err="1" smtClean="0">
                          <a:effectLst/>
                        </a:rPr>
                        <a:t>Згоди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тещі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4. </a:t>
                      </a:r>
                      <a:r>
                        <a:rPr lang="ru-RU" sz="1600" dirty="0" err="1" smtClean="0">
                          <a:effectLst/>
                        </a:rPr>
                        <a:t>Будівельники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5. </a:t>
                      </a:r>
                      <a:r>
                        <a:rPr lang="ru-RU" sz="1600" dirty="0" smtClean="0">
                          <a:effectLst/>
                        </a:rPr>
                        <a:t>Час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</a:t>
                      </a:r>
                      <a:r>
                        <a:rPr lang="ru-RU" sz="1600" dirty="0" err="1" smtClean="0">
                          <a:effectLst/>
                        </a:rPr>
                        <a:t>Відкладаю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baseline="0" dirty="0" err="1" smtClean="0">
                          <a:effectLst/>
                        </a:rPr>
                        <a:t>гроші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</a:t>
                      </a:r>
                      <a:r>
                        <a:rPr lang="ru-RU" sz="1600" dirty="0" smtClean="0">
                          <a:effectLst/>
                        </a:rPr>
                        <a:t>Веду </a:t>
                      </a:r>
                      <a:r>
                        <a:rPr lang="ru-RU" sz="1600" dirty="0" err="1" smtClean="0">
                          <a:effectLst/>
                        </a:rPr>
                        <a:t>перемовини</a:t>
                      </a:r>
                      <a:r>
                        <a:rPr lang="ru-RU" sz="1600" dirty="0" smtClean="0">
                          <a:effectLst/>
                        </a:rPr>
                        <a:t> з </a:t>
                      </a:r>
                      <a:r>
                        <a:rPr lang="ru-RU" sz="1600" dirty="0" err="1" smtClean="0">
                          <a:effectLst/>
                        </a:rPr>
                        <a:t>тещею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 </a:t>
                      </a:r>
                      <a:r>
                        <a:rPr lang="ru-RU" sz="1600" dirty="0" err="1" smtClean="0">
                          <a:effectLst/>
                        </a:rPr>
                        <a:t>Знайти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хорошу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будівельну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фірму</a:t>
                      </a:r>
                      <a:r>
                        <a:rPr lang="ru-RU" sz="1600" dirty="0" smtClean="0">
                          <a:effectLst/>
                        </a:rPr>
                        <a:t> (</a:t>
                      </a:r>
                      <a:r>
                        <a:rPr lang="ru-RU" sz="1600" dirty="0" err="1" smtClean="0">
                          <a:effectLst/>
                        </a:rPr>
                        <a:t>доручити</a:t>
                      </a:r>
                      <a:r>
                        <a:rPr lang="ru-RU" sz="1600" dirty="0" smtClean="0">
                          <a:effectLst/>
                        </a:rPr>
                        <a:t> АА</a:t>
                      </a:r>
                      <a:r>
                        <a:rPr lang="ru-RU" sz="1600" dirty="0">
                          <a:effectLst/>
                        </a:rPr>
                        <a:t>).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</a:t>
                      </a:r>
                      <a:r>
                        <a:rPr lang="ru-RU" sz="1600" dirty="0" err="1" smtClean="0">
                          <a:effectLst/>
                        </a:rPr>
                        <a:t>Уточнити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ціни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на </a:t>
                      </a:r>
                      <a:r>
                        <a:rPr lang="ru-RU" sz="1600" dirty="0" err="1" smtClean="0">
                          <a:effectLst/>
                        </a:rPr>
                        <a:t>будівельні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матеріали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09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Самомотивація. Сергій Кутузов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7" t="46925" r="40128" b="18063"/>
          <a:stretch/>
        </p:blipFill>
        <p:spPr>
          <a:xfrm>
            <a:off x="3563888" y="3356992"/>
            <a:ext cx="4684636" cy="29378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Скільки б ви не стріляли, всі постріли будуть невлучними, якщо немає цілі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4653136"/>
            <a:ext cx="7408333" cy="2064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i="1" dirty="0">
                <a:solidFill>
                  <a:schemeClr val="tx1"/>
                </a:solidFill>
              </a:rPr>
              <a:t>С. Герман так говорив про </a:t>
            </a:r>
            <a:r>
              <a:rPr lang="uk-UA" i="1" dirty="0" err="1" smtClean="0">
                <a:solidFill>
                  <a:schemeClr val="tx1"/>
                </a:solidFill>
              </a:rPr>
              <a:t>цілепокладання</a:t>
            </a:r>
            <a:r>
              <a:rPr lang="uk-UA" i="1" dirty="0" smtClean="0">
                <a:solidFill>
                  <a:schemeClr val="tx1"/>
                </a:solidFill>
              </a:rPr>
              <a:t>: </a:t>
            </a:r>
          </a:p>
          <a:p>
            <a:pPr marL="0" indent="0" algn="ctr">
              <a:buNone/>
            </a:pPr>
            <a:r>
              <a:rPr lang="uk-UA" i="1" dirty="0" smtClean="0">
                <a:solidFill>
                  <a:schemeClr val="tx1"/>
                </a:solidFill>
              </a:rPr>
              <a:t>“</a:t>
            </a:r>
            <a:r>
              <a:rPr lang="uk-UA" i="1" dirty="0">
                <a:solidFill>
                  <a:schemeClr val="tx1"/>
                </a:solidFill>
              </a:rPr>
              <a:t>Куди краще, щоб Ви самі виявляли і використовували свої сильні сторони і можливості, раділи ним і рухалися з їх допомогою вперед, ніж почували себе як в інвалідному кріслі, що везуть за Вас інші”.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5050904" cy="352272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tx1"/>
                </a:solidFill>
              </a:rPr>
              <a:t/>
            </a:r>
            <a:br>
              <a:rPr lang="uk-UA" b="1" i="1" dirty="0" smtClean="0">
                <a:solidFill>
                  <a:schemeClr val="tx1"/>
                </a:solidFill>
              </a:rPr>
            </a:br>
            <a:r>
              <a:rPr lang="uk-UA" b="1" i="1" dirty="0" smtClean="0">
                <a:solidFill>
                  <a:schemeClr val="tx1"/>
                </a:solidFill>
              </a:rPr>
              <a:t>Ціль </a:t>
            </a:r>
            <a:r>
              <a:rPr lang="uk-UA" b="1" i="1" dirty="0">
                <a:solidFill>
                  <a:schemeClr val="tx1"/>
                </a:solidFill>
              </a:rPr>
              <a:t>(або мета)</a:t>
            </a:r>
            <a:r>
              <a:rPr lang="uk-UA" dirty="0">
                <a:solidFill>
                  <a:schemeClr val="tx1"/>
                </a:solidFill>
              </a:rPr>
              <a:t> – 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це кінцевий результат, </a:t>
            </a:r>
            <a:r>
              <a:rPr lang="uk-UA" dirty="0">
                <a:solidFill>
                  <a:schemeClr val="tx1"/>
                </a:solidFill>
              </a:rPr>
              <a:t>до </a:t>
            </a:r>
            <a:r>
              <a:rPr lang="uk-UA" dirty="0" smtClean="0">
                <a:solidFill>
                  <a:schemeClr val="tx1"/>
                </a:solidFill>
              </a:rPr>
              <a:t>якого прагнуть</a:t>
            </a:r>
            <a:r>
              <a:rPr lang="uk-UA" dirty="0">
                <a:solidFill>
                  <a:schemeClr val="tx1"/>
                </a:solidFill>
              </a:rPr>
              <a:t>, </a:t>
            </a:r>
            <a:r>
              <a:rPr lang="uk-UA" dirty="0" smtClean="0">
                <a:solidFill>
                  <a:schemeClr val="tx1"/>
                </a:solidFill>
              </a:rPr>
              <a:t>якого треба досягти.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1463"/>
            <a:ext cx="3467844" cy="336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66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3460839" cy="25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i="1" u="sng" dirty="0" smtClean="0"/>
          </a:p>
          <a:p>
            <a:pPr marL="0" indent="0" algn="ctr">
              <a:buNone/>
            </a:pPr>
            <a:r>
              <a:rPr lang="ru-RU" i="1" u="sng" dirty="0" smtClean="0"/>
              <a:t>- </a:t>
            </a:r>
            <a:r>
              <a:rPr lang="ru-RU" i="1" u="sng" dirty="0"/>
              <a:t>Скажите, пожалуйста, куда мне отсюда идти? - спросила Алиса.</a:t>
            </a:r>
            <a:endParaRPr lang="uk-UA" dirty="0"/>
          </a:p>
          <a:p>
            <a:pPr marL="0" indent="0" algn="ctr">
              <a:buNone/>
            </a:pPr>
            <a:r>
              <a:rPr lang="ru-RU" i="1" u="sng" dirty="0"/>
              <a:t>- Это во многом зависит от того, куда ты хочешь прийти, - ответил Кот.</a:t>
            </a:r>
            <a:endParaRPr lang="uk-UA" dirty="0"/>
          </a:p>
          <a:p>
            <a:pPr marL="0" indent="0" algn="ctr">
              <a:buNone/>
            </a:pPr>
            <a:r>
              <a:rPr lang="ru-RU" i="1" u="sng" dirty="0"/>
              <a:t>- Да мне почти всё равно, - сказала Алиса.</a:t>
            </a:r>
            <a:endParaRPr lang="uk-UA" dirty="0"/>
          </a:p>
          <a:p>
            <a:pPr marL="0" indent="0" algn="ctr">
              <a:buNone/>
            </a:pPr>
            <a:r>
              <a:rPr lang="ru-RU" i="1" u="sng" dirty="0"/>
              <a:t>- Тогда все равно, куда идти, - сказал Кот.</a:t>
            </a:r>
            <a:endParaRPr lang="uk-UA" dirty="0"/>
          </a:p>
          <a:p>
            <a:pPr marL="0" indent="0" algn="ctr">
              <a:buNone/>
            </a:pPr>
            <a:r>
              <a:rPr lang="ru-RU" i="1" u="sng" dirty="0"/>
              <a:t>- Лишь бы попасть куда-нибудь, - сказала Алиса.</a:t>
            </a:r>
            <a:endParaRPr lang="uk-UA" dirty="0"/>
          </a:p>
          <a:p>
            <a:pPr marL="0" indent="0" algn="ctr">
              <a:buNone/>
            </a:pPr>
            <a:r>
              <a:rPr lang="ru-RU" i="1" u="sng" dirty="0"/>
              <a:t>- Не беспокойся, куда-нибудь ты обязательно попадешь, - сказал Кот…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92697" y="703099"/>
            <a:ext cx="4824536" cy="1252728"/>
          </a:xfrm>
        </p:spPr>
        <p:txBody>
          <a:bodyPr>
            <a:normAutofit fontScale="90000"/>
          </a:bodyPr>
          <a:lstStyle/>
          <a:p>
            <a:r>
              <a:rPr lang="ru-RU" i="1" u="sng" dirty="0">
                <a:solidFill>
                  <a:schemeClr val="tx1"/>
                </a:solidFill>
              </a:rPr>
              <a:t>Разговор Алисы с </a:t>
            </a:r>
            <a:r>
              <a:rPr lang="ru-RU" i="1" u="sng" dirty="0" smtClean="0">
                <a:solidFill>
                  <a:schemeClr val="tx1"/>
                </a:solidFill>
              </a:rPr>
              <a:t/>
            </a:r>
            <a:br>
              <a:rPr lang="ru-RU" i="1" u="sng" dirty="0" smtClean="0">
                <a:solidFill>
                  <a:schemeClr val="tx1"/>
                </a:solidFill>
              </a:rPr>
            </a:br>
            <a:r>
              <a:rPr lang="ru-RU" i="1" u="sng" dirty="0" err="1" smtClean="0">
                <a:solidFill>
                  <a:schemeClr val="tx1"/>
                </a:solidFill>
              </a:rPr>
              <a:t>Чеширским</a:t>
            </a:r>
            <a:r>
              <a:rPr lang="ru-RU" i="1" u="sng" dirty="0" smtClean="0">
                <a:solidFill>
                  <a:schemeClr val="tx1"/>
                </a:solidFill>
              </a:rPr>
              <a:t> Котом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4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400" dirty="0" smtClean="0"/>
              <a:t>Ми сформулювали мету….</a:t>
            </a:r>
          </a:p>
          <a:p>
            <a:pPr marL="0" indent="0" algn="ctr">
              <a:buNone/>
            </a:pPr>
            <a:endParaRPr lang="uk-UA" sz="4400" dirty="0"/>
          </a:p>
          <a:p>
            <a:pPr marL="0" indent="0" algn="ctr">
              <a:buNone/>
            </a:pPr>
            <a:r>
              <a:rPr lang="uk-UA" sz="4400" dirty="0" smtClean="0"/>
              <a:t>Що далі???????</a:t>
            </a:r>
            <a:endParaRPr lang="uk-UA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595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9685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0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7947"/>
            <a:ext cx="932452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7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964488" cy="425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2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1020</TotalTime>
  <Words>906</Words>
  <Application>Microsoft Office PowerPoint</Application>
  <PresentationFormat>Экран (4:3)</PresentationFormat>
  <Paragraphs>155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. Основні методи та правила цілепокладання </vt:lpstr>
      <vt:lpstr>   Планування</vt:lpstr>
      <vt:lpstr>Скільки б ви не стріляли, всі постріли будуть невлучними, якщо немає цілі</vt:lpstr>
      <vt:lpstr> Ціль (або мета) –   це кінцевий результат, до якого прагнуть, якого треба досягти.</vt:lpstr>
      <vt:lpstr>Разговор Алисы с  Чеширским Котом</vt:lpstr>
      <vt:lpstr>Презентация PowerPoint</vt:lpstr>
      <vt:lpstr>Презентация PowerPoint</vt:lpstr>
      <vt:lpstr>Презентация PowerPoint</vt:lpstr>
      <vt:lpstr>Презентация PowerPoint</vt:lpstr>
      <vt:lpstr>Вимоги до цілей</vt:lpstr>
      <vt:lpstr>SMART-ТЕХНОЛОГІЯ ВСТАНОВЛЕННЯ ЦІЛЕЙ  (Д. Доурден)</vt:lpstr>
      <vt:lpstr>Приклади встановлення цілей</vt:lpstr>
      <vt:lpstr>Постановка цілей в  тайм-менеджменті здійснюється шляхом</vt:lpstr>
      <vt:lpstr>Презентация PowerPoint</vt:lpstr>
      <vt:lpstr>Основні проблеми та помилки при встановленні цілей:</vt:lpstr>
      <vt:lpstr>Презентация PowerPoint</vt:lpstr>
      <vt:lpstr>Презентация PowerPoint</vt:lpstr>
      <vt:lpstr>Загальне правило планування та встановлення цілей:</vt:lpstr>
      <vt:lpstr>Ситуаційний аналіз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МЕТОДОЛОГІЧНІ  ПІДХОДИ ДО САМОМЕНЕДЖМЕНТУ</dc:title>
  <dc:creator>Anna</dc:creator>
  <cp:lastModifiedBy>Anna</cp:lastModifiedBy>
  <cp:revision>72</cp:revision>
  <dcterms:created xsi:type="dcterms:W3CDTF">2015-01-18T21:08:20Z</dcterms:created>
  <dcterms:modified xsi:type="dcterms:W3CDTF">2021-02-13T08:54:52Z</dcterms:modified>
</cp:coreProperties>
</file>