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4" r:id="rId4"/>
    <p:sldId id="282" r:id="rId5"/>
    <p:sldId id="283" r:id="rId6"/>
    <p:sldId id="259" r:id="rId7"/>
    <p:sldId id="260" r:id="rId8"/>
    <p:sldId id="261" r:id="rId9"/>
    <p:sldId id="265" r:id="rId10"/>
    <p:sldId id="262" r:id="rId11"/>
    <p:sldId id="275" r:id="rId12"/>
    <p:sldId id="277" r:id="rId13"/>
    <p:sldId id="276" r:id="rId14"/>
    <p:sldId id="278" r:id="rId15"/>
    <p:sldId id="279" r:id="rId16"/>
    <p:sldId id="280" r:id="rId17"/>
    <p:sldId id="281" r:id="rId18"/>
    <p:sldId id="273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AA8B9-8C81-46CF-8C0D-99FFE8441467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A5D84-BF55-413B-B41B-E8EA277CC3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21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746A-CAF3-4794-AC10-C9572967B713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CD5A-9938-400B-AA6D-C54FF030A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2746010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746A-CAF3-4794-AC10-C9572967B713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CD5A-9938-400B-AA6D-C54FF030A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478647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746A-CAF3-4794-AC10-C9572967B713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CD5A-9938-400B-AA6D-C54FF030A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38007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746A-CAF3-4794-AC10-C9572967B713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CD5A-9938-400B-AA6D-C54FF030A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050823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746A-CAF3-4794-AC10-C9572967B713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CD5A-9938-400B-AA6D-C54FF030A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1049876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746A-CAF3-4794-AC10-C9572967B713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CD5A-9938-400B-AA6D-C54FF030A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9724294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746A-CAF3-4794-AC10-C9572967B713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CD5A-9938-400B-AA6D-C54FF030A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39146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746A-CAF3-4794-AC10-C9572967B713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CD5A-9938-400B-AA6D-C54FF030A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805843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746A-CAF3-4794-AC10-C9572967B713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CD5A-9938-400B-AA6D-C54FF030A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955069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746A-CAF3-4794-AC10-C9572967B713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CD5A-9938-400B-AA6D-C54FF030A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90184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746A-CAF3-4794-AC10-C9572967B713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CD5A-9938-400B-AA6D-C54FF030A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23527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7746A-CAF3-4794-AC10-C9572967B713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CD5A-9938-400B-AA6D-C54FF030AE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34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" y="0"/>
            <a:ext cx="926522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4896544" cy="59766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Рання новелістика, її неоромантизм. Мрія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й дійсність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у новелі «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Модри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Камень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». Романтична ідея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кохання, що перемагає смерть. Образи українського бійця і юної словачки Терези. Особливість оповіді, роль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кольорової гами в новелі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981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343" y="1052736"/>
            <a:ext cx="5050904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Сюжетні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елементи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твору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>
                <a:latin typeface="Times New Roman" pitchFamily="18" charset="0"/>
                <a:cs typeface="Times New Roman" pitchFamily="18" charset="0"/>
              </a:rPr>
            </a:b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86343" y="2636912"/>
            <a:ext cx="84969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Експозиція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86343" y="3356992"/>
            <a:ext cx="84969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Зав’язка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86343" y="4077072"/>
            <a:ext cx="84969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86343" y="4725144"/>
            <a:ext cx="84969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Кульмінація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501864" y="5445224"/>
            <a:ext cx="84969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Розв’язка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71" y="4338682"/>
            <a:ext cx="330993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71" y="2636913"/>
            <a:ext cx="3294416" cy="181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6705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050904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Сюжетні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елементи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твору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>
                <a:latin typeface="Times New Roman" pitchFamily="18" charset="0"/>
                <a:cs typeface="Times New Roman" pitchFamily="18" charset="0"/>
              </a:rPr>
            </a:b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88965" y="887559"/>
            <a:ext cx="849694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Експозиція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Солдат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уявляє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як Тереза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оселі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задивляється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небо,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мріє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88965" y="1988840"/>
            <a:ext cx="849694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Зав’язка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Прихід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партизанів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оповідача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друга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Іллі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Терези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88965" y="3140968"/>
            <a:ext cx="849694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Зародження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Терезою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оповідачем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прощання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188965" y="4230377"/>
            <a:ext cx="849694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Кульмінація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солдата,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Терези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загибель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167439" y="5225565"/>
            <a:ext cx="84969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Розв’язка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Спогади-мрії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оповідача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кохану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6898054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СТВОРІТЬ АСОЦІАТИВНЕ ҐРОНО ДО ОБРАЗУ  ОПОВІДАЧА</a:t>
            </a:r>
            <a:endParaRPr lang="uk-UA" sz="28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2769883" y="1541983"/>
            <a:ext cx="59065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МОЛОДИЙ СОЛДАТ-РОЗВІДНИК</a:t>
            </a:r>
            <a:endParaRPr lang="uk-UA" sz="24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2851155" y="4052338"/>
            <a:ext cx="58252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ДИСЦИПЛІНОВАНИЙ</a:t>
            </a:r>
            <a:endParaRPr lang="uk-UA" sz="2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2797080" y="3379554"/>
            <a:ext cx="587937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ВИТРИВАЛИЙ</a:t>
            </a:r>
            <a:endParaRPr lang="uk-UA" sz="2400" dirty="0"/>
          </a:p>
        </p:txBody>
      </p:sp>
      <p:cxnSp>
        <p:nvCxnSpPr>
          <p:cNvPr id="14" name="Пряма зі стрілкою 13"/>
          <p:cNvCxnSpPr>
            <a:stCxn id="6146" idx="3"/>
            <a:endCxn id="6" idx="1"/>
          </p:cNvCxnSpPr>
          <p:nvPr/>
        </p:nvCxnSpPr>
        <p:spPr>
          <a:xfrm flipV="1">
            <a:off x="2413636" y="1772816"/>
            <a:ext cx="356247" cy="19757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>
            <a:stCxn id="6146" idx="3"/>
            <a:endCxn id="8" idx="1"/>
          </p:cNvCxnSpPr>
          <p:nvPr/>
        </p:nvCxnSpPr>
        <p:spPr>
          <a:xfrm flipV="1">
            <a:off x="2413636" y="2982990"/>
            <a:ext cx="366441" cy="765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>
            <a:stCxn id="6146" idx="3"/>
          </p:cNvCxnSpPr>
          <p:nvPr/>
        </p:nvCxnSpPr>
        <p:spPr>
          <a:xfrm>
            <a:off x="2413636" y="3748567"/>
            <a:ext cx="456452" cy="25607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кутник 7"/>
          <p:cNvSpPr/>
          <p:nvPr/>
        </p:nvSpPr>
        <p:spPr>
          <a:xfrm>
            <a:off x="2780077" y="2752157"/>
            <a:ext cx="58963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ВОЛЬОВИЙ</a:t>
            </a:r>
            <a:endParaRPr lang="uk-UA" sz="24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2769883" y="2159739"/>
            <a:ext cx="590657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МУЖНІЙ</a:t>
            </a:r>
            <a:endParaRPr lang="uk-UA" sz="2400" dirty="0"/>
          </a:p>
        </p:txBody>
      </p:sp>
      <p:sp>
        <p:nvSpPr>
          <p:cNvPr id="29" name="Прямокутник 28"/>
          <p:cNvSpPr/>
          <p:nvPr/>
        </p:nvSpPr>
        <p:spPr>
          <a:xfrm>
            <a:off x="2870088" y="4705388"/>
            <a:ext cx="580636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ЗДАТЕН НА ДОВГОТРИВАЛІ ПОЧУТТЯ</a:t>
            </a:r>
            <a:endParaRPr lang="uk-UA" sz="2400" dirty="0"/>
          </a:p>
        </p:txBody>
      </p:sp>
      <p:sp>
        <p:nvSpPr>
          <p:cNvPr id="30" name="Прямокутник 29"/>
          <p:cNvSpPr/>
          <p:nvPr/>
        </p:nvSpPr>
        <p:spPr>
          <a:xfrm>
            <a:off x="2861348" y="5373216"/>
            <a:ext cx="581510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ТОНКА, РОМАНТИЧНА, ПОЕТИЧНА НАТУРА</a:t>
            </a:r>
            <a:endParaRPr lang="uk-UA" sz="2400" dirty="0"/>
          </a:p>
        </p:txBody>
      </p:sp>
      <p:sp>
        <p:nvSpPr>
          <p:cNvPr id="33" name="Прямокутник 32"/>
          <p:cNvSpPr/>
          <p:nvPr/>
        </p:nvSpPr>
        <p:spPr>
          <a:xfrm>
            <a:off x="2889948" y="5987281"/>
            <a:ext cx="581510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ВІДДАНИЙ</a:t>
            </a:r>
            <a:endParaRPr lang="uk-UA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 r="11092"/>
          <a:stretch/>
        </p:blipFill>
        <p:spPr bwMode="auto">
          <a:xfrm>
            <a:off x="-1" y="2602392"/>
            <a:ext cx="241363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Пряма зі стрілкою 38"/>
          <p:cNvCxnSpPr>
            <a:stCxn id="6146" idx="3"/>
            <a:endCxn id="30" idx="1"/>
          </p:cNvCxnSpPr>
          <p:nvPr/>
        </p:nvCxnSpPr>
        <p:spPr>
          <a:xfrm>
            <a:off x="2413636" y="3748567"/>
            <a:ext cx="447712" cy="18554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зі стрілкою 41"/>
          <p:cNvCxnSpPr>
            <a:stCxn id="6146" idx="3"/>
            <a:endCxn id="29" idx="1"/>
          </p:cNvCxnSpPr>
          <p:nvPr/>
        </p:nvCxnSpPr>
        <p:spPr>
          <a:xfrm>
            <a:off x="2413636" y="3748567"/>
            <a:ext cx="456452" cy="1187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зі стрілкою 43"/>
          <p:cNvCxnSpPr>
            <a:stCxn id="6146" idx="3"/>
            <a:endCxn id="7" idx="1"/>
          </p:cNvCxnSpPr>
          <p:nvPr/>
        </p:nvCxnSpPr>
        <p:spPr>
          <a:xfrm flipV="1">
            <a:off x="2413636" y="2390572"/>
            <a:ext cx="356247" cy="13579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зі стрілкою 45"/>
          <p:cNvCxnSpPr>
            <a:stCxn id="6146" idx="3"/>
            <a:endCxn id="10" idx="1"/>
          </p:cNvCxnSpPr>
          <p:nvPr/>
        </p:nvCxnSpPr>
        <p:spPr>
          <a:xfrm flipV="1">
            <a:off x="2413636" y="3610387"/>
            <a:ext cx="383444" cy="138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/>
          <p:cNvCxnSpPr>
            <a:stCxn id="6146" idx="3"/>
            <a:endCxn id="9" idx="1"/>
          </p:cNvCxnSpPr>
          <p:nvPr/>
        </p:nvCxnSpPr>
        <p:spPr>
          <a:xfrm>
            <a:off x="2413636" y="3748567"/>
            <a:ext cx="437519" cy="5346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9265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8" grpId="0" animBg="1"/>
      <p:bldP spid="7" grpId="0" animBg="1"/>
      <p:bldP spid="29" grpId="0" animBg="1"/>
      <p:bldP spid="30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34260" y="116632"/>
            <a:ext cx="889248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49263" fontAlgn="base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6" charset="0"/>
              </a:rPr>
              <a:t>УКРАЇНСЬКИЙ СОЛДАТ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251520" y="764704"/>
            <a:ext cx="8640960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 −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−кажу і не чую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голосу.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Третю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води 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− хриплю 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щосили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стидався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стрункі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ноги, але,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одвівши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все одно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бачив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то весь час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помітив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подертий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халат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руки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мокрі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червоні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незграбні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брудних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бинтах.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Бинти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нам правили й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рукавиці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розгубили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митарствуючи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проклятих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скелях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обережності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ми за три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разу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розвели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вогню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…».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пильно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дивилася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і 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виразно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входиш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Померкло,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стерлося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все,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незабутнім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першим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коханням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єдина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драмі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вона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меркне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відчуваю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померкне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?».</a:t>
            </a:r>
          </a:p>
        </p:txBody>
      </p:sp>
    </p:spTree>
    <p:extLst>
      <p:ext uri="{BB962C8B-B14F-4D97-AF65-F5344CB8AC3E}">
        <p14:creationId xmlns:p14="http://schemas.microsoft.com/office/powerpoint/2010/main" val="32269485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СТВОРІТЬ АСОЦІАТИВНЕ ҐРОНО ДО ОБРАЗУ  ТЕРЕЗИ</a:t>
            </a:r>
            <a:endParaRPr lang="uk-UA" sz="28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2769883" y="1541983"/>
            <a:ext cx="59065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ВРОДЛИВА СЛОВАЦЬКА ДІВЧИНА</a:t>
            </a:r>
            <a:endParaRPr lang="uk-UA" sz="24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2851155" y="4052338"/>
            <a:ext cx="58252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ЧУЙНА </a:t>
            </a:r>
            <a:endParaRPr lang="uk-UA" sz="2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2797080" y="3379554"/>
            <a:ext cx="587937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ЗДАТНА НА САМОПОЖЕРТВУ</a:t>
            </a:r>
            <a:endParaRPr lang="uk-UA" sz="2400" dirty="0"/>
          </a:p>
        </p:txBody>
      </p:sp>
      <p:cxnSp>
        <p:nvCxnSpPr>
          <p:cNvPr id="14" name="Пряма зі стрілкою 13"/>
          <p:cNvCxnSpPr>
            <a:endCxn id="6" idx="1"/>
          </p:cNvCxnSpPr>
          <p:nvPr/>
        </p:nvCxnSpPr>
        <p:spPr>
          <a:xfrm flipV="1">
            <a:off x="2413636" y="1772816"/>
            <a:ext cx="356247" cy="19757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>
            <a:endCxn id="8" idx="1"/>
          </p:cNvCxnSpPr>
          <p:nvPr/>
        </p:nvCxnSpPr>
        <p:spPr>
          <a:xfrm flipV="1">
            <a:off x="2413636" y="2982990"/>
            <a:ext cx="366441" cy="765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>
            <a:off x="2413636" y="3748567"/>
            <a:ext cx="456452" cy="25607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кутник 7"/>
          <p:cNvSpPr/>
          <p:nvPr/>
        </p:nvSpPr>
        <p:spPr>
          <a:xfrm>
            <a:off x="2780077" y="2752157"/>
            <a:ext cx="58963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РІШУЧА</a:t>
            </a:r>
            <a:endParaRPr lang="uk-UA" sz="24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2769883" y="2159739"/>
            <a:ext cx="590657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СМІЛИВА</a:t>
            </a:r>
            <a:endParaRPr lang="uk-UA" sz="2400" dirty="0"/>
          </a:p>
        </p:txBody>
      </p:sp>
      <p:sp>
        <p:nvSpPr>
          <p:cNvPr id="29" name="Прямокутник 28"/>
          <p:cNvSpPr/>
          <p:nvPr/>
        </p:nvSpPr>
        <p:spPr>
          <a:xfrm>
            <a:off x="2870088" y="4705388"/>
            <a:ext cx="580636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ДОБРА</a:t>
            </a:r>
            <a:endParaRPr lang="uk-UA" sz="2400" dirty="0"/>
          </a:p>
        </p:txBody>
      </p:sp>
      <p:sp>
        <p:nvSpPr>
          <p:cNvPr id="30" name="Прямокутник 29"/>
          <p:cNvSpPr/>
          <p:nvPr/>
        </p:nvSpPr>
        <p:spPr>
          <a:xfrm>
            <a:off x="2861348" y="5373216"/>
            <a:ext cx="581510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СПІВЧУТЛИВА</a:t>
            </a:r>
            <a:endParaRPr lang="uk-UA" sz="2400" dirty="0"/>
          </a:p>
        </p:txBody>
      </p:sp>
      <p:sp>
        <p:nvSpPr>
          <p:cNvPr id="33" name="Прямокутник 32"/>
          <p:cNvSpPr/>
          <p:nvPr/>
        </p:nvSpPr>
        <p:spPr>
          <a:xfrm>
            <a:off x="2889948" y="5987281"/>
            <a:ext cx="581510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ЗДАТНА ПОКОХАТИ ПО-СПРАВЖНЬОМУ</a:t>
            </a:r>
            <a:endParaRPr lang="uk-UA" sz="2400" dirty="0"/>
          </a:p>
        </p:txBody>
      </p:sp>
      <p:cxnSp>
        <p:nvCxnSpPr>
          <p:cNvPr id="39" name="Пряма зі стрілкою 38"/>
          <p:cNvCxnSpPr>
            <a:endCxn id="30" idx="1"/>
          </p:cNvCxnSpPr>
          <p:nvPr/>
        </p:nvCxnSpPr>
        <p:spPr>
          <a:xfrm>
            <a:off x="2413636" y="3748567"/>
            <a:ext cx="447712" cy="18554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зі стрілкою 41"/>
          <p:cNvCxnSpPr>
            <a:endCxn id="29" idx="1"/>
          </p:cNvCxnSpPr>
          <p:nvPr/>
        </p:nvCxnSpPr>
        <p:spPr>
          <a:xfrm>
            <a:off x="2413636" y="3748567"/>
            <a:ext cx="456452" cy="1187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зі стрілкою 43"/>
          <p:cNvCxnSpPr>
            <a:endCxn id="7" idx="1"/>
          </p:cNvCxnSpPr>
          <p:nvPr/>
        </p:nvCxnSpPr>
        <p:spPr>
          <a:xfrm flipV="1">
            <a:off x="2413636" y="2390572"/>
            <a:ext cx="356247" cy="13579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зі стрілкою 45"/>
          <p:cNvCxnSpPr>
            <a:endCxn id="10" idx="1"/>
          </p:cNvCxnSpPr>
          <p:nvPr/>
        </p:nvCxnSpPr>
        <p:spPr>
          <a:xfrm flipV="1">
            <a:off x="2413636" y="3610387"/>
            <a:ext cx="383444" cy="138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/>
          <p:cNvCxnSpPr>
            <a:endCxn id="9" idx="1"/>
          </p:cNvCxnSpPr>
          <p:nvPr/>
        </p:nvCxnSpPr>
        <p:spPr>
          <a:xfrm>
            <a:off x="2413636" y="3748567"/>
            <a:ext cx="437519" cy="5346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0691"/>
            <a:ext cx="2383307" cy="212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6214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8" grpId="0" animBg="1"/>
      <p:bldP spid="7" grpId="0" animBg="1"/>
      <p:bldP spid="29" grpId="0" animBg="1"/>
      <p:bldP spid="30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" y="0"/>
            <a:ext cx="3600400" cy="239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516005" y="3084393"/>
            <a:ext cx="663045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ЗОВНІШНІЙ ВИГЛЯД</a:t>
            </a:r>
            <a:endParaRPr lang="uk-UA" sz="24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0" y="2396699"/>
            <a:ext cx="3600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білі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стрункі ноги, білі тонкі руки, розпущені коси;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18193" y="3597028"/>
            <a:ext cx="3600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одягнена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довгу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сукню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4428025"/>
            <a:ext cx="3600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боса;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2901" y="4889690"/>
            <a:ext cx="3600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чорна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траурна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пов'язка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18193" y="5726367"/>
            <a:ext cx="3600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пальці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вправні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ніжного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7928" y="22699"/>
            <a:ext cx="4096072" cy="239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rot="16200000">
            <a:off x="1514756" y="3081923"/>
            <a:ext cx="663539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ХАРАКТЕР ДІВЧИНИ</a:t>
            </a:r>
            <a:endParaRPr lang="uk-UA" sz="2400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5047928" y="3019149"/>
            <a:ext cx="40807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ішла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поліцаями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плакала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056923" y="4243358"/>
            <a:ext cx="40807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хвилювалася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тяжко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084632" y="5397496"/>
            <a:ext cx="40807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побоялася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зізнатися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поліцаям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кавалера, тому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оглядається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451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34260" y="116632"/>
            <a:ext cx="889248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49263" fontAlgn="base">
              <a:spcBef>
                <a:spcPts val="1200"/>
              </a:spcBef>
              <a:spcAft>
                <a:spcPts val="1000"/>
              </a:spcAft>
              <a:buSzPct val="100000"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6" charset="0"/>
              </a:rPr>
              <a:t>ТЕРЕЗА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251520" y="764704"/>
            <a:ext cx="8640960" cy="600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«…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столу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злякана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ліжка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застила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подиві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закриваючи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груди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розпущеними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косами».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стояла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стільці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боса,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закриваючи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вікна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сукні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і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рукаві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чорніла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пов’язка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Пальці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вправні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ніжного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тепла.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боліло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відривала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закривавлений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бинт».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Спіть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 стану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варті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…».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йдеш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попереду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закутана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шаллю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легко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перестрибуючи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брили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брилу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Розповідаєш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добратися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млинів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і, скинувши рукавичку,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подаєш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руку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прощання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«Тонка рука, вся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зіткана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чутливих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живчиків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дрібно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тремтить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гріє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мене».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«А вона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перед ними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поліцаями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і не плаче,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 по раз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оглядається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 Вона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мовчки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витирає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кривавицю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все-таки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оглядається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2849948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СТВОРІТЬ АСОЦІАТИВНЕ ҐРОНО ДО ОБРАЗУ  МАТЕРІ</a:t>
            </a:r>
            <a:endParaRPr lang="uk-UA" sz="28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2769883" y="1541983"/>
            <a:ext cx="309826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ПРИВІТНА</a:t>
            </a:r>
            <a:endParaRPr lang="uk-UA" sz="24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2851156" y="4052338"/>
            <a:ext cx="30169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ЛЮБИТЬ РОДИНУ</a:t>
            </a:r>
            <a:endParaRPr lang="uk-UA" sz="2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2797081" y="3379554"/>
            <a:ext cx="307106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ПРАЦЬОВИТА</a:t>
            </a:r>
            <a:endParaRPr lang="uk-UA" sz="2400" dirty="0"/>
          </a:p>
        </p:txBody>
      </p:sp>
      <p:cxnSp>
        <p:nvCxnSpPr>
          <p:cNvPr id="14" name="Пряма зі стрілкою 13"/>
          <p:cNvCxnSpPr>
            <a:endCxn id="6" idx="1"/>
          </p:cNvCxnSpPr>
          <p:nvPr/>
        </p:nvCxnSpPr>
        <p:spPr>
          <a:xfrm flipV="1">
            <a:off x="2413636" y="1772816"/>
            <a:ext cx="356247" cy="197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>
            <a:endCxn id="8" idx="1"/>
          </p:cNvCxnSpPr>
          <p:nvPr/>
        </p:nvCxnSpPr>
        <p:spPr>
          <a:xfrm flipV="1">
            <a:off x="2413636" y="2982990"/>
            <a:ext cx="366441" cy="7655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кутник 7"/>
          <p:cNvSpPr/>
          <p:nvPr/>
        </p:nvSpPr>
        <p:spPr>
          <a:xfrm>
            <a:off x="2780077" y="2752157"/>
            <a:ext cx="30880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ГОСТИННА</a:t>
            </a:r>
            <a:endParaRPr lang="uk-UA" sz="24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2769884" y="2159739"/>
            <a:ext cx="30982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СПІВЧУТЛИВА</a:t>
            </a:r>
            <a:endParaRPr lang="uk-UA" sz="2400" dirty="0"/>
          </a:p>
        </p:txBody>
      </p:sp>
      <p:sp>
        <p:nvSpPr>
          <p:cNvPr id="29" name="Прямокутник 28"/>
          <p:cNvSpPr/>
          <p:nvPr/>
        </p:nvSpPr>
        <p:spPr>
          <a:xfrm>
            <a:off x="2870089" y="4705388"/>
            <a:ext cx="299805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СТРАЖДАЄ ПІСЛЯ СМЕРТІ ДІТЕЙ</a:t>
            </a:r>
            <a:endParaRPr lang="uk-UA" sz="2400" dirty="0"/>
          </a:p>
        </p:txBody>
      </p:sp>
      <p:cxnSp>
        <p:nvCxnSpPr>
          <p:cNvPr id="42" name="Пряма зі стрілкою 41"/>
          <p:cNvCxnSpPr>
            <a:endCxn id="29" idx="1"/>
          </p:cNvCxnSpPr>
          <p:nvPr/>
        </p:nvCxnSpPr>
        <p:spPr>
          <a:xfrm>
            <a:off x="2413636" y="3748567"/>
            <a:ext cx="456453" cy="1372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зі стрілкою 43"/>
          <p:cNvCxnSpPr>
            <a:endCxn id="7" idx="1"/>
          </p:cNvCxnSpPr>
          <p:nvPr/>
        </p:nvCxnSpPr>
        <p:spPr>
          <a:xfrm flipV="1">
            <a:off x="2413636" y="2390572"/>
            <a:ext cx="356248" cy="13579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зі стрілкою 45"/>
          <p:cNvCxnSpPr>
            <a:endCxn id="10" idx="1"/>
          </p:cNvCxnSpPr>
          <p:nvPr/>
        </p:nvCxnSpPr>
        <p:spPr>
          <a:xfrm flipV="1">
            <a:off x="2413636" y="3610387"/>
            <a:ext cx="383445" cy="138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/>
          <p:cNvCxnSpPr>
            <a:endCxn id="9" idx="1"/>
          </p:cNvCxnSpPr>
          <p:nvPr/>
        </p:nvCxnSpPr>
        <p:spPr>
          <a:xfrm>
            <a:off x="2413636" y="3748567"/>
            <a:ext cx="437520" cy="5346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9"/>
          <a:stretch/>
        </p:blipFill>
        <p:spPr bwMode="auto">
          <a:xfrm>
            <a:off x="120992" y="2752157"/>
            <a:ext cx="2292644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15"/>
          <p:cNvSpPr/>
          <p:nvPr/>
        </p:nvSpPr>
        <p:spPr>
          <a:xfrm>
            <a:off x="6084168" y="1538364"/>
            <a:ext cx="2811518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Мати, бліда й згорьована, щось шепоче, як черниця;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видно було, що думає вона не про нього, що ті огарки їй зовсім не потрібні, а вибирає та перетрушує їх лише для того, щоб бути чимось заклопотаною;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її зібгані безкровні губи засіпались;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спіткнулась,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бігши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за ними, та впала на камінь, та й ниділа там уже до ночі.</a:t>
            </a:r>
          </a:p>
        </p:txBody>
      </p:sp>
    </p:spTree>
    <p:extLst>
      <p:ext uri="{BB962C8B-B14F-4D97-AF65-F5344CB8AC3E}">
        <p14:creationId xmlns:p14="http://schemas.microsoft.com/office/powerpoint/2010/main" val="9736639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8" grpId="0" animBg="1"/>
      <p:bldP spid="7" grpId="0" animBg="1"/>
      <p:bldP spid="29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76263" y="431800"/>
            <a:ext cx="7991475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sz="1600" b="1" i="1" dirty="0">
              <a:solidFill>
                <a:srgbClr val="005800"/>
              </a:solidFill>
              <a:latin typeface="Times New Roman" pitchFamily="16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51520" y="166568"/>
            <a:ext cx="8784976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 вересні 1947 року відбувся Пленум Спілки письменників України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на якому під нищівну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критику потрапляє новела О.Гончара «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Модри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Камень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», надрукована в журналі Україна ( 4-5, 1946 р.). 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газеті «Радянська Україна» в передовій статті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її названо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«містичним, шкідливим твором»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251520" y="2996952"/>
            <a:ext cx="8784976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 що критикували: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кохання до іноземки (браки та стосунки з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іноземцями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засуджувалися);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незвичайна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стилістика твору, незрозуміла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композиція;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відсутність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канонів соцреалізму 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творі;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істицизм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(оповідач спілкується з уявною дівчиною, яка вже мертва).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495294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139952" y="1484784"/>
            <a:ext cx="4557192" cy="33123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і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зрештою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…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Гончар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078817" cy="547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1786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30591"/>
            <a:ext cx="8784976" cy="4536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наді мною несподівано гримнула гроза. Та ще й яка! Оповідання «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Модри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Камень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» було надруковане, і оскільки в ньому йшлося про почуття кохання, що спалахнуло у радянського солдата до дівчини-словачки (тобто іноземки!), то авторові оповідання одна з республіканських газет одразу ж висунула тяжке звинувачення... від автора одвернулися навіть деякі вчорашні друзі... Серед тих, хто не зрікся, була також одна дівчина, котра згодом стала моєю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дружиною.</a:t>
            </a:r>
          </a:p>
          <a:p>
            <a:pPr marL="0" indent="0" algn="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Із «Письменницьких роздумів»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87"/>
          <a:stretch/>
        </p:blipFill>
        <p:spPr bwMode="auto">
          <a:xfrm>
            <a:off x="323528" y="3952075"/>
            <a:ext cx="2880320" cy="264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3945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7649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Модри-Камень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словацк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Modrý Kameň,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венг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Kékkő;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 перекладі «синій камінь»)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містечко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 центральній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Словаччині, одне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із найменших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міст,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розміщене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Рудних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горах. Статус міста поселення отримало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1969 році.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075752" cy="305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4075752" cy="305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4161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75658" y="2972261"/>
            <a:ext cx="861682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75658" y="3717032"/>
            <a:ext cx="85649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ІДЕЯ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555776" y="2276872"/>
            <a:ext cx="628479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ЖАНР 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035"/>
            <a:ext cx="1655747" cy="264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2575814" y="1522853"/>
            <a:ext cx="628479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РІК 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НАПИСАННЯ 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9504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75658" y="2972261"/>
            <a:ext cx="8616821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руського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(тут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значенні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вояка-партизана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зустріч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дівчиною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Терезою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словацьких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горах;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несподіване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275658" y="4941168"/>
            <a:ext cx="869875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ІДЕЯ: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простих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доброти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симпатії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довіри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закоханості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у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воєнні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утвердження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2555776" y="2276872"/>
            <a:ext cx="628479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ЖАНР: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новела.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035"/>
            <a:ext cx="1655747" cy="264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2575814" y="1522853"/>
            <a:ext cx="628479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РІК НАПИСАННЯ: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1946.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9596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529" y="5094664"/>
            <a:ext cx="293915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ПРОБЛЕМАТИКА ТВОРУ</a:t>
            </a:r>
            <a:endParaRPr lang="uk-UA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3328956" y="413330"/>
            <a:ext cx="57428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руйнівник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3308084" y="1211054"/>
            <a:ext cx="58124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подвиг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солдатів-партизанів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3344771" y="1988840"/>
            <a:ext cx="57428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людські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воєнний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час;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3348637" y="2747829"/>
            <a:ext cx="569745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закоханість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ознака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серцях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370697" y="3857057"/>
            <a:ext cx="56872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рідної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3361685" y="4632998"/>
            <a:ext cx="567099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вічне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9" y="413330"/>
            <a:ext cx="2934608" cy="468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8996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3" y="5094664"/>
            <a:ext cx="21740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ГЕРОЇ ТВОРУ</a:t>
            </a:r>
            <a:endParaRPr lang="uk-UA" sz="2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3339000" y="1700808"/>
            <a:ext cx="57428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оповідач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361684" y="2420888"/>
            <a:ext cx="58124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товариш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Ілля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369745" y="3140968"/>
            <a:ext cx="57428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Тереза;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361684" y="3861048"/>
            <a:ext cx="56974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Терези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384552" y="4559830"/>
            <a:ext cx="56872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словацькі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вояки.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633822"/>
            <a:ext cx="2169513" cy="34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8419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СЮЖЕТНО-КОМПОЗИЦІЙНІ ОСОБЛИВОСТІ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115616" y="980728"/>
            <a:ext cx="75608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розділів;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138924" y="1656348"/>
            <a:ext cx="75608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форма оповіді – звертання оповідача до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Терези;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112551" y="2336371"/>
            <a:ext cx="756084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художнє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обрамлення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(початок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видіння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марення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бійця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розмова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уявним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образом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Терези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4701094" cy="263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7547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998</Words>
  <Application>Microsoft Office PowerPoint</Application>
  <PresentationFormat>Екран (4:3)</PresentationFormat>
  <Paragraphs>108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Тема Office</vt:lpstr>
      <vt:lpstr>Рання новелістика, її неоромантизм. Мрія й дійсність у новелі «Модри Камень». Романтична ідея кохання, що перемагає смерть. Образи українського бійця і юної словачки Терези. Особливість оповіді, роль кольорової гами в новелі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СЮЖЕТНО-КОМПОЗИЦІЙНІ ОСОБЛИВОСТІ</vt:lpstr>
      <vt:lpstr> Сюжетні елементи твору  </vt:lpstr>
      <vt:lpstr> Сюжетні елементи твору  </vt:lpstr>
      <vt:lpstr>СТВОРІТЬ АСОЦІАТИВНЕ ҐРОНО ДО ОБРАЗУ  ОПОВІДАЧА</vt:lpstr>
      <vt:lpstr>Презентація PowerPoint</vt:lpstr>
      <vt:lpstr>СТВОРІТЬ АСОЦІАТИВНЕ ҐРОНО ДО ОБРАЗУ  ТЕРЕЗИ</vt:lpstr>
      <vt:lpstr>Презентація PowerPoint</vt:lpstr>
      <vt:lpstr>Презентація PowerPoint</vt:lpstr>
      <vt:lpstr>СТВОРІТЬ АСОЦІАТИВНЕ ҐРОНО ДО ОБРАЗУ  МАТЕРІ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Рання новелістика (1940-ві роки), її неоромантизм. Мрія і дійсність у новелі «Модри Камень». Романтична ідея кохання, що перемагає смерть. Образи українського бійця і юної словачки Терези. Особливість оповіді, роль кольорової гами в новелі. ТЛ: новела (поглиблено)</dc:title>
  <dc:creator>Таня</dc:creator>
  <cp:lastModifiedBy>Таня</cp:lastModifiedBy>
  <cp:revision>16</cp:revision>
  <dcterms:created xsi:type="dcterms:W3CDTF">2020-12-12T19:00:08Z</dcterms:created>
  <dcterms:modified xsi:type="dcterms:W3CDTF">2021-01-28T08:43:05Z</dcterms:modified>
</cp:coreProperties>
</file>