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eWRKGZP2U&amp;t=1041s" TargetMode="External"/><Relationship Id="rId2" Type="http://schemas.openxmlformats.org/officeDocument/2006/relationships/hyperlink" Target="https://www.youtube.com/watch?v=cTSy5PeKI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4</a:t>
            </a:r>
          </a:p>
          <a:p>
            <a:r>
              <a:rPr lang="uk-UA" sz="4000" dirty="0" smtClean="0"/>
              <a:t>Мерці</a:t>
            </a:r>
            <a:endParaRPr lang="uk-UA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Антропоморфні демонологічні персонажі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12445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5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432048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науці немає єдиної думки щодо походження лексеми</a:t>
            </a:r>
            <a:r>
              <a:rPr lang="uk-UA" sz="2200" b="1" dirty="0"/>
              <a:t> русалка</a:t>
            </a:r>
            <a:r>
              <a:rPr lang="uk-UA" dirty="0"/>
              <a:t>. Прийнято вважати, що ця лексема споріднена з назвою античного свята троянд </a:t>
            </a:r>
            <a:r>
              <a:rPr lang="en-US" dirty="0" err="1"/>
              <a:t>rosalia</a:t>
            </a:r>
            <a:r>
              <a:rPr lang="en-US" dirty="0"/>
              <a:t>, </a:t>
            </a:r>
            <a:r>
              <a:rPr lang="uk-UA" dirty="0"/>
              <a:t>присвяченого душам померлих [</a:t>
            </a:r>
            <a:r>
              <a:rPr lang="uk-UA" dirty="0" err="1"/>
              <a:t>Златковская</a:t>
            </a:r>
            <a:r>
              <a:rPr lang="uk-UA" dirty="0"/>
              <a:t> 1978: 210-226], проте сам образ русалки давньослов’янський.</a:t>
            </a:r>
          </a:p>
          <a:p>
            <a:r>
              <a:rPr lang="uk-UA" dirty="0"/>
              <a:t>У художній літературі русалка має ще перифрастичну назву водяна царівна, напр.: Тую Русалку, що покохав я змалку, бо водяній царівні нема на світі рівні! (Леся Українка </a:t>
            </a:r>
            <a:r>
              <a:rPr lang="en-US" dirty="0"/>
              <a:t>V 203); </a:t>
            </a:r>
            <a:r>
              <a:rPr lang="uk-UA" dirty="0"/>
              <a:t>а у фольклорі – підводною королевою (ЗВ 192).</a:t>
            </a:r>
          </a:p>
          <a:p>
            <a:pPr>
              <a:spcAft>
                <a:spcPts val="0"/>
              </a:spcAft>
            </a:pPr>
            <a:r>
              <a:rPr lang="uk-UA" dirty="0"/>
              <a:t>Т.Шевченко вживає словосполучення </a:t>
            </a:r>
            <a:r>
              <a:rPr lang="uk-UA" dirty="0" err="1"/>
              <a:t>малії</a:t>
            </a:r>
            <a:r>
              <a:rPr lang="uk-UA" dirty="0"/>
              <a:t> діти, нехрещені діти у значенні </a:t>
            </a:r>
            <a:r>
              <a:rPr lang="uk-UA" dirty="0" err="1"/>
              <a:t>‘русалки’</a:t>
            </a:r>
            <a:r>
              <a:rPr lang="uk-UA" dirty="0"/>
              <a:t>, напр.: Аж </a:t>
            </a:r>
            <a:r>
              <a:rPr lang="uk-UA" dirty="0" err="1"/>
              <a:t>гульк</a:t>
            </a:r>
            <a:r>
              <a:rPr lang="uk-UA" dirty="0"/>
              <a:t> – з Дніпра повиринали </a:t>
            </a:r>
            <a:r>
              <a:rPr lang="uk-UA" dirty="0" err="1"/>
              <a:t>Малії</a:t>
            </a:r>
            <a:r>
              <a:rPr lang="uk-UA" dirty="0"/>
              <a:t> діти, сміючись (Шевченко І 35); Аж по воді розіслала </a:t>
            </a:r>
            <a:r>
              <a:rPr lang="uk-UA" dirty="0" err="1"/>
              <a:t>Зеленії</a:t>
            </a:r>
            <a:r>
              <a:rPr lang="uk-UA" dirty="0"/>
              <a:t> віти, А на вітах гойдаються Нехрещені діти (Шевченко ІІ 23). У разі редукції іменника діти простежується розширення смислових рамок – назва може позначати нечисту силу взагалі, напр.: </a:t>
            </a:r>
            <a:r>
              <a:rPr lang="uk-UA" dirty="0" err="1"/>
              <a:t>Зареготались</a:t>
            </a:r>
            <a:r>
              <a:rPr lang="uk-UA" dirty="0"/>
              <a:t> нехрещені... Гай обізвався: галас, зик, Орда мов ріже. Мов скажені, Летять до </a:t>
            </a:r>
            <a:r>
              <a:rPr lang="uk-UA" dirty="0" err="1"/>
              <a:t>дуба...нічичирк</a:t>
            </a:r>
            <a:r>
              <a:rPr lang="uk-UA" dirty="0"/>
              <a:t>...(Шевченко І 35). Назви мають прозору внутрішню форму, вмотивовану твірною основою.</a:t>
            </a:r>
          </a:p>
          <a:p>
            <a:pPr>
              <a:spcAft>
                <a:spcPts val="0"/>
              </a:spcAft>
            </a:pPr>
            <a:r>
              <a:rPr lang="uk-UA" dirty="0"/>
              <a:t>У </a:t>
            </a:r>
            <a:r>
              <a:rPr lang="uk-UA" dirty="0" err="1"/>
              <a:t>західнополіських</a:t>
            </a:r>
            <a:r>
              <a:rPr lang="uk-UA" dirty="0"/>
              <a:t> говірках виявлено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err="1" smtClean="0"/>
              <a:t>демономен</a:t>
            </a:r>
            <a:r>
              <a:rPr lang="uk-UA" b="1" dirty="0" smtClean="0"/>
              <a:t> </a:t>
            </a:r>
            <a:r>
              <a:rPr lang="uk-UA" b="1" dirty="0" err="1"/>
              <a:t>марасавка</a:t>
            </a:r>
            <a:r>
              <a:rPr lang="uk-UA" b="1" dirty="0"/>
              <a:t> </a:t>
            </a:r>
            <a:r>
              <a:rPr lang="uk-UA" dirty="0"/>
              <a:t>(</a:t>
            </a:r>
            <a:r>
              <a:rPr lang="uk-UA" dirty="0" err="1"/>
              <a:t>Аркушин</a:t>
            </a:r>
            <a:r>
              <a:rPr lang="uk-UA" dirty="0"/>
              <a:t> І 304</a:t>
            </a:r>
            <a:r>
              <a:rPr lang="uk-UA" dirty="0" smtClean="0"/>
              <a:t>)’. </a:t>
            </a:r>
          </a:p>
          <a:p>
            <a:pPr>
              <a:spcAft>
                <a:spcPts val="0"/>
              </a:spcAft>
            </a:pPr>
            <a:r>
              <a:rPr lang="uk-UA" dirty="0" smtClean="0"/>
              <a:t>Назва</a:t>
            </a:r>
            <a:r>
              <a:rPr lang="uk-UA" dirty="0"/>
              <a:t>, за нашим припущенням,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є </a:t>
            </a:r>
            <a:r>
              <a:rPr lang="uk-UA" dirty="0"/>
              <a:t>результатом контамінації мара та русалка.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3579"/>
            <a:ext cx="4179912" cy="253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604867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Українські етнографічні матеріали засвідчують розгалужений синонімічний ряд лексеми русалка в українському мовному просторі:</a:t>
            </a:r>
          </a:p>
          <a:p>
            <a:r>
              <a:rPr lang="uk-UA" sz="2400" b="1" dirty="0" err="1"/>
              <a:t>Водяниця</a:t>
            </a:r>
            <a:r>
              <a:rPr lang="uk-UA" sz="2400" b="1" dirty="0"/>
              <a:t>, </a:t>
            </a:r>
            <a:r>
              <a:rPr lang="uk-UA" sz="2400" b="1" dirty="0" err="1"/>
              <a:t>купавка</a:t>
            </a:r>
            <a:r>
              <a:rPr lang="uk-UA" sz="2400" b="1" dirty="0"/>
              <a:t> </a:t>
            </a:r>
            <a:r>
              <a:rPr lang="uk-UA" dirty="0"/>
              <a:t>(Б-Н 83; Запит 31; Ковальчук 98) – </a:t>
            </a:r>
            <a:r>
              <a:rPr lang="uk-UA" dirty="0" err="1"/>
              <a:t>‘те</a:t>
            </a:r>
            <a:r>
              <a:rPr lang="uk-UA" dirty="0"/>
              <a:t> саме, що русалка’. О.</a:t>
            </a:r>
            <a:r>
              <a:rPr lang="uk-UA" dirty="0" err="1"/>
              <a:t>Воропай</a:t>
            </a:r>
            <a:r>
              <a:rPr lang="uk-UA" dirty="0"/>
              <a:t> подає назви кринична русалка, криниченька (</a:t>
            </a:r>
            <a:r>
              <a:rPr lang="uk-UA" dirty="0" err="1"/>
              <a:t>Воропай</a:t>
            </a:r>
            <a:r>
              <a:rPr lang="uk-UA" dirty="0"/>
              <a:t> ІІ 158). </a:t>
            </a:r>
            <a:endParaRPr lang="uk-UA" dirty="0" smtClean="0"/>
          </a:p>
          <a:p>
            <a:r>
              <a:rPr lang="uk-UA" sz="2400" b="1" dirty="0" err="1"/>
              <a:t>Лоскотарка</a:t>
            </a:r>
            <a:r>
              <a:rPr lang="uk-UA" dirty="0"/>
              <a:t> (</a:t>
            </a:r>
            <a:r>
              <a:rPr lang="uk-UA" dirty="0" err="1"/>
              <a:t>Гр</a:t>
            </a:r>
            <a:r>
              <a:rPr lang="uk-UA" dirty="0"/>
              <a:t> ІІ 378) – </a:t>
            </a:r>
            <a:r>
              <a:rPr lang="uk-UA" dirty="0" err="1"/>
              <a:t>‘русалка</a:t>
            </a:r>
            <a:r>
              <a:rPr lang="uk-UA" dirty="0"/>
              <a:t>, яка замучує лоскотом людей, що їй </a:t>
            </a:r>
            <a:r>
              <a:rPr lang="uk-UA" dirty="0" err="1"/>
              <a:t>зустрічаються’</a:t>
            </a:r>
            <a:r>
              <a:rPr lang="uk-UA" dirty="0"/>
              <a:t>; варіанти </a:t>
            </a:r>
            <a:r>
              <a:rPr lang="uk-UA" dirty="0" err="1"/>
              <a:t>лоскотниця</a:t>
            </a:r>
            <a:r>
              <a:rPr lang="uk-UA" dirty="0"/>
              <a:t> (Запит 31; УМ 223), </a:t>
            </a:r>
            <a:r>
              <a:rPr lang="uk-UA" dirty="0" err="1"/>
              <a:t>лоскотуха</a:t>
            </a:r>
            <a:r>
              <a:rPr lang="uk-UA" dirty="0"/>
              <a:t> (</a:t>
            </a:r>
            <a:r>
              <a:rPr lang="uk-UA" dirty="0" err="1"/>
              <a:t>Гр</a:t>
            </a:r>
            <a:r>
              <a:rPr lang="uk-UA" dirty="0"/>
              <a:t> ІІ </a:t>
            </a:r>
            <a:r>
              <a:rPr lang="uk-UA" dirty="0" smtClean="0"/>
              <a:t>378).</a:t>
            </a:r>
          </a:p>
          <a:p>
            <a:r>
              <a:rPr lang="uk-UA" dirty="0" smtClean="0"/>
              <a:t>Етнографічні</a:t>
            </a:r>
            <a:r>
              <a:rPr lang="uk-UA" dirty="0"/>
              <a:t>, лексикографічні джерела подають також </a:t>
            </a:r>
            <a:r>
              <a:rPr lang="uk-UA" dirty="0" err="1"/>
              <a:t>демономени</a:t>
            </a:r>
            <a:r>
              <a:rPr lang="uk-UA" dirty="0"/>
              <a:t> </a:t>
            </a:r>
            <a:r>
              <a:rPr lang="uk-UA" sz="2400" b="1" dirty="0" err="1"/>
              <a:t>мемозина</a:t>
            </a:r>
            <a:r>
              <a:rPr lang="uk-UA" dirty="0"/>
              <a:t> (Чуб І 206) – </a:t>
            </a:r>
            <a:r>
              <a:rPr lang="uk-UA" dirty="0" err="1"/>
              <a:t>‘жінка</a:t>
            </a:r>
            <a:r>
              <a:rPr lang="uk-UA" dirty="0"/>
              <a:t> з риб’ячим хвостом, яка володіє чарівним </a:t>
            </a:r>
            <a:r>
              <a:rPr lang="uk-UA" dirty="0" err="1"/>
              <a:t>співом’</a:t>
            </a:r>
            <a:r>
              <a:rPr lang="uk-UA" dirty="0"/>
              <a:t>; </a:t>
            </a:r>
            <a:r>
              <a:rPr lang="uk-UA" dirty="0" err="1"/>
              <a:t>малюзина</a:t>
            </a:r>
            <a:r>
              <a:rPr lang="uk-UA" dirty="0"/>
              <a:t> (</a:t>
            </a:r>
            <a:r>
              <a:rPr lang="uk-UA" dirty="0" err="1"/>
              <a:t>Желехівський</a:t>
            </a:r>
            <a:r>
              <a:rPr lang="uk-UA" dirty="0"/>
              <a:t> І 425); </a:t>
            </a:r>
            <a:r>
              <a:rPr lang="uk-UA" dirty="0" err="1"/>
              <a:t>мелюзина</a:t>
            </a:r>
            <a:r>
              <a:rPr lang="uk-UA" dirty="0"/>
              <a:t> (Чуб, там само) – </a:t>
            </a:r>
            <a:r>
              <a:rPr lang="uk-UA" dirty="0" err="1"/>
              <a:t>‘русалка</a:t>
            </a:r>
            <a:r>
              <a:rPr lang="uk-UA" dirty="0"/>
              <a:t>’. Назви </a:t>
            </a:r>
            <a:r>
              <a:rPr lang="uk-UA" dirty="0" err="1"/>
              <a:t>мелюзина</a:t>
            </a:r>
            <a:r>
              <a:rPr lang="uk-UA" dirty="0"/>
              <a:t>, </a:t>
            </a:r>
            <a:r>
              <a:rPr lang="uk-UA" dirty="0" err="1"/>
              <a:t>малюзина</a:t>
            </a:r>
            <a:r>
              <a:rPr lang="uk-UA" dirty="0"/>
              <a:t> – запозичення. У чеській та словацькій мовах </a:t>
            </a:r>
            <a:r>
              <a:rPr lang="en-US" dirty="0" err="1"/>
              <a:t>meluzina</a:t>
            </a:r>
            <a:r>
              <a:rPr lang="en-US" dirty="0"/>
              <a:t> – ‘</a:t>
            </a:r>
            <a:r>
              <a:rPr lang="uk-UA" dirty="0"/>
              <a:t>міфічна істота, що уособлює </a:t>
            </a:r>
            <a:r>
              <a:rPr lang="uk-UA" dirty="0" err="1"/>
              <a:t>вітер’</a:t>
            </a:r>
            <a:r>
              <a:rPr lang="uk-UA" dirty="0"/>
              <a:t> (ЕСУМ ІІІ 373).</a:t>
            </a:r>
          </a:p>
          <a:p>
            <a:r>
              <a:rPr lang="uk-UA" dirty="0"/>
              <a:t>У гуцульських говірках вживається </a:t>
            </a:r>
            <a:r>
              <a:rPr lang="uk-UA" dirty="0" err="1"/>
              <a:t>номен</a:t>
            </a:r>
            <a:r>
              <a:rPr lang="uk-UA" dirty="0"/>
              <a:t> </a:t>
            </a:r>
            <a:r>
              <a:rPr lang="uk-UA" sz="2400" b="1" dirty="0" err="1"/>
              <a:t>люзони</a:t>
            </a:r>
            <a:r>
              <a:rPr lang="uk-UA" dirty="0"/>
              <a:t> (</a:t>
            </a:r>
            <a:r>
              <a:rPr lang="uk-UA" dirty="0" err="1"/>
              <a:t>Хобзей</a:t>
            </a:r>
            <a:r>
              <a:rPr lang="uk-UA" dirty="0"/>
              <a:t> 121-122) – </a:t>
            </a:r>
            <a:r>
              <a:rPr lang="uk-UA" dirty="0" err="1"/>
              <a:t>‘міфічна</a:t>
            </a:r>
            <a:r>
              <a:rPr lang="uk-UA" dirty="0"/>
              <a:t> істота, яка живе далеко у глибоких водах; русалка’. Етимологія цього слова не зовсім ясна. Б.Кобилянський вбачав зближення з луза-лузга – </a:t>
            </a:r>
            <a:r>
              <a:rPr lang="uk-UA" dirty="0" err="1"/>
              <a:t>‘луска’</a:t>
            </a:r>
            <a:r>
              <a:rPr lang="uk-UA" dirty="0"/>
              <a:t> (риби), </a:t>
            </a:r>
            <a:r>
              <a:rPr lang="uk-UA" dirty="0" err="1"/>
              <a:t>люза-глуза</a:t>
            </a:r>
            <a:r>
              <a:rPr lang="uk-UA" dirty="0"/>
              <a:t> – </a:t>
            </a:r>
            <a:r>
              <a:rPr lang="uk-UA" dirty="0" err="1"/>
              <a:t>‘розпусниця’</a:t>
            </a:r>
            <a:r>
              <a:rPr lang="uk-UA" dirty="0"/>
              <a:t>(див. Кобилянський 80 47).</a:t>
            </a:r>
          </a:p>
          <a:p>
            <a:r>
              <a:rPr lang="uk-UA" dirty="0"/>
              <a:t>У поодиноких джерелах фіксується </a:t>
            </a:r>
            <a:r>
              <a:rPr lang="uk-UA" dirty="0" err="1"/>
              <a:t>демонолексема</a:t>
            </a:r>
            <a:r>
              <a:rPr lang="uk-UA" dirty="0"/>
              <a:t> </a:t>
            </a:r>
            <a:r>
              <a:rPr lang="uk-UA" sz="2400" b="1" dirty="0" err="1"/>
              <a:t>святьоха</a:t>
            </a:r>
            <a:r>
              <a:rPr lang="uk-UA" dirty="0"/>
              <a:t> (Запит 31; Ковальчук 98) – </a:t>
            </a:r>
            <a:r>
              <a:rPr lang="uk-UA" dirty="0" err="1"/>
              <a:t>‘те</a:t>
            </a:r>
            <a:r>
              <a:rPr lang="uk-UA" dirty="0"/>
              <a:t> саме, що русалка’. Походження затемнене, припускаємо зв’язок з іменником свято – вказівка на здатність русалок з’являтися на поверхні лише на Зелені свята (див. </a:t>
            </a:r>
            <a:r>
              <a:rPr lang="uk-UA" dirty="0" err="1"/>
              <a:t>Милорадович</a:t>
            </a:r>
            <a:r>
              <a:rPr lang="uk-UA" dirty="0"/>
              <a:t> 414</a:t>
            </a:r>
            <a:r>
              <a:rPr lang="uk-UA" dirty="0" smtClean="0"/>
              <a:t>).</a:t>
            </a:r>
          </a:p>
          <a:p>
            <a:r>
              <a:rPr lang="uk-UA" b="1" dirty="0" smtClean="0"/>
              <a:t>Рідко – наяда, німфа, ундина, сирена, </a:t>
            </a:r>
            <a:r>
              <a:rPr lang="uk-UA" b="1" dirty="0" err="1" smtClean="0"/>
              <a:t>віла</a:t>
            </a:r>
            <a:r>
              <a:rPr lang="uk-UA" b="1" dirty="0" smtClean="0"/>
              <a:t> (слова іншомовного походження)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208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лексеми мавка і русалка можуть вживатися і як абсолютні синоніми, хоча сама мавка, як і демонологічні персонажі, що мають відповідні синонімічні назви, не </a:t>
            </a:r>
            <a:r>
              <a:rPr lang="uk-UA" dirty="0" smtClean="0"/>
              <a:t>обов’язково </a:t>
            </a:r>
            <a:r>
              <a:rPr lang="uk-UA" dirty="0"/>
              <a:t>пов’язана з </a:t>
            </a:r>
            <a:r>
              <a:rPr lang="uk-UA" dirty="0" smtClean="0"/>
              <a:t>водною </a:t>
            </a:r>
            <a:r>
              <a:rPr lang="uk-UA" dirty="0"/>
              <a:t>стихією</a:t>
            </a:r>
            <a:r>
              <a:rPr lang="uk-UA" dirty="0" smtClean="0"/>
              <a:t>.</a:t>
            </a:r>
          </a:p>
          <a:p>
            <a:r>
              <a:rPr lang="uk-UA" dirty="0"/>
              <a:t>В українській мові відомі варіанти лексеми мавка – </a:t>
            </a:r>
            <a:r>
              <a:rPr lang="uk-UA" dirty="0" err="1"/>
              <a:t>маявка</a:t>
            </a:r>
            <a:r>
              <a:rPr lang="uk-UA" dirty="0"/>
              <a:t> (ЕСУМ ІІІ 349), </a:t>
            </a:r>
            <a:r>
              <a:rPr lang="uk-UA" dirty="0" err="1"/>
              <a:t>мявка</a:t>
            </a:r>
            <a:r>
              <a:rPr lang="uk-UA" dirty="0"/>
              <a:t> (</a:t>
            </a:r>
            <a:r>
              <a:rPr lang="uk-UA" dirty="0" err="1"/>
              <a:t>Желехівський</a:t>
            </a:r>
            <a:r>
              <a:rPr lang="uk-UA" dirty="0"/>
              <a:t> 427; ЕСУМ ІІІ 349), майка (Он І 426), малка (</a:t>
            </a:r>
            <a:r>
              <a:rPr lang="uk-UA" dirty="0" err="1"/>
              <a:t>Милорадович</a:t>
            </a:r>
            <a:r>
              <a:rPr lang="uk-UA" dirty="0"/>
              <a:t> 417), </a:t>
            </a:r>
            <a:r>
              <a:rPr lang="uk-UA" dirty="0" err="1"/>
              <a:t>навка</a:t>
            </a:r>
            <a:r>
              <a:rPr lang="uk-UA" dirty="0"/>
              <a:t> (</a:t>
            </a:r>
            <a:r>
              <a:rPr lang="uk-UA" dirty="0" err="1"/>
              <a:t>Гр</a:t>
            </a:r>
            <a:r>
              <a:rPr lang="uk-UA" dirty="0"/>
              <a:t> ІІ 395; </a:t>
            </a:r>
            <a:r>
              <a:rPr lang="uk-UA" dirty="0" err="1"/>
              <a:t>Желехівський</a:t>
            </a:r>
            <a:r>
              <a:rPr lang="uk-UA" dirty="0"/>
              <a:t> 467), нявка (ЕСУМ ІІІ 350), напр.: В корчах і в кручах умирають міфи. </a:t>
            </a:r>
            <a:r>
              <a:rPr lang="uk-UA" dirty="0" err="1"/>
              <a:t>Чугайстер</a:t>
            </a:r>
            <a:r>
              <a:rPr lang="uk-UA" dirty="0"/>
              <a:t> щез, Покаялися нявки (Костенко 180). Гуцульські говірки засвідчують варіанти на</a:t>
            </a:r>
            <a:r>
              <a:rPr lang="en-US" dirty="0"/>
              <a:t>ỷ</a:t>
            </a:r>
            <a:r>
              <a:rPr lang="uk-UA" dirty="0" err="1"/>
              <a:t>ка</a:t>
            </a:r>
            <a:r>
              <a:rPr lang="uk-UA" dirty="0"/>
              <a:t>, </a:t>
            </a:r>
            <a:r>
              <a:rPr lang="uk-UA" dirty="0" err="1"/>
              <a:t>н’а</a:t>
            </a:r>
            <a:r>
              <a:rPr lang="en-US" dirty="0"/>
              <a:t>ỷ</a:t>
            </a:r>
            <a:r>
              <a:rPr lang="uk-UA" dirty="0" err="1"/>
              <a:t>ка</a:t>
            </a:r>
            <a:r>
              <a:rPr lang="uk-UA" dirty="0"/>
              <a:t>, </a:t>
            </a:r>
            <a:r>
              <a:rPr lang="uk-UA" dirty="0" err="1"/>
              <a:t>ма</a:t>
            </a:r>
            <a:r>
              <a:rPr lang="en-US" dirty="0"/>
              <a:t>ỷ</a:t>
            </a:r>
            <a:r>
              <a:rPr lang="uk-UA" dirty="0" err="1"/>
              <a:t>ка</a:t>
            </a:r>
            <a:r>
              <a:rPr lang="uk-UA" dirty="0"/>
              <a:t> (</a:t>
            </a:r>
            <a:r>
              <a:rPr lang="uk-UA" dirty="0" err="1"/>
              <a:t>Хобзей</a:t>
            </a:r>
            <a:r>
              <a:rPr lang="uk-UA" dirty="0"/>
              <a:t> 137) у значенні </a:t>
            </a:r>
            <a:r>
              <a:rPr lang="uk-UA" dirty="0" err="1"/>
              <a:t>‘лісова</a:t>
            </a:r>
            <a:r>
              <a:rPr lang="uk-UA" dirty="0"/>
              <a:t> дівчина, гірська </a:t>
            </a:r>
            <a:r>
              <a:rPr lang="uk-UA" dirty="0" err="1"/>
              <a:t>русалка’</a:t>
            </a:r>
            <a:r>
              <a:rPr lang="uk-UA" dirty="0"/>
              <a:t>, напр.: Се був веселий </a:t>
            </a:r>
            <a:r>
              <a:rPr lang="uk-UA" dirty="0" err="1"/>
              <a:t>чугайстир</a:t>
            </a:r>
            <a:r>
              <a:rPr lang="uk-UA" dirty="0"/>
              <a:t>, добрий лісовий дух, що боронить людей од нявок (Коцюбинський ІІ 243). У гуцульських говірках слова </a:t>
            </a:r>
            <a:r>
              <a:rPr lang="uk-UA" dirty="0" err="1"/>
              <a:t>малфа</a:t>
            </a:r>
            <a:r>
              <a:rPr lang="uk-UA" dirty="0"/>
              <a:t>(</a:t>
            </a:r>
            <a:r>
              <a:rPr lang="uk-UA" dirty="0" err="1"/>
              <a:t>=малпа</a:t>
            </a:r>
            <a:r>
              <a:rPr lang="uk-UA" dirty="0"/>
              <a:t>) вживається у значенні </a:t>
            </a:r>
            <a:r>
              <a:rPr lang="uk-UA" dirty="0" err="1"/>
              <a:t>‘богиня</a:t>
            </a:r>
            <a:r>
              <a:rPr lang="uk-UA" dirty="0"/>
              <a:t> скель (і на</a:t>
            </a:r>
            <a:r>
              <a:rPr lang="en-US" dirty="0"/>
              <a:t>ỷ</a:t>
            </a:r>
            <a:r>
              <a:rPr lang="uk-UA" dirty="0" err="1"/>
              <a:t>ка</a:t>
            </a:r>
            <a:r>
              <a:rPr lang="uk-UA" dirty="0"/>
              <a:t>), </a:t>
            </a:r>
            <a:r>
              <a:rPr lang="uk-UA" dirty="0" err="1"/>
              <a:t>страх’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49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/>
          <a:lstStyle/>
          <a:p>
            <a:r>
              <a:rPr lang="uk-UA" dirty="0"/>
              <a:t>У гуцульських говірках відомий дериват чоловічого роду </a:t>
            </a:r>
            <a:r>
              <a:rPr lang="uk-UA" dirty="0" err="1"/>
              <a:t>н’авкун</a:t>
            </a:r>
            <a:r>
              <a:rPr lang="uk-UA" dirty="0"/>
              <a:t> – </a:t>
            </a:r>
            <a:r>
              <a:rPr lang="uk-UA" dirty="0" err="1"/>
              <a:t>‘демон</a:t>
            </a:r>
            <a:r>
              <a:rPr lang="uk-UA" dirty="0"/>
              <a:t> у вигляді чоловіка, </a:t>
            </a:r>
            <a:r>
              <a:rPr lang="uk-UA" dirty="0" err="1"/>
              <a:t>чорт’</a:t>
            </a:r>
            <a:r>
              <a:rPr lang="uk-UA" dirty="0"/>
              <a:t>, у мовленні засвідчено вживання цієї лексеми в переносному значенні емоційно-зниженого плану (</a:t>
            </a:r>
            <a:r>
              <a:rPr lang="uk-UA" dirty="0" err="1"/>
              <a:t>Хобзей</a:t>
            </a:r>
            <a:r>
              <a:rPr lang="uk-UA" dirty="0"/>
              <a:t> 139). Й.О.</a:t>
            </a:r>
            <a:r>
              <a:rPr lang="uk-UA" dirty="0" err="1"/>
              <a:t>Дзендзелівський</a:t>
            </a:r>
            <a:r>
              <a:rPr lang="uk-UA" dirty="0"/>
              <a:t> зауважує, що на </a:t>
            </a:r>
            <a:r>
              <a:rPr lang="uk-UA" dirty="0" err="1"/>
              <a:t>Рахівщині</a:t>
            </a:r>
            <a:r>
              <a:rPr lang="uk-UA" dirty="0"/>
              <a:t> поряд із прізвищем </a:t>
            </a:r>
            <a:r>
              <a:rPr lang="uk-UA" dirty="0" err="1"/>
              <a:t>Навка</a:t>
            </a:r>
            <a:r>
              <a:rPr lang="uk-UA" dirty="0"/>
              <a:t> функціонує </a:t>
            </a:r>
            <a:r>
              <a:rPr lang="uk-UA" dirty="0" err="1"/>
              <a:t>Н’авкун</a:t>
            </a:r>
            <a:r>
              <a:rPr lang="uk-UA" dirty="0"/>
              <a:t> (</a:t>
            </a:r>
            <a:r>
              <a:rPr lang="uk-UA" dirty="0" err="1"/>
              <a:t>Дзендзелівський</a:t>
            </a:r>
            <a:r>
              <a:rPr lang="uk-UA" dirty="0"/>
              <a:t> 73 160).</a:t>
            </a:r>
          </a:p>
          <a:p>
            <a:r>
              <a:rPr lang="uk-UA" dirty="0"/>
              <a:t>Етимологія лексеми мавка було предметом уваги багатьох науковців. О.М.Афанасьєв схилявся до думки, що назва походить від </a:t>
            </a:r>
            <a:r>
              <a:rPr lang="uk-UA" dirty="0" err="1"/>
              <a:t>мал</a:t>
            </a:r>
            <a:r>
              <a:rPr lang="uk-UA" dirty="0"/>
              <a:t>, малий, перехід л&gt;в він пояснював особливістю української фонетики (порівн. вовк&lt;</a:t>
            </a:r>
            <a:r>
              <a:rPr lang="uk-UA" dirty="0" err="1"/>
              <a:t>волк</a:t>
            </a:r>
            <a:r>
              <a:rPr lang="uk-UA" dirty="0"/>
              <a:t> і под.) [Афанасьєв ІІІ: 241]. “Етимологічний словник української мови” (ІІІ 350) пояснює цю назву як результат видозміни </a:t>
            </a:r>
            <a:r>
              <a:rPr lang="uk-UA" dirty="0" err="1"/>
              <a:t>деетимологізованої</a:t>
            </a:r>
            <a:r>
              <a:rPr lang="uk-UA" dirty="0"/>
              <a:t> форми “мавка”, зближеної з основами “малий”, “</a:t>
            </a:r>
            <a:r>
              <a:rPr lang="uk-UA" dirty="0" err="1"/>
              <a:t>мавкати</a:t>
            </a:r>
            <a:r>
              <a:rPr lang="uk-UA" dirty="0"/>
              <a:t>”, “нявкати” та ін. </a:t>
            </a:r>
            <a:r>
              <a:rPr lang="uk-UA" b="1" dirty="0"/>
              <a:t>Найбільш переконливим видається припущення М.</a:t>
            </a:r>
            <a:r>
              <a:rPr lang="uk-UA" b="1" dirty="0" err="1"/>
              <a:t>Фасмера</a:t>
            </a:r>
            <a:r>
              <a:rPr lang="uk-UA" b="1" dirty="0"/>
              <a:t> (ІІІ 35), І.Огієнка (</a:t>
            </a:r>
            <a:r>
              <a:rPr lang="en-US" b="1" dirty="0"/>
              <a:t>IV 242), </a:t>
            </a:r>
            <a:r>
              <a:rPr lang="uk-UA" b="1" dirty="0"/>
              <a:t>Т.Лукінової [Лукінова 1992: 15-23] та ін. про походження лексем мавка, </a:t>
            </a:r>
            <a:r>
              <a:rPr lang="uk-UA" b="1" dirty="0" err="1"/>
              <a:t>навка</a:t>
            </a:r>
            <a:r>
              <a:rPr lang="uk-UA" b="1" dirty="0"/>
              <a:t> з </a:t>
            </a:r>
            <a:r>
              <a:rPr lang="uk-UA" b="1" dirty="0" err="1"/>
              <a:t>навь</a:t>
            </a:r>
            <a:r>
              <a:rPr lang="uk-UA" b="1" dirty="0"/>
              <a:t> </a:t>
            </a:r>
            <a:r>
              <a:rPr lang="uk-UA" b="1" dirty="0" err="1"/>
              <a:t>‘мрець</a:t>
            </a:r>
            <a:r>
              <a:rPr lang="uk-UA" b="1" dirty="0"/>
              <a:t>’. </a:t>
            </a:r>
            <a:r>
              <a:rPr lang="uk-UA" dirty="0"/>
              <a:t>Таку етимологію як єдино правильну визнає Й.О.</a:t>
            </a:r>
            <a:r>
              <a:rPr lang="uk-UA" dirty="0" err="1"/>
              <a:t>Дзендзелівський</a:t>
            </a:r>
            <a:r>
              <a:rPr lang="uk-UA" dirty="0"/>
              <a:t> (73 160), зміну н &gt; м він пояснює як наслідок асиміляції н до м або як результат народної етимології через зближення з </a:t>
            </a:r>
            <a:r>
              <a:rPr lang="uk-UA" dirty="0" err="1"/>
              <a:t>мавкати</a:t>
            </a:r>
            <a:r>
              <a:rPr lang="uk-UA" dirty="0"/>
              <a:t> (пор. </a:t>
            </a:r>
            <a:r>
              <a:rPr lang="uk-UA" dirty="0" err="1"/>
              <a:t>н’авка</a:t>
            </a:r>
            <a:r>
              <a:rPr lang="uk-UA" dirty="0"/>
              <a:t> утворилося під впливом нявкати).</a:t>
            </a:r>
          </a:p>
        </p:txBody>
      </p:sp>
    </p:spTree>
    <p:extLst>
      <p:ext uri="{BB962C8B-B14F-4D97-AF65-F5344CB8AC3E}">
        <p14:creationId xmlns:p14="http://schemas.microsoft.com/office/powerpoint/2010/main" val="16777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928992" cy="4806280"/>
          </a:xfrm>
        </p:spPr>
        <p:txBody>
          <a:bodyPr/>
          <a:lstStyle/>
          <a:p>
            <a:r>
              <a:rPr lang="uk-UA" dirty="0" smtClean="0"/>
              <a:t>Мавки бувають в чоловічій, жіночій іпостасі, а також в образі дітей. </a:t>
            </a:r>
            <a:r>
              <a:rPr lang="ru-RU" dirty="0" err="1" smtClean="0"/>
              <a:t>Демономен</a:t>
            </a:r>
            <a:r>
              <a:rPr lang="ru-RU" dirty="0" smtClean="0"/>
              <a:t> </a:t>
            </a:r>
            <a:r>
              <a:rPr lang="ru-RU" sz="2400" b="1" dirty="0" err="1"/>
              <a:t>мавка</a:t>
            </a:r>
            <a:r>
              <a:rPr lang="ru-RU" dirty="0"/>
              <a:t> у </a:t>
            </a:r>
            <a:r>
              <a:rPr lang="ru-RU" dirty="0" err="1"/>
              <a:t>значенні</a:t>
            </a:r>
            <a:r>
              <a:rPr lang="ru-RU" dirty="0"/>
              <a:t> ‘</a:t>
            </a:r>
            <a:r>
              <a:rPr lang="ru-RU" dirty="0" err="1"/>
              <a:t>істота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уособлює</a:t>
            </a:r>
            <a:r>
              <a:rPr lang="ru-RU" dirty="0"/>
              <a:t> душу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мертвою </a:t>
            </a:r>
            <a:r>
              <a:rPr lang="ru-RU" dirty="0" err="1"/>
              <a:t>або</a:t>
            </a:r>
            <a:r>
              <a:rPr lang="ru-RU" dirty="0"/>
              <a:t> померла </a:t>
            </a:r>
            <a:r>
              <a:rPr lang="ru-RU" dirty="0" err="1"/>
              <a:t>нехрещеною</a:t>
            </a:r>
            <a:r>
              <a:rPr lang="ru-RU" dirty="0"/>
              <a:t>’ (УМ 223)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синонімом</a:t>
            </a:r>
            <a:r>
              <a:rPr lang="ru-RU" dirty="0"/>
              <a:t> до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b="1" dirty="0" err="1"/>
              <a:t>змітча</a:t>
            </a:r>
            <a:r>
              <a:rPr lang="ru-RU" dirty="0"/>
              <a:t> (СД ІІ 88), </a:t>
            </a:r>
            <a:r>
              <a:rPr lang="ru-RU" b="1" dirty="0" err="1"/>
              <a:t>страдч</a:t>
            </a:r>
            <a:r>
              <a:rPr lang="ru-RU" dirty="0" err="1"/>
              <a:t>а</a:t>
            </a:r>
            <a:r>
              <a:rPr lang="ru-RU" dirty="0"/>
              <a:t> (Гнатюк 134; УМ 223; </a:t>
            </a:r>
            <a:r>
              <a:rPr lang="ru-RU" dirty="0" err="1"/>
              <a:t>Таланчук</a:t>
            </a:r>
            <a:r>
              <a:rPr lang="ru-RU" dirty="0"/>
              <a:t> 191), у </a:t>
            </a:r>
            <a:r>
              <a:rPr lang="ru-RU" dirty="0" err="1"/>
              <a:t>множині</a:t>
            </a:r>
            <a:r>
              <a:rPr lang="ru-RU" dirty="0"/>
              <a:t> </a:t>
            </a:r>
            <a:r>
              <a:rPr lang="ru-RU" dirty="0" err="1"/>
              <a:t>страчуки</a:t>
            </a:r>
            <a:r>
              <a:rPr lang="ru-RU" dirty="0"/>
              <a:t> (</a:t>
            </a:r>
            <a:r>
              <a:rPr lang="ru-RU" dirty="0" err="1"/>
              <a:t>Кобринська</a:t>
            </a:r>
            <a:r>
              <a:rPr lang="ru-RU" dirty="0"/>
              <a:t> 442); </a:t>
            </a:r>
            <a:r>
              <a:rPr lang="ru-RU" b="1" dirty="0" err="1"/>
              <a:t>повітруля</a:t>
            </a:r>
            <a:r>
              <a:rPr lang="ru-RU" dirty="0"/>
              <a:t> (УМ 223), </a:t>
            </a:r>
            <a:r>
              <a:rPr lang="ru-RU" b="1" dirty="0" err="1"/>
              <a:t>потерча</a:t>
            </a:r>
            <a:r>
              <a:rPr lang="ru-RU" dirty="0"/>
              <a:t> (Гнатюк 134; УМ 223), як </a:t>
            </a:r>
            <a:r>
              <a:rPr lang="ru-RU" dirty="0" err="1"/>
              <a:t>варіанти</a:t>
            </a:r>
            <a:r>
              <a:rPr lang="ru-RU" dirty="0"/>
              <a:t> – </a:t>
            </a:r>
            <a:r>
              <a:rPr lang="ru-RU" dirty="0" err="1"/>
              <a:t>потирча</a:t>
            </a:r>
            <a:r>
              <a:rPr lang="ru-RU" dirty="0"/>
              <a:t> (Он ІІ 125), </a:t>
            </a:r>
            <a:r>
              <a:rPr lang="ru-RU" dirty="0" err="1"/>
              <a:t>потерчук</a:t>
            </a:r>
            <a:r>
              <a:rPr lang="ru-RU" dirty="0"/>
              <a:t> (</a:t>
            </a:r>
            <a:r>
              <a:rPr lang="ru-RU" dirty="0" err="1"/>
              <a:t>Таланчук</a:t>
            </a:r>
            <a:r>
              <a:rPr lang="ru-RU" dirty="0"/>
              <a:t> 191</a:t>
            </a:r>
            <a:r>
              <a:rPr lang="ru-RU" dirty="0" smtClean="0"/>
              <a:t>), </a:t>
            </a:r>
            <a:r>
              <a:rPr lang="ru-RU" dirty="0" err="1" smtClean="0"/>
              <a:t>поторча</a:t>
            </a:r>
            <a:r>
              <a:rPr lang="ru-RU" dirty="0" smtClean="0"/>
              <a:t> </a:t>
            </a:r>
            <a:r>
              <a:rPr lang="ru-RU" dirty="0"/>
              <a:t>(Милорадович 413), </a:t>
            </a:r>
            <a:r>
              <a:rPr lang="ru-RU" dirty="0" err="1"/>
              <a:t>потороча</a:t>
            </a:r>
            <a:r>
              <a:rPr lang="ru-RU" dirty="0"/>
              <a:t> </a:t>
            </a:r>
            <a:r>
              <a:rPr lang="ru-RU" dirty="0" smtClean="0"/>
              <a:t>(Милорадович </a:t>
            </a:r>
            <a:r>
              <a:rPr lang="ru-RU" dirty="0"/>
              <a:t>413; </a:t>
            </a:r>
            <a:r>
              <a:rPr lang="ru-RU" dirty="0" err="1"/>
              <a:t>Таланчук</a:t>
            </a:r>
            <a:r>
              <a:rPr lang="ru-RU" dirty="0"/>
              <a:t> 191). За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dirty="0" err="1"/>
              <a:t>страдчат</a:t>
            </a:r>
            <a:r>
              <a:rPr lang="ru-RU" dirty="0"/>
              <a:t> (</a:t>
            </a:r>
            <a:r>
              <a:rPr lang="ru-RU" dirty="0" err="1"/>
              <a:t>потерчат</a:t>
            </a:r>
            <a:r>
              <a:rPr lang="ru-RU" dirty="0"/>
              <a:t>) до семи (у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віруваннях</a:t>
            </a:r>
            <a:r>
              <a:rPr lang="ru-RU" dirty="0"/>
              <a:t> – до </a:t>
            </a:r>
            <a:r>
              <a:rPr lang="ru-RU" dirty="0" err="1"/>
              <a:t>дванадцяти</a:t>
            </a:r>
            <a:r>
              <a:rPr lang="ru-RU" dirty="0"/>
              <a:t>) </a:t>
            </a:r>
            <a:r>
              <a:rPr lang="ru-RU" dirty="0" err="1"/>
              <a:t>років</a:t>
            </a:r>
            <a:r>
              <a:rPr lang="ru-RU" dirty="0"/>
              <a:t> не </a:t>
            </a:r>
            <a:r>
              <a:rPr lang="ru-RU" dirty="0" err="1"/>
              <a:t>охрестити</a:t>
            </a:r>
            <a:r>
              <a:rPr lang="ru-RU" dirty="0"/>
              <a:t>, то вони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нечистий</a:t>
            </a:r>
            <a:r>
              <a:rPr lang="ru-RU" dirty="0"/>
              <a:t> дух (Гнатюк 134) </a:t>
            </a:r>
            <a:r>
              <a:rPr lang="ru-RU" dirty="0" err="1"/>
              <a:t>або</a:t>
            </a:r>
            <a:r>
              <a:rPr lang="ru-RU" dirty="0"/>
              <a:t> ж у </a:t>
            </a:r>
            <a:r>
              <a:rPr lang="ru-RU" dirty="0" err="1"/>
              <a:t>мавку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русалку (Милорадович 413).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002"/>
            <a:ext cx="3350294" cy="2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1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Обовязково</a:t>
            </a:r>
            <a:r>
              <a:rPr lang="uk-UA" dirty="0" smtClean="0"/>
              <a:t> подивіться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1.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www.youtube.com/watch?v=cTSy5PeKIeA</a:t>
            </a:r>
            <a:r>
              <a:rPr lang="uk-UA" dirty="0" smtClean="0"/>
              <a:t> УПИР. Український бестіарій</a:t>
            </a:r>
          </a:p>
          <a:p>
            <a:r>
              <a:rPr lang="uk-UA" dirty="0" smtClean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www.youtube.com/watch?v=SYeWRKGZP2U&amp;t=1041s</a:t>
            </a:r>
            <a:r>
              <a:rPr lang="uk-UA" dirty="0" smtClean="0"/>
              <a:t> Мавка. Український бестіарій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33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Некродемономени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ru-RU" dirty="0" err="1"/>
              <a:t>Номени</a:t>
            </a:r>
            <a:r>
              <a:rPr lang="ru-RU" dirty="0"/>
              <a:t> заставного </a:t>
            </a:r>
            <a:r>
              <a:rPr lang="ru-RU" dirty="0" err="1"/>
              <a:t>мерця</a:t>
            </a:r>
            <a:r>
              <a:rPr lang="ru-RU" dirty="0"/>
              <a:t>.</a:t>
            </a:r>
          </a:p>
          <a:p>
            <a:r>
              <a:rPr lang="ru-RU" dirty="0"/>
              <a:t>2.	</a:t>
            </a:r>
            <a:r>
              <a:rPr lang="ru-RU" dirty="0" err="1"/>
              <a:t>Номени</a:t>
            </a:r>
            <a:r>
              <a:rPr lang="ru-RU" dirty="0"/>
              <a:t> русалки.</a:t>
            </a:r>
          </a:p>
          <a:p>
            <a:r>
              <a:rPr lang="ru-RU" dirty="0"/>
              <a:t>3.	</a:t>
            </a:r>
            <a:r>
              <a:rPr lang="ru-RU" dirty="0" err="1"/>
              <a:t>Номени</a:t>
            </a:r>
            <a:r>
              <a:rPr lang="ru-RU" dirty="0"/>
              <a:t> </a:t>
            </a:r>
            <a:r>
              <a:rPr lang="ru-RU" dirty="0" err="1"/>
              <a:t>привиду</a:t>
            </a:r>
            <a:r>
              <a:rPr lang="ru-RU" dirty="0"/>
              <a:t>.</a:t>
            </a:r>
          </a:p>
          <a:p>
            <a:r>
              <a:rPr lang="ru-RU" dirty="0"/>
              <a:t>4.	</a:t>
            </a:r>
            <a:r>
              <a:rPr lang="ru-RU" dirty="0" err="1"/>
              <a:t>Номени</a:t>
            </a:r>
            <a:r>
              <a:rPr lang="ru-RU" dirty="0"/>
              <a:t> </a:t>
            </a:r>
            <a:r>
              <a:rPr lang="ru-RU" dirty="0" err="1"/>
              <a:t>упиря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5864"/>
            <a:ext cx="4212704" cy="60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24800" cy="4114800"/>
          </a:xfrm>
        </p:spPr>
        <p:txBody>
          <a:bodyPr/>
          <a:lstStyle/>
          <a:p>
            <a:r>
              <a:rPr lang="uk-UA" dirty="0"/>
              <a:t>Давні українці, як і більшість народів світу, розрізняли два види смертей і два типи покійників – померлі своєю смертю від старості чи хвороб і </a:t>
            </a:r>
            <a:r>
              <a:rPr lang="uk-UA" dirty="0" smtClean="0"/>
              <a:t>померлі неприродною </a:t>
            </a:r>
            <a:r>
              <a:rPr lang="uk-UA" dirty="0"/>
              <a:t>смертю. </a:t>
            </a:r>
            <a:endParaRPr lang="uk-UA" dirty="0" smtClean="0"/>
          </a:p>
          <a:p>
            <a:r>
              <a:rPr lang="uk-UA" dirty="0" smtClean="0"/>
              <a:t>Вони </a:t>
            </a:r>
            <a:r>
              <a:rPr lang="uk-UA" dirty="0"/>
              <a:t>вірили, коли душа після смерті людини спокійно покидала тіло, то і стосунки померлого з живими були нормальними, душі померлих піклувалися про живих, допомагаючи їм порадами, а в особливі дні, зокрема поминальні, прилітали до живих і частувалися. Іншим було ставлення до покійників, померлих передчасно, – наглою, насильницькою смертю, самогубців, проклятих батьками дітей, </a:t>
            </a:r>
            <a:r>
              <a:rPr lang="uk-UA" dirty="0" err="1"/>
              <a:t>опойців</a:t>
            </a:r>
            <a:r>
              <a:rPr lang="uk-UA" dirty="0"/>
              <a:t>, мертвонароджених чи нехрещених дітей, відьом і чаклунів [Зеленин 1994: 230-232; </a:t>
            </a:r>
            <a:r>
              <a:rPr lang="uk-UA" dirty="0" err="1"/>
              <a:t>Таланчук</a:t>
            </a:r>
            <a:r>
              <a:rPr lang="uk-UA" dirty="0"/>
              <a:t> 2002: 158]. Цих мерців вважали небезпечними, і в обряді поховання намагалися зробити все необхідне, щоб знешкодити їх дії після смерті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Не можна було дуже тужити за мерцями - </a:t>
            </a:r>
            <a:r>
              <a:rPr lang="en-US" dirty="0"/>
              <a:t>http://about-ukraine.com/mertsi/</a:t>
            </a:r>
            <a:endParaRPr lang="uk-UA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280861" cy="277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4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За народними світоглядними уявленнями, людина мала три субстанції: тіло, душу й дух. Смерть означала відторгнення від тіла як душі, так і духу. Якщо душа покидала тіло назавжди, то дух міг повертатися до тіла, що було неприродним [Українська минувшина: 179]. Душа асоціювалася з життям, серцем, на відміну від духу, що асоціювався з диханням та внутрішніми органами взагалі [Попович 1985: 72].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70380"/>
            <a:ext cx="398676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Категорія Духа є настільки ємною і всеосяжною, що крім поняття Бога, що іменується в різних культурах та релігіях по-різному (Яхве, </a:t>
            </a:r>
            <a:r>
              <a:rPr lang="uk-UA" dirty="0" err="1"/>
              <a:t>Єгова</a:t>
            </a:r>
            <a:r>
              <a:rPr lang="uk-UA" dirty="0"/>
              <a:t>, </a:t>
            </a:r>
            <a:r>
              <a:rPr lang="uk-UA" dirty="0" err="1"/>
              <a:t>Алохім</a:t>
            </a:r>
            <a:r>
              <a:rPr lang="uk-UA" dirty="0"/>
              <a:t>, </a:t>
            </a:r>
            <a:r>
              <a:rPr lang="uk-UA" dirty="0" err="1"/>
              <a:t>Адонай</a:t>
            </a:r>
            <a:r>
              <a:rPr lang="uk-UA" dirty="0"/>
              <a:t>, </a:t>
            </a:r>
            <a:r>
              <a:rPr lang="uk-UA" dirty="0" err="1"/>
              <a:t>Саваоф</a:t>
            </a:r>
            <a:r>
              <a:rPr lang="uk-UA" dirty="0"/>
              <a:t>, Ель </a:t>
            </a:r>
            <a:r>
              <a:rPr lang="uk-UA" dirty="0" err="1"/>
              <a:t>Шадай</a:t>
            </a:r>
            <a:r>
              <a:rPr lang="uk-UA" dirty="0"/>
              <a:t>, Альфа та Омега, </a:t>
            </a:r>
            <a:r>
              <a:rPr lang="uk-UA" dirty="0" err="1"/>
              <a:t>Шива</a:t>
            </a:r>
            <a:r>
              <a:rPr lang="uk-UA" dirty="0"/>
              <a:t>, Орел, Батько, Аллах, Абсолют, Велика порожнеча, Великий Дух </a:t>
            </a:r>
            <a:r>
              <a:rPr lang="uk-UA" dirty="0" smtClean="0"/>
              <a:t>тощо), </a:t>
            </a:r>
            <a:r>
              <a:rPr lang="uk-UA" dirty="0"/>
              <a:t>вміщує безліч і інших абсолютно самостійних понять і категорій</a:t>
            </a:r>
            <a:r>
              <a:rPr lang="uk-UA" dirty="0" smtClean="0"/>
              <a:t>:</a:t>
            </a:r>
          </a:p>
          <a:p>
            <a:r>
              <a:rPr lang="uk-UA" dirty="0" smtClean="0"/>
              <a:t>Дух </a:t>
            </a:r>
            <a:r>
              <a:rPr lang="uk-UA" dirty="0"/>
              <a:t>– Бог, як безтілесна особистісна істота</a:t>
            </a:r>
            <a:r>
              <a:rPr lang="uk-UA" dirty="0" smtClean="0"/>
              <a:t>,</a:t>
            </a:r>
          </a:p>
          <a:p>
            <a:r>
              <a:rPr lang="uk-UA" dirty="0" smtClean="0"/>
              <a:t>Дух </a:t>
            </a:r>
            <a:r>
              <a:rPr lang="uk-UA" dirty="0"/>
              <a:t>- </a:t>
            </a:r>
            <a:r>
              <a:rPr lang="uk-UA" dirty="0" smtClean="0"/>
              <a:t>янгол </a:t>
            </a:r>
            <a:r>
              <a:rPr lang="uk-UA" dirty="0"/>
              <a:t>(Пс.103: 4</a:t>
            </a:r>
            <a:r>
              <a:rPr lang="uk-UA" dirty="0" smtClean="0"/>
              <a:t>),</a:t>
            </a:r>
          </a:p>
          <a:p>
            <a:r>
              <a:rPr lang="uk-UA" dirty="0" smtClean="0"/>
              <a:t>Дух </a:t>
            </a:r>
            <a:r>
              <a:rPr lang="uk-UA" dirty="0"/>
              <a:t>– людська душа; </a:t>
            </a:r>
            <a:r>
              <a:rPr lang="uk-UA" dirty="0" err="1"/>
              <a:t>душа</a:t>
            </a:r>
            <a:r>
              <a:rPr lang="uk-UA" dirty="0"/>
              <a:t> покійної людини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Дух </a:t>
            </a:r>
            <a:r>
              <a:rPr lang="uk-UA" dirty="0"/>
              <a:t>- найвища пізнавальна сила людської душі, за допомогою якої людина пізнає Бога та духовний світ</a:t>
            </a:r>
            <a:r>
              <a:rPr lang="uk-UA" dirty="0" smtClean="0"/>
              <a:t>,</a:t>
            </a:r>
          </a:p>
          <a:p>
            <a:r>
              <a:rPr lang="uk-UA" dirty="0" smtClean="0"/>
              <a:t>Дух </a:t>
            </a:r>
            <a:r>
              <a:rPr lang="uk-UA" dirty="0"/>
              <a:t>- сила внутрішньої спрямованості або налаштованості на що-небудь</a:t>
            </a:r>
            <a:r>
              <a:rPr lang="uk-UA" dirty="0" smtClean="0"/>
              <a:t>,</a:t>
            </a:r>
          </a:p>
          <a:p>
            <a:r>
              <a:rPr lang="uk-UA" dirty="0" smtClean="0"/>
              <a:t>Дух </a:t>
            </a:r>
            <a:r>
              <a:rPr lang="uk-UA" dirty="0"/>
              <a:t>- характер</a:t>
            </a:r>
            <a:r>
              <a:rPr lang="uk-UA" dirty="0" smtClean="0"/>
              <a:t>, </a:t>
            </a:r>
            <a:r>
              <a:rPr lang="uk-UA" dirty="0"/>
              <a:t>наприклад, людини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Дух </a:t>
            </a:r>
            <a:r>
              <a:rPr lang="uk-UA" dirty="0"/>
              <a:t>– налаштованість чи налаштованість сил душі (приклад: войовничий дух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Дух </a:t>
            </a:r>
            <a:r>
              <a:rPr lang="uk-UA" dirty="0"/>
              <a:t>- суть (приклад: дух твору, дух епохи, часу тощо</a:t>
            </a:r>
            <a:r>
              <a:rPr lang="uk-UA" dirty="0" smtClean="0"/>
              <a:t>),</a:t>
            </a:r>
          </a:p>
          <a:p>
            <a:r>
              <a:rPr lang="uk-UA" dirty="0" smtClean="0"/>
              <a:t>Дух </a:t>
            </a:r>
            <a:r>
              <a:rPr lang="uk-UA" dirty="0"/>
              <a:t>– спонукальна сила та енергія до дії (їм керував бунтарський дух тощо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Крім </a:t>
            </a:r>
            <a:r>
              <a:rPr lang="uk-UA" dirty="0"/>
              <a:t>того, духами називають безтілесних сутностей та бісів в аспекті занепалих духів та сутностей.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34382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r>
              <a:rPr lang="uk-UA" dirty="0" smtClean="0"/>
              <a:t>Душа –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378692" cy="54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11560" y="1340769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одинична, індивідуальна, безтілесна, нематеріальна сутність, що за деякими віруваннями властива живим </a:t>
            </a:r>
            <a:r>
              <a:rPr lang="uk-UA" dirty="0" smtClean="0"/>
              <a:t>істотам. </a:t>
            </a:r>
            <a:r>
              <a:rPr lang="uk-UA" dirty="0"/>
              <a:t>Переконання в існуванні душі характерне для міфологічного й релігійного </a:t>
            </a:r>
            <a:r>
              <a:rPr lang="uk-UA" dirty="0" smtClean="0"/>
              <a:t>світоглядів. </a:t>
            </a:r>
            <a:r>
              <a:rPr lang="uk-UA" dirty="0"/>
              <a:t>Науковий світогляд поняття про душу не </a:t>
            </a:r>
            <a:r>
              <a:rPr lang="uk-UA" dirty="0" smtClean="0"/>
              <a:t>використовує.</a:t>
            </a:r>
            <a:endParaRPr lang="uk-UA" dirty="0"/>
          </a:p>
          <a:p>
            <a:endParaRPr lang="uk-UA" dirty="0"/>
          </a:p>
          <a:p>
            <a:r>
              <a:rPr lang="uk-UA" dirty="0"/>
              <a:t>У більшості вірувань душа вважається </a:t>
            </a:r>
            <a:r>
              <a:rPr lang="uk-UA" dirty="0" smtClean="0"/>
              <a:t>безсмертною. </a:t>
            </a:r>
            <a:r>
              <a:rPr lang="uk-UA" dirty="0"/>
              <a:t>За одними віруваннями після тілесної смерті вона переходить у потойбічний </a:t>
            </a:r>
            <a:r>
              <a:rPr lang="uk-UA" dirty="0" smtClean="0"/>
              <a:t>світ, </a:t>
            </a:r>
            <a:r>
              <a:rPr lang="uk-UA" dirty="0"/>
              <a:t>а за іншими — переселяється в нову </a:t>
            </a:r>
            <a:r>
              <a:rPr lang="uk-UA" dirty="0" smtClean="0"/>
              <a:t>істоту.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001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НАЗВИ </a:t>
            </a:r>
            <a:r>
              <a:rPr lang="uk-UA" dirty="0"/>
              <a:t>заставного мерця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uk-UA" dirty="0"/>
              <a:t>Аналізована </a:t>
            </a:r>
            <a:r>
              <a:rPr lang="uk-UA" dirty="0" smtClean="0"/>
              <a:t>включає </a:t>
            </a:r>
            <a:r>
              <a:rPr lang="uk-UA" dirty="0"/>
              <a:t>слова на позначення мерців, душі яких “тинялися по світу, доки не спокутують своїх гріхів” (УМ 222), а дух їх шкодив живим. Залежно від виду смерті (нагла, насильницька) і якості життя будь-яка померла людина може стати заставним покійником. В </a:t>
            </a:r>
            <a:r>
              <a:rPr lang="uk-UA" dirty="0" smtClean="0"/>
              <a:t>українській мові </a:t>
            </a:r>
            <a:r>
              <a:rPr lang="uk-UA" dirty="0"/>
              <a:t>існує загальна назва таких покійників – </a:t>
            </a:r>
            <a:r>
              <a:rPr lang="uk-UA" sz="2400" b="1" dirty="0"/>
              <a:t>мрець</a:t>
            </a:r>
            <a:r>
              <a:rPr lang="uk-UA" dirty="0"/>
              <a:t> (Гнатюк 212; </a:t>
            </a:r>
            <a:r>
              <a:rPr lang="uk-UA" dirty="0" err="1"/>
              <a:t>Таланчук</a:t>
            </a:r>
            <a:r>
              <a:rPr lang="uk-UA" dirty="0"/>
              <a:t> 156), яка уточнюється </a:t>
            </a:r>
            <a:r>
              <a:rPr lang="uk-UA" dirty="0" err="1"/>
              <a:t>атрибутами-кваліфікаторами</a:t>
            </a:r>
            <a:r>
              <a:rPr lang="uk-UA" dirty="0"/>
              <a:t> </a:t>
            </a:r>
            <a:r>
              <a:rPr lang="uk-UA" sz="2800" b="1" dirty="0" err="1"/>
              <a:t>заложний</a:t>
            </a:r>
            <a:r>
              <a:rPr lang="uk-UA" sz="2800" b="1" dirty="0"/>
              <a:t> </a:t>
            </a:r>
            <a:r>
              <a:rPr lang="uk-UA" dirty="0"/>
              <a:t>(УМ 222), </a:t>
            </a:r>
            <a:r>
              <a:rPr lang="uk-UA" sz="2800" b="1" dirty="0"/>
              <a:t>заставний</a:t>
            </a:r>
            <a:r>
              <a:rPr lang="uk-UA" dirty="0"/>
              <a:t> (</a:t>
            </a:r>
            <a:r>
              <a:rPr lang="uk-UA" dirty="0" err="1"/>
              <a:t>Таланчук</a:t>
            </a:r>
            <a:r>
              <a:rPr lang="uk-UA" dirty="0"/>
              <a:t> 158), напр.: А той мрець заходить собі до баби в хату і каже: – Посунься, Явдохо, я коло тебе ляжу! (УМДЛ 112). Лексема мрець у значенні </a:t>
            </a:r>
            <a:r>
              <a:rPr lang="uk-UA" dirty="0" err="1"/>
              <a:t>‘покійник</a:t>
            </a:r>
            <a:r>
              <a:rPr lang="uk-UA" dirty="0"/>
              <a:t>, що шкодить </a:t>
            </a:r>
            <a:r>
              <a:rPr lang="uk-UA" dirty="0" err="1"/>
              <a:t>живим’</a:t>
            </a:r>
            <a:r>
              <a:rPr lang="uk-UA" dirty="0"/>
              <a:t> є семантичним звуженням загальновживаного мрець (СУМ І</a:t>
            </a:r>
            <a:r>
              <a:rPr lang="en-US" dirty="0"/>
              <a:t>V 815-816) – ‘</a:t>
            </a:r>
            <a:r>
              <a:rPr lang="uk-UA" dirty="0"/>
              <a:t>померла людина, </a:t>
            </a:r>
            <a:r>
              <a:rPr lang="uk-UA" dirty="0" err="1"/>
              <a:t>покійник’</a:t>
            </a:r>
            <a:r>
              <a:rPr lang="uk-UA" dirty="0"/>
              <a:t>, споріднена з лексемою мерти </a:t>
            </a:r>
            <a:r>
              <a:rPr lang="uk-UA" dirty="0" smtClean="0"/>
              <a:t>праслов’янського</a:t>
            </a:r>
          </a:p>
          <a:p>
            <a:pPr>
              <a:spcAft>
                <a:spcPts val="0"/>
              </a:spcAft>
            </a:pPr>
            <a:r>
              <a:rPr lang="uk-UA" dirty="0" smtClean="0"/>
              <a:t> </a:t>
            </a:r>
            <a:r>
              <a:rPr lang="uk-UA" dirty="0"/>
              <a:t>походження – *</a:t>
            </a:r>
            <a:r>
              <a:rPr lang="en-US" dirty="0" err="1"/>
              <a:t>merti</a:t>
            </a:r>
            <a:r>
              <a:rPr lang="en-US" dirty="0"/>
              <a:t> ‘</a:t>
            </a:r>
            <a:r>
              <a:rPr lang="uk-UA" dirty="0"/>
              <a:t>умирати, </a:t>
            </a:r>
            <a:r>
              <a:rPr lang="uk-UA" dirty="0" err="1"/>
              <a:t>умираю’</a:t>
            </a:r>
            <a:r>
              <a:rPr lang="uk-UA" dirty="0"/>
              <a:t> </a:t>
            </a:r>
            <a:endParaRPr lang="uk-UA" dirty="0" smtClean="0"/>
          </a:p>
          <a:p>
            <a:pPr>
              <a:spcAft>
                <a:spcPts val="0"/>
              </a:spcAft>
            </a:pPr>
            <a:r>
              <a:rPr lang="uk-UA" dirty="0" smtClean="0"/>
              <a:t>(</a:t>
            </a:r>
            <a:r>
              <a:rPr lang="uk-UA" dirty="0"/>
              <a:t>ЕСУМ ІІІ 445).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5965"/>
            <a:ext cx="3235052" cy="23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6050632" cy="531033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Від прикметника мертвий утворено словотвірні варіанти – </a:t>
            </a:r>
            <a:r>
              <a:rPr lang="uk-UA" sz="2000" b="1" dirty="0" err="1" smtClean="0"/>
              <a:t>мерлюк</a:t>
            </a:r>
            <a:r>
              <a:rPr lang="uk-UA" sz="2000" b="1" dirty="0" smtClean="0"/>
              <a:t>; мертвяк</a:t>
            </a:r>
            <a:r>
              <a:rPr lang="uk-UA" dirty="0" smtClean="0"/>
              <a:t>, напр</a:t>
            </a:r>
            <a:r>
              <a:rPr lang="uk-UA" dirty="0"/>
              <a:t>.: </a:t>
            </a:r>
            <a:r>
              <a:rPr lang="uk-UA" dirty="0" err="1"/>
              <a:t>Странній</a:t>
            </a:r>
            <a:r>
              <a:rPr lang="uk-UA" dirty="0"/>
              <a:t> очі піднімає: Перед ним мертвець! Тінь висока, </a:t>
            </a:r>
            <a:r>
              <a:rPr lang="uk-UA" dirty="0" err="1"/>
              <a:t>вітряная</a:t>
            </a:r>
            <a:r>
              <a:rPr lang="uk-UA" dirty="0"/>
              <a:t>, Видно скрізь її; Очі світяться як трухле Древо восени (Костомаров 194); </a:t>
            </a:r>
            <a:r>
              <a:rPr lang="uk-UA" b="1" dirty="0" err="1" smtClean="0"/>
              <a:t>умрець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Гр</a:t>
            </a:r>
            <a:r>
              <a:rPr lang="uk-UA" dirty="0"/>
              <a:t> І</a:t>
            </a:r>
            <a:r>
              <a:rPr lang="en-US" dirty="0"/>
              <a:t>V 340), </a:t>
            </a:r>
            <a:r>
              <a:rPr lang="uk-UA" dirty="0"/>
              <a:t>які при відповідному контекстуальному оточенні можуть виступати </a:t>
            </a:r>
            <a:r>
              <a:rPr lang="uk-UA" dirty="0" smtClean="0"/>
              <a:t>демонологічними </a:t>
            </a:r>
            <a:r>
              <a:rPr lang="uk-UA" dirty="0" err="1" smtClean="0"/>
              <a:t>номенами</a:t>
            </a:r>
            <a:r>
              <a:rPr lang="uk-UA" dirty="0"/>
              <a:t>.</a:t>
            </a:r>
          </a:p>
          <a:p>
            <a:r>
              <a:rPr lang="uk-UA" dirty="0"/>
              <a:t>Крім зазначених, в українській мові функціонує ціла низка лексем на позначення померлої людини: </a:t>
            </a:r>
            <a:r>
              <a:rPr lang="uk-UA" sz="2000" b="1" dirty="0" smtClean="0"/>
              <a:t>небіжчик \ </a:t>
            </a:r>
            <a:r>
              <a:rPr lang="uk-UA" sz="2000" b="1" dirty="0" err="1" smtClean="0"/>
              <a:t>небожчик</a:t>
            </a:r>
            <a:r>
              <a:rPr lang="uk-UA" sz="2000" b="1" dirty="0" smtClean="0"/>
              <a:t> </a:t>
            </a:r>
            <a:r>
              <a:rPr lang="uk-UA" dirty="0" smtClean="0"/>
              <a:t>, напр.: Ось </a:t>
            </a:r>
            <a:r>
              <a:rPr lang="uk-UA" dirty="0"/>
              <a:t>хоч би й у нас – казали про </a:t>
            </a:r>
            <a:r>
              <a:rPr lang="uk-UA" dirty="0" smtClean="0"/>
              <a:t>небіжчицю диякониху</a:t>
            </a:r>
            <a:r>
              <a:rPr lang="uk-UA" dirty="0"/>
              <a:t>, що вона ходила вночі до своїх дітей з того світу...(Куліш. Змій 135). </a:t>
            </a:r>
            <a:r>
              <a:rPr lang="uk-UA" dirty="0" smtClean="0"/>
              <a:t>Походить від (&lt;*</a:t>
            </a:r>
            <a:r>
              <a:rPr lang="en-US" dirty="0"/>
              <a:t>bog</a:t>
            </a:r>
            <a:r>
              <a:rPr lang="uk-UA" dirty="0"/>
              <a:t>ъ </a:t>
            </a:r>
            <a:r>
              <a:rPr lang="uk-UA" dirty="0" err="1"/>
              <a:t>‘бог</a:t>
            </a:r>
            <a:r>
              <a:rPr lang="uk-UA" dirty="0" err="1" smtClean="0"/>
              <a:t>’</a:t>
            </a:r>
            <a:r>
              <a:rPr lang="uk-UA" dirty="0" smtClean="0"/>
              <a:t>). </a:t>
            </a:r>
            <a:r>
              <a:rPr lang="uk-UA" sz="2400" b="1" dirty="0" smtClean="0"/>
              <a:t>Труп</a:t>
            </a:r>
            <a:r>
              <a:rPr lang="uk-UA" sz="2400" b="1" dirty="0"/>
              <a:t>, душі страчених </a:t>
            </a:r>
            <a:r>
              <a:rPr lang="uk-UA" sz="2400" b="1" dirty="0" smtClean="0"/>
              <a:t>нагло.</a:t>
            </a:r>
          </a:p>
          <a:p>
            <a:r>
              <a:rPr lang="uk-UA" dirty="0" err="1" smtClean="0"/>
              <a:t>Заложними</a:t>
            </a:r>
            <a:r>
              <a:rPr lang="uk-UA" dirty="0" smtClean="0"/>
              <a:t>	мерцями</a:t>
            </a:r>
            <a:r>
              <a:rPr lang="uk-UA" dirty="0"/>
              <a:t>	вважали	</a:t>
            </a:r>
            <a:r>
              <a:rPr lang="uk-UA" dirty="0" smtClean="0"/>
              <a:t>померлих боговідступників </a:t>
            </a:r>
            <a:r>
              <a:rPr lang="uk-UA" dirty="0"/>
              <a:t>(</a:t>
            </a:r>
            <a:r>
              <a:rPr lang="uk-UA" dirty="0" err="1"/>
              <a:t>Милорадович</a:t>
            </a:r>
            <a:r>
              <a:rPr lang="uk-UA" dirty="0"/>
              <a:t> 408), вішальників (Чуб І 206), єретиків (</a:t>
            </a:r>
            <a:r>
              <a:rPr lang="uk-UA" dirty="0" err="1"/>
              <a:t>Милорадович</a:t>
            </a:r>
            <a:r>
              <a:rPr lang="uk-UA" dirty="0"/>
              <a:t> 408), покутників (</a:t>
            </a:r>
            <a:r>
              <a:rPr lang="uk-UA" dirty="0" err="1"/>
              <a:t>Войтович</a:t>
            </a:r>
            <a:r>
              <a:rPr lang="uk-UA" dirty="0"/>
              <a:t> 381; Гнатюк 217),  самогубців (УМ 222), утоплеників (Чуб І 206; УМ 222</a:t>
            </a:r>
            <a:r>
              <a:rPr lang="uk-UA" dirty="0" smtClean="0"/>
              <a:t>). </a:t>
            </a:r>
          </a:p>
          <a:p>
            <a:r>
              <a:rPr lang="uk-UA" b="1" dirty="0" smtClean="0"/>
              <a:t>Існує гіпотеза про походження нечистої сили від </a:t>
            </a:r>
            <a:r>
              <a:rPr lang="uk-UA" b="1" dirty="0" err="1" smtClean="0"/>
              <a:t>заложних</a:t>
            </a:r>
            <a:r>
              <a:rPr lang="uk-UA" b="1" dirty="0" smtClean="0"/>
              <a:t> покійників.</a:t>
            </a:r>
          </a:p>
          <a:p>
            <a:r>
              <a:rPr lang="en-US" dirty="0"/>
              <a:t>https://www.youtube.com/watch?v=mE6q5gyUeyA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39" y="476672"/>
            <a:ext cx="2396944" cy="398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9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106416" cy="850106"/>
          </a:xfrm>
        </p:spPr>
        <p:txBody>
          <a:bodyPr/>
          <a:lstStyle/>
          <a:p>
            <a:r>
              <a:rPr lang="uk-UA" dirty="0" smtClean="0"/>
              <a:t>русалка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6336704" cy="45182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 11- томному “Словнику української мови” лексема русалка (</a:t>
            </a:r>
            <a:r>
              <a:rPr lang="en-US" dirty="0"/>
              <a:t>VIII 911) </a:t>
            </a:r>
            <a:r>
              <a:rPr lang="uk-UA" dirty="0"/>
              <a:t>витлумачується як </a:t>
            </a:r>
            <a:r>
              <a:rPr lang="uk-UA" dirty="0" err="1"/>
              <a:t>‘казкова</a:t>
            </a:r>
            <a:r>
              <a:rPr lang="uk-UA" dirty="0"/>
              <a:t> істота в образі гарної дівчини з довгими розпущеними косами і риб’ячим </a:t>
            </a:r>
            <a:r>
              <a:rPr lang="uk-UA" dirty="0" err="1"/>
              <a:t>хвостом’</a:t>
            </a:r>
            <a:r>
              <a:rPr lang="uk-UA" dirty="0"/>
              <a:t>, хоча література ХІХ ст. (як і українська етнографічна спадщина) засвідчує й лексичне значення </a:t>
            </a:r>
            <a:r>
              <a:rPr lang="uk-UA" dirty="0" err="1"/>
              <a:t>‘дівчина-</a:t>
            </a:r>
            <a:r>
              <a:rPr lang="uk-UA" dirty="0"/>
              <a:t> </a:t>
            </a:r>
            <a:r>
              <a:rPr lang="uk-UA" dirty="0" err="1"/>
              <a:t>утоплениця’</a:t>
            </a:r>
            <a:r>
              <a:rPr lang="uk-UA" dirty="0"/>
              <a:t>, напр.: Пливи, </a:t>
            </a:r>
            <a:r>
              <a:rPr lang="uk-UA" dirty="0" err="1"/>
              <a:t>пливи</a:t>
            </a:r>
            <a:r>
              <a:rPr lang="uk-UA" dirty="0"/>
              <a:t>, моя доню, Дніпром за водою. Та випливи русалкою Завтра серед ночі...(Шевченко І 355). </a:t>
            </a:r>
            <a:r>
              <a:rPr lang="ru-RU" dirty="0"/>
              <a:t>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русалка є символом </a:t>
            </a:r>
            <a:r>
              <a:rPr lang="ru-RU" dirty="0" err="1"/>
              <a:t>краси</a:t>
            </a:r>
            <a:r>
              <a:rPr lang="ru-RU" dirty="0"/>
              <a:t>, </a:t>
            </a:r>
            <a:r>
              <a:rPr lang="ru-RU" dirty="0" err="1"/>
              <a:t>ніжності</a:t>
            </a:r>
            <a:r>
              <a:rPr lang="ru-RU" dirty="0"/>
              <a:t>, </a:t>
            </a:r>
            <a:r>
              <a:rPr lang="ru-RU" dirty="0" err="1"/>
              <a:t>чистоти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семантичне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демономена</a:t>
            </a:r>
            <a:r>
              <a:rPr lang="ru-RU" dirty="0"/>
              <a:t>, напр.: Я вижу,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красна, </a:t>
            </a:r>
            <a:r>
              <a:rPr lang="ru-RU" dirty="0" err="1"/>
              <a:t>мов</a:t>
            </a:r>
            <a:r>
              <a:rPr lang="ru-RU" dirty="0"/>
              <a:t> русалка, а 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красні</a:t>
            </a:r>
            <a:r>
              <a:rPr lang="ru-RU" dirty="0"/>
              <a:t> я люблю (</a:t>
            </a:r>
            <a:r>
              <a:rPr lang="ru-RU" dirty="0" err="1"/>
              <a:t>Кобилянська</a:t>
            </a:r>
            <a:r>
              <a:rPr lang="ru-RU" dirty="0"/>
              <a:t> 326). </a:t>
            </a:r>
            <a:endParaRPr lang="ru-RU" dirty="0" smtClean="0"/>
          </a:p>
          <a:p>
            <a:r>
              <a:rPr lang="uk-UA" dirty="0" err="1"/>
              <a:t>Узуально</a:t>
            </a:r>
            <a:r>
              <a:rPr lang="uk-UA" dirty="0"/>
              <a:t> закріплено вживання </a:t>
            </a:r>
            <a:r>
              <a:rPr lang="uk-UA" dirty="0" err="1"/>
              <a:t>номенів</a:t>
            </a:r>
            <a:r>
              <a:rPr lang="uk-UA" dirty="0"/>
              <a:t> русалка, русалонька, русалочка у значенні </a:t>
            </a:r>
            <a:r>
              <a:rPr lang="uk-UA" dirty="0" err="1"/>
              <a:t>‘гарна</a:t>
            </a:r>
            <a:r>
              <a:rPr lang="uk-UA" dirty="0"/>
              <a:t> дівчина з довгим розпущеним волоссям’. Зауважимо, у поліських говірках існують свідчення про русалок із зовнішністю старої жінки [Виноградова 86: 135]. Це дає підстави вбачати зв’язок із </a:t>
            </a:r>
            <a:r>
              <a:rPr lang="uk-UA" dirty="0" err="1"/>
              <a:t>демономеном</a:t>
            </a:r>
            <a:r>
              <a:rPr lang="uk-UA" dirty="0"/>
              <a:t> баба русачка – </a:t>
            </a:r>
            <a:r>
              <a:rPr lang="uk-UA" dirty="0" err="1"/>
              <a:t>‘страшна</a:t>
            </a:r>
            <a:r>
              <a:rPr lang="uk-UA" dirty="0"/>
              <a:t> баба, якою лякали дітей, жила, за переказами, на городі, або в </a:t>
            </a:r>
            <a:r>
              <a:rPr lang="uk-UA" dirty="0" err="1"/>
              <a:t>полі’</a:t>
            </a:r>
            <a:r>
              <a:rPr lang="uk-UA" dirty="0"/>
              <a:t>, зафіксованим у говірках Нижньої Наддніпрянщини, напр.: </a:t>
            </a:r>
            <a:r>
              <a:rPr lang="uk-UA" dirty="0" err="1"/>
              <a:t>Шоб</a:t>
            </a:r>
            <a:r>
              <a:rPr lang="uk-UA" dirty="0"/>
              <a:t> ми оце малі не їли зелень, бабуся нас бабою русачкою лякали (інформатор Т. Робота, </a:t>
            </a:r>
            <a:r>
              <a:rPr lang="uk-UA" dirty="0" err="1"/>
              <a:t>с.Комишуваха</a:t>
            </a:r>
            <a:r>
              <a:rPr lang="uk-UA" dirty="0"/>
              <a:t>, Запорізька обл.).</a:t>
            </a:r>
          </a:p>
          <a:p>
            <a:r>
              <a:rPr lang="uk-UA" dirty="0"/>
              <a:t>В українській мові </a:t>
            </a:r>
            <a:r>
              <a:rPr lang="uk-UA" dirty="0" err="1"/>
              <a:t>демономен</a:t>
            </a:r>
            <a:r>
              <a:rPr lang="uk-UA" dirty="0"/>
              <a:t> русалка вживається з різними атрибутами – </a:t>
            </a:r>
            <a:r>
              <a:rPr lang="uk-UA" dirty="0" err="1"/>
              <a:t>кваліфікаторами</a:t>
            </a:r>
            <a:r>
              <a:rPr lang="uk-UA" dirty="0"/>
              <a:t>: гірська, лісова (СУМ </a:t>
            </a:r>
            <a:r>
              <a:rPr lang="en-US" dirty="0"/>
              <a:t>V</a:t>
            </a:r>
            <a:r>
              <a:rPr lang="uk-UA" dirty="0"/>
              <a:t>ІІІ 911), польова, річкова, напр.: Там мої сестриці, там гірські русалки, вільні </a:t>
            </a:r>
            <a:r>
              <a:rPr lang="uk-UA" dirty="0" err="1"/>
              <a:t>Літавиці</a:t>
            </a:r>
            <a:r>
              <a:rPr lang="uk-UA" dirty="0"/>
              <a:t>, будуть танцювати коло по травиці, наче блискавиці! (Леся Українка </a:t>
            </a:r>
            <a:r>
              <a:rPr lang="en-US" dirty="0"/>
              <a:t>V 225); </a:t>
            </a:r>
            <a:r>
              <a:rPr lang="uk-UA" dirty="0"/>
              <a:t>А там же твоя Русалка Польова, що в житі. Вона для тебе досі вже вінок зелено-ярий почала сплітати (Леся Українка </a:t>
            </a:r>
            <a:r>
              <a:rPr lang="en-US" dirty="0"/>
              <a:t>V 224).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408297" cy="354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5921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161</TotalTime>
  <Words>2090</Words>
  <Application>Microsoft Office PowerPoint</Application>
  <PresentationFormat>Екран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Горизонт</vt:lpstr>
      <vt:lpstr>Антропоморфні демонологічні персонажі</vt:lpstr>
      <vt:lpstr>Некродемономени</vt:lpstr>
      <vt:lpstr>Презентація PowerPoint</vt:lpstr>
      <vt:lpstr>Презентація PowerPoint</vt:lpstr>
      <vt:lpstr>Презентація PowerPoint</vt:lpstr>
      <vt:lpstr>Душа – </vt:lpstr>
      <vt:lpstr>НАЗВИ заставного мерця</vt:lpstr>
      <vt:lpstr>Презентація PowerPoint</vt:lpstr>
      <vt:lpstr>русалка</vt:lpstr>
      <vt:lpstr>Презентація PowerPoint</vt:lpstr>
      <vt:lpstr>Презентація PowerPoint</vt:lpstr>
      <vt:lpstr>Мавка</vt:lpstr>
      <vt:lpstr>Презентація PowerPoint</vt:lpstr>
      <vt:lpstr>Презентація PowerPoint</vt:lpstr>
      <vt:lpstr>Обовязково подивіться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Антропоморфні демонологічні персонажі</dc:title>
  <dc:creator>Admin</dc:creator>
  <cp:lastModifiedBy>RePack by Diakov</cp:lastModifiedBy>
  <cp:revision>13</cp:revision>
  <dcterms:created xsi:type="dcterms:W3CDTF">2022-04-22T19:15:42Z</dcterms:created>
  <dcterms:modified xsi:type="dcterms:W3CDTF">2022-04-22T22:07:59Z</dcterms:modified>
</cp:coreProperties>
</file>