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56" r:id="rId4"/>
    <p:sldId id="258" r:id="rId5"/>
    <p:sldId id="260" r:id="rId6"/>
    <p:sldId id="297" r:id="rId7"/>
    <p:sldId id="298" r:id="rId8"/>
    <p:sldId id="299" r:id="rId9"/>
    <p:sldId id="300" r:id="rId10"/>
    <p:sldId id="301" r:id="rId11"/>
    <p:sldId id="302" r:id="rId12"/>
    <p:sldId id="263" r:id="rId13"/>
    <p:sldId id="271" r:id="rId14"/>
    <p:sldId id="266" r:id="rId15"/>
    <p:sldId id="265" r:id="rId16"/>
    <p:sldId id="267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9" r:id="rId25"/>
    <p:sldId id="288" r:id="rId26"/>
    <p:sldId id="292" r:id="rId27"/>
    <p:sldId id="293" r:id="rId28"/>
    <p:sldId id="294" r:id="rId29"/>
    <p:sldId id="295" r:id="rId30"/>
    <p:sldId id="289" r:id="rId31"/>
    <p:sldId id="290" r:id="rId32"/>
    <p:sldId id="291" r:id="rId33"/>
    <p:sldId id="280" r:id="rId34"/>
    <p:sldId id="284" r:id="rId35"/>
    <p:sldId id="285" r:id="rId36"/>
    <p:sldId id="286" r:id="rId37"/>
    <p:sldId id="287" r:id="rId38"/>
    <p:sldId id="282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8" autoAdjust="0"/>
  </p:normalViewPr>
  <p:slideViewPr>
    <p:cSldViewPr snapToGrid="0">
      <p:cViewPr varScale="1">
        <p:scale>
          <a:sx n="66" d="100"/>
          <a:sy n="66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4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4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5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5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35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2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6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8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48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49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2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1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64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9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35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7EC635-45B0-4AC5-BD16-35F36195695E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55B4E8-3578-4BF9-86C7-C5235D1ABB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22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err="1"/>
              <a:t>Європейський</a:t>
            </a:r>
            <a:r>
              <a:rPr lang="ru-RU" sz="4000" dirty="0"/>
              <a:t> </a:t>
            </a:r>
            <a:r>
              <a:rPr lang="ru-RU" sz="4000" dirty="0" err="1"/>
              <a:t>вимір</a:t>
            </a:r>
            <a:r>
              <a:rPr lang="ru-RU" sz="4000" dirty="0"/>
              <a:t> </a:t>
            </a:r>
            <a:r>
              <a:rPr lang="ru-RU" sz="4000" dirty="0" err="1"/>
              <a:t>зовнішньої</a:t>
            </a:r>
            <a:r>
              <a:rPr lang="ru-RU" sz="4000" dirty="0"/>
              <a:t> </a:t>
            </a:r>
            <a:r>
              <a:rPr lang="ru-RU" sz="4000" dirty="0" err="1"/>
              <a:t>політики</a:t>
            </a:r>
            <a:r>
              <a:rPr lang="ru-RU" sz="4000" dirty="0"/>
              <a:t> </a:t>
            </a:r>
            <a:r>
              <a:rPr lang="ru-RU" sz="4000" dirty="0" err="1"/>
              <a:t>України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/>
              <a:t>Лекція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2599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566057"/>
            <a:ext cx="10377715" cy="57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644614"/>
            <a:ext cx="10029371" cy="559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4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671512"/>
            <a:ext cx="10987088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1537" y="3667919"/>
          <a:ext cx="2828925" cy="666750"/>
        </p:xfrm>
        <a:graphic>
          <a:graphicData uri="http://schemas.openxmlformats.org/drawingml/2006/table">
            <a:tbl>
              <a:tblPr/>
              <a:tblGrid>
                <a:gridCol w="2828925">
                  <a:extLst>
                    <a:ext uri="{9D8B030D-6E8A-4147-A177-3AD203B41FA5}">
                      <a16:colId xmlns:a16="http://schemas.microsoft.com/office/drawing/2014/main" val="276581802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0907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43475" y="3353594"/>
          <a:ext cx="2305050" cy="129540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33006459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11186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0112" y="3634581"/>
          <a:ext cx="2771775" cy="733425"/>
        </p:xfrm>
        <a:graphic>
          <a:graphicData uri="http://schemas.openxmlformats.org/drawingml/2006/table">
            <a:tbl>
              <a:tblPr/>
              <a:tblGrid>
                <a:gridCol w="2771775">
                  <a:extLst>
                    <a:ext uri="{9D8B030D-6E8A-4147-A177-3AD203B41FA5}">
                      <a16:colId xmlns:a16="http://schemas.microsoft.com/office/drawing/2014/main" val="2575109703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7018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2037" y="3544094"/>
          <a:ext cx="2447925" cy="91440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35094668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3042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95875" y="3544094"/>
          <a:ext cx="2000250" cy="91440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302306934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8003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9637" y="3391694"/>
          <a:ext cx="2752725" cy="1219200"/>
        </p:xfrm>
        <a:graphic>
          <a:graphicData uri="http://schemas.openxmlformats.org/drawingml/2006/table">
            <a:tbl>
              <a:tblPr/>
              <a:tblGrid>
                <a:gridCol w="2752725">
                  <a:extLst>
                    <a:ext uri="{9D8B030D-6E8A-4147-A177-3AD203B41FA5}">
                      <a16:colId xmlns:a16="http://schemas.microsoft.com/office/drawing/2014/main" val="1797789378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4502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81562" y="3425031"/>
          <a:ext cx="2428875" cy="1152525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2197514019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94453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95850" y="3429794"/>
          <a:ext cx="2400300" cy="114300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10181047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03395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00650" y="3334544"/>
          <a:ext cx="1790700" cy="133350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3729126552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1482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110162" y="3315494"/>
          <a:ext cx="1971675" cy="1371600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355461450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2629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00650" y="3310731"/>
          <a:ext cx="1790700" cy="138112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317145862"/>
                    </a:ext>
                  </a:extLst>
                </a:gridCol>
              </a:tblGrid>
              <a:tr h="1381125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7554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91950"/>
              </p:ext>
            </p:extLst>
          </p:nvPr>
        </p:nvGraphicFramePr>
        <p:xfrm>
          <a:off x="2025613" y="3255551"/>
          <a:ext cx="5742024" cy="1112455"/>
        </p:xfrm>
        <a:graphic>
          <a:graphicData uri="http://schemas.openxmlformats.org/drawingml/2006/table">
            <a:tbl>
              <a:tblPr/>
              <a:tblGrid>
                <a:gridCol w="5742024">
                  <a:extLst>
                    <a:ext uri="{9D8B030D-6E8A-4147-A177-3AD203B41FA5}">
                      <a16:colId xmlns:a16="http://schemas.microsoft.com/office/drawing/2014/main" val="965860962"/>
                    </a:ext>
                  </a:extLst>
                </a:gridCol>
              </a:tblGrid>
              <a:tr h="1112455">
                <a:tc>
                  <a:txBody>
                    <a:bodyPr/>
                    <a:lstStyle/>
                    <a:p>
                      <a:pPr algn="l" rtl="0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510418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99846" y="106413"/>
            <a:ext cx="112208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Основні інституції Європейського Союзу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8649" y="1252122"/>
            <a:ext cx="267392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 парламент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3850" y="1280152"/>
            <a:ext cx="3657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Рада Європейського Союзу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4733" y="2392336"/>
            <a:ext cx="25353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Європейська комісія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976813" y="2370707"/>
            <a:ext cx="21193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Суд європейських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співтовариств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868369" y="2353339"/>
            <a:ext cx="26719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uk-UA" altLang="uk-UA" sz="1100" dirty="0"/>
              <a:t> </a:t>
            </a:r>
            <a:r>
              <a:rPr lang="uk-UA" altLang="uk-UA" sz="1100" dirty="0" smtClean="0"/>
              <a:t> 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суд    аудиторів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78874" y="3390159"/>
            <a:ext cx="255659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 комітет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економічних і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973782" y="3519954"/>
            <a:ext cx="213186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Комітет регіонів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8844720" y="3519953"/>
            <a:ext cx="26719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інвестиційний банк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64733" y="4911859"/>
            <a:ext cx="2466109" cy="1092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центральний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892803" y="4951824"/>
            <a:ext cx="1958467" cy="1092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Омбудсмен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215063" y="5016480"/>
            <a:ext cx="265330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Генеральний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інспектор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охорони</a:t>
            </a:r>
            <a:r>
              <a:rPr lang="uk-UA" altLang="uk-UA" sz="1100" dirty="0"/>
              <a:t> </a:t>
            </a:r>
            <a:r>
              <a:rPr lang="uk-UA" altLang="uk-UA" sz="1100" dirty="0" smtClean="0"/>
              <a:t>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9213705" y="4996497"/>
            <a:ext cx="216917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Комітет з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Євросоюзу на</a:t>
            </a:r>
            <a:r>
              <a:rPr lang="uk-UA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Схід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9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71500"/>
            <a:ext cx="11058525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600074"/>
            <a:ext cx="10929937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6" y="742950"/>
            <a:ext cx="11058525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57213"/>
            <a:ext cx="11006138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57238"/>
            <a:ext cx="10929938" cy="56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5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542926"/>
            <a:ext cx="109585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6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14123"/>
            <a:ext cx="6299199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00" y="514123"/>
            <a:ext cx="4999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628650"/>
            <a:ext cx="11044238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57213"/>
            <a:ext cx="10915650" cy="56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685799"/>
            <a:ext cx="10829925" cy="5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600074"/>
            <a:ext cx="10901362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571500"/>
            <a:ext cx="10958513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7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5" y="555963"/>
            <a:ext cx="10853738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Європейський </a:t>
            </a:r>
            <a:r>
              <a:rPr lang="uk-UA" sz="2400" dirty="0"/>
              <a:t>ринок наразі є ключовим ринком для українського експорту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 </a:t>
            </a:r>
            <a:r>
              <a:rPr lang="uk-UA" sz="2400" dirty="0"/>
              <a:t>Кількість українських експортерів, які постачають свою продукцію до ЄС, постійно зростає. Вже сьогодні товарообіг з країнами ЄС становить 41,5% від загального торговельного обороту України. У січні-листопаді 2019 року торговельний оборот Україна-ЄС склав $42 млрд </a:t>
            </a:r>
            <a:r>
              <a:rPr lang="uk-UA" sz="2400" dirty="0" err="1" smtClean="0"/>
              <a:t>дол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 smtClean="0"/>
          </a:p>
          <a:p>
            <a:pPr algn="just"/>
            <a:r>
              <a:rPr lang="ru-RU" sz="2400" dirty="0" smtClean="0"/>
              <a:t>Станом </a:t>
            </a:r>
            <a:r>
              <a:rPr lang="ru-RU" sz="2400" dirty="0"/>
              <a:t>на </a:t>
            </a:r>
            <a:r>
              <a:rPr lang="ru-RU" sz="2400" dirty="0" err="1"/>
              <a:t>липень</a:t>
            </a:r>
            <a:r>
              <a:rPr lang="ru-RU" sz="2400" dirty="0"/>
              <a:t> 2019 року </a:t>
            </a:r>
            <a:r>
              <a:rPr lang="ru-RU" sz="2400" dirty="0" err="1"/>
              <a:t>український</a:t>
            </a:r>
            <a:r>
              <a:rPr lang="ru-RU" sz="2400" dirty="0"/>
              <a:t> </a:t>
            </a:r>
            <a:r>
              <a:rPr lang="ru-RU" sz="2400" dirty="0" err="1"/>
              <a:t>експорт</a:t>
            </a:r>
            <a:r>
              <a:rPr lang="ru-RU" sz="2400" dirty="0"/>
              <a:t> в </a:t>
            </a:r>
            <a:r>
              <a:rPr lang="ru-RU" sz="2400" dirty="0" err="1"/>
              <a:t>країни</a:t>
            </a:r>
            <a:r>
              <a:rPr lang="ru-RU" sz="2400" dirty="0"/>
              <a:t> ЄС в </a:t>
            </a:r>
            <a:r>
              <a:rPr lang="ru-RU" sz="2400" dirty="0" err="1"/>
              <a:t>сфері</a:t>
            </a:r>
            <a:r>
              <a:rPr lang="ru-RU" sz="2400" dirty="0"/>
              <a:t> АПК </a:t>
            </a:r>
            <a:r>
              <a:rPr lang="ru-RU" sz="2400" dirty="0" err="1"/>
              <a:t>зріс</a:t>
            </a:r>
            <a:r>
              <a:rPr lang="ru-RU" sz="2400" dirty="0"/>
              <a:t> на 30,8%.</a:t>
            </a:r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Україна ініціювала </a:t>
            </a:r>
            <a:r>
              <a:rPr lang="uk-UA" sz="2400" dirty="0"/>
              <a:t>обговорення перегляду положень Угоди про асоціацію, </a:t>
            </a:r>
            <a:r>
              <a:rPr lang="uk-UA" sz="2400" dirty="0" smtClean="0"/>
              <a:t>оскільки </a:t>
            </a:r>
            <a:r>
              <a:rPr lang="uk-UA" sz="2400" dirty="0"/>
              <a:t>поточний рівень тарифної лібералізації між Україною та ЄС не відповідає реальному обсягу торгівлі, а нові виклики у сфері електронної комерції, інвестуванні та торгівлі послугами потребують розширення договірної </a:t>
            </a:r>
            <a:r>
              <a:rPr lang="uk-UA" sz="2400" dirty="0" smtClean="0"/>
              <a:t>бази.</a:t>
            </a:r>
            <a:endParaRPr lang="uk-UA" sz="2400" dirty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6051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8" y="171450"/>
            <a:ext cx="11730038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Допомога ЄС Україні</a:t>
            </a:r>
          </a:p>
          <a:p>
            <a:r>
              <a:rPr lang="uk-UA" sz="2400" dirty="0"/>
              <a:t>Опубліковано 30 жовтня 2020 року </a:t>
            </a:r>
            <a:r>
              <a:rPr lang="en-US" sz="2400" dirty="0"/>
              <a:t>https://</a:t>
            </a:r>
            <a:r>
              <a:rPr lang="en-US" sz="2400" dirty="0" smtClean="0"/>
              <a:t>ukraine-eu.mfa.gov.ua/posolstvo/politika-yes-shchodo-ukrayini/dopomoga-yes-ukrayini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b="1" dirty="0" smtClean="0"/>
              <a:t>1</a:t>
            </a:r>
            <a:r>
              <a:rPr lang="uk-UA" sz="2400" b="1" dirty="0"/>
              <a:t>) </a:t>
            </a:r>
            <a:r>
              <a:rPr lang="uk-UA" sz="2400" dirty="0"/>
              <a:t>В рамках співпраці з ЄС на період 2014-2020 роки основним інструментом, у рамках якого надається допомога ЄС є Європейський інструмент сусідства (із загальним бюджетом в обсязі 15,4 млрд. євро, розрахованого на 16 країн сусідства: Алжир, Вірменія, Азербайджан, Білорусь, Єгипет, Грузія, Ізраїль, Йорданія, Ліван, Лівія, Республіка Молдова, Марокко, Окупована Палестинська територія, Сирія, Туніс та Україна). </a:t>
            </a:r>
          </a:p>
          <a:p>
            <a:endParaRPr lang="uk-UA" sz="2400" dirty="0" smtClean="0"/>
          </a:p>
          <a:p>
            <a:r>
              <a:rPr lang="uk-UA" sz="2400" dirty="0" smtClean="0"/>
              <a:t>Через </a:t>
            </a:r>
            <a:r>
              <a:rPr lang="uk-UA" sz="2400" dirty="0"/>
              <a:t>Європейський інструмент сусідства Україна, починаючи з 2014 р. кожного року отримує приблизно 200 </a:t>
            </a:r>
            <a:r>
              <a:rPr lang="uk-UA" sz="2400" dirty="0" err="1"/>
              <a:t>млн.євро</a:t>
            </a:r>
            <a:r>
              <a:rPr lang="uk-UA" sz="2400" dirty="0"/>
              <a:t>. Зазначені кошти направляються на розвиток економіки, державного управління та громадянського суспільства в Україні.</a:t>
            </a:r>
          </a:p>
          <a:p>
            <a:endParaRPr lang="uk-UA" sz="2400" dirty="0"/>
          </a:p>
          <a:p>
            <a:r>
              <a:rPr lang="uk-UA" sz="2400" dirty="0"/>
              <a:t>2) Крім того кошти Україні надаються через затверджену Європейською Комісією Стратегічну програму допомоги Україні на 2018-2020 роки (програма розроблялася у діалозі з українською стороною</a:t>
            </a:r>
            <a:r>
              <a:rPr lang="uk-UA" sz="2400" dirty="0" smtClean="0"/>
              <a:t>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6226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691" y="545690"/>
            <a:ext cx="11120284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Допомога</a:t>
            </a:r>
            <a:r>
              <a:rPr lang="ru-RU" sz="2400" b="1" i="1" dirty="0" smtClean="0"/>
              <a:t> ЄС </a:t>
            </a:r>
            <a:r>
              <a:rPr lang="ru-RU" sz="2400" b="1" i="1" dirty="0" err="1" smtClean="0"/>
              <a:t>Україні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продовження</a:t>
            </a:r>
            <a:r>
              <a:rPr lang="ru-RU" sz="2400" b="1" i="1" dirty="0" smtClean="0"/>
              <a:t>)</a:t>
            </a:r>
          </a:p>
          <a:p>
            <a:pPr algn="just"/>
            <a:r>
              <a:rPr lang="ru-RU" sz="2400" b="1" i="1" dirty="0" smtClean="0"/>
              <a:t>У </a:t>
            </a:r>
            <a:r>
              <a:rPr lang="ru-RU" sz="2400" b="1" i="1" dirty="0" err="1"/>
              <a:t>цьому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стратегічному</a:t>
            </a:r>
            <a:r>
              <a:rPr lang="ru-RU" sz="2400" b="1" i="1" dirty="0"/>
              <a:t> </a:t>
            </a:r>
            <a:r>
              <a:rPr lang="ru-RU" sz="2400" b="1" i="1" dirty="0" err="1"/>
              <a:t>документі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визначені</a:t>
            </a:r>
            <a:r>
              <a:rPr lang="ru-RU" sz="2400" b="1" i="1" dirty="0"/>
              <a:t> </a:t>
            </a:r>
            <a:r>
              <a:rPr lang="ru-RU" sz="2400" b="1" i="1" dirty="0" err="1"/>
              <a:t>чотири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стратегічні</a:t>
            </a:r>
            <a:r>
              <a:rPr lang="ru-RU" sz="2400" b="1" i="1" dirty="0"/>
              <a:t> </a:t>
            </a:r>
            <a:r>
              <a:rPr lang="ru-RU" sz="2400" b="1" i="1" dirty="0" err="1"/>
              <a:t>сектори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стосуються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загальних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напрямів</a:t>
            </a:r>
            <a:r>
              <a:rPr lang="ru-RU" sz="2400" b="1" i="1" dirty="0"/>
              <a:t> реформ в </a:t>
            </a:r>
            <a:r>
              <a:rPr lang="ru-RU" sz="2400" b="1" i="1" dirty="0" err="1"/>
              <a:t>Україні</a:t>
            </a:r>
            <a:r>
              <a:rPr lang="ru-RU" sz="2400" b="1" i="1" dirty="0"/>
              <a:t>, для </a:t>
            </a:r>
            <a:r>
              <a:rPr lang="ru-RU" sz="2400" b="1" i="1" dirty="0" err="1"/>
              <a:t>виконання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надається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допомога</a:t>
            </a:r>
            <a:r>
              <a:rPr lang="ru-RU" sz="2400" b="1" i="1" dirty="0"/>
              <a:t> ЄС:</a:t>
            </a:r>
          </a:p>
          <a:p>
            <a:endParaRPr lang="ru-RU" sz="2400" dirty="0"/>
          </a:p>
          <a:p>
            <a:r>
              <a:rPr lang="ru-RU" sz="2400" dirty="0"/>
              <a:t>Сектор 1: </a:t>
            </a:r>
            <a:r>
              <a:rPr lang="ru-RU" sz="2400" dirty="0" err="1"/>
              <a:t>Зміцнення</a:t>
            </a:r>
            <a:r>
              <a:rPr lang="ru-RU" sz="2400" dirty="0"/>
              <a:t> </a:t>
            </a:r>
            <a:r>
              <a:rPr lang="ru-RU" sz="2400" dirty="0" err="1"/>
              <a:t>інституцій</a:t>
            </a:r>
            <a:r>
              <a:rPr lang="ru-RU" sz="2400" dirty="0"/>
              <a:t> та </a:t>
            </a:r>
            <a:r>
              <a:rPr lang="ru-RU" sz="2400" dirty="0" err="1"/>
              <a:t>належного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верховенства права та </a:t>
            </a:r>
            <a:r>
              <a:rPr lang="ru-RU" sz="2400" dirty="0" err="1"/>
              <a:t>безпеки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Сектор 2: </a:t>
            </a:r>
            <a:r>
              <a:rPr lang="ru-RU" sz="2400" dirty="0" err="1"/>
              <a:t>Економічний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та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ринку, у 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приватного сектору та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бізнес-клімату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Сектор 3: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сполучення</a:t>
            </a:r>
            <a:r>
              <a:rPr lang="ru-RU" sz="2400" dirty="0"/>
              <a:t>, </a:t>
            </a:r>
            <a:r>
              <a:rPr lang="ru-RU" sz="2400" dirty="0" err="1"/>
              <a:t>енергоефективність</a:t>
            </a:r>
            <a:r>
              <a:rPr lang="ru-RU" sz="2400" dirty="0"/>
              <a:t>,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та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зміні</a:t>
            </a:r>
            <a:r>
              <a:rPr lang="ru-RU" sz="2400" dirty="0"/>
              <a:t> </a:t>
            </a:r>
            <a:r>
              <a:rPr lang="ru-RU" sz="2400" dirty="0" err="1"/>
              <a:t>клімату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Сектор 4: </a:t>
            </a:r>
            <a:r>
              <a:rPr lang="ru-RU" sz="2400" dirty="0" err="1"/>
              <a:t>Мобільність</a:t>
            </a:r>
            <a:r>
              <a:rPr lang="ru-RU" sz="2400" dirty="0"/>
              <a:t> та </a:t>
            </a:r>
            <a:r>
              <a:rPr lang="ru-RU" sz="2400" dirty="0" err="1"/>
              <a:t>контакти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людьми,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ефективної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76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344154"/>
            <a:ext cx="11488993" cy="643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Допомога ЄС Україні (продовження</a:t>
            </a:r>
            <a:r>
              <a:rPr lang="uk-UA" sz="2400" b="1" dirty="0" smtClean="0"/>
              <a:t>)</a:t>
            </a:r>
          </a:p>
          <a:p>
            <a:r>
              <a:rPr lang="uk-UA" sz="2400" b="1" dirty="0" smtClean="0"/>
              <a:t>3</a:t>
            </a:r>
            <a:r>
              <a:rPr lang="uk-UA" sz="2400" b="1" dirty="0"/>
              <a:t>) </a:t>
            </a:r>
            <a:r>
              <a:rPr lang="uk-UA" sz="2400" dirty="0"/>
              <a:t>Крім того, допомога ЄС надається на виконання положень Угоди про асоціацію в рамках</a:t>
            </a:r>
            <a:r>
              <a:rPr lang="uk-UA" sz="2400" dirty="0" smtClean="0"/>
              <a:t>:</a:t>
            </a:r>
            <a:endParaRPr lang="uk-UA" sz="2400" dirty="0"/>
          </a:p>
          <a:p>
            <a:r>
              <a:rPr lang="uk-UA" sz="2000" dirty="0"/>
              <a:t>245 проектів технічної допомоги ЄС на загальну суму приблизно 384,4 млн. євро, що реалізуються через національні та регіональні програми допомоги ЄС, програми прикордонного співробітництва, механізм “</a:t>
            </a:r>
            <a:r>
              <a:rPr lang="en-US" sz="2000" dirty="0"/>
              <a:t>Twinning”, </a:t>
            </a:r>
            <a:r>
              <a:rPr lang="uk-UA" sz="2000" dirty="0"/>
              <a:t>освітню програму “</a:t>
            </a:r>
            <a:r>
              <a:rPr lang="uk-UA" sz="2000" dirty="0" err="1"/>
              <a:t>Еразмус</a:t>
            </a:r>
            <a:r>
              <a:rPr lang="uk-UA" sz="2000" dirty="0"/>
              <a:t>+”, “Креативна Європа” та Інструмент ядерної безпеки</a:t>
            </a:r>
            <a:r>
              <a:rPr lang="uk-UA" sz="2000" dirty="0" smtClean="0"/>
              <a:t>;</a:t>
            </a:r>
            <a:endParaRPr lang="uk-UA" sz="2000" dirty="0"/>
          </a:p>
          <a:p>
            <a:r>
              <a:rPr lang="uk-UA" sz="2000" dirty="0"/>
              <a:t>2 програм секторальної бюджетної підтримки на загальну суму 135 млн. євро у сферах енергетики та державного управління, в рамках яких перераховано 43 млн. євро до державного бюджету.</a:t>
            </a:r>
          </a:p>
          <a:p>
            <a:endParaRPr lang="uk-UA" sz="2400" dirty="0"/>
          </a:p>
          <a:p>
            <a:r>
              <a:rPr lang="uk-UA" sz="2400" b="1" dirty="0"/>
              <a:t>4) </a:t>
            </a:r>
            <a:r>
              <a:rPr lang="uk-UA" sz="2400" dirty="0"/>
              <a:t>8 квітня 2020 р. Європейським Союзом було прийнято рішення про надання фінансової підтримки Україні у боротьбі з </a:t>
            </a:r>
            <a:r>
              <a:rPr lang="en-US" sz="2400" dirty="0"/>
              <a:t>COVID-2019 </a:t>
            </a:r>
            <a:r>
              <a:rPr lang="uk-UA" sz="2400" dirty="0"/>
              <a:t>на суму </a:t>
            </a:r>
            <a:r>
              <a:rPr lang="uk-UA" sz="2400" b="1" dirty="0"/>
              <a:t>близько 190 млн. є</a:t>
            </a:r>
            <a:r>
              <a:rPr lang="uk-UA" sz="2400" dirty="0"/>
              <a:t>в</a:t>
            </a:r>
            <a:r>
              <a:rPr lang="uk-UA" sz="2400" b="1" dirty="0"/>
              <a:t>ро</a:t>
            </a:r>
            <a:r>
              <a:rPr lang="uk-UA" sz="2400" dirty="0" smtClean="0"/>
              <a:t>. </a:t>
            </a:r>
            <a:r>
              <a:rPr lang="ru-RU" sz="2000" b="1" dirty="0" err="1"/>
              <a:t>Зазначена</a:t>
            </a:r>
            <a:r>
              <a:rPr lang="ru-RU" sz="2000" b="1" dirty="0"/>
              <a:t> </a:t>
            </a:r>
            <a:r>
              <a:rPr lang="ru-RU" sz="2000" b="1" dirty="0" err="1"/>
              <a:t>допомога</a:t>
            </a:r>
            <a:r>
              <a:rPr lang="ru-RU" sz="2000" b="1" dirty="0"/>
              <a:t> </a:t>
            </a:r>
            <a:r>
              <a:rPr lang="ru-RU" sz="2000" b="1" dirty="0" err="1"/>
              <a:t>спрямовано</a:t>
            </a:r>
            <a:r>
              <a:rPr lang="ru-RU" sz="2000" b="1" dirty="0"/>
              <a:t> на:</a:t>
            </a:r>
          </a:p>
          <a:p>
            <a:r>
              <a:rPr lang="ru-RU" sz="2000" b="1" dirty="0" smtClean="0"/>
              <a:t>•  </a:t>
            </a:r>
            <a:r>
              <a:rPr lang="ru-RU" sz="2000" b="1" dirty="0" err="1"/>
              <a:t>Підтримку</a:t>
            </a:r>
            <a:r>
              <a:rPr lang="ru-RU" sz="2000" b="1" dirty="0"/>
              <a:t> </a:t>
            </a:r>
            <a:r>
              <a:rPr lang="ru-RU" sz="2000" b="1" dirty="0" err="1"/>
              <a:t>охорони</a:t>
            </a:r>
            <a:r>
              <a:rPr lang="ru-RU" sz="2000" b="1" dirty="0"/>
              <a:t> </a:t>
            </a:r>
            <a:r>
              <a:rPr lang="ru-RU" sz="2000" b="1" dirty="0" err="1"/>
              <a:t>здоров’я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Підтримку</a:t>
            </a:r>
            <a:r>
              <a:rPr lang="ru-RU" b="1" dirty="0"/>
              <a:t> </a:t>
            </a:r>
            <a:r>
              <a:rPr lang="ru-RU" b="1" dirty="0" err="1"/>
              <a:t>економіки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через </a:t>
            </a:r>
            <a:r>
              <a:rPr lang="ru-RU" b="1" dirty="0" err="1"/>
              <a:t>підтримку</a:t>
            </a:r>
            <a:r>
              <a:rPr lang="ru-RU" b="1" dirty="0"/>
              <a:t> малого та </a:t>
            </a:r>
            <a:r>
              <a:rPr lang="ru-RU" b="1" dirty="0" err="1"/>
              <a:t>середнього</a:t>
            </a:r>
            <a:r>
              <a:rPr lang="ru-RU" b="1" dirty="0"/>
              <a:t> </a:t>
            </a:r>
            <a:r>
              <a:rPr lang="ru-RU" b="1" dirty="0" err="1"/>
              <a:t>підприємництва</a:t>
            </a:r>
            <a:r>
              <a:rPr lang="ru-RU" b="1" dirty="0"/>
              <a:t> та </a:t>
            </a:r>
            <a:r>
              <a:rPr lang="ru-RU" b="1" dirty="0" err="1"/>
              <a:t>фермерських</a:t>
            </a:r>
            <a:r>
              <a:rPr lang="ru-RU" b="1" dirty="0"/>
              <a:t> </a:t>
            </a:r>
            <a:r>
              <a:rPr lang="ru-RU" b="1" dirty="0" err="1"/>
              <a:t>господарств</a:t>
            </a:r>
            <a:r>
              <a:rPr lang="ru-RU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/>
              <a:t>ліквідності</a:t>
            </a:r>
            <a:r>
              <a:rPr lang="ru-RU" b="1" dirty="0"/>
              <a:t> малого та </a:t>
            </a:r>
            <a:r>
              <a:rPr lang="ru-RU" b="1" dirty="0" err="1"/>
              <a:t>середнього</a:t>
            </a:r>
            <a:r>
              <a:rPr lang="ru-RU" b="1" dirty="0"/>
              <a:t>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Підтримку</a:t>
            </a:r>
            <a:r>
              <a:rPr lang="ru-RU" b="1" dirty="0" smtClean="0"/>
              <a:t> </a:t>
            </a:r>
            <a:r>
              <a:rPr lang="ru-RU" b="1" dirty="0" err="1"/>
              <a:t>вразливих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. </a:t>
            </a:r>
            <a:r>
              <a:rPr lang="ru-RU" b="1" dirty="0"/>
              <a:t> 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Підтримку</a:t>
            </a:r>
            <a:r>
              <a:rPr lang="ru-RU" sz="2000" b="1" dirty="0" smtClean="0"/>
              <a:t> </a:t>
            </a:r>
            <a:r>
              <a:rPr lang="ru-RU" sz="2000" b="1" dirty="0"/>
              <a:t>сходу та </a:t>
            </a:r>
            <a:r>
              <a:rPr lang="ru-RU" sz="2000" b="1" dirty="0" err="1"/>
              <a:t>півдня</a:t>
            </a:r>
            <a:r>
              <a:rPr lang="ru-RU" sz="2000" b="1" dirty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. </a:t>
            </a:r>
            <a:endParaRPr lang="uk-U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78947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3" y="604684"/>
            <a:ext cx="10987549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Допомога ЄС Україні (продовження</a:t>
            </a:r>
            <a:r>
              <a:rPr lang="uk-UA" sz="2800" b="1" dirty="0" smtClean="0"/>
              <a:t>)</a:t>
            </a:r>
          </a:p>
          <a:p>
            <a:pPr algn="just"/>
            <a:r>
              <a:rPr lang="uk-UA" sz="2400" b="1" dirty="0" smtClean="0"/>
              <a:t>5</a:t>
            </a:r>
            <a:r>
              <a:rPr lang="uk-UA" sz="2400" b="1" dirty="0"/>
              <a:t>) </a:t>
            </a:r>
            <a:r>
              <a:rPr lang="uk-UA" sz="2400" dirty="0"/>
              <a:t>Європейська Комісія також виділяє гуманітарну допомогу Україні на потреби населення, яке постраждало від агресії РФ.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dirty="0"/>
              <a:t>6) </a:t>
            </a:r>
            <a:r>
              <a:rPr lang="uk-UA" sz="2400" dirty="0"/>
              <a:t>22 квітня 2020 р. Європейська Комісія оголосила про виділення додаткової </a:t>
            </a:r>
            <a:r>
              <a:rPr lang="uk-UA" sz="2400" dirty="0" err="1"/>
              <a:t>макро</a:t>
            </a:r>
            <a:r>
              <a:rPr lang="uk-UA" sz="2400" dirty="0"/>
              <a:t>-фінансової допомоги Україні у розмірі 1,2 млрд. євро, яка буде спрямована на підтримку економічної стабільності та платіжного балансу нашої держави. Зазначені кошти також допоможуть гарантувати макроекономічну стабільність України.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3" y="3836338"/>
            <a:ext cx="10987549" cy="29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2" y="742950"/>
            <a:ext cx="10609984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1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4350"/>
            <a:ext cx="11272838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2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3" y="212259"/>
            <a:ext cx="11744325" cy="6278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2400" dirty="0" smtClean="0"/>
              <a:t>На </a:t>
            </a:r>
            <a:r>
              <a:rPr lang="uk-UA" sz="2400" dirty="0"/>
              <a:t>полях 22-го саміту "Україна-Євросоюз" </a:t>
            </a:r>
            <a:r>
              <a:rPr lang="uk-UA" sz="2400" b="1" dirty="0"/>
              <a:t>було підписано три угоди з Європейською комісією і три угоди з Європейським інвестиційним банком щодо фінансування різних проектів.</a:t>
            </a:r>
          </a:p>
          <a:p>
            <a:endParaRPr lang="uk-UA" sz="2400" dirty="0" smtClean="0"/>
          </a:p>
          <a:p>
            <a:r>
              <a:rPr lang="uk-UA" sz="2400" dirty="0" smtClean="0"/>
              <a:t>Зокрема</a:t>
            </a:r>
            <a:r>
              <a:rPr lang="uk-UA" sz="2400" dirty="0"/>
              <a:t>, підписано угоду про </a:t>
            </a:r>
            <a:r>
              <a:rPr lang="uk-UA" sz="2400" b="1" i="1" dirty="0"/>
              <a:t>фінансування заходу "Програма ЄС "Міцні регіони" на суму 30 млн євро. </a:t>
            </a:r>
          </a:p>
          <a:p>
            <a:endParaRPr lang="en-US" sz="2400" dirty="0"/>
          </a:p>
          <a:p>
            <a:r>
              <a:rPr lang="uk-UA" sz="2400" dirty="0"/>
              <a:t>Також було підписано </a:t>
            </a:r>
            <a:r>
              <a:rPr lang="uk-UA" sz="2400" b="1" i="1" dirty="0"/>
              <a:t>угоду про фінансування заходу "Механізм розвитку громадянського суспільства України" на суму 20 млн євро, </a:t>
            </a:r>
            <a:r>
              <a:rPr lang="uk-UA" sz="2400" dirty="0"/>
              <a:t>метою якої є залучення допомоги ЄС для зміцнення демократії в Україні. </a:t>
            </a:r>
          </a:p>
          <a:p>
            <a:endParaRPr lang="uk-UA" sz="2400" dirty="0" smtClean="0"/>
          </a:p>
          <a:p>
            <a:r>
              <a:rPr lang="uk-UA" sz="2400" dirty="0" smtClean="0"/>
              <a:t>Крім </a:t>
            </a:r>
            <a:r>
              <a:rPr lang="uk-UA" sz="2400" dirty="0"/>
              <a:t>того, підписано </a:t>
            </a:r>
            <a:r>
              <a:rPr lang="uk-UA" sz="2400" b="1" i="1" dirty="0"/>
              <a:t>угоду про фінансування заходу "Кліматичний пакет для стабільної економіки: (</a:t>
            </a:r>
            <a:r>
              <a:rPr lang="en-US" sz="2400" b="1" i="1" dirty="0"/>
              <a:t>CASE) </a:t>
            </a:r>
            <a:r>
              <a:rPr lang="uk-UA" sz="2400" b="1" i="1" dirty="0"/>
              <a:t>в Україні" на суму 10 млн євро. </a:t>
            </a:r>
            <a:r>
              <a:rPr lang="uk-UA" sz="2400" dirty="0"/>
              <a:t>Угода передбачає розробку та реалізацію політики й заходів, які ефективно підтримуватимуть перехід до кліматично нейтральних, чистих, </a:t>
            </a:r>
            <a:r>
              <a:rPr lang="uk-UA" sz="2400" dirty="0" err="1"/>
              <a:t>ресурсоефективних</a:t>
            </a:r>
            <a:r>
              <a:rPr lang="uk-UA" sz="2400" dirty="0"/>
              <a:t> і безпечних енергопостачання і споживання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42862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7" y="585788"/>
            <a:ext cx="10944225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Також було підписано три угоди з ЄІБ. Однією угодою банк профінансує проект </a:t>
            </a:r>
            <a:r>
              <a:rPr lang="uk-UA" sz="2800" b="1" i="1" dirty="0"/>
              <a:t>"Енергоефективність громадських будівель в Україні" на 300 млн євро</a:t>
            </a:r>
            <a:r>
              <a:rPr lang="uk-UA" sz="2800" b="1" i="1" dirty="0" smtClean="0"/>
              <a:t>.</a:t>
            </a:r>
          </a:p>
          <a:p>
            <a:pPr algn="just"/>
            <a:endParaRPr lang="uk-UA" sz="2800" b="1" i="1" dirty="0"/>
          </a:p>
          <a:p>
            <a:pPr algn="just"/>
            <a:r>
              <a:rPr lang="uk-UA" sz="2800" b="1" i="1" dirty="0" smtClean="0"/>
              <a:t>Гарантійну </a:t>
            </a:r>
            <a:r>
              <a:rPr lang="uk-UA" sz="2800" b="1" i="1" dirty="0"/>
              <a:t>угоду між урядом України та ЄІБ "Логістична мережа (Модернізація і </a:t>
            </a:r>
            <a:r>
              <a:rPr lang="uk-UA" sz="2800" b="1" i="1" dirty="0" err="1"/>
              <a:t>цифровізація</a:t>
            </a:r>
            <a:r>
              <a:rPr lang="uk-UA" sz="2800" b="1" i="1" dirty="0"/>
              <a:t> "Укрпошти")</a:t>
            </a:r>
            <a:r>
              <a:rPr lang="uk-UA" sz="2800" i="1" dirty="0"/>
              <a:t> " на суму €30 млн підписали міністр інфраструктури України Владислав </a:t>
            </a:r>
            <a:r>
              <a:rPr lang="uk-UA" sz="2800" i="1" dirty="0" err="1"/>
              <a:t>Криклій</a:t>
            </a:r>
            <a:r>
              <a:rPr lang="uk-UA" sz="2800" i="1" dirty="0"/>
              <a:t> і віце-президент ЄІБ Ліліана Павлова.</a:t>
            </a:r>
          </a:p>
          <a:p>
            <a:pPr algn="just"/>
            <a:endParaRPr lang="uk-UA" sz="2800" i="1" dirty="0"/>
          </a:p>
          <a:p>
            <a:pPr algn="just"/>
            <a:r>
              <a:rPr lang="uk-UA" sz="2800" i="1" dirty="0" smtClean="0"/>
              <a:t>Підписання угоди забезпечить закупівлю сортувального обладнання, створення трьох сортувальних об'єктів, зокрема, будівництво </a:t>
            </a:r>
            <a:r>
              <a:rPr lang="uk-UA" sz="2800" i="1" dirty="0" err="1" smtClean="0"/>
              <a:t>хабу</a:t>
            </a:r>
            <a:r>
              <a:rPr lang="uk-UA" sz="2800" i="1" dirty="0" smtClean="0"/>
              <a:t> у Львові та 22 сортувальні депо в цілому, впровадження систем автоматичного </a:t>
            </a:r>
            <a:r>
              <a:rPr lang="uk-UA" sz="2800" i="1" dirty="0" err="1" smtClean="0"/>
              <a:t>відстежування</a:t>
            </a:r>
            <a:r>
              <a:rPr lang="uk-UA" sz="2800" i="1" dirty="0" smtClean="0"/>
              <a:t> пересування вантажів. 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4288286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5788"/>
            <a:ext cx="10872788" cy="55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428626"/>
            <a:ext cx="11430000" cy="6063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/>
              <a:t>	</a:t>
            </a:r>
            <a:r>
              <a:rPr lang="uk-UA" sz="2800" b="1" i="1" dirty="0" smtClean="0"/>
              <a:t>Процес </a:t>
            </a:r>
            <a:r>
              <a:rPr lang="uk-UA" sz="2800" b="1" i="1" dirty="0"/>
              <a:t>лібералізації візового режиму між Україною та ЄС </a:t>
            </a:r>
            <a:r>
              <a:rPr lang="uk-UA" sz="2000" i="1" dirty="0"/>
              <a:t>розпочався з моменту скасування віз для громадян ЄС з 1 вересня 2005 р. </a:t>
            </a:r>
            <a:endParaRPr lang="uk-UA" sz="2000" dirty="0" smtClean="0"/>
          </a:p>
          <a:p>
            <a:pPr algn="just"/>
            <a:r>
              <a:rPr lang="uk-UA" sz="2000" i="1" dirty="0" smtClean="0"/>
              <a:t>	Офіційно </a:t>
            </a:r>
            <a:r>
              <a:rPr lang="uk-UA" sz="2000" i="1" dirty="0"/>
              <a:t>діалог щодо визначення умов безвізового режиму для України розпочався 9 вересня 2008 р. на Паризькому саміті Україна – ЄС. </a:t>
            </a:r>
            <a:endParaRPr lang="uk-UA" sz="2000" dirty="0"/>
          </a:p>
          <a:p>
            <a:pPr algn="just"/>
            <a:r>
              <a:rPr lang="uk-UA" sz="2000" b="1" i="1" dirty="0" smtClean="0"/>
              <a:t>	На </a:t>
            </a:r>
            <a:r>
              <a:rPr lang="uk-UA" sz="2000" b="1" i="1" dirty="0"/>
              <a:t>саміті Україна – ЄС 22 листопада 2010 р. </a:t>
            </a:r>
            <a:r>
              <a:rPr lang="uk-UA" sz="2000" dirty="0"/>
              <a:t>у Брюсселі, був ухвалений План дій щодо лібералізації візового режиму між Україною та ЄС, який містив перелік реформ, які необхідно провести для запровадження нових правил перетину українцями кордону з європейськими країнами План дій щодо візової лібералізації з ЄС передбачав виконання </a:t>
            </a:r>
            <a:r>
              <a:rPr lang="uk-UA" sz="2000" b="1" i="1" dirty="0"/>
              <a:t>144 </a:t>
            </a:r>
            <a:r>
              <a:rPr lang="uk-UA" sz="2000" b="1" i="1" dirty="0" smtClean="0"/>
              <a:t>критеріїв </a:t>
            </a:r>
            <a:r>
              <a:rPr lang="ru-RU" sz="2000" i="1" dirty="0"/>
              <a:t>ЄС </a:t>
            </a:r>
            <a:r>
              <a:rPr lang="ru-RU" sz="2000" b="1" i="1" dirty="0"/>
              <a:t>за </a:t>
            </a:r>
            <a:r>
              <a:rPr lang="ru-RU" sz="2000" b="1" i="1" dirty="0" err="1"/>
              <a:t>чотирма</a:t>
            </a:r>
            <a:r>
              <a:rPr lang="ru-RU" sz="2000" b="1" i="1" dirty="0"/>
              <a:t> </a:t>
            </a:r>
            <a:r>
              <a:rPr lang="ru-RU" sz="2400" b="1" i="1" dirty="0"/>
              <a:t>блоками</a:t>
            </a:r>
            <a:r>
              <a:rPr lang="ru-RU" sz="2400" i="1" dirty="0"/>
              <a:t>: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безпека</a:t>
            </a:r>
            <a:r>
              <a:rPr lang="ru-RU" sz="2400" i="1" dirty="0" smtClean="0"/>
              <a:t> </a:t>
            </a:r>
            <a:r>
              <a:rPr lang="ru-RU" sz="2400" i="1" dirty="0" err="1"/>
              <a:t>документів</a:t>
            </a:r>
            <a:r>
              <a:rPr lang="ru-RU" sz="2400" i="1" dirty="0"/>
              <a:t>, </a:t>
            </a:r>
            <a:r>
              <a:rPr lang="ru-RU" sz="2400" i="1" dirty="0" err="1"/>
              <a:t>включаючи</a:t>
            </a:r>
            <a:r>
              <a:rPr lang="ru-RU" sz="2400" i="1" dirty="0"/>
              <a:t> </a:t>
            </a:r>
            <a:r>
              <a:rPr lang="ru-RU" sz="2400" i="1" dirty="0" err="1"/>
              <a:t>біометрику</a:t>
            </a:r>
            <a:r>
              <a:rPr lang="ru-RU" sz="2400" i="1" dirty="0"/>
              <a:t>;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протидія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нелегальній</a:t>
            </a:r>
            <a:r>
              <a:rPr lang="ru-RU" sz="2400" i="1" dirty="0" smtClean="0"/>
              <a:t> </a:t>
            </a:r>
            <a:r>
              <a:rPr lang="ru-RU" sz="2400" i="1" dirty="0" err="1"/>
              <a:t>міграції</a:t>
            </a:r>
            <a:r>
              <a:rPr lang="ru-RU" sz="2400" i="1" dirty="0"/>
              <a:t>, </a:t>
            </a:r>
            <a:r>
              <a:rPr lang="ru-RU" sz="2400" i="1" dirty="0" err="1"/>
              <a:t>включаючи</a:t>
            </a:r>
            <a:r>
              <a:rPr lang="ru-RU" sz="2400" i="1" dirty="0"/>
              <a:t> </a:t>
            </a:r>
            <a:r>
              <a:rPr lang="ru-RU" sz="2400" i="1" dirty="0" err="1"/>
              <a:t>реадмісію</a:t>
            </a:r>
            <a:r>
              <a:rPr lang="ru-RU" sz="2400" i="1" dirty="0"/>
              <a:t>;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забезпечення</a:t>
            </a:r>
            <a:r>
              <a:rPr lang="ru-RU" sz="2400" i="1" dirty="0" smtClean="0"/>
              <a:t> </a:t>
            </a:r>
            <a:r>
              <a:rPr lang="ru-RU" sz="2400" i="1" dirty="0" err="1"/>
              <a:t>громадського</a:t>
            </a:r>
            <a:r>
              <a:rPr lang="ru-RU" sz="2400" i="1" dirty="0"/>
              <a:t> </a:t>
            </a:r>
            <a:r>
              <a:rPr lang="ru-RU" sz="2400" i="1" dirty="0" smtClean="0"/>
              <a:t>порядку та </a:t>
            </a:r>
            <a:r>
              <a:rPr lang="ru-RU" sz="2400" i="1" dirty="0" err="1"/>
              <a:t>безпеки</a:t>
            </a:r>
            <a:r>
              <a:rPr lang="ru-RU" sz="2400" i="1" dirty="0"/>
              <a:t>;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забезпечення</a:t>
            </a:r>
            <a:r>
              <a:rPr lang="ru-RU" sz="2400" i="1" dirty="0" smtClean="0"/>
              <a:t> </a:t>
            </a:r>
            <a:r>
              <a:rPr lang="ru-RU" sz="2400" i="1" dirty="0" err="1"/>
              <a:t>основоположних</a:t>
            </a:r>
            <a:r>
              <a:rPr lang="ru-RU" sz="2400" i="1" dirty="0"/>
              <a:t> прав і свобод </a:t>
            </a:r>
            <a:r>
              <a:rPr lang="ru-RU" sz="2400" i="1" dirty="0" err="1"/>
              <a:t>людини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Виконувався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цей</a:t>
            </a:r>
            <a:r>
              <a:rPr lang="ru-RU" sz="2400" i="1" dirty="0" smtClean="0"/>
              <a:t> </a:t>
            </a:r>
            <a:r>
              <a:rPr lang="ru-RU" sz="2400" i="1" dirty="0"/>
              <a:t>план у </a:t>
            </a:r>
            <a:r>
              <a:rPr lang="ru-RU" sz="2400" i="1" dirty="0" err="1"/>
              <a:t>дві</a:t>
            </a:r>
            <a:r>
              <a:rPr lang="ru-RU" sz="2400" i="1" dirty="0"/>
              <a:t> </a:t>
            </a:r>
            <a:r>
              <a:rPr lang="ru-RU" sz="2400" i="1" dirty="0" err="1" smtClean="0"/>
              <a:t>фази</a:t>
            </a:r>
            <a:r>
              <a:rPr lang="ru-RU" sz="2400" i="1" dirty="0" smtClean="0"/>
              <a:t>: І</a:t>
            </a:r>
            <a:r>
              <a:rPr lang="ru-RU" sz="2400" i="1" dirty="0"/>
              <a:t>. </a:t>
            </a:r>
            <a:r>
              <a:rPr lang="ru-RU" sz="2400" i="1" dirty="0" err="1"/>
              <a:t>Законодавча</a:t>
            </a:r>
            <a:r>
              <a:rPr lang="ru-RU" sz="2400" i="1" dirty="0"/>
              <a:t> – </a:t>
            </a:r>
            <a:r>
              <a:rPr lang="ru-RU" sz="2400" i="1" dirty="0" err="1"/>
              <a:t>приведення</a:t>
            </a:r>
            <a:r>
              <a:rPr lang="ru-RU" sz="2400" i="1" dirty="0"/>
              <a:t> </a:t>
            </a:r>
            <a:r>
              <a:rPr lang="ru-RU" sz="2400" i="1" dirty="0" err="1"/>
              <a:t>законодавства</a:t>
            </a:r>
            <a:r>
              <a:rPr lang="ru-RU" sz="2400" i="1" dirty="0"/>
              <a:t> </a:t>
            </a:r>
            <a:r>
              <a:rPr lang="ru-RU" sz="2400" i="1" dirty="0" err="1"/>
              <a:t>України</a:t>
            </a:r>
            <a:r>
              <a:rPr lang="ru-RU" sz="2400" i="1" dirty="0"/>
              <a:t> та </a:t>
            </a:r>
            <a:r>
              <a:rPr lang="ru-RU" sz="2400" i="1" dirty="0" err="1"/>
              <a:t>нормативних</a:t>
            </a:r>
            <a:r>
              <a:rPr lang="ru-RU" sz="2400" i="1" dirty="0"/>
              <a:t> </a:t>
            </a:r>
            <a:r>
              <a:rPr lang="ru-RU" sz="2400" i="1" dirty="0" err="1"/>
              <a:t>актів</a:t>
            </a:r>
            <a:r>
              <a:rPr lang="ru-RU" sz="2400" i="1" dirty="0"/>
              <a:t> у</a:t>
            </a:r>
          </a:p>
          <a:p>
            <a:pPr algn="just"/>
            <a:r>
              <a:rPr lang="ru-RU" sz="2400" i="1" dirty="0" err="1"/>
              <a:t>відповідність</a:t>
            </a:r>
            <a:r>
              <a:rPr lang="ru-RU" sz="2400" i="1" dirty="0"/>
              <a:t> до </a:t>
            </a:r>
            <a:r>
              <a:rPr lang="ru-RU" sz="2400" i="1" dirty="0" err="1"/>
              <a:t>стандартів</a:t>
            </a:r>
            <a:r>
              <a:rPr lang="ru-RU" sz="2400" i="1" dirty="0"/>
              <a:t> </a:t>
            </a:r>
            <a:r>
              <a:rPr lang="ru-RU" sz="2400" i="1" dirty="0" smtClean="0"/>
              <a:t>ЄС. ІІ</a:t>
            </a:r>
            <a:r>
              <a:rPr lang="ru-RU" sz="2400" i="1" dirty="0"/>
              <a:t>. </a:t>
            </a:r>
            <a:r>
              <a:rPr lang="ru-RU" sz="2400" i="1" dirty="0" err="1"/>
              <a:t>Імплементаційна</a:t>
            </a:r>
            <a:r>
              <a:rPr lang="ru-RU" sz="2400" i="1" dirty="0"/>
              <a:t> – практична </a:t>
            </a:r>
            <a:r>
              <a:rPr lang="ru-RU" sz="2400" i="1" dirty="0" err="1"/>
              <a:t>реалізація</a:t>
            </a:r>
            <a:r>
              <a:rPr lang="ru-RU" sz="2400" i="1" dirty="0"/>
              <a:t> </a:t>
            </a:r>
            <a:r>
              <a:rPr lang="ru-RU" sz="2400" i="1" dirty="0" err="1"/>
              <a:t>оновленого</a:t>
            </a:r>
            <a:r>
              <a:rPr lang="ru-RU" sz="2400" i="1" dirty="0"/>
              <a:t> </a:t>
            </a:r>
            <a:r>
              <a:rPr lang="ru-RU" sz="2400" i="1" dirty="0" err="1"/>
              <a:t>законодавства</a:t>
            </a:r>
            <a:r>
              <a:rPr lang="ru-RU" sz="2400" i="1" dirty="0"/>
              <a:t> та</a:t>
            </a:r>
          </a:p>
          <a:p>
            <a:pPr algn="just"/>
            <a:r>
              <a:rPr lang="ru-RU" sz="2400" i="1" dirty="0" err="1"/>
              <a:t>забезпечення</a:t>
            </a:r>
            <a:r>
              <a:rPr lang="ru-RU" sz="2400" i="1" dirty="0"/>
              <a:t> </a:t>
            </a:r>
            <a:r>
              <a:rPr lang="ru-RU" sz="2400" i="1" dirty="0" err="1"/>
              <a:t>функціонування</a:t>
            </a:r>
            <a:r>
              <a:rPr lang="ru-RU" sz="2400" i="1" dirty="0"/>
              <a:t> </a:t>
            </a:r>
            <a:r>
              <a:rPr lang="ru-RU" sz="2400" i="1" dirty="0" err="1"/>
              <a:t>національної</a:t>
            </a:r>
            <a:r>
              <a:rPr lang="ru-RU" sz="2400" i="1" dirty="0"/>
              <a:t> практики </a:t>
            </a:r>
            <a:r>
              <a:rPr lang="ru-RU" sz="2400" i="1" dirty="0" err="1"/>
              <a:t>згідно</a:t>
            </a:r>
            <a:r>
              <a:rPr lang="ru-RU" sz="2400" i="1" dirty="0"/>
              <a:t> </a:t>
            </a:r>
            <a:r>
              <a:rPr lang="ru-RU" sz="2400" i="1" dirty="0" err="1"/>
              <a:t>зі</a:t>
            </a:r>
            <a:r>
              <a:rPr lang="ru-RU" sz="2400" i="1" dirty="0"/>
              <a:t> стандартами ЄС 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90422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685801"/>
            <a:ext cx="10901362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У </a:t>
            </a:r>
            <a:r>
              <a:rPr lang="uk-UA" sz="2400" dirty="0"/>
              <a:t>2013 – 2015 рр. в Україні працювало близько </a:t>
            </a:r>
            <a:r>
              <a:rPr lang="uk-UA" sz="2400" i="1" dirty="0"/>
              <a:t>20 експертних місій ЄС </a:t>
            </a:r>
            <a:r>
              <a:rPr lang="uk-UA" sz="2400" dirty="0"/>
              <a:t>з оцінювання виконання Україною критеріїв першої та другої фаз Плану дій. Лише в ході першої фази ухвалено близько 150 законів та підзаконних актів. </a:t>
            </a:r>
            <a:endParaRPr lang="uk-UA" sz="2400" dirty="0" smtClean="0"/>
          </a:p>
          <a:p>
            <a:pPr algn="just"/>
            <a:r>
              <a:rPr lang="uk-UA" sz="2400" dirty="0"/>
              <a:t>	</a:t>
            </a:r>
            <a:r>
              <a:rPr lang="uk-UA" sz="2400" dirty="0" smtClean="0"/>
              <a:t>Виконання </a:t>
            </a:r>
            <a:r>
              <a:rPr lang="uk-UA" sz="2400" dirty="0"/>
              <a:t>критеріїв у межах другої фази за результатами першого раунду оцінювання передбачало 54 рекомендації та близько 400 завдань. Протягом безвізового діалогу Україна – ЄС Єврокомісія підготувала шість доповідей щодо прогресу України у виконанні критеріїв Плану </a:t>
            </a:r>
            <a:r>
              <a:rPr lang="uk-UA" sz="2400" dirty="0" smtClean="0"/>
              <a:t>дій</a:t>
            </a:r>
            <a:r>
              <a:rPr lang="uk-UA" sz="2400" dirty="0"/>
              <a:t>. </a:t>
            </a:r>
            <a:endParaRPr lang="uk-UA" sz="2400" dirty="0" smtClean="0"/>
          </a:p>
          <a:p>
            <a:pPr algn="just"/>
            <a:r>
              <a:rPr lang="uk-UA" sz="2400" dirty="0"/>
              <a:t>	</a:t>
            </a:r>
            <a:r>
              <a:rPr lang="uk-UA" sz="2400" b="1" i="1" dirty="0" smtClean="0"/>
              <a:t>Проведення </a:t>
            </a:r>
            <a:r>
              <a:rPr lang="uk-UA" sz="2400" b="1" i="1" dirty="0"/>
              <a:t>низки </a:t>
            </a:r>
            <a:r>
              <a:rPr lang="uk-UA" sz="2400" b="1" i="1" dirty="0" smtClean="0"/>
              <a:t>реформ, прописаних </a:t>
            </a:r>
            <a:r>
              <a:rPr lang="uk-UA" sz="2400" b="1" i="1" dirty="0"/>
              <a:t>у Плані дій щодо візової лібералізації з ЄС, а саме: </a:t>
            </a:r>
            <a:r>
              <a:rPr lang="uk-UA" sz="2400" b="1" i="1" dirty="0" smtClean="0"/>
              <a:t>створення антикорупційних </a:t>
            </a:r>
            <a:r>
              <a:rPr lang="uk-UA" sz="2400" b="1" i="1" dirty="0"/>
              <a:t>структур Національного агентства з питань запобігання </a:t>
            </a:r>
            <a:r>
              <a:rPr lang="uk-UA" sz="2400" b="1" i="1" dirty="0" smtClean="0"/>
              <a:t>корупції і </a:t>
            </a:r>
            <a:r>
              <a:rPr lang="uk-UA" sz="2400" b="1" i="1" dirty="0"/>
              <a:t>Національного антикорупційного бюро України, електронні </a:t>
            </a:r>
            <a:r>
              <a:rPr lang="uk-UA" sz="2400" b="1" i="1" dirty="0" smtClean="0"/>
              <a:t>декларації держслужбовців</a:t>
            </a:r>
            <a:r>
              <a:rPr lang="uk-UA" sz="2400" b="1" i="1" dirty="0"/>
              <a:t>, реформи в галузі міграції, безпеки документів, захисту </a:t>
            </a:r>
            <a:r>
              <a:rPr lang="uk-UA" sz="2400" b="1" i="1" dirty="0" smtClean="0"/>
              <a:t>прав людини</a:t>
            </a:r>
            <a:r>
              <a:rPr lang="uk-UA" sz="2400" b="1" i="1" dirty="0"/>
              <a:t>, стало можливим внаслідок «безвізового діалогу» між Україною та </a:t>
            </a:r>
            <a:r>
              <a:rPr lang="uk-UA" sz="2400" b="1" i="1" dirty="0" smtClean="0"/>
              <a:t>ЄС.</a:t>
            </a:r>
          </a:p>
          <a:p>
            <a:pPr algn="just"/>
            <a:endParaRPr lang="uk-UA" sz="2400" b="1" i="1" dirty="0"/>
          </a:p>
          <a:p>
            <a:pPr algn="just"/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20055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514" y="642938"/>
            <a:ext cx="10901362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16 грудня 2015 р</a:t>
            </a:r>
            <a:r>
              <a:rPr lang="uk-UA" sz="2400" dirty="0"/>
              <a:t>. Єврокомісія підтвердила виконання Україною</a:t>
            </a:r>
          </a:p>
          <a:p>
            <a:pPr algn="just"/>
            <a:r>
              <a:rPr lang="uk-UA" sz="2400" dirty="0"/>
              <a:t>всіх критеріїв Плану дій щодо візової </a:t>
            </a:r>
            <a:r>
              <a:rPr lang="uk-UA" sz="2400" dirty="0" smtClean="0"/>
              <a:t>лібералізації;</a:t>
            </a:r>
          </a:p>
          <a:p>
            <a:pPr algn="just"/>
            <a:r>
              <a:rPr lang="uk-UA" sz="2400" b="1" dirty="0" smtClean="0"/>
              <a:t>18 </a:t>
            </a:r>
            <a:r>
              <a:rPr lang="uk-UA" sz="2400" b="1" dirty="0"/>
              <a:t>грудня 2015 р. </a:t>
            </a:r>
            <a:r>
              <a:rPr lang="uk-UA" sz="2400" dirty="0" smtClean="0"/>
              <a:t>схвалила шостий </a:t>
            </a:r>
            <a:r>
              <a:rPr lang="uk-UA" sz="2400" dirty="0"/>
              <a:t>і остаточний звіт, відзначивши успішне виконання Україною </a:t>
            </a:r>
            <a:r>
              <a:rPr lang="uk-UA" sz="2400" dirty="0" smtClean="0"/>
              <a:t>всіх необхідних </a:t>
            </a:r>
            <a:r>
              <a:rPr lang="uk-UA" sz="2400" dirty="0"/>
              <a:t>критеріїв для візової лібералізації. </a:t>
            </a:r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r>
              <a:rPr lang="uk-UA" sz="2400" i="1" dirty="0" smtClean="0"/>
              <a:t>Проте </a:t>
            </a:r>
            <a:r>
              <a:rPr lang="uk-UA" sz="2400" i="1" dirty="0"/>
              <a:t>знадобилося ще 2 </a:t>
            </a:r>
            <a:r>
              <a:rPr lang="uk-UA" sz="2400" i="1" dirty="0" smtClean="0"/>
              <a:t>роки</a:t>
            </a:r>
            <a:r>
              <a:rPr lang="uk-UA" sz="2400" dirty="0" smtClean="0"/>
              <a:t>, аби </a:t>
            </a:r>
            <a:r>
              <a:rPr lang="uk-UA" sz="2400" dirty="0"/>
              <a:t>візова лібералізація для громадян України стала реальністю: </a:t>
            </a:r>
            <a:endParaRPr lang="uk-UA" sz="2400" dirty="0" smtClean="0"/>
          </a:p>
          <a:p>
            <a:pPr algn="just"/>
            <a:r>
              <a:rPr lang="uk-UA" sz="2400" b="1" dirty="0" smtClean="0"/>
              <a:t>6 </a:t>
            </a:r>
            <a:r>
              <a:rPr lang="uk-UA" sz="2400" b="1" dirty="0"/>
              <a:t>квітня 2017 </a:t>
            </a:r>
            <a:r>
              <a:rPr lang="uk-UA" sz="2400" b="1" dirty="0" smtClean="0"/>
              <a:t>р. </a:t>
            </a:r>
            <a:r>
              <a:rPr lang="uk-UA" sz="2400" dirty="0" smtClean="0"/>
              <a:t>Європейський </a:t>
            </a:r>
            <a:r>
              <a:rPr lang="uk-UA" sz="2400" dirty="0"/>
              <a:t>парламент підтримав надання </a:t>
            </a:r>
            <a:r>
              <a:rPr lang="uk-UA" sz="2400" dirty="0" err="1"/>
              <a:t>безвізу</a:t>
            </a:r>
            <a:r>
              <a:rPr lang="uk-UA" sz="2400" dirty="0"/>
              <a:t> </a:t>
            </a:r>
            <a:r>
              <a:rPr lang="uk-UA" sz="2400" dirty="0" smtClean="0"/>
              <a:t>Україні;</a:t>
            </a:r>
          </a:p>
          <a:p>
            <a:pPr algn="just"/>
            <a:r>
              <a:rPr lang="uk-UA" sz="2400" b="1" dirty="0" smtClean="0"/>
              <a:t>26 </a:t>
            </a:r>
            <a:r>
              <a:rPr lang="uk-UA" sz="2400" b="1" dirty="0"/>
              <a:t>квітня </a:t>
            </a:r>
            <a:r>
              <a:rPr lang="uk-UA" sz="2400" dirty="0" smtClean="0"/>
              <a:t>посли держав-членів </a:t>
            </a:r>
            <a:r>
              <a:rPr lang="uk-UA" sz="2400" dirty="0"/>
              <a:t>ЄС підтримали рішення Європарламенту. </a:t>
            </a:r>
            <a:endParaRPr lang="uk-UA" sz="2400" dirty="0" smtClean="0"/>
          </a:p>
          <a:p>
            <a:pPr algn="just"/>
            <a:r>
              <a:rPr lang="uk-UA" sz="2400" dirty="0" smtClean="0"/>
              <a:t>Потім </a:t>
            </a:r>
            <a:r>
              <a:rPr lang="uk-UA" sz="2400" dirty="0"/>
              <a:t>було </a:t>
            </a:r>
            <a:r>
              <a:rPr lang="uk-UA" sz="2400" dirty="0" smtClean="0"/>
              <a:t>голосування Ради </a:t>
            </a:r>
            <a:r>
              <a:rPr lang="uk-UA" sz="2400" dirty="0"/>
              <a:t>міністрів закордонних справ ЄС та підписання цього рішення </a:t>
            </a:r>
            <a:r>
              <a:rPr lang="uk-UA" sz="2400" dirty="0" smtClean="0"/>
              <a:t>президентом Європарламенту </a:t>
            </a:r>
            <a:r>
              <a:rPr lang="uk-UA" sz="2400" dirty="0"/>
              <a:t>і представником головуючої країни (Мальти). </a:t>
            </a:r>
            <a:r>
              <a:rPr lang="uk-UA" sz="2400" dirty="0" smtClean="0"/>
              <a:t>Зрештою, </a:t>
            </a:r>
            <a:r>
              <a:rPr lang="uk-UA" sz="2400" b="1" i="1" dirty="0" smtClean="0"/>
              <a:t>11 </a:t>
            </a:r>
            <a:r>
              <a:rPr lang="uk-UA" sz="2400" b="1" i="1" dirty="0"/>
              <a:t>червня 2017 р. </a:t>
            </a:r>
            <a:r>
              <a:rPr lang="uk-UA" sz="2400" b="1" i="1" dirty="0" err="1"/>
              <a:t>безвіз</a:t>
            </a:r>
            <a:r>
              <a:rPr lang="uk-UA" sz="2400" b="1" i="1" dirty="0"/>
              <a:t> для українців почав </a:t>
            </a:r>
            <a:r>
              <a:rPr lang="uk-UA" sz="2400" b="1" i="1" dirty="0" smtClean="0"/>
              <a:t>працювати.</a:t>
            </a:r>
          </a:p>
          <a:p>
            <a:pPr algn="just"/>
            <a:endParaRPr lang="uk-UA" sz="2400" b="1" i="1" dirty="0"/>
          </a:p>
          <a:p>
            <a:pPr algn="just"/>
            <a:endParaRPr lang="uk-UA" sz="2400" b="1" i="1" dirty="0" smtClean="0"/>
          </a:p>
          <a:p>
            <a:pPr algn="just"/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39012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28663"/>
            <a:ext cx="10872788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uk-UA" sz="2400" dirty="0"/>
              <a:t>Із дня запуску безвізового режиму українці отримали право відвідувати без віз 30 країн Європи, які поділяються </a:t>
            </a:r>
            <a:r>
              <a:rPr lang="uk-UA" sz="2400" b="1" dirty="0"/>
              <a:t>на три </a:t>
            </a:r>
            <a:r>
              <a:rPr lang="uk-UA" sz="2400" b="1" dirty="0" smtClean="0"/>
              <a:t>блоки</a:t>
            </a:r>
            <a:r>
              <a:rPr lang="uk-UA" sz="2400" dirty="0" smtClean="0"/>
              <a:t>: </a:t>
            </a:r>
          </a:p>
          <a:p>
            <a:r>
              <a:rPr lang="uk-UA" sz="2400" dirty="0" smtClean="0"/>
              <a:t>а</a:t>
            </a:r>
            <a:r>
              <a:rPr lang="uk-UA" sz="2400" dirty="0"/>
              <a:t>) </a:t>
            </a:r>
            <a:r>
              <a:rPr lang="uk-UA" sz="2400" i="1" dirty="0"/>
              <a:t>22 країни Є</a:t>
            </a:r>
            <a:r>
              <a:rPr lang="en-US" sz="2400" i="1" dirty="0"/>
              <a:t>C, </a:t>
            </a:r>
            <a:r>
              <a:rPr lang="uk-UA" sz="2400" i="1" dirty="0"/>
              <a:t>які входять до Шенгенської зони</a:t>
            </a:r>
            <a:r>
              <a:rPr lang="uk-UA" sz="2400" dirty="0"/>
              <a:t>: Австрія, Бельгія, Греція, Данія, Естонія, Іспанія, Італія, Латвія, Литва, Люксембург, Мальта, Нідерланди, Німеччина, Польща, Португалія, Словаччина, Словенія, Угорщина, Фінляндія, Франція, Чехія та Швеція; </a:t>
            </a:r>
            <a:endParaRPr lang="uk-UA" sz="2400" dirty="0" smtClean="0"/>
          </a:p>
          <a:p>
            <a:r>
              <a:rPr lang="uk-UA" sz="2400" dirty="0" smtClean="0"/>
              <a:t>б</a:t>
            </a:r>
            <a:r>
              <a:rPr lang="uk-UA" sz="2400" dirty="0"/>
              <a:t>) </a:t>
            </a:r>
            <a:r>
              <a:rPr lang="uk-UA" sz="2400" i="1" dirty="0"/>
              <a:t>4 держави в складі ЄС, які входять до Шенгенської зони, але ще не зняли контроль на своїх внутрішніх кордонах:</a:t>
            </a:r>
            <a:r>
              <a:rPr lang="uk-UA" sz="2400" dirty="0"/>
              <a:t> Болгарія, Кіпр, Румунія та Хорватія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в</a:t>
            </a:r>
            <a:r>
              <a:rPr lang="uk-UA" sz="2400" i="1" dirty="0"/>
              <a:t>) 4 держави, які не входять до ЄС, але є учасницями Шенгенської уго</a:t>
            </a:r>
            <a:r>
              <a:rPr lang="uk-UA" sz="2400" dirty="0"/>
              <a:t>ди: Ісландія, Ліхтенштейн, Норвегія та Швейцарія. 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Дві </a:t>
            </a:r>
            <a:r>
              <a:rPr lang="uk-UA" sz="2400" dirty="0"/>
              <a:t>держави у складі ЄС – Велика Британія та Ірландія – провадять власну міграційну політику, тому для їхнього відвідування громадянам України, як і раніше, потрібно </a:t>
            </a:r>
            <a:r>
              <a:rPr lang="uk-UA" sz="2400" dirty="0" smtClean="0"/>
              <a:t>було оформлювати </a:t>
            </a:r>
            <a:r>
              <a:rPr lang="uk-UA" sz="2400" dirty="0"/>
              <a:t>візи. Необхідність оформлювати візи також поширюється на неєвропейські території Франції та </a:t>
            </a:r>
            <a:r>
              <a:rPr lang="uk-UA" sz="2400" dirty="0" smtClean="0"/>
              <a:t>Нідерландів.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3241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3" y="521223"/>
            <a:ext cx="110156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Під час візиту президента України Володимира Зеленського в </a:t>
            </a:r>
            <a:r>
              <a:rPr lang="uk-UA" sz="2400" dirty="0" smtClean="0"/>
              <a:t>Лондон (7-8 жовтня 2020 р.) </a:t>
            </a:r>
            <a:r>
              <a:rPr lang="uk-UA" sz="2400" dirty="0"/>
              <a:t>між Україною та Великобританією було підписано угоду, яка передбачає можливість взаємного спрощення візових обмежень.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" y="1721552"/>
            <a:ext cx="5772146" cy="46245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9349" y="1721552"/>
            <a:ext cx="5300663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/>
              <a:t>Зараз громадяни України, щоб відвідати Сполучене Королівство, мають отримати візу. Британцям для поїздок в Україну віза не була потрібна із 2005 року, однак безвізовий режим припинив діяти після виходу Британії з Євросоюзу на початку 2020-го. 30 січня Зеленський на рік надав підданим Великобританії право на безвізовий в'їзд в Україну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23753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496490"/>
            <a:ext cx="10772775" cy="57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42924"/>
            <a:ext cx="10844213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5" y="655243"/>
            <a:ext cx="11031792" cy="56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486697"/>
            <a:ext cx="11194025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0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9" y="603432"/>
            <a:ext cx="11087172" cy="57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2" y="579790"/>
            <a:ext cx="11073801" cy="5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0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1259</Words>
  <Application>Microsoft Office PowerPoint</Application>
  <PresentationFormat>Широкоэкранный</PresentationFormat>
  <Paragraphs>123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Garamond</vt:lpstr>
      <vt:lpstr>Натуральные материалы</vt:lpstr>
      <vt:lpstr>Європейський вимір зовнішньої політики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2020-10-24T08:23:43Z</dcterms:created>
  <dcterms:modified xsi:type="dcterms:W3CDTF">2020-11-03T09:00:03Z</dcterms:modified>
</cp:coreProperties>
</file>