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0" r:id="rId5"/>
    <p:sldId id="259" r:id="rId6"/>
    <p:sldId id="258" r:id="rId7"/>
    <p:sldId id="264" r:id="rId8"/>
    <p:sldId id="263" r:id="rId9"/>
    <p:sldId id="262" r:id="rId10"/>
    <p:sldId id="266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C7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775" y="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Dibujo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b="1" cap="none" spc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CF32E-A288-4793-9C4C-3FF1CF19EFD9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8732B-F725-4CA8-B816-E4C8325901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7760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CF32E-A288-4793-9C4C-3FF1CF19EFD9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8732B-F725-4CA8-B816-E4C8325901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607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CF32E-A288-4793-9C4C-3FF1CF19EFD9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8732B-F725-4CA8-B816-E4C8325901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0448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spc="0">
                <a:ln w="18415" cmpd="sng">
                  <a:solidFill>
                    <a:srgbClr val="0066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n>
                  <a:noFill/>
                </a:ln>
                <a:solidFill>
                  <a:srgbClr val="0000CC"/>
                </a:solidFill>
              </a:defRPr>
            </a:lvl1pPr>
            <a:lvl2pPr>
              <a:defRPr>
                <a:ln>
                  <a:noFill/>
                </a:ln>
                <a:solidFill>
                  <a:srgbClr val="0000CC"/>
                </a:solidFill>
              </a:defRPr>
            </a:lvl2pPr>
            <a:lvl3pPr>
              <a:defRPr>
                <a:ln>
                  <a:noFill/>
                </a:ln>
                <a:solidFill>
                  <a:srgbClr val="0000CC"/>
                </a:solidFill>
              </a:defRPr>
            </a:lvl3pPr>
            <a:lvl4pPr>
              <a:defRPr>
                <a:ln>
                  <a:noFill/>
                </a:ln>
                <a:solidFill>
                  <a:srgbClr val="0000CC"/>
                </a:solidFill>
              </a:defRPr>
            </a:lvl4pPr>
            <a:lvl5pPr>
              <a:defRPr>
                <a:ln>
                  <a:noFill/>
                </a:ln>
                <a:solidFill>
                  <a:srgbClr val="0000CC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CF32E-A288-4793-9C4C-3FF1CF19EFD9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8732B-F725-4CA8-B816-E4C8325901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742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CF32E-A288-4793-9C4C-3FF1CF19EFD9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8732B-F725-4CA8-B816-E4C8325901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4231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CF32E-A288-4793-9C4C-3FF1CF19EFD9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8732B-F725-4CA8-B816-E4C8325901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723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CF32E-A288-4793-9C4C-3FF1CF19EFD9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8732B-F725-4CA8-B816-E4C8325901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1185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CF32E-A288-4793-9C4C-3FF1CF19EFD9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8732B-F725-4CA8-B816-E4C8325901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0071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CF32E-A288-4793-9C4C-3FF1CF19EFD9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8732B-F725-4CA8-B816-E4C8325901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2317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CF32E-A288-4793-9C4C-3FF1CF19EFD9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8732B-F725-4CA8-B816-E4C8325901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0083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CF32E-A288-4793-9C4C-3FF1CF19EFD9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8732B-F725-4CA8-B816-E4C8325901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4413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CF32E-A288-4793-9C4C-3FF1CF19EFD9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8732B-F725-4CA8-B816-E4C832590157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6 Imagen" descr="Dibujo.bmp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0"/>
            <a:ext cx="12192000" cy="7010400"/>
          </a:xfrm>
          <a:prstGeom prst="rect">
            <a:avLst/>
          </a:prstGeom>
          <a:gradFill flip="none" rotWithShape="1">
            <a:gsLst>
              <a:gs pos="100000">
                <a:srgbClr val="03D4A8">
                  <a:alpha val="18000"/>
                </a:srgbClr>
              </a:gs>
              <a:gs pos="25000">
                <a:srgbClr val="21D6E0">
                  <a:alpha val="23000"/>
                </a:srgbClr>
              </a:gs>
              <a:gs pos="75000">
                <a:srgbClr val="0087E6">
                  <a:alpha val="25000"/>
                </a:srgbClr>
              </a:gs>
              <a:gs pos="100000">
                <a:srgbClr val="005CBF">
                  <a:alpha val="25999"/>
                </a:srgbClr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sz="1800"/>
          </a:p>
        </p:txBody>
      </p:sp>
    </p:spTree>
    <p:extLst>
      <p:ext uri="{BB962C8B-B14F-4D97-AF65-F5344CB8AC3E}">
        <p14:creationId xmlns:p14="http://schemas.microsoft.com/office/powerpoint/2010/main" val="4187832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6858000"/>
          </a:xfrm>
        </p:spPr>
        <p:txBody>
          <a:bodyPr>
            <a:normAutofit/>
          </a:bodyPr>
          <a:lstStyle/>
          <a:p>
            <a:r>
              <a:rPr lang="ru-RU" sz="6000" dirty="0" err="1" smtClean="0">
                <a:solidFill>
                  <a:schemeClr val="tx2">
                    <a:lumMod val="50000"/>
                  </a:schemeClr>
                </a:solidFill>
                <a:effectLst/>
              </a:rPr>
              <a:t>Тестова</a:t>
            </a:r>
            <a:r>
              <a:rPr lang="ru-RU" sz="6000" dirty="0" smtClean="0">
                <a:solidFill>
                  <a:schemeClr val="tx2">
                    <a:lumMod val="50000"/>
                  </a:schemeClr>
                </a:solidFill>
                <a:effectLst/>
              </a:rPr>
              <a:t> робота </a:t>
            </a:r>
            <a:r>
              <a:rPr lang="ru-RU" sz="6000" dirty="0">
                <a:solidFill>
                  <a:schemeClr val="tx2">
                    <a:lumMod val="50000"/>
                  </a:schemeClr>
                </a:solidFill>
                <a:effectLst/>
              </a:rPr>
              <a:t>№ 2 </a:t>
            </a:r>
            <a:r>
              <a:rPr lang="ru-RU" sz="6000" dirty="0" smtClean="0">
                <a:solidFill>
                  <a:schemeClr val="tx2">
                    <a:lumMod val="50000"/>
                  </a:schemeClr>
                </a:solidFill>
                <a:effectLst/>
              </a:rPr>
              <a:t/>
            </a:r>
            <a:br>
              <a:rPr lang="ru-RU" sz="6000" dirty="0" smtClean="0">
                <a:solidFill>
                  <a:schemeClr val="tx2">
                    <a:lumMod val="50000"/>
                  </a:schemeClr>
                </a:solidFill>
                <a:effectLst/>
              </a:rPr>
            </a:br>
            <a:r>
              <a:rPr lang="ru-RU" sz="6000" dirty="0" smtClean="0">
                <a:solidFill>
                  <a:srgbClr val="FF0000"/>
                </a:solidFill>
                <a:effectLst/>
              </a:rPr>
              <a:t>Тема</a:t>
            </a:r>
            <a:r>
              <a:rPr lang="ru-RU" sz="6000" dirty="0">
                <a:solidFill>
                  <a:srgbClr val="FF0000"/>
                </a:solidFill>
                <a:effectLst/>
              </a:rPr>
              <a:t>: </a:t>
            </a:r>
            <a:r>
              <a:rPr lang="ru-RU" sz="6000" dirty="0" err="1">
                <a:solidFill>
                  <a:srgbClr val="FF0000"/>
                </a:solidFill>
                <a:effectLst/>
              </a:rPr>
              <a:t>Вироблення</a:t>
            </a:r>
            <a:r>
              <a:rPr lang="ru-RU" sz="6000" dirty="0">
                <a:solidFill>
                  <a:srgbClr val="FF0000"/>
                </a:solidFill>
                <a:effectLst/>
              </a:rPr>
              <a:t> та </a:t>
            </a:r>
            <a:r>
              <a:rPr lang="ru-RU" sz="6000" dirty="0" err="1">
                <a:solidFill>
                  <a:srgbClr val="FF0000"/>
                </a:solidFill>
                <a:effectLst/>
              </a:rPr>
              <a:t>гальмування</a:t>
            </a:r>
            <a:r>
              <a:rPr lang="ru-RU" sz="6000" dirty="0">
                <a:solidFill>
                  <a:srgbClr val="FF0000"/>
                </a:solidFill>
                <a:effectLst/>
              </a:rPr>
              <a:t> </a:t>
            </a:r>
            <a:r>
              <a:rPr lang="ru-RU" sz="6000" dirty="0" err="1">
                <a:solidFill>
                  <a:srgbClr val="FF0000"/>
                </a:solidFill>
                <a:effectLst/>
              </a:rPr>
              <a:t>умовного</a:t>
            </a:r>
            <a:r>
              <a:rPr lang="ru-RU" sz="6000" dirty="0">
                <a:solidFill>
                  <a:srgbClr val="FF0000"/>
                </a:solidFill>
                <a:effectLst/>
              </a:rPr>
              <a:t> рефлексу в </a:t>
            </a:r>
            <a:r>
              <a:rPr lang="ru-RU" sz="6000" dirty="0" err="1">
                <a:solidFill>
                  <a:srgbClr val="FF0000"/>
                </a:solidFill>
                <a:effectLst/>
              </a:rPr>
              <a:t>людини</a:t>
            </a:r>
            <a:r>
              <a:rPr lang="ru-RU" sz="6000" dirty="0">
                <a:solidFill>
                  <a:srgbClr val="FF0000"/>
                </a:solidFill>
                <a:effectLst/>
              </a:rPr>
              <a:t> </a:t>
            </a:r>
            <a:r>
              <a:rPr lang="ru-RU" sz="6000" dirty="0">
                <a:solidFill>
                  <a:schemeClr val="tx2">
                    <a:lumMod val="50000"/>
                  </a:schemeClr>
                </a:solidFill>
                <a:effectLst/>
              </a:rPr>
              <a:t/>
            </a:r>
            <a:br>
              <a:rPr lang="ru-RU" sz="6000" dirty="0">
                <a:solidFill>
                  <a:schemeClr val="tx2">
                    <a:lumMod val="50000"/>
                  </a:schemeClr>
                </a:solidFill>
                <a:effectLst/>
              </a:rPr>
            </a:br>
            <a:r>
              <a:rPr lang="ru-RU" sz="6000" dirty="0">
                <a:solidFill>
                  <a:srgbClr val="FFFF00"/>
                </a:solidFill>
                <a:effectLst/>
              </a:rPr>
              <a:t>Мета </a:t>
            </a:r>
            <a:r>
              <a:rPr lang="ru-RU" sz="6000" dirty="0" err="1">
                <a:solidFill>
                  <a:srgbClr val="FFFF00"/>
                </a:solidFill>
                <a:effectLst/>
              </a:rPr>
              <a:t>роботи</a:t>
            </a:r>
            <a:r>
              <a:rPr lang="ru-RU" sz="6000" dirty="0">
                <a:solidFill>
                  <a:srgbClr val="FFFF00"/>
                </a:solidFill>
                <a:effectLst/>
              </a:rPr>
              <a:t>: </a:t>
            </a:r>
            <a:r>
              <a:rPr lang="ru-RU" sz="6000" dirty="0" err="1">
                <a:solidFill>
                  <a:srgbClr val="FFFF00"/>
                </a:solidFill>
                <a:effectLst/>
              </a:rPr>
              <a:t>оволодіти</a:t>
            </a:r>
            <a:r>
              <a:rPr lang="ru-RU" sz="6000" dirty="0">
                <a:solidFill>
                  <a:srgbClr val="FFFF00"/>
                </a:solidFill>
                <a:effectLst/>
              </a:rPr>
              <a:t> методикою </a:t>
            </a:r>
            <a:r>
              <a:rPr lang="ru-RU" sz="6000" dirty="0" err="1" smtClean="0">
                <a:solidFill>
                  <a:srgbClr val="FFFF00"/>
                </a:solidFill>
                <a:effectLst/>
              </a:rPr>
              <a:t>вироблення</a:t>
            </a:r>
            <a:r>
              <a:rPr lang="ru-RU" sz="6000" dirty="0" smtClean="0">
                <a:solidFill>
                  <a:srgbClr val="FFFF00"/>
                </a:solidFill>
                <a:effectLst/>
              </a:rPr>
              <a:t> </a:t>
            </a:r>
            <a:r>
              <a:rPr lang="ru-RU" sz="6000" dirty="0" err="1">
                <a:solidFill>
                  <a:srgbClr val="FFFF00"/>
                </a:solidFill>
                <a:effectLst/>
              </a:rPr>
              <a:t>умовного</a:t>
            </a:r>
            <a:r>
              <a:rPr lang="ru-RU" sz="6000" dirty="0">
                <a:solidFill>
                  <a:srgbClr val="FFFF00"/>
                </a:solidFill>
                <a:effectLst/>
              </a:rPr>
              <a:t> рефлексу в </a:t>
            </a:r>
            <a:r>
              <a:rPr lang="ru-RU" sz="6000" dirty="0" err="1">
                <a:solidFill>
                  <a:srgbClr val="FFFF00"/>
                </a:solidFill>
                <a:effectLst/>
              </a:rPr>
              <a:t>людини</a:t>
            </a:r>
            <a:r>
              <a:rPr lang="ru-RU" sz="6000" dirty="0">
                <a:solidFill>
                  <a:srgbClr val="FFFF00"/>
                </a:solidFill>
                <a:effectLst/>
              </a:rPr>
              <a:t>; </a:t>
            </a:r>
            <a:r>
              <a:rPr lang="ru-RU" sz="6000" dirty="0" err="1">
                <a:solidFill>
                  <a:srgbClr val="FFFF00"/>
                </a:solidFill>
                <a:effectLst/>
              </a:rPr>
              <a:t>прослідкувати</a:t>
            </a:r>
            <a:r>
              <a:rPr lang="ru-RU" sz="6000" dirty="0">
                <a:solidFill>
                  <a:srgbClr val="FFFF00"/>
                </a:solidFill>
                <a:effectLst/>
              </a:rPr>
              <a:t> </a:t>
            </a:r>
            <a:r>
              <a:rPr lang="ru-RU" sz="6000" dirty="0" err="1">
                <a:solidFill>
                  <a:srgbClr val="FFFF00"/>
                </a:solidFill>
                <a:effectLst/>
              </a:rPr>
              <a:t>прояв</a:t>
            </a:r>
            <a:r>
              <a:rPr lang="ru-RU" sz="6000" dirty="0">
                <a:solidFill>
                  <a:srgbClr val="FFFF00"/>
                </a:solidFill>
                <a:effectLst/>
              </a:rPr>
              <a:t> </a:t>
            </a:r>
            <a:r>
              <a:rPr lang="ru-RU" sz="6000" dirty="0" err="1">
                <a:solidFill>
                  <a:srgbClr val="FFFF00"/>
                </a:solidFill>
                <a:effectLst/>
              </a:rPr>
              <a:t>згасального</a:t>
            </a:r>
            <a:r>
              <a:rPr lang="ru-RU" sz="6000" dirty="0">
                <a:solidFill>
                  <a:srgbClr val="FFFF00"/>
                </a:solidFill>
                <a:effectLst/>
              </a:rPr>
              <a:t> </a:t>
            </a:r>
            <a:r>
              <a:rPr lang="ru-RU" sz="6000" dirty="0" err="1">
                <a:solidFill>
                  <a:srgbClr val="FFFF00"/>
                </a:solidFill>
                <a:effectLst/>
              </a:rPr>
              <a:t>гальмування</a:t>
            </a:r>
            <a:r>
              <a:rPr lang="ru-RU" sz="6000" dirty="0">
                <a:solidFill>
                  <a:srgbClr val="FFFF00"/>
                </a:solidFill>
                <a:effectLst/>
              </a:rPr>
              <a:t>.</a:t>
            </a:r>
            <a:r>
              <a:rPr lang="ru-RU" sz="6000" dirty="0">
                <a:solidFill>
                  <a:srgbClr val="0070C0"/>
                </a:solidFill>
                <a:effectLst/>
              </a:rPr>
              <a:t> </a:t>
            </a:r>
            <a:endParaRPr lang="ru-RU" sz="6000" dirty="0"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1559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3186" y="387275"/>
            <a:ext cx="10969214" cy="5738889"/>
          </a:xfrm>
        </p:spPr>
        <p:txBody>
          <a:bodyPr>
            <a:noAutofit/>
          </a:bodyPr>
          <a:lstStyle/>
          <a:p>
            <a:r>
              <a:rPr lang="ru-RU" sz="36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Оформлення</a:t>
            </a:r>
            <a:r>
              <a:rPr lang="ru-RU" sz="36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завдання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Використовуючи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отримані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дані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побудуйте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графік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. На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осі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Х (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абсцисі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)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відкладіть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порядковий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номер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спроби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, на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осі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Y (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ординаті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) – час,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який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випробовуваний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витратив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на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написання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чергового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слова. </a:t>
            </a:r>
          </a:p>
          <a:p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Підрахуйте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скільки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розривів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між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буквами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було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при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написанні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слова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звичайним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способом,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скільки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розривів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стало при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першій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і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наступних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спробах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написання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слова з права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наліво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Підрахувати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кількість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букв, в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яких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зустрічаються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елементи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букв (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або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букви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),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які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написані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старим способом.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15118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9548" y="301215"/>
            <a:ext cx="11467652" cy="6239434"/>
          </a:xfrm>
        </p:spPr>
        <p:txBody>
          <a:bodyPr/>
          <a:lstStyle/>
          <a:p>
            <a:r>
              <a:rPr lang="ru-RU" sz="40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Завдання</a:t>
            </a:r>
            <a:r>
              <a:rPr lang="ru-RU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1</a:t>
            </a:r>
            <a:r>
              <a:rPr lang="ru-RU" sz="4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40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Вироблення</a:t>
            </a:r>
            <a:r>
              <a:rPr lang="ru-RU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умовного</a:t>
            </a:r>
            <a:r>
              <a:rPr lang="ru-RU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рефлексу, </a:t>
            </a:r>
            <a:r>
              <a:rPr lang="ru-RU" sz="40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диференціювального</a:t>
            </a:r>
            <a:r>
              <a:rPr lang="ru-RU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та </a:t>
            </a:r>
            <a:r>
              <a:rPr lang="ru-RU" sz="40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згасального</a:t>
            </a:r>
            <a:r>
              <a:rPr lang="ru-RU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гальмування</a:t>
            </a:r>
            <a:r>
              <a:rPr lang="ru-RU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в </a:t>
            </a:r>
            <a:r>
              <a:rPr lang="ru-RU" sz="40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людини</a:t>
            </a:r>
            <a:r>
              <a:rPr lang="ru-RU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на </a:t>
            </a:r>
            <a:r>
              <a:rPr lang="ru-RU" sz="40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словесний</a:t>
            </a:r>
            <a:r>
              <a:rPr lang="ru-RU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подразник</a:t>
            </a:r>
            <a:r>
              <a:rPr lang="ru-RU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ru-RU" sz="4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1. Робота проводиться у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вигляді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колективного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експерименту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Експериментатор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має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 бути добре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видний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 студентам.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Заздалегідь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 студентам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дається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тільки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словесна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інструкція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: при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команді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 «РАЗ»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повинні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підняти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 свою праву руку.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564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9548" y="301215"/>
            <a:ext cx="11467652" cy="6239434"/>
          </a:xfrm>
        </p:spPr>
        <p:txBody>
          <a:bodyPr>
            <a:normAutofit/>
          </a:bodyPr>
          <a:lstStyle/>
          <a:p>
            <a:r>
              <a:rPr lang="ru-RU" sz="4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Словесний</a:t>
            </a:r>
            <a:r>
              <a:rPr lang="ru-RU" sz="4400" dirty="0">
                <a:solidFill>
                  <a:srgbClr val="000000"/>
                </a:solidFill>
                <a:latin typeface="Times New Roman" panose="02020603050405020304" pitchFamily="18" charset="0"/>
              </a:rPr>
              <a:t> сигнал «РАЗ» </a:t>
            </a:r>
            <a:r>
              <a:rPr lang="ru-RU" sz="4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виступає</a:t>
            </a:r>
            <a:r>
              <a:rPr lang="ru-RU" sz="4400" dirty="0">
                <a:solidFill>
                  <a:srgbClr val="000000"/>
                </a:solidFill>
                <a:latin typeface="Times New Roman" panose="02020603050405020304" pitchFamily="18" charset="0"/>
              </a:rPr>
              <a:t> в </a:t>
            </a:r>
            <a:r>
              <a:rPr lang="ru-RU" sz="4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ролі</a:t>
            </a:r>
            <a:r>
              <a:rPr lang="ru-RU" sz="4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4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безумовного</a:t>
            </a:r>
            <a:r>
              <a:rPr lang="ru-RU" sz="4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4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подразника</a:t>
            </a:r>
            <a:r>
              <a:rPr lang="ru-RU" sz="4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4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умовним</a:t>
            </a:r>
            <a:r>
              <a:rPr lang="ru-RU" sz="4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4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подразником</a:t>
            </a:r>
            <a:r>
              <a:rPr lang="ru-RU" sz="4400" dirty="0">
                <a:solidFill>
                  <a:srgbClr val="000000"/>
                </a:solidFill>
                <a:latin typeface="Times New Roman" panose="02020603050405020304" pitchFamily="18" charset="0"/>
              </a:rPr>
              <a:t> є </a:t>
            </a:r>
            <a:r>
              <a:rPr lang="ru-RU" sz="4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підйом</a:t>
            </a:r>
            <a:r>
              <a:rPr lang="ru-RU" sz="4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4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правої</a:t>
            </a:r>
            <a:r>
              <a:rPr lang="ru-RU" sz="4400" dirty="0">
                <a:solidFill>
                  <a:srgbClr val="000000"/>
                </a:solidFill>
                <a:latin typeface="Times New Roman" panose="02020603050405020304" pitchFamily="18" charset="0"/>
              </a:rPr>
              <a:t> руки </a:t>
            </a:r>
            <a:r>
              <a:rPr lang="ru-RU" sz="4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експериментатора</a:t>
            </a:r>
            <a:r>
              <a:rPr lang="ru-RU" sz="4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4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диференціювальним</a:t>
            </a:r>
            <a:r>
              <a:rPr lang="ru-RU" sz="4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4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подразником</a:t>
            </a:r>
            <a:r>
              <a:rPr lang="ru-RU" sz="4400" dirty="0">
                <a:solidFill>
                  <a:srgbClr val="000000"/>
                </a:solidFill>
                <a:latin typeface="Times New Roman" panose="02020603050405020304" pitchFamily="18" charset="0"/>
              </a:rPr>
              <a:t> є </a:t>
            </a:r>
            <a:r>
              <a:rPr lang="ru-RU" sz="4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підйом</a:t>
            </a:r>
            <a:r>
              <a:rPr lang="ru-RU" sz="4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4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лівої</a:t>
            </a:r>
            <a:r>
              <a:rPr lang="ru-RU" sz="4400" dirty="0">
                <a:solidFill>
                  <a:srgbClr val="000000"/>
                </a:solidFill>
                <a:latin typeface="Times New Roman" panose="02020603050405020304" pitchFamily="18" charset="0"/>
              </a:rPr>
              <a:t> руки </a:t>
            </a:r>
            <a:r>
              <a:rPr lang="ru-RU" sz="4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експериментатора</a:t>
            </a:r>
            <a:r>
              <a:rPr lang="ru-RU" sz="44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4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Експериментатор</a:t>
            </a:r>
            <a:r>
              <a:rPr lang="ru-RU" sz="4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4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швидко</a:t>
            </a:r>
            <a:r>
              <a:rPr lang="ru-RU" sz="4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4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піднімає</a:t>
            </a:r>
            <a:r>
              <a:rPr lang="ru-RU" sz="4400" dirty="0">
                <a:solidFill>
                  <a:srgbClr val="000000"/>
                </a:solidFill>
                <a:latin typeface="Times New Roman" panose="02020603050405020304" pitchFamily="18" charset="0"/>
              </a:rPr>
              <a:t> свою праву руку – </a:t>
            </a:r>
            <a:r>
              <a:rPr lang="ru-RU" sz="4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умовний</a:t>
            </a:r>
            <a:r>
              <a:rPr lang="ru-RU" sz="4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4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подразник</a:t>
            </a:r>
            <a:r>
              <a:rPr lang="ru-RU" sz="4400" dirty="0">
                <a:solidFill>
                  <a:srgbClr val="000000"/>
                </a:solidFill>
                <a:latin typeface="Times New Roman" panose="02020603050405020304" pitchFamily="18" charset="0"/>
              </a:rPr>
              <a:t> і </a:t>
            </a:r>
            <a:r>
              <a:rPr lang="ru-RU" sz="4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наприкінці</a:t>
            </a:r>
            <a:r>
              <a:rPr lang="ru-RU" sz="4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4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цього</a:t>
            </a:r>
            <a:r>
              <a:rPr lang="ru-RU" sz="4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4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руху</a:t>
            </a:r>
            <a:r>
              <a:rPr lang="ru-RU" sz="4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4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вимовляє</a:t>
            </a:r>
            <a:r>
              <a:rPr lang="ru-RU" sz="4400" dirty="0">
                <a:solidFill>
                  <a:srgbClr val="000000"/>
                </a:solidFill>
                <a:latin typeface="Times New Roman" panose="02020603050405020304" pitchFamily="18" charset="0"/>
              </a:rPr>
              <a:t> команду «РАЗ» – </a:t>
            </a:r>
            <a:r>
              <a:rPr lang="ru-RU" sz="4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безумовний</a:t>
            </a:r>
            <a:r>
              <a:rPr lang="ru-RU" sz="4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4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подразник</a:t>
            </a:r>
            <a:r>
              <a:rPr lang="ru-RU" sz="44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22326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9548" y="301215"/>
            <a:ext cx="11467652" cy="6239434"/>
          </a:xfrm>
        </p:spPr>
        <p:txBody>
          <a:bodyPr/>
          <a:lstStyle/>
          <a:p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2.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Впродовж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 8-9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повторень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 з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інтервалом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 у 15-20 секунд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експериментатор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поєднує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умовний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подразник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 –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підняття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 руки з командою «РАЗ». </a:t>
            </a:r>
          </a:p>
          <a:p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3. На 9-10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пробі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експериментатор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пред’являє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лише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умовний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подразник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 –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підняття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 руки та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підраховує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кількість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випробовуваних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 у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яких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виробився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умовний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 рефлекс.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50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7003228"/>
          </a:xfrm>
        </p:spPr>
        <p:txBody>
          <a:bodyPr/>
          <a:lstStyle/>
          <a:p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4. Повторивши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ще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декілька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разів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поєднання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команди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«РАЗ» і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підняття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правої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руки,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експериментатор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несподівано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піднімає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ліву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руку –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диференціювальний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подразник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і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підраховує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, у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скількох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випробовуваних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спостерігається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диференціювання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5.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Після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декількох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поєднань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умовного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і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безумовного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подразників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експериментатор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послідовно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пред’являє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лише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умовний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подразник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і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підраховує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скільки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було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потрібно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ізольованих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пред’явлень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умовного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подразника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для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повного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згасання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умовного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рефлексу.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196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" y="0"/>
            <a:ext cx="12192000" cy="6970955"/>
          </a:xfrm>
        </p:spPr>
        <p:txBody>
          <a:bodyPr>
            <a:normAutofit/>
          </a:bodyPr>
          <a:lstStyle/>
          <a:p>
            <a:r>
              <a:rPr lang="ru-RU" sz="40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Оформлення</a:t>
            </a:r>
            <a:r>
              <a:rPr lang="ru-RU" sz="4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40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завдання</a:t>
            </a:r>
            <a:r>
              <a:rPr lang="ru-RU" sz="4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Результати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дослідження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занесіть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 до протоколу та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зробіть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висновки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Зазначте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 в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протоколі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 є в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досліді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умовним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безумовним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диференціювальним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подразником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, у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чому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виражається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умовний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 рефлекс,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диференціювання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згасання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умовного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 рефлексу.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Відмітьте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скільки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повторень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було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потрібно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 для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вироблення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умовного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 рефлексу,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диференціювання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 та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його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згасання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 та у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скількох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випробовуваних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це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відбулося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52210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3186" y="387275"/>
            <a:ext cx="10969214" cy="5738889"/>
          </a:xfrm>
        </p:spPr>
        <p:txBody>
          <a:bodyPr>
            <a:noAutofit/>
          </a:bodyPr>
          <a:lstStyle/>
          <a:p>
            <a:r>
              <a:rPr lang="ru-RU" sz="40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Завдання</a:t>
            </a:r>
            <a:r>
              <a:rPr lang="ru-RU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4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2. </a:t>
            </a:r>
            <a:r>
              <a:rPr lang="ru-RU" sz="40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Вироблення</a:t>
            </a:r>
            <a:r>
              <a:rPr lang="ru-RU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навички</a:t>
            </a:r>
            <a:r>
              <a:rPr lang="ru-RU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дзеркального</a:t>
            </a:r>
            <a:r>
              <a:rPr lang="ru-RU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письма як приклад </a:t>
            </a:r>
            <a:r>
              <a:rPr lang="ru-RU" sz="40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руйнування</a:t>
            </a:r>
            <a:r>
              <a:rPr lang="ru-RU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старого і </a:t>
            </a:r>
            <a:r>
              <a:rPr lang="ru-RU" sz="40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утворення</a:t>
            </a:r>
            <a:r>
              <a:rPr lang="ru-RU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нового </a:t>
            </a:r>
            <a:r>
              <a:rPr lang="ru-RU" sz="40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динамічного</a:t>
            </a:r>
            <a:r>
              <a:rPr lang="ru-RU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стереотипу </a:t>
            </a:r>
            <a:endParaRPr lang="ru-RU" sz="4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40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Випробовуваного</a:t>
            </a:r>
            <a:r>
              <a:rPr lang="ru-RU" sz="4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просять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написати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скорописом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 яке-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небудь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 слово,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наприклад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: «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фізіологія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», «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гіпотенуза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», «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мотонейрон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» та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ін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Експериментатор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фіксує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 час, за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який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воно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було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написане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Праворуч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 слова в дужках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проставляють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витрачений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 час.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54926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"/>
            <a:ext cx="12192000" cy="5927464"/>
          </a:xfrm>
        </p:spPr>
        <p:txBody>
          <a:bodyPr>
            <a:normAutofit/>
          </a:bodyPr>
          <a:lstStyle/>
          <a:p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Випробовуваному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пропонують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написати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те ж слово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дзеркальним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шрифтом,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починаючи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писати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з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правої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частини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листа.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Писати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потрібно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так,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щоб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усі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елементи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букв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були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повернені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в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протилежну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сторону і не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друкованими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літерами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Бажано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писати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так,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щоб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не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бачити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попередніх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спроб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дзеркального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написання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Зробіть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10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спроб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, кожного разу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фіксуючи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витрачений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час у </a:t>
            </a:r>
            <a:r>
              <a:rPr lang="ru-RU" sz="36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таблиці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endParaRPr lang="ru-RU" sz="36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Приклад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написання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дзеркального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письма: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938" y="4892942"/>
            <a:ext cx="8465452" cy="943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58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" y="1161826"/>
            <a:ext cx="12231445" cy="4964338"/>
          </a:xfrm>
        </p:spPr>
        <p:txBody>
          <a:bodyPr>
            <a:normAutofit/>
          </a:bodyPr>
          <a:lstStyle/>
          <a:p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Таблиця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–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Результати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вироблення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навички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дзеркального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письма </a:t>
            </a:r>
            <a:endParaRPr lang="ru-RU" sz="36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31228"/>
            <a:ext cx="12231445" cy="2775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09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 ment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TM02474572[[fn=Медицинский шаблон оформления]]</Template>
  <TotalTime>111</TotalTime>
  <Words>483</Words>
  <Application>Microsoft Office PowerPoint</Application>
  <PresentationFormat>Широкоэкранный</PresentationFormat>
  <Paragraphs>18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La mente</vt:lpstr>
      <vt:lpstr>Тестова робота № 2  Тема: Вироблення та гальмування умовного рефлексу в людини  Мета роботи: оволодіти методикою вироблення умовного рефлексу в людини; прослідкувати прояв згасального гальмування.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10</cp:revision>
  <dcterms:created xsi:type="dcterms:W3CDTF">2020-02-28T19:35:58Z</dcterms:created>
  <dcterms:modified xsi:type="dcterms:W3CDTF">2020-02-28T21:27:31Z</dcterms:modified>
</cp:coreProperties>
</file>