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53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99032" y="1353312"/>
            <a:ext cx="87873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600" b="1" dirty="0" smtClean="0"/>
              <a:t>Проектування біомедичних систем</a:t>
            </a:r>
            <a:endParaRPr lang="ru-RU" sz="6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48472" y="4965192"/>
            <a:ext cx="2935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Ніконова А.О.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777577" y="3852561"/>
            <a:ext cx="433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</a:rPr>
              <a:t>Ф</a:t>
            </a:r>
            <a:r>
              <a:rPr lang="uk-UA" sz="3600" i="1" dirty="0" smtClean="0">
                <a:solidFill>
                  <a:schemeClr val="accent2">
                    <a:lumMod val="50000"/>
                  </a:schemeClr>
                </a:solidFill>
              </a:rPr>
              <a:t>ільтрація сигналу. </a:t>
            </a:r>
          </a:p>
          <a:p>
            <a:r>
              <a:rPr lang="uk-UA" sz="3600" i="1" dirty="0" smtClean="0">
                <a:solidFill>
                  <a:schemeClr val="accent2">
                    <a:lumMod val="50000"/>
                  </a:schemeClr>
                </a:solidFill>
              </a:rPr>
              <a:t>       Види фільтрів</a:t>
            </a:r>
            <a:endParaRPr lang="ru-RU" sz="36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886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750"/>
          <a:stretch/>
        </p:blipFill>
        <p:spPr bwMode="auto">
          <a:xfrm>
            <a:off x="1422595" y="234252"/>
            <a:ext cx="7329519" cy="652828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9314822" y="894303"/>
            <a:ext cx="203981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1 - фільтр </a:t>
            </a:r>
            <a:r>
              <a:rPr lang="uk-UA" dirty="0" err="1"/>
              <a:t>Бесселя</a:t>
            </a:r>
            <a:r>
              <a:rPr lang="uk-UA" dirty="0"/>
              <a:t> (α = 1,732); </a:t>
            </a:r>
            <a:endParaRPr lang="en-US" dirty="0" smtClean="0"/>
          </a:p>
          <a:p>
            <a:r>
              <a:rPr lang="uk-UA" dirty="0" smtClean="0"/>
              <a:t>2 </a:t>
            </a:r>
            <a:r>
              <a:rPr lang="uk-UA" dirty="0"/>
              <a:t>- фільтр </a:t>
            </a:r>
            <a:r>
              <a:rPr lang="uk-UA" dirty="0" err="1"/>
              <a:t>Баттерворта</a:t>
            </a:r>
            <a:r>
              <a:rPr lang="uk-UA" dirty="0"/>
              <a:t> (α = 1,414</a:t>
            </a:r>
            <a:r>
              <a:rPr lang="uk-UA" dirty="0" smtClean="0"/>
              <a:t>);</a:t>
            </a:r>
            <a:endParaRPr lang="en-US" dirty="0" smtClean="0"/>
          </a:p>
          <a:p>
            <a:r>
              <a:rPr lang="uk-UA" dirty="0" smtClean="0"/>
              <a:t>3 </a:t>
            </a:r>
            <a:r>
              <a:rPr lang="uk-UA" dirty="0"/>
              <a:t>- фільтр </a:t>
            </a:r>
            <a:r>
              <a:rPr lang="uk-UA" dirty="0" err="1"/>
              <a:t>Чебишева</a:t>
            </a:r>
            <a:r>
              <a:rPr lang="uk-UA" dirty="0"/>
              <a:t> з нерівномірністю 1 </a:t>
            </a:r>
            <a:r>
              <a:rPr lang="uk-UA" dirty="0" err="1"/>
              <a:t>дБ</a:t>
            </a:r>
            <a:r>
              <a:rPr lang="uk-UA" dirty="0" smtClean="0"/>
              <a:t>;</a:t>
            </a:r>
            <a:endParaRPr lang="en-US" dirty="0" smtClean="0"/>
          </a:p>
          <a:p>
            <a:r>
              <a:rPr lang="uk-UA" dirty="0" smtClean="0"/>
              <a:t>4 </a:t>
            </a:r>
            <a:r>
              <a:rPr lang="uk-UA" dirty="0"/>
              <a:t>- фільтр </a:t>
            </a:r>
            <a:r>
              <a:rPr lang="uk-UA" dirty="0" err="1"/>
              <a:t>Чебишева</a:t>
            </a:r>
            <a:r>
              <a:rPr lang="uk-UA" dirty="0"/>
              <a:t> з нерівномірністю 3дБ.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2148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59730" y="171950"/>
            <a:ext cx="667920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ВНУТРІШНІ ТА ЗОВНІШНІ</a:t>
            </a:r>
          </a:p>
          <a:p>
            <a:pPr algn="ctr"/>
            <a:r>
              <a:rPr lang="uk-UA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ПЕРЕШКОДИ І НАВЕДЕННЯ</a:t>
            </a:r>
            <a:endParaRPr lang="ru-RU" sz="3600" b="1" dirty="0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941064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uk-UA" sz="1800" dirty="0">
                <a:ea typeface="Times New Roman" panose="02020603050405020304" pitchFamily="18" charset="0"/>
              </a:rPr>
              <a:t>- мереживі перешкоди, амплітуда яких може досягати одиниць вольт,  а      частота </a:t>
            </a:r>
            <a:r>
              <a:rPr lang="uk-UA" sz="1800" dirty="0" smtClean="0">
                <a:ea typeface="Times New Roman" panose="02020603050405020304" pitchFamily="18" charset="0"/>
              </a:rPr>
              <a:t>відповідає</a:t>
            </a:r>
            <a:r>
              <a:rPr lang="en-US" sz="1800" dirty="0" smtClean="0">
                <a:ea typeface="Times New Roman" panose="02020603050405020304" pitchFamily="18" charset="0"/>
              </a:rPr>
              <a:t> </a:t>
            </a:r>
            <a:r>
              <a:rPr lang="uk-UA" sz="1800" dirty="0" smtClean="0">
                <a:ea typeface="Times New Roman" panose="02020603050405020304" pitchFamily="18" charset="0"/>
              </a:rPr>
              <a:t>частоті </a:t>
            </a:r>
            <a:r>
              <a:rPr lang="uk-UA" sz="1800" dirty="0">
                <a:ea typeface="Times New Roman" panose="02020603050405020304" pitchFamily="18" charset="0"/>
              </a:rPr>
              <a:t>живильної мережі 50 </a:t>
            </a:r>
            <a:r>
              <a:rPr lang="uk-UA" sz="1800" dirty="0" err="1">
                <a:ea typeface="Times New Roman" panose="02020603050405020304" pitchFamily="18" charset="0"/>
              </a:rPr>
              <a:t>Гц</a:t>
            </a:r>
            <a:r>
              <a:rPr lang="uk-UA" sz="1800" dirty="0">
                <a:ea typeface="Times New Roman" panose="02020603050405020304" pitchFamily="18" charset="0"/>
              </a:rPr>
              <a:t>;</a:t>
            </a:r>
            <a:endParaRPr lang="ru-RU" sz="1800" dirty="0"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uk-UA" sz="1800" dirty="0">
                <a:ea typeface="Times New Roman" panose="02020603050405020304" pitchFamily="18" charset="0"/>
              </a:rPr>
              <a:t> 	- потенціал поляризації, наявність якого обумовлена </a:t>
            </a:r>
            <a:r>
              <a:rPr lang="ru-RU" sz="1800" dirty="0">
                <a:ea typeface="Arial Unicode MS"/>
                <a:cs typeface="Arial Unicode MS"/>
              </a:rPr>
              <a:t>​​</a:t>
            </a:r>
            <a:r>
              <a:rPr lang="uk-UA" sz="1800" dirty="0">
                <a:ea typeface="Times New Roman" panose="02020603050405020304" pitchFamily="18" charset="0"/>
              </a:rPr>
              <a:t>електрохімічними процесами на кордоні зіткнення електрод - шкіра, а величина його досягає десятків мілівольт і визначається типом електрода. Основний спосіб зменшення потенціалу поляризації - фільтрація. Використання ВЧ-фільтрів з частотою зрізу більше десятків герц дозволяє зменшити його і підсилити </a:t>
            </a:r>
            <a:r>
              <a:rPr lang="uk-UA" sz="1800" dirty="0" err="1">
                <a:ea typeface="Times New Roman" panose="02020603050405020304" pitchFamily="18" charset="0"/>
              </a:rPr>
              <a:t>біопотенціали</a:t>
            </a:r>
            <a:r>
              <a:rPr lang="uk-UA" sz="1800" dirty="0">
                <a:ea typeface="Times New Roman" panose="02020603050405020304" pitchFamily="18" charset="0"/>
              </a:rPr>
              <a:t>;</a:t>
            </a:r>
            <a:endParaRPr lang="ru-RU" sz="1800" dirty="0"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uk-UA" sz="1800" dirty="0">
                <a:ea typeface="Times New Roman" panose="02020603050405020304" pitchFamily="18" charset="0"/>
              </a:rPr>
              <a:t> 	- мінлива різницева перешкода, обумовлена </a:t>
            </a:r>
            <a:r>
              <a:rPr lang="ru-RU" sz="1800" dirty="0">
                <a:ea typeface="Arial Unicode MS"/>
                <a:cs typeface="Arial Unicode MS"/>
              </a:rPr>
              <a:t>​​</a:t>
            </a:r>
            <a:r>
              <a:rPr lang="uk-UA" sz="1800" dirty="0">
                <a:ea typeface="Times New Roman" panose="02020603050405020304" pitchFamily="18" charset="0"/>
              </a:rPr>
              <a:t>біоелектричною активністю сусідніх тканин і органів, прилеглих до досліджуваного органу. Амплітуда такої перешкоди може змінюватись в межах від одиниць до десятків мілівольт, а частотний діапазон лежить в межах від десятих до десятків герц.</a:t>
            </a:r>
            <a:endParaRPr lang="ru-RU" sz="18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759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2400" dirty="0"/>
              <a:t>екранування (електростатичне і магнітне); </a:t>
            </a:r>
            <a:endParaRPr lang="uk-UA" sz="2400" dirty="0" smtClean="0"/>
          </a:p>
          <a:p>
            <a:r>
              <a:rPr lang="uk-UA" sz="2400" dirty="0" smtClean="0"/>
              <a:t>установка </a:t>
            </a:r>
            <a:r>
              <a:rPr lang="uk-UA" sz="2400" dirty="0"/>
              <a:t>фільтрів для зниження розповсюдження по проводах індуктивних перешкод від їх джерел; </a:t>
            </a:r>
            <a:endParaRPr lang="uk-UA" sz="2400" dirty="0" smtClean="0"/>
          </a:p>
          <a:p>
            <a:r>
              <a:rPr lang="uk-UA" sz="2400" dirty="0" smtClean="0"/>
              <a:t>фільтрація </a:t>
            </a:r>
            <a:r>
              <a:rPr lang="uk-UA" sz="2400" dirty="0"/>
              <a:t>сигналу, що знімається з </a:t>
            </a:r>
            <a:r>
              <a:rPr lang="uk-UA" sz="2400" dirty="0" err="1"/>
              <a:t>біооб'єкту</a:t>
            </a:r>
            <a:r>
              <a:rPr lang="uk-UA" sz="2400" dirty="0" smtClean="0"/>
              <a:t>;</a:t>
            </a:r>
          </a:p>
          <a:p>
            <a:r>
              <a:rPr lang="uk-UA" sz="2400" dirty="0" smtClean="0"/>
              <a:t> </a:t>
            </a:r>
            <a:r>
              <a:rPr lang="uk-UA" sz="2400" dirty="0"/>
              <a:t>застосування різних </a:t>
            </a:r>
            <a:r>
              <a:rPr lang="uk-UA" sz="2400" dirty="0" err="1"/>
              <a:t>схемотехнічних</a:t>
            </a:r>
            <a:r>
              <a:rPr lang="uk-UA" sz="2400" dirty="0"/>
              <a:t> методів підвищення завадостійкості (принцип </a:t>
            </a:r>
            <a:r>
              <a:rPr lang="uk-UA" sz="2400" dirty="0" err="1"/>
              <a:t>багатоканальності</a:t>
            </a:r>
            <a:r>
              <a:rPr lang="uk-UA" sz="2400" dirty="0"/>
              <a:t> (інваріантності), використання підсилювачів електричних сигналів з диференціальним входом, </a:t>
            </a:r>
            <a:r>
              <a:rPr lang="uk-UA" sz="2400" dirty="0" err="1"/>
              <a:t>симетрування</a:t>
            </a:r>
            <a:r>
              <a:rPr lang="uk-UA" sz="2400" dirty="0"/>
              <a:t> вимірювального ланцюга) та ін.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02795" y="400550"/>
            <a:ext cx="6744539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uk-UA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 І ЗАСОБИ </a:t>
            </a:r>
          </a:p>
          <a:p>
            <a:pPr algn="ctr"/>
            <a:r>
              <a:rPr lang="uk-UA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ЗМЕНШЕННЯ ПЕРЕШКОД 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453183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ПРИСТРОЇ ФІЛЬТРАЦІЇ СИГНАЛІВ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3584" y="1655064"/>
            <a:ext cx="9729216" cy="448056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Фільтри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призначені для того, щоб з усіх, поданих на його вхід, сигналів пропускати на вихід сигнали певних, наперед заданих частот.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> 	</a:t>
            </a: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uk-UA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зрізу</a:t>
            </a:r>
            <a:r>
              <a:rPr lang="uk-UA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це частота, при якій напруга на виході фільтра падає до рівня 0,707 від напруги в смузі пропускання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uk-UA" baseline="-25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(тобто падає на 3 </a:t>
            </a:r>
            <a:r>
              <a:rPr lang="uk-UA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дБ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Діапазон частот, що перевищує частоту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baseline="-25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називають смугою загасання (або загородження). Це частота, при якій вихідна напруга на 3 </a:t>
            </a:r>
            <a:r>
              <a:rPr lang="uk-UA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дБ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вище, ніж вихідна напруга в смузі загасання. Інтервал частот від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baseline="-25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baseline="-25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називають перехідною ділянкою.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2626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64592"/>
            <a:ext cx="9537192" cy="570280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uk-UA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Фільтри нижніх частот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пропускають на вихід всі частоти, починаючи з нульової і до деякої заданої частоти, званої частотою зрізу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частот вище частот зрізу фільтри нижніх частот послаблюють сигнал (рис.3.1, а). Діапазон частот від нуля до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називають смугою пропускання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704"/>
          <a:stretch/>
        </p:blipFill>
        <p:spPr bwMode="auto">
          <a:xfrm>
            <a:off x="2521005" y="2090058"/>
            <a:ext cx="8110151" cy="46373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2809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1260" y="213528"/>
            <a:ext cx="10485455" cy="14859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uk-UA" dirty="0"/>
              <a:t> 	</a:t>
            </a:r>
            <a:r>
              <a:rPr lang="uk-UA" sz="22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Фільтр верхніх частот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послаблює всі частоти, починаючи від нуля і до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пропускає всі частоти вище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верхньої частотної межі використовуваної схеми ОП (в ідеалі до нескінченності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04"/>
          <a:stretch/>
        </p:blipFill>
        <p:spPr bwMode="auto">
          <a:xfrm>
            <a:off x="2311121" y="2652765"/>
            <a:ext cx="7707086" cy="40997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4049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10686422" cy="26803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Смуговий</a:t>
            </a:r>
            <a:r>
              <a:rPr lang="ru-RU" sz="22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фільтр</a:t>
            </a:r>
            <a:r>
              <a:rPr lang="ru-RU" sz="22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пропускає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смузі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нижньою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верхньою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частотою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зрізу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ср1 і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ср2.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ср1 і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ср2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загашаються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Діапазони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f1`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ср1 і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ср2 до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f2`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перехідними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ділянками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Геометричне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частот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ср1 і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ср2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центральною частотою  </a:t>
            </a:r>
            <a:endParaRPr lang="ru-RU" dirty="0"/>
          </a:p>
        </p:txBody>
      </p:sp>
      <p:pic>
        <p:nvPicPr>
          <p:cNvPr id="22" name="Рисунок 2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220"/>
          <a:stretch/>
        </p:blipFill>
        <p:spPr bwMode="auto">
          <a:xfrm>
            <a:off x="2816259" y="2890576"/>
            <a:ext cx="7463205" cy="38016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6953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000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Режекторний</a:t>
            </a:r>
            <a:r>
              <a:rPr lang="uk-UA" sz="20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смуговий фільтр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(загородження) послаблює всі частоти між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ср1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ср2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пропускає всі інші частоти (рис.3.1, г). Ці фільтри використовують найчастіше для загасання сигналу перешкоди, наприклад мережної перешкоди 50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Гц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679"/>
          <a:stretch/>
        </p:blipFill>
        <p:spPr bwMode="auto">
          <a:xfrm>
            <a:off x="2914022" y="2321170"/>
            <a:ext cx="6953459" cy="42404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1379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90919"/>
            <a:ext cx="10736664" cy="666708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uk-UA" dirty="0"/>
              <a:t>	При розрахунку фільтрів та зображень їх частотних характеристик часто на практиці </a:t>
            </a:r>
            <a:r>
              <a:rPr lang="uk-UA" i="1" dirty="0"/>
              <a:t>використовують логарифмічні шкали</a:t>
            </a:r>
            <a:r>
              <a:rPr lang="uk-UA" dirty="0"/>
              <a:t>. </a:t>
            </a:r>
            <a:r>
              <a:rPr lang="uk-UA" i="1" dirty="0"/>
              <a:t>Коефіцієнт підсилення А в логарифмічній шкалі</a:t>
            </a:r>
            <a:r>
              <a:rPr lang="uk-UA" dirty="0"/>
              <a:t> виражається в децибелах </a:t>
            </a:r>
            <a:r>
              <a:rPr lang="uk-UA" dirty="0">
                <a:solidFill>
                  <a:srgbClr val="C00000"/>
                </a:solidFill>
              </a:rPr>
              <a:t>А (</a:t>
            </a:r>
            <a:r>
              <a:rPr lang="uk-UA" dirty="0" err="1">
                <a:solidFill>
                  <a:srgbClr val="C00000"/>
                </a:solidFill>
              </a:rPr>
              <a:t>дБ</a:t>
            </a:r>
            <a:r>
              <a:rPr lang="uk-UA" dirty="0">
                <a:solidFill>
                  <a:srgbClr val="C00000"/>
                </a:solidFill>
              </a:rPr>
              <a:t>) = 20·</a:t>
            </a:r>
            <a:r>
              <a:rPr lang="en-US" dirty="0" err="1">
                <a:solidFill>
                  <a:srgbClr val="C00000"/>
                </a:solidFill>
              </a:rPr>
              <a:t>lg</a:t>
            </a:r>
            <a:r>
              <a:rPr lang="uk-UA" dirty="0">
                <a:solidFill>
                  <a:srgbClr val="C00000"/>
                </a:solidFill>
              </a:rPr>
              <a:t>А</a:t>
            </a:r>
            <a:r>
              <a:rPr lang="uk-UA" dirty="0" smtClean="0">
                <a:solidFill>
                  <a:srgbClr val="C00000"/>
                </a:solidFill>
              </a:rPr>
              <a:t>,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uk-UA" dirty="0" smtClean="0">
                <a:solidFill>
                  <a:srgbClr val="C00000"/>
                </a:solidFill>
              </a:rPr>
              <a:t> </a:t>
            </a:r>
            <a:r>
              <a:rPr lang="uk-UA" dirty="0"/>
              <a:t>де А - числове значення коефіцієнта підсилення</a:t>
            </a:r>
            <a:r>
              <a:rPr lang="uk-UA" dirty="0" smtClean="0"/>
              <a:t>.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uk-UA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Полюсами фільтра з практичної точки зору називають складові нахилу його частотної характеристики на перехідній ділянці, яка обумовлена наявністю RC - ланцюгів, що використовуються для формування частотних характеристик.</a:t>
            </a:r>
            <a:br>
              <a:rPr lang="uk-UA" i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uk-UA" i="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фільтра </a:t>
            </a:r>
            <a:r>
              <a:rPr lang="uk-UA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число його полюсів. Кожен полюс вносить в нахил перехідної ділянки 6 </a:t>
            </a:r>
            <a:r>
              <a:rPr lang="uk-UA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дБ</a:t>
            </a:r>
            <a:r>
              <a:rPr lang="uk-UA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октаву або 20 </a:t>
            </a:r>
            <a:r>
              <a:rPr lang="uk-UA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дБ</a:t>
            </a:r>
            <a:r>
              <a:rPr lang="uk-UA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декаду. Число полюсів фільтра пов'язують також зі ступенем поліномів передатних функцій фільтрів. Коефіцієнт загасання </a:t>
            </a:r>
            <a:r>
              <a:rPr lang="uk-UA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uk-UA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визначає форму характеристики фільтра на перехідній ділянці і вид викиду характеристики в смузі пропускання поблизу перехідного процесу. Таким чином, коефіцієнт загасання визначає форму частотної характеристики фільтра, тобто його тип. </a:t>
            </a:r>
            <a:endParaRPr lang="en-US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9490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71</TotalTime>
  <Words>192</Words>
  <Application>Microsoft Office PowerPoint</Application>
  <PresentationFormat>Широкоэкранный</PresentationFormat>
  <Paragraphs>28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Arial Unicode MS</vt:lpstr>
      <vt:lpstr>Franklin Gothic Book</vt:lpstr>
      <vt:lpstr>Times New Roman</vt:lpstr>
      <vt:lpstr>Crop</vt:lpstr>
      <vt:lpstr>Microsoft Equation 3.0</vt:lpstr>
      <vt:lpstr>Презентация PowerPoint</vt:lpstr>
      <vt:lpstr>Презентация PowerPoint</vt:lpstr>
      <vt:lpstr>Презентация PowerPoint</vt:lpstr>
      <vt:lpstr>ПРИСТРОЇ ФІЛЬТРАЦІЇ СИГНАЛІВ </vt:lpstr>
      <vt:lpstr>Презентация PowerPoint</vt:lpstr>
      <vt:lpstr>  Фільтр верхніх частот послаблює всі частоти, починаючи від нуля і до fср, і пропускає всі частоти вище fср до верхньої частотної межі використовуваної схеми ОП (в ідеалі до нескінченності). </vt:lpstr>
      <vt:lpstr> Смуговий фільтр пропускає всі частоти в смузі між нижньою і верхньою частотою зрізу fср1 і fср2. Всі частоти нижче fср1 і fср2 загашаються. Діапазони від f1` до fср1 і fср2 до f2` є перехідними ділянками. Геометричне середнє частот fср1 і fср2 називають середньою центральною частотою  </vt:lpstr>
      <vt:lpstr> Режекторний смуговий фільтр (загородження) послаблює всі частоти між fср1 і fср2 і пропускає всі інші частоти (рис.3.1, г). Ці фільтри використовують найчастіше для загасання сигналу перешкоди, наприклад мережної перешкоди 50 Гц.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Алина</dc:creator>
  <cp:lastModifiedBy>Алина</cp:lastModifiedBy>
  <cp:revision>8</cp:revision>
  <dcterms:created xsi:type="dcterms:W3CDTF">2020-10-21T11:40:04Z</dcterms:created>
  <dcterms:modified xsi:type="dcterms:W3CDTF">2020-10-21T12:51:52Z</dcterms:modified>
</cp:coreProperties>
</file>