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0" r:id="rId3"/>
    <p:sldId id="306" r:id="rId4"/>
    <p:sldId id="344" r:id="rId5"/>
    <p:sldId id="339" r:id="rId6"/>
    <p:sldId id="338" r:id="rId7"/>
    <p:sldId id="345" r:id="rId8"/>
    <p:sldId id="325" r:id="rId9"/>
    <p:sldId id="321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670" y="-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21.10.2020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агресії та злочинності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ПСИХОАНАЛІТИЧНА ТЕОРІЯ АГРЕСІЇ ЗІГМУНДА ФРОЙДА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880" y="980728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Зігмунд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Фройд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381092" y="1785926"/>
            <a:ext cx="45513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(1856 –1939)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Австрійський невролог, психіатр, засновник психоаналізу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клінічного методу лікування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психопатологій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 допомогою діалогу між пацієнтом та психоаналітиком.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upload.wikimedia.org/wikipedia/commons/3/36/Si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9533" y="0"/>
            <a:ext cx="504246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СТРУКТУРА ОСОБИСТОСТІ за З.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Фройдом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7175" name="Picture 7" descr="Pin by 8ucket -&quot;Bucket&quot; on Psychoanalytics | Social work exam, Freud  psychology, Freud the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50" y="2214554"/>
            <a:ext cx="4706320" cy="35946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67372" y="235743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відповідності до теорії З.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Фройда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THE ID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(Воно)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примітивна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інстинктивна частина особистості, що включає сексуальні та агресивні інстинкти та витіснені потреби.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THE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SUPER-EGO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(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Над-Я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)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оперує нормами та правилами, які особистість взяла для себе з соціального оточення (включає Совість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Его-Ідеал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THE EGO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(Я)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особистості, яка відповідає за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здіснення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конструктивного діалогу між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Super-Ego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2114" y="-14287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310314" y="1357298"/>
            <a:ext cx="4429156" cy="2706728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Базуючись на теорії психоаналізу</a:t>
            </a:r>
            <a:r>
              <a:rPr lang="en-US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Зійгмунд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Фройд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розвинул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терапевтичний метод,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який використовує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вільні асоціації пацієнта.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39938" name="Picture 2" descr="Плекання душі: Світові концепції психотерапії та їхні творці - новини ZIK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12" y="1214422"/>
            <a:ext cx="5419725" cy="3790950"/>
          </a:xfrm>
          <a:prstGeom prst="rect">
            <a:avLst/>
          </a:prstGeom>
          <a:noFill/>
        </p:spPr>
      </p:pic>
      <p:pic>
        <p:nvPicPr>
          <p:cNvPr id="8" name="Picture 12" descr="Sigmund Freud Books - Biography and List of Works - Author of 'Th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8" y="4071942"/>
            <a:ext cx="1531635" cy="244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Biareview.com - The Books of Psychoanalys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68" y="4000504"/>
            <a:ext cx="1785950" cy="25186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Структура </a:t>
            </a:r>
            <a:r>
              <a:rPr lang="uk-UA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безсвідомого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за </a:t>
            </a:r>
            <a:r>
              <a:rPr lang="uk-UA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Зігмудом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Фройдом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9223" name="Picture 7" descr="Архетипы - Каталог Курса - Аматор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58" y="3357562"/>
            <a:ext cx="6311705" cy="300037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952596" y="2071678"/>
            <a:ext cx="2357454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/>
                </a:solidFill>
              </a:rPr>
              <a:t>ІД</a:t>
            </a:r>
          </a:p>
          <a:p>
            <a:pPr algn="ctr"/>
            <a:r>
              <a:rPr lang="uk-UA" i="1" dirty="0" err="1" smtClean="0">
                <a:solidFill>
                  <a:schemeClr val="accent2"/>
                </a:solidFill>
              </a:rPr>
              <a:t>безсвідоме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24166" y="3786190"/>
            <a:ext cx="2357454" cy="135732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Інстинкт </a:t>
            </a:r>
            <a:r>
              <a:rPr lang="uk-UA" b="1" dirty="0" err="1" smtClean="0">
                <a:solidFill>
                  <a:schemeClr val="bg1"/>
                </a:solidFill>
              </a:rPr>
              <a:t>Мортідо</a:t>
            </a:r>
            <a:r>
              <a:rPr lang="uk-UA" b="1" dirty="0" smtClean="0">
                <a:solidFill>
                  <a:schemeClr val="bg1"/>
                </a:solidFill>
              </a:rPr>
              <a:t> (Смерті)</a:t>
            </a:r>
          </a:p>
          <a:p>
            <a:pPr algn="ctr"/>
            <a:r>
              <a:rPr lang="uk-UA" i="1" dirty="0" smtClean="0">
                <a:solidFill>
                  <a:schemeClr val="bg1"/>
                </a:solidFill>
              </a:rPr>
              <a:t>Інстинкт руйнації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2398" y="3786190"/>
            <a:ext cx="2357454" cy="135732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Інстинкт Лібідо (Життя)</a:t>
            </a:r>
          </a:p>
          <a:p>
            <a:pPr algn="ctr"/>
            <a:r>
              <a:rPr lang="uk-UA" i="1" dirty="0" smtClean="0">
                <a:solidFill>
                  <a:schemeClr val="bg1"/>
                </a:solidFill>
              </a:rPr>
              <a:t>Сексуальний інстинкт, самозбереження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381092" y="3286124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52860" y="3357562"/>
            <a:ext cx="847732" cy="347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238348" y="571480"/>
            <a:ext cx="7772400" cy="12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Психоаналіз</a:t>
            </a:r>
            <a:r>
              <a:rPr lang="en-US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: </a:t>
            </a:r>
            <a:r>
              <a:rPr lang="uk-UA" alt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іллюстрація</a:t>
            </a: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uk-UA" alt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внутрішньоособистісного</a:t>
            </a: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діалогу </a:t>
            </a:r>
            <a:endParaRPr lang="uk-UA" altLang="uk-UA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algn="ctr"/>
            <a:r>
              <a:rPr lang="uk-UA" alt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(</a:t>
            </a: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між підструктурами особистості)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8199" name="Picture 7" descr="Id, Ego &amp; Superego (Journal Entry) – TheSeedSowerz Communic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4" y="2500306"/>
            <a:ext cx="3181350" cy="288607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881026" y="2643182"/>
            <a:ext cx="2357454" cy="1357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ІД</a:t>
            </a:r>
          </a:p>
          <a:p>
            <a:pPr algn="ctr"/>
            <a:r>
              <a:rPr lang="uk-UA" i="1" dirty="0" smtClean="0">
                <a:solidFill>
                  <a:schemeClr val="bg1"/>
                </a:solidFill>
              </a:rPr>
              <a:t>“Я хочу з</a:t>
            </a:r>
            <a:r>
              <a:rPr lang="en-GB" i="1" dirty="0" smtClean="0">
                <a:solidFill>
                  <a:schemeClr val="bg1"/>
                </a:solidFill>
              </a:rPr>
              <a:t>’</a:t>
            </a:r>
            <a:r>
              <a:rPr lang="uk-UA" i="1" dirty="0" smtClean="0">
                <a:solidFill>
                  <a:schemeClr val="bg1"/>
                </a:solidFill>
              </a:rPr>
              <a:t>їсти морозиво зараз!”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67174" y="2643182"/>
            <a:ext cx="2357454" cy="1357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СУПЕРЕГО</a:t>
            </a:r>
          </a:p>
          <a:p>
            <a:pPr algn="ctr"/>
            <a:r>
              <a:rPr lang="uk-UA" i="1" dirty="0" err="1" smtClean="0">
                <a:solidFill>
                  <a:schemeClr val="bg1"/>
                </a:solidFill>
              </a:rPr>
              <a:t>“Зараз</a:t>
            </a:r>
            <a:r>
              <a:rPr lang="uk-UA" i="1" dirty="0" smtClean="0">
                <a:solidFill>
                  <a:schemeClr val="bg1"/>
                </a:solidFill>
              </a:rPr>
              <a:t> не можна - іде пара!”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4100" y="4643446"/>
            <a:ext cx="2357454" cy="1357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ЕГО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“З</a:t>
            </a:r>
            <a:r>
              <a:rPr lang="en-GB" dirty="0" smtClean="0">
                <a:solidFill>
                  <a:schemeClr val="bg1"/>
                </a:solidFill>
              </a:rPr>
              <a:t>’</a:t>
            </a:r>
            <a:r>
              <a:rPr lang="uk-UA" dirty="0" smtClean="0">
                <a:solidFill>
                  <a:schemeClr val="bg1"/>
                </a:solidFill>
              </a:rPr>
              <a:t>їм морозиво після пари!”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238348" y="3929066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4238612" y="4071942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666844" y="2786058"/>
            <a:ext cx="7772400" cy="12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uk-UA" alt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Зігмунд</a:t>
            </a:r>
            <a:r>
              <a:rPr lang="uk-UA" alt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 </a:t>
            </a:r>
            <a:r>
              <a:rPr lang="uk-UA" alt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Фройд</a:t>
            </a:r>
            <a:r>
              <a:rPr lang="uk-UA" alt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та його донька Анна </a:t>
            </a:r>
            <a:r>
              <a:rPr lang="uk-UA" alt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Фройд</a:t>
            </a:r>
            <a:r>
              <a:rPr lang="uk-UA" alt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розробили </a:t>
            </a:r>
            <a:r>
              <a:rPr lang="uk-UA" alt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теорію механізмів психологічного </a:t>
            </a:r>
            <a:r>
              <a:rPr lang="uk-UA" alt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захисту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uk-UA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Психологічний захист </a:t>
            </a:r>
            <a:r>
              <a:rPr lang="uk-UA" alt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неусвідомлений процес сприйняття, переробки та зберігання переживання людини, яке пов'язане з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негативним,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травматичним емоційним досвідом. </a:t>
            </a:r>
            <a:endParaRPr lang="uk-UA" alt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uk-UA" alt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реалізується через </a:t>
            </a:r>
            <a:endParaRPr lang="uk-UA" alt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несвідоме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прийомів, які дають </a:t>
            </a:r>
            <a:endParaRPr lang="uk-UA" alt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пом'якшити травматичний </a:t>
            </a:r>
            <a:endParaRPr lang="uk-UA" alt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події, що переживає людина, </a:t>
            </a:r>
            <a:endParaRPr lang="uk-UA" alt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зберігаючи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 уявлення про себе позитивним, </a:t>
            </a:r>
            <a:endParaRPr lang="uk-UA" alt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дає можливості  ефективно </a:t>
            </a:r>
            <a:endParaRPr lang="uk-UA" alt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пропрацювати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«роботу над помилками»</a:t>
            </a:r>
            <a:r>
              <a:rPr lang="en-US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14" descr="Sigmund Freud: Defense Mechanisms | N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2" y="3214686"/>
            <a:ext cx="2952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Анна Фрейд: ivan_psycho — Live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96462" y="285728"/>
            <a:ext cx="2017713" cy="25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Amazon.com: The Ego and the Mechanisms of Defence (9781855750388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7966" y="3429000"/>
            <a:ext cx="184626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2662" y="285728"/>
            <a:ext cx="7772400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Підведення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підсумків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809852" y="928670"/>
            <a:ext cx="785818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Поділіться Вашими враженнями про участь у занятті: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Обговоріть, що було цікавим та корисним для Вас?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Розкажіть, що могло би бути кращим? Що б Ви ще хотіли б дізнатися?</a:t>
            </a:r>
          </a:p>
        </p:txBody>
      </p:sp>
      <p:pic>
        <p:nvPicPr>
          <p:cNvPr id="5" name="Picture 17" descr="Книга &quot;Теории личности&quot; - Д. Зиглер, Зиглер Дэниел Дж., Хьелл Ларри А.  скачать бесплатно">
            <a:extLst>
              <a:ext uri="{FF2B5EF4-FFF2-40B4-BE49-F238E27FC236}">
                <a16:creationId xmlns:a16="http://schemas.microsoft.com/office/drawing/2014/main" xmlns="" id="{A3123F0D-A20E-4355-BC42-7DFBF21B9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464" y="357166"/>
            <a:ext cx="18002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309918" y="4000504"/>
            <a:ext cx="7772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Завдання</a:t>
            </a:r>
            <a:r>
              <a:rPr kumimoji="0" lang="ru-RU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: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Механізми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психологічного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захисту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природа та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сутність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Класифікація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захисних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механізмів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З.Фройд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А.Фройд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Приклади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захисних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механізмів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витиснення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заперечення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компенсація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заміщення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Элементы практической психологии, Р. М. Грановская купить в  интернет-магазине: цена, отзывы – Лавка Бабуин, Киев, Укра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98" y="3214686"/>
            <a:ext cx="2797153" cy="27971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333</Words>
  <Application>Microsoft Office PowerPoint</Application>
  <PresentationFormat>Произвольный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Соціологія агресії та злочинності  ПСИХОАНАЛІТИЧНА ТЕОРІЯ АГРЕСІЇ ЗІГМУНДА ФРОЙДА </vt:lpstr>
      <vt:lpstr>Зігмунд Фройд  </vt:lpstr>
      <vt:lpstr>СТРУКТУРА ОСОБИСТОСТІ за З. Фройдом</vt:lpstr>
      <vt:lpstr> Базуючись на теорії психоаналізу, Зійгмунд Фройд розвинул терапевтичний метод, який використовує вільні асоціації пацієнта. </vt:lpstr>
      <vt:lpstr>Структура безсвідомого за Зігмудом Фройдом</vt:lpstr>
      <vt:lpstr>Слайд 6</vt:lpstr>
      <vt:lpstr>Слайд 7</vt:lpstr>
      <vt:lpstr>Підведення підсумків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297</cp:revision>
  <dcterms:created xsi:type="dcterms:W3CDTF">2014-05-17T18:57:21Z</dcterms:created>
  <dcterms:modified xsi:type="dcterms:W3CDTF">2020-10-21T08:14:12Z</dcterms:modified>
</cp:coreProperties>
</file>