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E3CEA8FE-5B8B-46FE-9BEB-1428C8FF091B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8EDE1E13-B5E8-4BD8-BEFA-F9A8A0B4C0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0551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EA8FE-5B8B-46FE-9BEB-1428C8FF091B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E1E13-B5E8-4BD8-BEFA-F9A8A0B4C0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0085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EA8FE-5B8B-46FE-9BEB-1428C8FF091B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E1E13-B5E8-4BD8-BEFA-F9A8A0B4C0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0167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EA8FE-5B8B-46FE-9BEB-1428C8FF091B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E1E13-B5E8-4BD8-BEFA-F9A8A0B4C0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03214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EA8FE-5B8B-46FE-9BEB-1428C8FF091B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E1E13-B5E8-4BD8-BEFA-F9A8A0B4C0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36891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EA8FE-5B8B-46FE-9BEB-1428C8FF091B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E1E13-B5E8-4BD8-BEFA-F9A8A0B4C0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66747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EA8FE-5B8B-46FE-9BEB-1428C8FF091B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E1E13-B5E8-4BD8-BEFA-F9A8A0B4C0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71573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E3CEA8FE-5B8B-46FE-9BEB-1428C8FF091B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E1E13-B5E8-4BD8-BEFA-F9A8A0B4C0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44202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E3CEA8FE-5B8B-46FE-9BEB-1428C8FF091B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E1E13-B5E8-4BD8-BEFA-F9A8A0B4C0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1075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EA8FE-5B8B-46FE-9BEB-1428C8FF091B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E1E13-B5E8-4BD8-BEFA-F9A8A0B4C0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5855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EA8FE-5B8B-46FE-9BEB-1428C8FF091B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E1E13-B5E8-4BD8-BEFA-F9A8A0B4C0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322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EA8FE-5B8B-46FE-9BEB-1428C8FF091B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E1E13-B5E8-4BD8-BEFA-F9A8A0B4C0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4199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EA8FE-5B8B-46FE-9BEB-1428C8FF091B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E1E13-B5E8-4BD8-BEFA-F9A8A0B4C0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241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EA8FE-5B8B-46FE-9BEB-1428C8FF091B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E1E13-B5E8-4BD8-BEFA-F9A8A0B4C0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4636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EA8FE-5B8B-46FE-9BEB-1428C8FF091B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E1E13-B5E8-4BD8-BEFA-F9A8A0B4C0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6686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EA8FE-5B8B-46FE-9BEB-1428C8FF091B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E1E13-B5E8-4BD8-BEFA-F9A8A0B4C0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0939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EA8FE-5B8B-46FE-9BEB-1428C8FF091B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E1E13-B5E8-4BD8-BEFA-F9A8A0B4C0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2587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E3CEA8FE-5B8B-46FE-9BEB-1428C8FF091B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8EDE1E13-B5E8-4BD8-BEFA-F9A8A0B4C0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3028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u="sng" dirty="0" smtClean="0"/>
              <a:t>КУРОРТНІ РЕСУРСИ СВІТУ</a:t>
            </a:r>
            <a:endParaRPr lang="ru-RU" b="1" u="sng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dirty="0"/>
              <a:t>Метою</a:t>
            </a:r>
            <a:r>
              <a:rPr lang="uk-UA" dirty="0"/>
              <a:t> викладання навчальної дисципліни «Курортні ресурси світу» є отримання майбутніми фахівцями з туризму професійних знань щодо курортних ресурсів світу в цілому та України зокрема, формування у студентів фахового розуміння </a:t>
            </a:r>
            <a:r>
              <a:rPr lang="uk-UA" dirty="0" err="1"/>
              <a:t>геопросторових</a:t>
            </a:r>
            <a:r>
              <a:rPr lang="uk-UA" dirty="0"/>
              <a:t> особливостей формування і просування на світовий ринок ексклюзивного курортного тур продукту, а також сутнісних рис туристично-курортної спеціалізації територіальних комплексів на ринку рекреаційних </a:t>
            </a:r>
            <a:r>
              <a:rPr lang="uk-UA" dirty="0" smtClean="0"/>
              <a:t>послуг.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2618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uk-UA" dirty="0"/>
              <a:t>Основними </a:t>
            </a:r>
            <a:r>
              <a:rPr lang="uk-UA" b="1" dirty="0"/>
              <a:t>завданнями</a:t>
            </a:r>
            <a:r>
              <a:rPr lang="uk-UA" dirty="0"/>
              <a:t> вивчення дисципліни «Курортні ресурси світу» є: теоретична і практична підготовка майбутніх фахівців туризму з таких питань:</a:t>
            </a:r>
            <a:endParaRPr lang="ru-RU" dirty="0"/>
          </a:p>
          <a:p>
            <a:r>
              <a:rPr lang="uk-UA" dirty="0"/>
              <a:t>- теоретико-методологічні засади курортної справи;</a:t>
            </a:r>
            <a:endParaRPr lang="ru-RU" dirty="0"/>
          </a:p>
          <a:p>
            <a:r>
              <a:rPr lang="uk-UA" dirty="0"/>
              <a:t>- особливості впливу курортних ресурсів на розвиток курортної справи;</a:t>
            </a:r>
            <a:endParaRPr lang="ru-RU" dirty="0"/>
          </a:p>
          <a:p>
            <a:r>
              <a:rPr lang="uk-UA" dirty="0"/>
              <a:t>- особливості гідромінеральних природних лікувальних ресурсів;</a:t>
            </a:r>
            <a:endParaRPr lang="ru-RU" dirty="0"/>
          </a:p>
          <a:p>
            <a:r>
              <a:rPr lang="uk-UA" dirty="0"/>
              <a:t>-  принципи організації курортної справи;</a:t>
            </a:r>
            <a:endParaRPr lang="ru-RU" dirty="0"/>
          </a:p>
          <a:p>
            <a:r>
              <a:rPr lang="uk-UA" dirty="0"/>
              <a:t>- типологія курортів з точки зору ресурсного забезпечення;</a:t>
            </a:r>
            <a:endParaRPr lang="ru-RU" dirty="0"/>
          </a:p>
          <a:p>
            <a:r>
              <a:rPr lang="uk-UA" dirty="0"/>
              <a:t>- характеристика рекреаційної мережі;</a:t>
            </a:r>
            <a:endParaRPr lang="ru-RU" dirty="0"/>
          </a:p>
          <a:p>
            <a:r>
              <a:rPr lang="uk-UA" dirty="0"/>
              <a:t>- методи санаторно-курортного лікування в залежності від наявних курортних ресурсів;</a:t>
            </a:r>
            <a:endParaRPr lang="ru-RU" dirty="0"/>
          </a:p>
          <a:p>
            <a:r>
              <a:rPr lang="uk-UA" dirty="0"/>
              <a:t>- географія курортів світу та України;</a:t>
            </a:r>
            <a:endParaRPr lang="ru-RU" dirty="0"/>
          </a:p>
          <a:p>
            <a:r>
              <a:rPr lang="uk-UA" dirty="0"/>
              <a:t>- раціональне використання та збереження курортних ресурсів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0397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Теми лекційних і практичних занять: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1095746"/>
              </p:ext>
            </p:extLst>
          </p:nvPr>
        </p:nvGraphicFramePr>
        <p:xfrm>
          <a:off x="1154953" y="1817648"/>
          <a:ext cx="9226831" cy="418478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9226831">
                  <a:extLst>
                    <a:ext uri="{9D8B030D-6E8A-4147-A177-3AD203B41FA5}">
                      <a16:colId xmlns:a16="http://schemas.microsoft.com/office/drawing/2014/main" val="3605801549"/>
                    </a:ext>
                  </a:extLst>
                </a:gridCol>
              </a:tblGrid>
              <a:tr h="25107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700">
                          <a:effectLst/>
                        </a:rPr>
                        <a:t>Тема 1. Географія курортів як наука. Об’єкт, предмет, основні завдання наукової дисципліни та її місце в системі наук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22" marR="38822" marT="0" marB="0"/>
                </a:tc>
                <a:extLst>
                  <a:ext uri="{0D108BD9-81ED-4DB2-BD59-A6C34878D82A}">
                    <a16:rowId xmlns:a16="http://schemas.microsoft.com/office/drawing/2014/main" val="1440396906"/>
                  </a:ext>
                </a:extLst>
              </a:tr>
              <a:tr h="12936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700">
                          <a:effectLst/>
                        </a:rPr>
                        <a:t>Тема 2. Історія становлення наукового напряму: персоналії, найвідоміші праці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22" marR="38822" marT="0" marB="0"/>
                </a:tc>
                <a:extLst>
                  <a:ext uri="{0D108BD9-81ED-4DB2-BD59-A6C34878D82A}">
                    <a16:rowId xmlns:a16="http://schemas.microsoft.com/office/drawing/2014/main" val="3958215518"/>
                  </a:ext>
                </a:extLst>
              </a:tr>
              <a:tr h="1293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700">
                          <a:effectLst/>
                        </a:rPr>
                        <a:t>Тема 3. Основні наукові напрями і термінологічний апарат дисципліни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22" marR="38822" marT="0" marB="0"/>
                </a:tc>
                <a:extLst>
                  <a:ext uri="{0D108BD9-81ED-4DB2-BD59-A6C34878D82A}">
                    <a16:rowId xmlns:a16="http://schemas.microsoft.com/office/drawing/2014/main" val="3978680063"/>
                  </a:ext>
                </a:extLst>
              </a:tr>
              <a:tr h="12936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700">
                          <a:effectLst/>
                        </a:rPr>
                        <a:t>Тема 4. Місце курортної сфери в індустрії туризму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22" marR="38822" marT="0" marB="0"/>
                </a:tc>
                <a:extLst>
                  <a:ext uri="{0D108BD9-81ED-4DB2-BD59-A6C34878D82A}">
                    <a16:rowId xmlns:a16="http://schemas.microsoft.com/office/drawing/2014/main" val="1844585985"/>
                  </a:ext>
                </a:extLst>
              </a:tr>
              <a:tr h="25107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700">
                          <a:effectLst/>
                        </a:rPr>
                        <a:t>Тема 5. Загальногеографічні закономірності територіальної організації курортної сфери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22" marR="38822" marT="0" marB="0"/>
                </a:tc>
                <a:extLst>
                  <a:ext uri="{0D108BD9-81ED-4DB2-BD59-A6C34878D82A}">
                    <a16:rowId xmlns:a16="http://schemas.microsoft.com/office/drawing/2014/main" val="4122842945"/>
                  </a:ext>
                </a:extLst>
              </a:tr>
              <a:tr h="25107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700">
                          <a:effectLst/>
                        </a:rPr>
                        <a:t>Тема 6. Міжнародна курортна індустрія в епоху глобалізації: сучасні тенденції розвитку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22" marR="38822" marT="0" marB="0"/>
                </a:tc>
                <a:extLst>
                  <a:ext uri="{0D108BD9-81ED-4DB2-BD59-A6C34878D82A}">
                    <a16:rowId xmlns:a16="http://schemas.microsoft.com/office/drawing/2014/main" val="2620789852"/>
                  </a:ext>
                </a:extLst>
              </a:tr>
              <a:tr h="12936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700">
                          <a:effectLst/>
                        </a:rPr>
                        <a:t>Тема 7. Геопросторові критерії типології курортів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22" marR="38822" marT="0" marB="0"/>
                </a:tc>
                <a:extLst>
                  <a:ext uri="{0D108BD9-81ED-4DB2-BD59-A6C34878D82A}">
                    <a16:rowId xmlns:a16="http://schemas.microsoft.com/office/drawing/2014/main" val="2839094434"/>
                  </a:ext>
                </a:extLst>
              </a:tr>
              <a:tr h="12936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700">
                          <a:effectLst/>
                        </a:rPr>
                        <a:t>Тема 8. Функціональні критерії типології курортів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22" marR="38822" marT="0" marB="0"/>
                </a:tc>
                <a:extLst>
                  <a:ext uri="{0D108BD9-81ED-4DB2-BD59-A6C34878D82A}">
                    <a16:rowId xmlns:a16="http://schemas.microsoft.com/office/drawing/2014/main" val="3735944853"/>
                  </a:ext>
                </a:extLst>
              </a:tr>
              <a:tr h="12936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700">
                          <a:effectLst/>
                        </a:rPr>
                        <a:t>Тема 9. Бальнеологічні питні курорти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22" marR="38822" marT="0" marB="0"/>
                </a:tc>
                <a:extLst>
                  <a:ext uri="{0D108BD9-81ED-4DB2-BD59-A6C34878D82A}">
                    <a16:rowId xmlns:a16="http://schemas.microsoft.com/office/drawing/2014/main" val="3943746191"/>
                  </a:ext>
                </a:extLst>
              </a:tr>
              <a:tr h="12936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700">
                          <a:effectLst/>
                        </a:rPr>
                        <a:t>Тема 10. Бальнеологічні «терми» «купелі» Європи і грязеві курорти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22" marR="38822" marT="0" marB="0"/>
                </a:tc>
                <a:extLst>
                  <a:ext uri="{0D108BD9-81ED-4DB2-BD59-A6C34878D82A}">
                    <a16:rowId xmlns:a16="http://schemas.microsoft.com/office/drawing/2014/main" val="2891012326"/>
                  </a:ext>
                </a:extLst>
              </a:tr>
              <a:tr h="12936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700">
                          <a:effectLst/>
                        </a:rPr>
                        <a:t>Тема 11. Міжнародні курортні центри SPA, фізіо- і талласотерапії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22" marR="38822" marT="0" marB="0"/>
                </a:tc>
                <a:extLst>
                  <a:ext uri="{0D108BD9-81ED-4DB2-BD59-A6C34878D82A}">
                    <a16:rowId xmlns:a16="http://schemas.microsoft.com/office/drawing/2014/main" val="3562554647"/>
                  </a:ext>
                </a:extLst>
              </a:tr>
              <a:tr h="12936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700">
                          <a:effectLst/>
                        </a:rPr>
                        <a:t>Тема 12. Приморські кліматичні курорти загальнооздоровчо-відпочинкового профілю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22" marR="38822" marT="0" marB="0"/>
                </a:tc>
                <a:extLst>
                  <a:ext uri="{0D108BD9-81ED-4DB2-BD59-A6C34878D82A}">
                    <a16:rowId xmlns:a16="http://schemas.microsoft.com/office/drawing/2014/main" val="3203719731"/>
                  </a:ext>
                </a:extLst>
              </a:tr>
              <a:tr h="25107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700">
                          <a:effectLst/>
                        </a:rPr>
                        <a:t>Тема 13. Гірські кліматичні курорти загальнооздоровчо-відпочинкового профілю (в тому числі гірськолижні)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22" marR="38822" marT="0" marB="0"/>
                </a:tc>
                <a:extLst>
                  <a:ext uri="{0D108BD9-81ED-4DB2-BD59-A6C34878D82A}">
                    <a16:rowId xmlns:a16="http://schemas.microsoft.com/office/drawing/2014/main" val="3585240138"/>
                  </a:ext>
                </a:extLst>
              </a:tr>
              <a:tr h="25107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700">
                          <a:effectLst/>
                        </a:rPr>
                        <a:t>Тема 14. Курортні регіони світу згідно з рекомендаціями Всесвітньої туристичної організації 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22" marR="38822" marT="0" marB="0"/>
                </a:tc>
                <a:extLst>
                  <a:ext uri="{0D108BD9-81ED-4DB2-BD59-A6C34878D82A}">
                    <a16:rowId xmlns:a16="http://schemas.microsoft.com/office/drawing/2014/main" val="843343135"/>
                  </a:ext>
                </a:extLst>
              </a:tr>
              <a:tr h="12936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700">
                          <a:effectLst/>
                        </a:rPr>
                        <a:t>Тема 15. Система основних методів досліджень географії курортів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22" marR="38822" marT="0" marB="0"/>
                </a:tc>
                <a:extLst>
                  <a:ext uri="{0D108BD9-81ED-4DB2-BD59-A6C34878D82A}">
                    <a16:rowId xmlns:a16="http://schemas.microsoft.com/office/drawing/2014/main" val="917042426"/>
                  </a:ext>
                </a:extLst>
              </a:tr>
              <a:tr h="25107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700">
                          <a:effectLst/>
                        </a:rPr>
                        <a:t>Тема 16. Ресурсно-рекреаційний потенціал та історія розвитку курортної справи на Європейському континенті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22" marR="38822" marT="0" marB="0" anchor="ctr"/>
                </a:tc>
                <a:extLst>
                  <a:ext uri="{0D108BD9-81ED-4DB2-BD59-A6C34878D82A}">
                    <a16:rowId xmlns:a16="http://schemas.microsoft.com/office/drawing/2014/main" val="1985857239"/>
                  </a:ext>
                </a:extLst>
              </a:tr>
              <a:tr h="25107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700">
                          <a:effectLst/>
                        </a:rPr>
                        <a:t>Тема 17. Геопросторова організація курортної сфери у континентальній частині Євросоюзу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22" marR="38822" marT="0" marB="0" anchor="ctr"/>
                </a:tc>
                <a:extLst>
                  <a:ext uri="{0D108BD9-81ED-4DB2-BD59-A6C34878D82A}">
                    <a16:rowId xmlns:a16="http://schemas.microsoft.com/office/drawing/2014/main" val="1342898922"/>
                  </a:ext>
                </a:extLst>
              </a:tr>
              <a:tr h="25107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700">
                          <a:effectLst/>
                        </a:rPr>
                        <a:t>Тема 18. Географія найперспективніших для національного споживача курортів країн Центрально-Східної Європи, що межують з Україною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22" marR="38822" marT="0" marB="0" anchor="ctr"/>
                </a:tc>
                <a:extLst>
                  <a:ext uri="{0D108BD9-81ED-4DB2-BD59-A6C34878D82A}">
                    <a16:rowId xmlns:a16="http://schemas.microsoft.com/office/drawing/2014/main" val="74317634"/>
                  </a:ext>
                </a:extLst>
              </a:tr>
              <a:tr h="25107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700">
                          <a:effectLst/>
                        </a:rPr>
                        <a:t>Тема 19. Геопросторові закономірності територіальної організації курортної сфери Української держави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22" marR="38822" marT="0" marB="0" anchor="ctr"/>
                </a:tc>
                <a:extLst>
                  <a:ext uri="{0D108BD9-81ED-4DB2-BD59-A6C34878D82A}">
                    <a16:rowId xmlns:a16="http://schemas.microsoft.com/office/drawing/2014/main" val="2717579635"/>
                  </a:ext>
                </a:extLst>
              </a:tr>
              <a:tr h="12936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700">
                          <a:effectLst/>
                        </a:rPr>
                        <a:t>Тема 20. Територіальна організація курортної сфери Нового Світу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22" marR="38822" marT="0" marB="0" anchor="ctr"/>
                </a:tc>
                <a:extLst>
                  <a:ext uri="{0D108BD9-81ED-4DB2-BD59-A6C34878D82A}">
                    <a16:rowId xmlns:a16="http://schemas.microsoft.com/office/drawing/2014/main" val="1604461071"/>
                  </a:ext>
                </a:extLst>
              </a:tr>
              <a:tr h="25107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700">
                          <a:effectLst/>
                        </a:rPr>
                        <a:t>Тема 21. Географія курортів міжнародного класу Африки, Азії та Тихоокеанського регіону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22" marR="38822" marT="0" marB="0" anchor="ctr"/>
                </a:tc>
                <a:extLst>
                  <a:ext uri="{0D108BD9-81ED-4DB2-BD59-A6C34878D82A}">
                    <a16:rowId xmlns:a16="http://schemas.microsoft.com/office/drawing/2014/main" val="1786475371"/>
                  </a:ext>
                </a:extLst>
              </a:tr>
              <a:tr h="25107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</a:rPr>
                        <a:t>Тема 22. </a:t>
                      </a:r>
                      <a:r>
                        <a:rPr lang="ru-RU" sz="700" dirty="0" err="1">
                          <a:effectLst/>
                        </a:rPr>
                        <a:t>Географія</a:t>
                      </a:r>
                      <a:r>
                        <a:rPr lang="ru-RU" sz="700" dirty="0">
                          <a:effectLst/>
                        </a:rPr>
                        <a:t> </a:t>
                      </a:r>
                      <a:r>
                        <a:rPr lang="ru-RU" sz="700" dirty="0" err="1">
                          <a:effectLst/>
                        </a:rPr>
                        <a:t>міжнародних</a:t>
                      </a:r>
                      <a:r>
                        <a:rPr lang="ru-RU" sz="700" dirty="0">
                          <a:effectLst/>
                        </a:rPr>
                        <a:t> </a:t>
                      </a:r>
                      <a:r>
                        <a:rPr lang="ru-RU" sz="700" dirty="0" err="1">
                          <a:effectLst/>
                        </a:rPr>
                        <a:t>курортних</a:t>
                      </a:r>
                      <a:r>
                        <a:rPr lang="ru-RU" sz="700" dirty="0">
                          <a:effectLst/>
                        </a:rPr>
                        <a:t> </a:t>
                      </a:r>
                      <a:r>
                        <a:rPr lang="ru-RU" sz="700" dirty="0" err="1">
                          <a:effectLst/>
                        </a:rPr>
                        <a:t>центрів</a:t>
                      </a:r>
                      <a:r>
                        <a:rPr lang="ru-RU" sz="700" dirty="0">
                          <a:effectLst/>
                        </a:rPr>
                        <a:t> </a:t>
                      </a:r>
                      <a:r>
                        <a:rPr lang="ru-RU" sz="700" dirty="0" err="1">
                          <a:effectLst/>
                        </a:rPr>
                        <a:t>Західного</a:t>
                      </a:r>
                      <a:r>
                        <a:rPr lang="ru-RU" sz="700" dirty="0">
                          <a:effectLst/>
                        </a:rPr>
                        <a:t>, Центрального і </a:t>
                      </a:r>
                      <a:r>
                        <a:rPr lang="ru-RU" sz="700" dirty="0" err="1">
                          <a:effectLst/>
                        </a:rPr>
                        <a:t>Східного</a:t>
                      </a:r>
                      <a:r>
                        <a:rPr lang="ru-RU" sz="700" dirty="0">
                          <a:effectLst/>
                        </a:rPr>
                        <a:t> </a:t>
                      </a:r>
                      <a:r>
                        <a:rPr lang="ru-RU" sz="700" dirty="0" err="1">
                          <a:effectLst/>
                        </a:rPr>
                        <a:t>Середземномор’я</a:t>
                      </a:r>
                      <a:endParaRPr lang="ru-RU" sz="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22" marR="38822" marT="0" marB="0" anchor="ctr"/>
                </a:tc>
                <a:extLst>
                  <a:ext uri="{0D108BD9-81ED-4DB2-BD59-A6C34878D82A}">
                    <a16:rowId xmlns:a16="http://schemas.microsoft.com/office/drawing/2014/main" val="18392631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0729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1800" dirty="0"/>
              <a:t>Згідно з освітньо-професійною програмою, студенти повинні досягти таких </a:t>
            </a:r>
            <a:r>
              <a:rPr lang="uk-UA" sz="1800" b="1" dirty="0"/>
              <a:t>програмних результатів навчання:</a:t>
            </a:r>
            <a:r>
              <a:rPr lang="ru-RU" sz="1800" dirty="0"/>
              <a:t/>
            </a:r>
            <a:br>
              <a:rPr lang="ru-RU" sz="1800" dirty="0"/>
            </a:b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b="1" dirty="0"/>
              <a:t>ПР04. </a:t>
            </a:r>
            <a:r>
              <a:rPr lang="uk-UA" dirty="0"/>
              <a:t>Пояснювати особливості організації рекреаційно-туристичного простору.</a:t>
            </a:r>
            <a:endParaRPr lang="ru-RU" dirty="0"/>
          </a:p>
          <a:p>
            <a:pPr lvl="0"/>
            <a:r>
              <a:rPr lang="uk-UA" b="1" dirty="0"/>
              <a:t>ПР05. </a:t>
            </a:r>
            <a:r>
              <a:rPr lang="uk-UA" dirty="0"/>
              <a:t>Аналізувати рекреаційно-туристичний потенціал території.</a:t>
            </a:r>
            <a:endParaRPr lang="ru-RU" dirty="0"/>
          </a:p>
          <a:p>
            <a:pPr lvl="0"/>
            <a:r>
              <a:rPr lang="uk-UA" b="1" dirty="0"/>
              <a:t>ПР23. </a:t>
            </a:r>
            <a:r>
              <a:rPr lang="uk-UA" dirty="0"/>
              <a:t>Розуміти особливості регіональних туристично-рекреаційних ресурсів у процесі  створення національного туристичного продукту.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8816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1800" dirty="0"/>
              <a:t>Згідно з вимогами освітньо-професійної програми студенти повинні досягти таких </a:t>
            </a:r>
            <a:r>
              <a:rPr lang="uk-UA" sz="1800" b="1" dirty="0"/>
              <a:t>програмних компетентностей:</a:t>
            </a:r>
            <a:r>
              <a:rPr lang="uk-UA" sz="1800" dirty="0"/>
              <a:t>  </a:t>
            </a:r>
            <a:r>
              <a:rPr lang="ru-RU" sz="1800" dirty="0"/>
              <a:t/>
            </a:r>
            <a:br>
              <a:rPr lang="ru-RU" sz="1800" dirty="0"/>
            </a:b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uk-UA" sz="1700" b="1" dirty="0"/>
              <a:t>ІК</a:t>
            </a:r>
            <a:r>
              <a:rPr lang="uk-UA" sz="1700" dirty="0"/>
              <a:t> Здатність комплексно розв’язувати складні професійні задачі та практичні проблеми у сфері туризму і рекреації як в процесі навчання, так і в процесі роботи, що передбачає застосування теорій і методів системи наук, які формують </a:t>
            </a:r>
            <a:r>
              <a:rPr lang="uk-UA" sz="1700" dirty="0" err="1"/>
              <a:t>туризмознавство</a:t>
            </a:r>
            <a:r>
              <a:rPr lang="uk-UA" sz="1700" dirty="0"/>
              <a:t>, і характеризуються комплексністю та невизначеністю умов;</a:t>
            </a:r>
            <a:endParaRPr lang="ru-RU" sz="1700" dirty="0"/>
          </a:p>
          <a:p>
            <a:pPr lvl="0"/>
            <a:r>
              <a:rPr lang="uk-UA" sz="1700" b="1" dirty="0"/>
              <a:t>К05. </a:t>
            </a:r>
            <a:r>
              <a:rPr lang="uk-UA" sz="1700" dirty="0"/>
              <a:t>Прагнення до збереження навколишнього середовища;</a:t>
            </a:r>
            <a:endParaRPr lang="ru-RU" sz="1700" dirty="0"/>
          </a:p>
          <a:p>
            <a:pPr lvl="0" fontAlgn="base"/>
            <a:r>
              <a:rPr lang="ru-RU" sz="1700" b="1" dirty="0"/>
              <a:t>К17. </a:t>
            </a:r>
            <a:r>
              <a:rPr lang="ru-RU" sz="1700" dirty="0" err="1"/>
              <a:t>Здатність</a:t>
            </a:r>
            <a:r>
              <a:rPr lang="ru-RU" sz="1700" dirty="0"/>
              <a:t> </a:t>
            </a:r>
            <a:r>
              <a:rPr lang="ru-RU" sz="1700" dirty="0" err="1"/>
              <a:t>аналізувати</a:t>
            </a:r>
            <a:r>
              <a:rPr lang="ru-RU" sz="1700" dirty="0"/>
              <a:t> </a:t>
            </a:r>
            <a:r>
              <a:rPr lang="ru-RU" sz="1700" dirty="0" err="1"/>
              <a:t>рекреаційно-туристичний</a:t>
            </a:r>
            <a:r>
              <a:rPr lang="ru-RU" sz="1700" dirty="0"/>
              <a:t> </a:t>
            </a:r>
            <a:r>
              <a:rPr lang="ru-RU" sz="1700" dirty="0" err="1"/>
              <a:t>потенціал</a:t>
            </a:r>
            <a:r>
              <a:rPr lang="ru-RU" sz="1700" dirty="0"/>
              <a:t> </a:t>
            </a:r>
            <a:r>
              <a:rPr lang="ru-RU" sz="1700" dirty="0" err="1"/>
              <a:t>територій</a:t>
            </a:r>
            <a:r>
              <a:rPr lang="uk-UA" sz="1700" dirty="0"/>
              <a:t>;</a:t>
            </a:r>
            <a:endParaRPr lang="ru-RU" sz="1700" dirty="0"/>
          </a:p>
          <a:p>
            <a:pPr lvl="0"/>
            <a:r>
              <a:rPr lang="ru-RU" sz="1700" b="1" dirty="0"/>
              <a:t>К20. </a:t>
            </a:r>
            <a:r>
              <a:rPr lang="ru-RU" sz="1700" dirty="0" err="1"/>
              <a:t>Розуміння</a:t>
            </a:r>
            <a:r>
              <a:rPr lang="ru-RU" sz="1700" dirty="0"/>
              <a:t> </a:t>
            </a:r>
            <a:r>
              <a:rPr lang="ru-RU" sz="1700" dirty="0" err="1"/>
              <a:t>процесів</a:t>
            </a:r>
            <a:r>
              <a:rPr lang="ru-RU" sz="1700" dirty="0"/>
              <a:t> </a:t>
            </a:r>
            <a:r>
              <a:rPr lang="ru-RU" sz="1700" dirty="0" err="1"/>
              <a:t>організації</a:t>
            </a:r>
            <a:r>
              <a:rPr lang="ru-RU" sz="1700" dirty="0"/>
              <a:t> </a:t>
            </a:r>
            <a:r>
              <a:rPr lang="ru-RU" sz="1700" dirty="0" err="1"/>
              <a:t>туристичних</a:t>
            </a:r>
            <a:r>
              <a:rPr lang="ru-RU" sz="1700" dirty="0"/>
              <a:t> </a:t>
            </a:r>
            <a:r>
              <a:rPr lang="ru-RU" sz="1700" dirty="0" err="1"/>
              <a:t>подорожей</a:t>
            </a:r>
            <a:r>
              <a:rPr lang="ru-RU" sz="1700" dirty="0"/>
              <a:t> і комплексного </a:t>
            </a:r>
            <a:r>
              <a:rPr lang="ru-RU" sz="1700" dirty="0" err="1"/>
              <a:t>туристичного</a:t>
            </a:r>
            <a:r>
              <a:rPr lang="ru-RU" sz="1700" dirty="0"/>
              <a:t> </a:t>
            </a:r>
            <a:r>
              <a:rPr lang="ru-RU" sz="1700" dirty="0" err="1"/>
              <a:t>обслуговування</a:t>
            </a:r>
            <a:r>
              <a:rPr lang="ru-RU" sz="1700" dirty="0"/>
              <a:t> (</a:t>
            </a:r>
            <a:r>
              <a:rPr lang="ru-RU" sz="1700" dirty="0" err="1"/>
              <a:t>готельного</a:t>
            </a:r>
            <a:r>
              <a:rPr lang="ru-RU" sz="1700" dirty="0"/>
              <a:t>, ресторанного, транспортного, </a:t>
            </a:r>
            <a:r>
              <a:rPr lang="ru-RU" sz="1700" dirty="0" err="1"/>
              <a:t>екскурсійного</a:t>
            </a:r>
            <a:r>
              <a:rPr lang="ru-RU" sz="1700" dirty="0"/>
              <a:t>, </a:t>
            </a:r>
            <a:r>
              <a:rPr lang="ru-RU" sz="1700" dirty="0" err="1"/>
              <a:t>рекреаційного</a:t>
            </a:r>
            <a:r>
              <a:rPr lang="ru-RU" sz="1700" dirty="0"/>
              <a:t>);</a:t>
            </a:r>
          </a:p>
          <a:p>
            <a:pPr lvl="0"/>
            <a:r>
              <a:rPr lang="uk-UA" sz="1700" b="1" dirty="0"/>
              <a:t>К31. </a:t>
            </a:r>
            <a:r>
              <a:rPr lang="uk-UA" sz="1700" dirty="0"/>
              <a:t>Вміння використовувати регіональні туристично-рекреаційні ресурси у процесі  популяризації національного туристичного продукту.</a:t>
            </a:r>
            <a:endParaRPr lang="ru-RU" sz="17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2824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вет директоров">
  <a:themeElements>
    <a:clrScheme name="Совет директоров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Совет директоров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вет директоров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6</TotalTime>
  <Words>549</Words>
  <Application>Microsoft Office PowerPoint</Application>
  <PresentationFormat>Широкоэкранный</PresentationFormat>
  <Paragraphs>45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Century Gothic</vt:lpstr>
      <vt:lpstr>Times New Roman</vt:lpstr>
      <vt:lpstr>Wingdings 3</vt:lpstr>
      <vt:lpstr>Совет директоров</vt:lpstr>
      <vt:lpstr>КУРОРТНІ РЕСУРСИ СВІТУ</vt:lpstr>
      <vt:lpstr>Презентация PowerPoint</vt:lpstr>
      <vt:lpstr>Теми лекційних і практичних занять:</vt:lpstr>
      <vt:lpstr>Згідно з освітньо-професійною програмою, студенти повинні досягти таких програмних результатів навчання: </vt:lpstr>
      <vt:lpstr>Згідно з вимогами освітньо-професійної програми студенти повинні досягти таких програмних компетентностей: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КУРОРТНІ РЕСУРСИ СВІТУ</dc:title>
  <dc:creator>User</dc:creator>
  <cp:lastModifiedBy>User</cp:lastModifiedBy>
  <cp:revision>2</cp:revision>
  <dcterms:created xsi:type="dcterms:W3CDTF">2023-03-02T13:03:49Z</dcterms:created>
  <dcterms:modified xsi:type="dcterms:W3CDTF">2023-03-02T13:09:56Z</dcterms:modified>
</cp:coreProperties>
</file>