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sldIdLst>
    <p:sldId id="256" r:id="rId2"/>
    <p:sldId id="288" r:id="rId3"/>
    <p:sldId id="289" r:id="rId4"/>
    <p:sldId id="290" r:id="rId5"/>
    <p:sldId id="293" r:id="rId6"/>
    <p:sldId id="291" r:id="rId7"/>
    <p:sldId id="292" r:id="rId8"/>
    <p:sldId id="260" r:id="rId9"/>
    <p:sldId id="294" r:id="rId10"/>
    <p:sldId id="261" r:id="rId11"/>
    <p:sldId id="262" r:id="rId12"/>
    <p:sldId id="263" r:id="rId13"/>
    <p:sldId id="264" r:id="rId14"/>
    <p:sldId id="265" r:id="rId15"/>
    <p:sldId id="266" r:id="rId16"/>
    <p:sldId id="267" r:id="rId17"/>
    <p:sldId id="279" r:id="rId18"/>
    <p:sldId id="268" r:id="rId19"/>
    <p:sldId id="278" r:id="rId20"/>
    <p:sldId id="272" r:id="rId21"/>
    <p:sldId id="280" r:id="rId22"/>
    <p:sldId id="273" r:id="rId23"/>
    <p:sldId id="281" r:id="rId24"/>
    <p:sldId id="274" r:id="rId25"/>
    <p:sldId id="276" r:id="rId26"/>
    <p:sldId id="277" r:id="rId27"/>
    <p:sldId id="269" r:id="rId28"/>
    <p:sldId id="275" r:id="rId29"/>
    <p:sldId id="282" r:id="rId30"/>
    <p:sldId id="283" r:id="rId31"/>
    <p:sldId id="270" r:id="rId32"/>
    <p:sldId id="271" r:id="rId33"/>
    <p:sldId id="284" r:id="rId34"/>
    <p:sldId id="285" r:id="rId35"/>
    <p:sldId id="286" r:id="rId36"/>
    <p:sldId id="287" r:id="rId37"/>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1445"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ий слайд">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uk-UA" smtClean="0"/>
              <a:t>Зразок заголовка</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uk-UA" smtClean="0"/>
              <a:t>Зразок підзаголовка</a:t>
            </a:r>
            <a:endParaRPr kumimoji="0" lang="en-US"/>
          </a:p>
        </p:txBody>
      </p:sp>
      <p:sp>
        <p:nvSpPr>
          <p:cNvPr id="30" name="Date Placeholder 29"/>
          <p:cNvSpPr>
            <a:spLocks noGrp="1"/>
          </p:cNvSpPr>
          <p:nvPr>
            <p:ph type="dt" sz="half" idx="10"/>
          </p:nvPr>
        </p:nvSpPr>
        <p:spPr/>
        <p:txBody>
          <a:bodyPr/>
          <a:lstStyle/>
          <a:p>
            <a:fld id="{C90A66AE-81F5-474A-B74B-EE41E9320F19}" type="datetimeFigureOut">
              <a:rPr lang="uk-UA" smtClean="0"/>
              <a:t>11.04.2023</a:t>
            </a:fld>
            <a:endParaRPr lang="uk-UA"/>
          </a:p>
        </p:txBody>
      </p:sp>
      <p:sp>
        <p:nvSpPr>
          <p:cNvPr id="19" name="Footer Placeholder 18"/>
          <p:cNvSpPr>
            <a:spLocks noGrp="1"/>
          </p:cNvSpPr>
          <p:nvPr>
            <p:ph type="ftr" sz="quarter" idx="11"/>
          </p:nvPr>
        </p:nvSpPr>
        <p:spPr/>
        <p:txBody>
          <a:bodyPr/>
          <a:lstStyle/>
          <a:p>
            <a:endParaRPr lang="uk-UA"/>
          </a:p>
        </p:txBody>
      </p:sp>
      <p:sp>
        <p:nvSpPr>
          <p:cNvPr id="27" name="Slide Number Placeholder 26"/>
          <p:cNvSpPr>
            <a:spLocks noGrp="1"/>
          </p:cNvSpPr>
          <p:nvPr>
            <p:ph type="sldNum" sz="quarter" idx="12"/>
          </p:nvPr>
        </p:nvSpPr>
        <p:spPr/>
        <p:txBody>
          <a:bodyPr/>
          <a:lstStyle/>
          <a:p>
            <a:fld id="{764F593F-0D5B-4CF0-BEE2-6583C73E7271}" type="slidenum">
              <a:rPr lang="uk-UA" smtClean="0"/>
              <a:t>‹№›</a:t>
            </a:fld>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і вертикальни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uk-UA" smtClean="0"/>
              <a:t>Зразок заголовка</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uk-UA" smtClean="0"/>
              <a:t>Зразок тексту</a:t>
            </a:r>
          </a:p>
          <a:p>
            <a:pPr lvl="1" eaLnBrk="1" latinLnBrk="0" hangingPunct="1"/>
            <a:r>
              <a:rPr lang="uk-UA" smtClean="0"/>
              <a:t>Другий рівень</a:t>
            </a:r>
          </a:p>
          <a:p>
            <a:pPr lvl="2" eaLnBrk="1" latinLnBrk="0" hangingPunct="1"/>
            <a:r>
              <a:rPr lang="uk-UA" smtClean="0"/>
              <a:t>Третій рівень</a:t>
            </a:r>
          </a:p>
          <a:p>
            <a:pPr lvl="3" eaLnBrk="1" latinLnBrk="0" hangingPunct="1"/>
            <a:r>
              <a:rPr lang="uk-UA" smtClean="0"/>
              <a:t>Четвертий рівень</a:t>
            </a:r>
          </a:p>
          <a:p>
            <a:pPr lvl="4" eaLnBrk="1" latinLnBrk="0" hangingPunct="1"/>
            <a:r>
              <a:rPr lang="uk-UA" smtClean="0"/>
              <a:t>П'ятий рівень</a:t>
            </a:r>
            <a:endParaRPr kumimoji="0" lang="en-US"/>
          </a:p>
        </p:txBody>
      </p:sp>
      <p:sp>
        <p:nvSpPr>
          <p:cNvPr id="4" name="Date Placeholder 3"/>
          <p:cNvSpPr>
            <a:spLocks noGrp="1"/>
          </p:cNvSpPr>
          <p:nvPr>
            <p:ph type="dt" sz="half" idx="10"/>
          </p:nvPr>
        </p:nvSpPr>
        <p:spPr/>
        <p:txBody>
          <a:bodyPr/>
          <a:lstStyle/>
          <a:p>
            <a:fld id="{C90A66AE-81F5-474A-B74B-EE41E9320F19}" type="datetimeFigureOut">
              <a:rPr lang="uk-UA" smtClean="0"/>
              <a:t>11.04.2023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ий заголовок і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uk-UA" smtClean="0"/>
              <a:t>Зразок заголовка</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uk-UA" smtClean="0"/>
              <a:t>Зразок тексту</a:t>
            </a:r>
          </a:p>
          <a:p>
            <a:pPr lvl="1" eaLnBrk="1" latinLnBrk="0" hangingPunct="1"/>
            <a:r>
              <a:rPr lang="uk-UA" smtClean="0"/>
              <a:t>Другий рівень</a:t>
            </a:r>
          </a:p>
          <a:p>
            <a:pPr lvl="2" eaLnBrk="1" latinLnBrk="0" hangingPunct="1"/>
            <a:r>
              <a:rPr lang="uk-UA" smtClean="0"/>
              <a:t>Третій рівень</a:t>
            </a:r>
          </a:p>
          <a:p>
            <a:pPr lvl="3" eaLnBrk="1" latinLnBrk="0" hangingPunct="1"/>
            <a:r>
              <a:rPr lang="uk-UA" smtClean="0"/>
              <a:t>Четвертий рівень</a:t>
            </a:r>
          </a:p>
          <a:p>
            <a:pPr lvl="4" eaLnBrk="1" latinLnBrk="0" hangingPunct="1"/>
            <a:r>
              <a:rPr lang="uk-UA" smtClean="0"/>
              <a:t>П'ятий рівень</a:t>
            </a:r>
            <a:endParaRPr kumimoji="0" lang="en-US"/>
          </a:p>
        </p:txBody>
      </p:sp>
      <p:sp>
        <p:nvSpPr>
          <p:cNvPr id="4" name="Date Placeholder 3"/>
          <p:cNvSpPr>
            <a:spLocks noGrp="1"/>
          </p:cNvSpPr>
          <p:nvPr>
            <p:ph type="dt" sz="half" idx="10"/>
          </p:nvPr>
        </p:nvSpPr>
        <p:spPr/>
        <p:txBody>
          <a:bodyPr/>
          <a:lstStyle/>
          <a:p>
            <a:fld id="{C90A66AE-81F5-474A-B74B-EE41E9320F19}" type="datetimeFigureOut">
              <a:rPr lang="uk-UA" smtClean="0"/>
              <a:t>11.04.2023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і об'є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uk-UA" smtClean="0"/>
              <a:t>Зразок заголовка</a:t>
            </a:r>
            <a:endParaRPr kumimoji="0" lang="en-US"/>
          </a:p>
        </p:txBody>
      </p:sp>
      <p:sp>
        <p:nvSpPr>
          <p:cNvPr id="3" name="Content Placeholder 2"/>
          <p:cNvSpPr>
            <a:spLocks noGrp="1"/>
          </p:cNvSpPr>
          <p:nvPr>
            <p:ph idx="1"/>
          </p:nvPr>
        </p:nvSpPr>
        <p:spPr/>
        <p:txBody>
          <a:bodyPr/>
          <a:lstStyle/>
          <a:p>
            <a:pPr lvl="0" eaLnBrk="1" latinLnBrk="0" hangingPunct="1"/>
            <a:r>
              <a:rPr lang="uk-UA" smtClean="0"/>
              <a:t>Зразок тексту</a:t>
            </a:r>
          </a:p>
          <a:p>
            <a:pPr lvl="1" eaLnBrk="1" latinLnBrk="0" hangingPunct="1"/>
            <a:r>
              <a:rPr lang="uk-UA" smtClean="0"/>
              <a:t>Другий рівень</a:t>
            </a:r>
          </a:p>
          <a:p>
            <a:pPr lvl="2" eaLnBrk="1" latinLnBrk="0" hangingPunct="1"/>
            <a:r>
              <a:rPr lang="uk-UA" smtClean="0"/>
              <a:t>Третій рівень</a:t>
            </a:r>
          </a:p>
          <a:p>
            <a:pPr lvl="3" eaLnBrk="1" latinLnBrk="0" hangingPunct="1"/>
            <a:r>
              <a:rPr lang="uk-UA" smtClean="0"/>
              <a:t>Четвертий рівень</a:t>
            </a:r>
          </a:p>
          <a:p>
            <a:pPr lvl="4" eaLnBrk="1" latinLnBrk="0" hangingPunct="1"/>
            <a:r>
              <a:rPr lang="uk-UA" smtClean="0"/>
              <a:t>П'ятий рівень</a:t>
            </a:r>
            <a:endParaRPr kumimoji="0" lang="en-US"/>
          </a:p>
        </p:txBody>
      </p:sp>
      <p:sp>
        <p:nvSpPr>
          <p:cNvPr id="4" name="Date Placeholder 3"/>
          <p:cNvSpPr>
            <a:spLocks noGrp="1"/>
          </p:cNvSpPr>
          <p:nvPr>
            <p:ph type="dt" sz="half" idx="10"/>
          </p:nvPr>
        </p:nvSpPr>
        <p:spPr/>
        <p:txBody>
          <a:bodyPr/>
          <a:lstStyle/>
          <a:p>
            <a:fld id="{C90A66AE-81F5-474A-B74B-EE41E9320F19}" type="datetimeFigureOut">
              <a:rPr lang="uk-UA" smtClean="0"/>
              <a:t>11.04.2023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озділу">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uk-UA" smtClean="0"/>
              <a:t>Зразок заголовка</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uk-UA" smtClean="0"/>
              <a:t>Зразок тексту</a:t>
            </a:r>
          </a:p>
        </p:txBody>
      </p:sp>
      <p:sp>
        <p:nvSpPr>
          <p:cNvPr id="4" name="Date Placeholder 3"/>
          <p:cNvSpPr>
            <a:spLocks noGrp="1"/>
          </p:cNvSpPr>
          <p:nvPr>
            <p:ph type="dt" sz="half" idx="10"/>
          </p:nvPr>
        </p:nvSpPr>
        <p:spPr/>
        <p:txBody>
          <a:bodyPr/>
          <a:lstStyle/>
          <a:p>
            <a:fld id="{C90A66AE-81F5-474A-B74B-EE41E9320F19}" type="datetimeFigureOut">
              <a:rPr lang="uk-UA" smtClean="0"/>
              <a:t>11.04.2023</a:t>
            </a:fld>
            <a:endParaRPr lang="uk-UA"/>
          </a:p>
        </p:txBody>
      </p:sp>
      <p:sp>
        <p:nvSpPr>
          <p:cNvPr id="5" name="Footer Placeholder 4"/>
          <p:cNvSpPr>
            <a:spLocks noGrp="1"/>
          </p:cNvSpPr>
          <p:nvPr>
            <p:ph type="ftr" sz="quarter" idx="11"/>
          </p:nvPr>
        </p:nvSpPr>
        <p:spPr/>
        <p:txBody>
          <a:bodyPr/>
          <a:lstStyle/>
          <a:p>
            <a:endParaRPr lang="uk-UA"/>
          </a:p>
        </p:txBody>
      </p:sp>
      <p:sp>
        <p:nvSpPr>
          <p:cNvPr id="6" name="Slide Number Placeholder 5"/>
          <p:cNvSpPr>
            <a:spLocks noGrp="1"/>
          </p:cNvSpPr>
          <p:nvPr>
            <p:ph type="sldNum" sz="quarter" idx="12"/>
          </p:nvPr>
        </p:nvSpPr>
        <p:spPr/>
        <p:txBody>
          <a:bodyPr/>
          <a:lstStyle/>
          <a:p>
            <a:fld id="{764F593F-0D5B-4CF0-BEE2-6583C73E7271}" type="slidenum">
              <a:rPr lang="uk-UA" smtClean="0"/>
              <a:t>‹№›</a:t>
            </a:fld>
            <a:endParaRPr lang="uk-UA"/>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єкти">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uk-UA" smtClean="0"/>
              <a:t>Зразок заголовка</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uk-UA" smtClean="0"/>
              <a:t>Зразок тексту</a:t>
            </a:r>
          </a:p>
          <a:p>
            <a:pPr lvl="1" eaLnBrk="1" latinLnBrk="0" hangingPunct="1"/>
            <a:r>
              <a:rPr lang="uk-UA" smtClean="0"/>
              <a:t>Другий рівень</a:t>
            </a:r>
          </a:p>
          <a:p>
            <a:pPr lvl="2" eaLnBrk="1" latinLnBrk="0" hangingPunct="1"/>
            <a:r>
              <a:rPr lang="uk-UA" smtClean="0"/>
              <a:t>Третій рівень</a:t>
            </a:r>
          </a:p>
          <a:p>
            <a:pPr lvl="3" eaLnBrk="1" latinLnBrk="0" hangingPunct="1"/>
            <a:r>
              <a:rPr lang="uk-UA" smtClean="0"/>
              <a:t>Четвертий рівень</a:t>
            </a:r>
          </a:p>
          <a:p>
            <a:pPr lvl="4" eaLnBrk="1" latinLnBrk="0" hangingPunct="1"/>
            <a:r>
              <a:rPr lang="uk-UA" smtClean="0"/>
              <a:t>П'ятий рівень</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uk-UA" smtClean="0"/>
              <a:t>Зразок тексту</a:t>
            </a:r>
          </a:p>
          <a:p>
            <a:pPr lvl="1" eaLnBrk="1" latinLnBrk="0" hangingPunct="1"/>
            <a:r>
              <a:rPr lang="uk-UA" smtClean="0"/>
              <a:t>Другий рівень</a:t>
            </a:r>
          </a:p>
          <a:p>
            <a:pPr lvl="2" eaLnBrk="1" latinLnBrk="0" hangingPunct="1"/>
            <a:r>
              <a:rPr lang="uk-UA" smtClean="0"/>
              <a:t>Третій рівень</a:t>
            </a:r>
          </a:p>
          <a:p>
            <a:pPr lvl="3" eaLnBrk="1" latinLnBrk="0" hangingPunct="1"/>
            <a:r>
              <a:rPr lang="uk-UA" smtClean="0"/>
              <a:t>Четвертий рівень</a:t>
            </a:r>
          </a:p>
          <a:p>
            <a:pPr lvl="4" eaLnBrk="1" latinLnBrk="0" hangingPunct="1"/>
            <a:r>
              <a:rPr lang="uk-UA" smtClean="0"/>
              <a:t>П'ятий рівень</a:t>
            </a:r>
            <a:endParaRPr kumimoji="0" lang="en-US"/>
          </a:p>
        </p:txBody>
      </p:sp>
      <p:sp>
        <p:nvSpPr>
          <p:cNvPr id="5" name="Date Placeholder 4"/>
          <p:cNvSpPr>
            <a:spLocks noGrp="1"/>
          </p:cNvSpPr>
          <p:nvPr>
            <p:ph type="dt" sz="half" idx="10"/>
          </p:nvPr>
        </p:nvSpPr>
        <p:spPr/>
        <p:txBody>
          <a:bodyPr/>
          <a:lstStyle/>
          <a:p>
            <a:fld id="{C90A66AE-81F5-474A-B74B-EE41E9320F19}" type="datetimeFigureOut">
              <a:rPr lang="uk-UA" smtClean="0"/>
              <a:t>11.04.2023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Порівняння">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uk-UA" smtClean="0"/>
              <a:t>Зразок заголовка</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uk-UA" smtClean="0"/>
              <a:t>Зразок тексту</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uk-UA" smtClean="0"/>
              <a:t>Зразок тексту</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uk-UA" smtClean="0"/>
              <a:t>Зразок тексту</a:t>
            </a:r>
          </a:p>
          <a:p>
            <a:pPr lvl="1" eaLnBrk="1" latinLnBrk="0" hangingPunct="1"/>
            <a:r>
              <a:rPr lang="uk-UA" smtClean="0"/>
              <a:t>Другий рівень</a:t>
            </a:r>
          </a:p>
          <a:p>
            <a:pPr lvl="2" eaLnBrk="1" latinLnBrk="0" hangingPunct="1"/>
            <a:r>
              <a:rPr lang="uk-UA" smtClean="0"/>
              <a:t>Третій рівень</a:t>
            </a:r>
          </a:p>
          <a:p>
            <a:pPr lvl="3" eaLnBrk="1" latinLnBrk="0" hangingPunct="1"/>
            <a:r>
              <a:rPr lang="uk-UA" smtClean="0"/>
              <a:t>Четвертий рівень</a:t>
            </a:r>
          </a:p>
          <a:p>
            <a:pPr lvl="4" eaLnBrk="1" latinLnBrk="0" hangingPunct="1"/>
            <a:r>
              <a:rPr lang="uk-UA" smtClean="0"/>
              <a:t>П'ятий рівень</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uk-UA" smtClean="0"/>
              <a:t>Зразок тексту</a:t>
            </a:r>
          </a:p>
          <a:p>
            <a:pPr lvl="1" eaLnBrk="1" latinLnBrk="0" hangingPunct="1"/>
            <a:r>
              <a:rPr lang="uk-UA" smtClean="0"/>
              <a:t>Другий рівень</a:t>
            </a:r>
          </a:p>
          <a:p>
            <a:pPr lvl="2" eaLnBrk="1" latinLnBrk="0" hangingPunct="1"/>
            <a:r>
              <a:rPr lang="uk-UA" smtClean="0"/>
              <a:t>Третій рівень</a:t>
            </a:r>
          </a:p>
          <a:p>
            <a:pPr lvl="3" eaLnBrk="1" latinLnBrk="0" hangingPunct="1"/>
            <a:r>
              <a:rPr lang="uk-UA" smtClean="0"/>
              <a:t>Четвертий рівень</a:t>
            </a:r>
          </a:p>
          <a:p>
            <a:pPr lvl="4" eaLnBrk="1" latinLnBrk="0" hangingPunct="1"/>
            <a:r>
              <a:rPr lang="uk-UA" smtClean="0"/>
              <a:t>П'ятий рівень</a:t>
            </a:r>
            <a:endParaRPr kumimoji="0" lang="en-US"/>
          </a:p>
        </p:txBody>
      </p:sp>
      <p:sp>
        <p:nvSpPr>
          <p:cNvPr id="7" name="Date Placeholder 6"/>
          <p:cNvSpPr>
            <a:spLocks noGrp="1"/>
          </p:cNvSpPr>
          <p:nvPr>
            <p:ph type="dt" sz="half" idx="10"/>
          </p:nvPr>
        </p:nvSpPr>
        <p:spPr/>
        <p:txBody>
          <a:bodyPr/>
          <a:lstStyle/>
          <a:p>
            <a:fld id="{C90A66AE-81F5-474A-B74B-EE41E9320F19}" type="datetimeFigureOut">
              <a:rPr lang="uk-UA" smtClean="0"/>
              <a:t>11.04.2023</a:t>
            </a:fld>
            <a:endParaRPr lang="uk-UA"/>
          </a:p>
        </p:txBody>
      </p:sp>
      <p:sp>
        <p:nvSpPr>
          <p:cNvPr id="8" name="Footer Placeholder 7"/>
          <p:cNvSpPr>
            <a:spLocks noGrp="1"/>
          </p:cNvSpPr>
          <p:nvPr>
            <p:ph type="ftr" sz="quarter" idx="11"/>
          </p:nvPr>
        </p:nvSpPr>
        <p:spPr/>
        <p:txBody>
          <a:bodyPr/>
          <a:lstStyle/>
          <a:p>
            <a:endParaRPr lang="uk-UA"/>
          </a:p>
        </p:txBody>
      </p:sp>
      <p:sp>
        <p:nvSpPr>
          <p:cNvPr id="9" name="Slide Number Placeholder 8"/>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Лише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uk-UA" smtClean="0"/>
              <a:t>Зразок заголовка</a:t>
            </a:r>
            <a:endParaRPr kumimoji="0" lang="en-US"/>
          </a:p>
        </p:txBody>
      </p:sp>
      <p:sp>
        <p:nvSpPr>
          <p:cNvPr id="3" name="Date Placeholder 2"/>
          <p:cNvSpPr>
            <a:spLocks noGrp="1"/>
          </p:cNvSpPr>
          <p:nvPr>
            <p:ph type="dt" sz="half" idx="10"/>
          </p:nvPr>
        </p:nvSpPr>
        <p:spPr/>
        <p:txBody>
          <a:bodyPr/>
          <a:lstStyle/>
          <a:p>
            <a:fld id="{C90A66AE-81F5-474A-B74B-EE41E9320F19}" type="datetimeFigureOut">
              <a:rPr lang="uk-UA" smtClean="0"/>
              <a:t>11.04.2023</a:t>
            </a:fld>
            <a:endParaRPr lang="uk-UA"/>
          </a:p>
        </p:txBody>
      </p:sp>
      <p:sp>
        <p:nvSpPr>
          <p:cNvPr id="4" name="Footer Placeholder 3"/>
          <p:cNvSpPr>
            <a:spLocks noGrp="1"/>
          </p:cNvSpPr>
          <p:nvPr>
            <p:ph type="ftr" sz="quarter" idx="11"/>
          </p:nvPr>
        </p:nvSpPr>
        <p:spPr/>
        <p:txBody>
          <a:bodyPr/>
          <a:lstStyle/>
          <a:p>
            <a:endParaRPr lang="uk-UA"/>
          </a:p>
        </p:txBody>
      </p:sp>
      <p:sp>
        <p:nvSpPr>
          <p:cNvPr id="5" name="Slide Number Placeholder 4"/>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и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0A66AE-81F5-474A-B74B-EE41E9320F19}" type="datetimeFigureOut">
              <a:rPr lang="uk-UA" smtClean="0"/>
              <a:t>11.04.2023</a:t>
            </a:fld>
            <a:endParaRPr lang="uk-UA"/>
          </a:p>
        </p:txBody>
      </p:sp>
      <p:sp>
        <p:nvSpPr>
          <p:cNvPr id="3" name="Footer Placeholder 2"/>
          <p:cNvSpPr>
            <a:spLocks noGrp="1"/>
          </p:cNvSpPr>
          <p:nvPr>
            <p:ph type="ftr" sz="quarter" idx="11"/>
          </p:nvPr>
        </p:nvSpPr>
        <p:spPr/>
        <p:txBody>
          <a:bodyPr/>
          <a:lstStyle/>
          <a:p>
            <a:endParaRPr lang="uk-UA"/>
          </a:p>
        </p:txBody>
      </p:sp>
      <p:sp>
        <p:nvSpPr>
          <p:cNvPr id="4" name="Slide Number Placeholder 3"/>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Вміст із підписом">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uk-UA" smtClean="0"/>
              <a:t>Зразок заголовка</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uk-UA" smtClean="0"/>
              <a:t>Зразок тексту</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uk-UA" smtClean="0"/>
              <a:t>Зразок тексту</a:t>
            </a:r>
          </a:p>
          <a:p>
            <a:pPr lvl="1" eaLnBrk="1" latinLnBrk="0" hangingPunct="1"/>
            <a:r>
              <a:rPr lang="uk-UA" smtClean="0"/>
              <a:t>Другий рівень</a:t>
            </a:r>
          </a:p>
          <a:p>
            <a:pPr lvl="2" eaLnBrk="1" latinLnBrk="0" hangingPunct="1"/>
            <a:r>
              <a:rPr lang="uk-UA" smtClean="0"/>
              <a:t>Третій рівень</a:t>
            </a:r>
          </a:p>
          <a:p>
            <a:pPr lvl="3" eaLnBrk="1" latinLnBrk="0" hangingPunct="1"/>
            <a:r>
              <a:rPr lang="uk-UA" smtClean="0"/>
              <a:t>Четвертий рівень</a:t>
            </a:r>
          </a:p>
          <a:p>
            <a:pPr lvl="4" eaLnBrk="1" latinLnBrk="0" hangingPunct="1"/>
            <a:r>
              <a:rPr lang="uk-UA" smtClean="0"/>
              <a:t>П'ятий рівень</a:t>
            </a:r>
            <a:endParaRPr kumimoji="0" lang="en-US"/>
          </a:p>
        </p:txBody>
      </p:sp>
      <p:sp>
        <p:nvSpPr>
          <p:cNvPr id="5" name="Date Placeholder 4"/>
          <p:cNvSpPr>
            <a:spLocks noGrp="1"/>
          </p:cNvSpPr>
          <p:nvPr>
            <p:ph type="dt" sz="half" idx="10"/>
          </p:nvPr>
        </p:nvSpPr>
        <p:spPr/>
        <p:txBody>
          <a:bodyPr/>
          <a:lstStyle/>
          <a:p>
            <a:fld id="{C90A66AE-81F5-474A-B74B-EE41E9320F19}" type="datetimeFigureOut">
              <a:rPr lang="uk-UA" smtClean="0"/>
              <a:t>11.04.2023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p:txBody>
          <a:bodyPr/>
          <a:lstStyle/>
          <a:p>
            <a:fld id="{764F593F-0D5B-4CF0-BEE2-6583C73E7271}" type="slidenum">
              <a:rPr lang="uk-UA" smtClean="0"/>
              <a:t>‹№›</a:t>
            </a:fld>
            <a:endParaRPr lang="uk-UA"/>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Зображення з підписом">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uk-UA" smtClean="0"/>
              <a:t>Зразок заголовка</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uk-UA" smtClean="0"/>
              <a:t>Зразок тексту</a:t>
            </a:r>
          </a:p>
        </p:txBody>
      </p:sp>
      <p:sp>
        <p:nvSpPr>
          <p:cNvPr id="5" name="Date Placeholder 4"/>
          <p:cNvSpPr>
            <a:spLocks noGrp="1"/>
          </p:cNvSpPr>
          <p:nvPr>
            <p:ph type="dt" sz="half" idx="10"/>
          </p:nvPr>
        </p:nvSpPr>
        <p:spPr/>
        <p:txBody>
          <a:bodyPr/>
          <a:lstStyle/>
          <a:p>
            <a:fld id="{C90A66AE-81F5-474A-B74B-EE41E9320F19}" type="datetimeFigureOut">
              <a:rPr lang="uk-UA" smtClean="0"/>
              <a:t>11.04.2023</a:t>
            </a:fld>
            <a:endParaRPr lang="uk-UA"/>
          </a:p>
        </p:txBody>
      </p:sp>
      <p:sp>
        <p:nvSpPr>
          <p:cNvPr id="6" name="Footer Placeholder 5"/>
          <p:cNvSpPr>
            <a:spLocks noGrp="1"/>
          </p:cNvSpPr>
          <p:nvPr>
            <p:ph type="ftr" sz="quarter" idx="11"/>
          </p:nvPr>
        </p:nvSpPr>
        <p:spPr/>
        <p:txBody>
          <a:bodyPr/>
          <a:lstStyle/>
          <a:p>
            <a:endParaRPr lang="uk-UA"/>
          </a:p>
        </p:txBody>
      </p:sp>
      <p:sp>
        <p:nvSpPr>
          <p:cNvPr id="7" name="Slide Number Placeholder 6"/>
          <p:cNvSpPr>
            <a:spLocks noGrp="1"/>
          </p:cNvSpPr>
          <p:nvPr>
            <p:ph type="sldNum" sz="quarter" idx="12"/>
          </p:nvPr>
        </p:nvSpPr>
        <p:spPr>
          <a:xfrm>
            <a:off x="8077200" y="6356350"/>
            <a:ext cx="609600" cy="365125"/>
          </a:xfrm>
        </p:spPr>
        <p:txBody>
          <a:bodyPr/>
          <a:lstStyle/>
          <a:p>
            <a:fld id="{764F593F-0D5B-4CF0-BEE2-6583C73E7271}" type="slidenum">
              <a:rPr lang="uk-UA" smtClean="0"/>
              <a:t>‹№›</a:t>
            </a:fld>
            <a:endParaRPr lang="uk-UA"/>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uk-UA" smtClean="0"/>
              <a:t>Клацніть піктограму, щоб додати зображення</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uk-UA" smtClean="0"/>
              <a:t>Зразок заголовка</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uk-UA" smtClean="0"/>
              <a:t>Зразок тексту</a:t>
            </a:r>
          </a:p>
          <a:p>
            <a:pPr lvl="1" eaLnBrk="1" latinLnBrk="0" hangingPunct="1"/>
            <a:r>
              <a:rPr kumimoji="0" lang="uk-UA" smtClean="0"/>
              <a:t>Другий рівень</a:t>
            </a:r>
          </a:p>
          <a:p>
            <a:pPr lvl="2" eaLnBrk="1" latinLnBrk="0" hangingPunct="1"/>
            <a:r>
              <a:rPr kumimoji="0" lang="uk-UA" smtClean="0"/>
              <a:t>Третій рівень</a:t>
            </a:r>
          </a:p>
          <a:p>
            <a:pPr lvl="3" eaLnBrk="1" latinLnBrk="0" hangingPunct="1"/>
            <a:r>
              <a:rPr kumimoji="0" lang="uk-UA" smtClean="0"/>
              <a:t>Четвертий рівень</a:t>
            </a:r>
          </a:p>
          <a:p>
            <a:pPr lvl="4" eaLnBrk="1" latinLnBrk="0" hangingPunct="1"/>
            <a:r>
              <a:rPr kumimoji="0" lang="uk-UA" smtClean="0"/>
              <a:t>П'ятий рівень</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C90A66AE-81F5-474A-B74B-EE41E9320F19}" type="datetimeFigureOut">
              <a:rPr lang="uk-UA" smtClean="0"/>
              <a:t>11.04.2023</a:t>
            </a:fld>
            <a:endParaRPr lang="uk-UA"/>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uk-UA"/>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764F593F-0D5B-4CF0-BEE2-6583C73E7271}" type="slidenum">
              <a:rPr lang="uk-UA" smtClean="0"/>
              <a:t>‹№›</a:t>
            </a:fld>
            <a:endParaRPr lang="uk-UA"/>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jpe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533400" y="1371600"/>
            <a:ext cx="7851648" cy="1337320"/>
          </a:xfrm>
        </p:spPr>
        <p:txBody>
          <a:bodyPr/>
          <a:lstStyle/>
          <a:p>
            <a:pPr algn="ctr"/>
            <a:r>
              <a:rPr lang="uk-UA" dirty="0" smtClean="0">
                <a:solidFill>
                  <a:schemeClr val="bg2">
                    <a:lumMod val="40000"/>
                    <a:lumOff val="60000"/>
                  </a:schemeClr>
                </a:solidFill>
                <a:latin typeface="+mn-lt"/>
              </a:rPr>
              <a:t>ВЕЛИКА ЛІТЕРА</a:t>
            </a:r>
            <a:endParaRPr lang="uk-UA" dirty="0">
              <a:solidFill>
                <a:schemeClr val="bg2">
                  <a:lumMod val="40000"/>
                  <a:lumOff val="60000"/>
                </a:schemeClr>
              </a:solidFill>
              <a:latin typeface="+mn-lt"/>
            </a:endParaRPr>
          </a:p>
        </p:txBody>
      </p:sp>
      <p:sp>
        <p:nvSpPr>
          <p:cNvPr id="3" name="Підзаголовок 2"/>
          <p:cNvSpPr>
            <a:spLocks noGrp="1"/>
          </p:cNvSpPr>
          <p:nvPr>
            <p:ph type="subTitle" idx="1"/>
          </p:nvPr>
        </p:nvSpPr>
        <p:spPr>
          <a:xfrm>
            <a:off x="533400" y="2780928"/>
            <a:ext cx="7854696" cy="1728192"/>
          </a:xfrm>
        </p:spPr>
        <p:txBody>
          <a:bodyPr>
            <a:normAutofit/>
          </a:bodyPr>
          <a:lstStyle/>
          <a:p>
            <a:pPr algn="ctr"/>
            <a:r>
              <a:rPr lang="uk-UA" sz="3600" dirty="0" smtClean="0">
                <a:solidFill>
                  <a:srgbClr val="FFC000"/>
                </a:solidFill>
              </a:rPr>
              <a:t>Особливості правопису</a:t>
            </a:r>
            <a:endParaRPr lang="uk-UA" sz="3600" dirty="0">
              <a:solidFill>
                <a:srgbClr val="FFC000"/>
              </a:solidFill>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3469249"/>
            <a:ext cx="4968552" cy="2792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54686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19872" y="704087"/>
            <a:ext cx="5266928" cy="1168417"/>
          </a:xfrm>
        </p:spPr>
        <p:txBody>
          <a:bodyPr>
            <a:noAutofit/>
          </a:bodyPr>
          <a:lstStyle/>
          <a:p>
            <a:pPr algn="ctr"/>
            <a:r>
              <a:rPr lang="uk-UA" sz="2400" b="1" dirty="0">
                <a:solidFill>
                  <a:srgbClr val="0070C0"/>
                </a:solidFill>
                <a:effectLst>
                  <a:outerShdw blurRad="38100" dist="38100" dir="2700000" algn="tl">
                    <a:srgbClr val="000000">
                      <a:alpha val="43137"/>
                    </a:srgbClr>
                  </a:outerShdw>
                </a:effectLst>
                <a:latin typeface="Constantia" pitchFamily="18" charset="0"/>
              </a:rPr>
              <a:t>Географічні та </a:t>
            </a:r>
            <a:r>
              <a:rPr lang="uk-UA" sz="2400" b="1" dirty="0" smtClean="0">
                <a:solidFill>
                  <a:srgbClr val="0070C0"/>
                </a:solidFill>
                <a:effectLst>
                  <a:outerShdw blurRad="38100" dist="38100" dir="2700000" algn="tl">
                    <a:srgbClr val="000000">
                      <a:alpha val="43137"/>
                    </a:srgbClr>
                  </a:outerShdw>
                </a:effectLst>
                <a:latin typeface="Constantia" pitchFamily="18" charset="0"/>
              </a:rPr>
              <a:t/>
            </a:r>
            <a:br>
              <a:rPr lang="uk-UA" sz="2400" b="1" dirty="0" smtClean="0">
                <a:solidFill>
                  <a:srgbClr val="0070C0"/>
                </a:solidFill>
                <a:effectLst>
                  <a:outerShdw blurRad="38100" dist="38100" dir="2700000" algn="tl">
                    <a:srgbClr val="000000">
                      <a:alpha val="43137"/>
                    </a:srgbClr>
                  </a:outerShdw>
                </a:effectLst>
                <a:latin typeface="Constantia" pitchFamily="18" charset="0"/>
              </a:rPr>
            </a:br>
            <a:r>
              <a:rPr lang="uk-UA" sz="2400" b="1" dirty="0" smtClean="0">
                <a:solidFill>
                  <a:srgbClr val="0070C0"/>
                </a:solidFill>
                <a:effectLst>
                  <a:outerShdw blurRad="38100" dist="38100" dir="2700000" algn="tl">
                    <a:srgbClr val="000000">
                      <a:alpha val="43137"/>
                    </a:srgbClr>
                  </a:outerShdw>
                </a:effectLst>
                <a:latin typeface="Constantia" pitchFamily="18" charset="0"/>
              </a:rPr>
              <a:t>адміністративно-територіальні </a:t>
            </a:r>
            <a:r>
              <a:rPr lang="uk-UA" sz="2400" b="1" dirty="0">
                <a:solidFill>
                  <a:srgbClr val="0070C0"/>
                </a:solidFill>
                <a:effectLst>
                  <a:outerShdw blurRad="38100" dist="38100" dir="2700000" algn="tl">
                    <a:srgbClr val="000000">
                      <a:alpha val="43137"/>
                    </a:srgbClr>
                  </a:outerShdw>
                </a:effectLst>
                <a:latin typeface="Constantia" pitchFamily="18" charset="0"/>
              </a:rPr>
              <a:t>назви </a:t>
            </a:r>
            <a:endParaRPr lang="uk-UA" sz="2400" dirty="0">
              <a:solidFill>
                <a:srgbClr val="0070C0"/>
              </a:solidFill>
            </a:endParaRPr>
          </a:p>
        </p:txBody>
      </p:sp>
      <p:sp>
        <p:nvSpPr>
          <p:cNvPr id="3" name="Місце для вмісту 2"/>
          <p:cNvSpPr>
            <a:spLocks noGrp="1"/>
          </p:cNvSpPr>
          <p:nvPr>
            <p:ph idx="1"/>
          </p:nvPr>
        </p:nvSpPr>
        <p:spPr>
          <a:xfrm>
            <a:off x="251520" y="1988840"/>
            <a:ext cx="8424936" cy="4608512"/>
          </a:xfrm>
        </p:spPr>
        <p:txBody>
          <a:bodyPr>
            <a:normAutofit fontScale="55000" lnSpcReduction="20000"/>
          </a:bodyPr>
          <a:lstStyle/>
          <a:p>
            <a:pPr algn="just">
              <a:spcAft>
                <a:spcPts val="600"/>
              </a:spcAft>
            </a:pPr>
            <a:r>
              <a:rPr lang="vi-VN" sz="3200" b="1" dirty="0" smtClean="0">
                <a:latin typeface="Constantia" pitchFamily="18" charset="0"/>
              </a:rPr>
              <a:t>4</a:t>
            </a:r>
            <a:r>
              <a:rPr lang="vi-VN" sz="3200" b="1" dirty="0">
                <a:latin typeface="Constantia" pitchFamily="18" charset="0"/>
              </a:rPr>
              <a:t>. З великої букви пишемо також початкові частини Сан-, Сен-, Сент-, Санкт-, Санта- (що означають «святий»):</a:t>
            </a:r>
            <a:r>
              <a:rPr lang="vi-VN" sz="3200" dirty="0">
                <a:latin typeface="Constantia" pitchFamily="18" charset="0"/>
              </a:rPr>
              <a:t> </a:t>
            </a:r>
            <a:r>
              <a:rPr lang="vi-VN" sz="3200" i="1" dirty="0">
                <a:latin typeface="Constantia" pitchFamily="18" charset="0"/>
              </a:rPr>
              <a:t>Сан-Франци́ско, Сен-Ло́, Сент-Джо́нс, Санкт-Петербу́́рг, Са́нта-Ба́рбара (міста</a:t>
            </a:r>
            <a:r>
              <a:rPr lang="vi-VN" sz="3200" i="1" dirty="0" smtClean="0">
                <a:latin typeface="Constantia" pitchFamily="18" charset="0"/>
              </a:rPr>
              <a:t>)</a:t>
            </a:r>
            <a:endParaRPr lang="vi-VN" sz="3200" i="1" dirty="0">
              <a:latin typeface="Constantia" pitchFamily="18" charset="0"/>
            </a:endParaRPr>
          </a:p>
          <a:p>
            <a:pPr algn="just">
              <a:spcAft>
                <a:spcPts val="600"/>
              </a:spcAft>
            </a:pPr>
            <a:r>
              <a:rPr lang="vi-VN" sz="3200" b="1" dirty="0">
                <a:solidFill>
                  <a:srgbClr val="0070C0"/>
                </a:solidFill>
                <a:latin typeface="Constantia" pitchFamily="18" charset="0"/>
              </a:rPr>
              <a:t>Примітка. </a:t>
            </a:r>
            <a:r>
              <a:rPr lang="vi-VN" sz="3200" b="1" dirty="0">
                <a:latin typeface="Constantia" pitchFamily="18" charset="0"/>
              </a:rPr>
              <a:t>В іншомовних складних географічних назвах, у яких використовується дефіс, з великої букви пишемо й родові позначення: </a:t>
            </a:r>
            <a:r>
              <a:rPr lang="vi-VN" sz="3200" i="1" dirty="0">
                <a:latin typeface="Constantia" pitchFamily="18" charset="0"/>
              </a:rPr>
              <a:t>Ісси́к-Куль (куль — озеро), Мую́н-Кум (кум — пісок), Рі́о-Не́гро (ріо — річка), Ха́ра-Нур (нур — озеро), але: Алата́у, Амудар’я́, Дихта́у, </a:t>
            </a:r>
            <a:r>
              <a:rPr lang="vi-VN" sz="3200" i="1" dirty="0" smtClean="0">
                <a:latin typeface="Constantia" pitchFamily="18" charset="0"/>
              </a:rPr>
              <a:t>Сирдар’я́</a:t>
            </a:r>
            <a:endParaRPr lang="vi-VN" sz="3200" i="1" dirty="0">
              <a:latin typeface="Constantia" pitchFamily="18" charset="0"/>
            </a:endParaRPr>
          </a:p>
          <a:p>
            <a:pPr algn="just">
              <a:spcAft>
                <a:spcPts val="600"/>
              </a:spcAft>
            </a:pPr>
            <a:r>
              <a:rPr lang="vi-VN" sz="3200" b="1" dirty="0">
                <a:latin typeface="Constantia" pitchFamily="18" charset="0"/>
              </a:rPr>
              <a:t>5. Якщо ж складник такої назви увійшов в українську мову як загальна родова назва, то її пишемо з малої букви: </a:t>
            </a:r>
            <a:r>
              <a:rPr lang="vi-VN" sz="3200" i="1" dirty="0">
                <a:latin typeface="Constantia" pitchFamily="18" charset="0"/>
              </a:rPr>
              <a:t>Вара́нгер-фіо́рд, Бе́рклі-сквер. </a:t>
            </a:r>
            <a:endParaRPr lang="uk-UA" sz="3200" i="1" dirty="0" smtClean="0">
              <a:latin typeface="Constantia" pitchFamily="18" charset="0"/>
            </a:endParaRPr>
          </a:p>
          <a:p>
            <a:pPr algn="just">
              <a:spcAft>
                <a:spcPts val="600"/>
              </a:spcAft>
            </a:pPr>
            <a:r>
              <a:rPr lang="uk-UA" sz="3200" b="1" dirty="0" smtClean="0">
                <a:latin typeface="Constantia" pitchFamily="18" charset="0"/>
              </a:rPr>
              <a:t>З </a:t>
            </a:r>
            <a:r>
              <a:rPr lang="vi-VN" sz="3200" b="1" dirty="0" smtClean="0">
                <a:latin typeface="Constantia" pitchFamily="18" charset="0"/>
              </a:rPr>
              <a:t>малої </a:t>
            </a:r>
            <a:r>
              <a:rPr lang="vi-VN" sz="3200" b="1" dirty="0">
                <a:latin typeface="Constantia" pitchFamily="18" charset="0"/>
              </a:rPr>
              <a:t>букви пишемо й родові позначення в іншомовних назвах вулиць, майданів, бульварів: </a:t>
            </a:r>
            <a:r>
              <a:rPr lang="vi-VN" sz="3200" i="1" dirty="0">
                <a:latin typeface="Constantia" pitchFamily="18" charset="0"/>
              </a:rPr>
              <a:t>Я́коб-Ка́йзер-плац (плац — площа), У́нтер-ден-Лі́нден-штра́́се (штрасе — вулиця), Мічига́н-авеню́ (авеню — вулиця</a:t>
            </a:r>
            <a:r>
              <a:rPr lang="vi-VN" sz="3200" i="1" dirty="0" smtClean="0">
                <a:latin typeface="Constantia" pitchFamily="18" charset="0"/>
              </a:rPr>
              <a:t>)</a:t>
            </a:r>
            <a:endParaRPr lang="vi-VN" sz="3200" i="1" dirty="0">
              <a:latin typeface="Constantia" pitchFamily="18" charset="0"/>
            </a:endParaRPr>
          </a:p>
          <a:p>
            <a:pPr algn="just">
              <a:spcAft>
                <a:spcPts val="600"/>
              </a:spcAft>
            </a:pPr>
            <a:r>
              <a:rPr lang="vi-VN" sz="3200" b="1" dirty="0">
                <a:solidFill>
                  <a:srgbClr val="0070C0"/>
                </a:solidFill>
                <a:latin typeface="Constantia" pitchFamily="18" charset="0"/>
              </a:rPr>
              <a:t>Примітка. </a:t>
            </a:r>
            <a:r>
              <a:rPr lang="vi-VN" sz="3200" b="1" dirty="0">
                <a:latin typeface="Constantia" pitchFamily="18" charset="0"/>
              </a:rPr>
              <a:t>Географічні назви, ужиті в переносному значенні, зберігають написання з великої букви: </a:t>
            </a:r>
            <a:r>
              <a:rPr lang="vi-VN" sz="3200" i="1" dirty="0">
                <a:latin typeface="Constantia" pitchFamily="18" charset="0"/>
              </a:rPr>
              <a:t>Верса́ль (у значенні «Версальський мир»), Ка́нни (у значенні «оточення та розгром»), Мю́нхен (у значенні «Мюнхенська угода 1938 р.»), Парна́с (у значенні «світ поезії»), Седа́н (у значенні «воєнний розгром</a:t>
            </a:r>
            <a:r>
              <a:rPr lang="vi-VN" sz="3200" i="1" dirty="0" smtClean="0">
                <a:latin typeface="Constantia" pitchFamily="18" charset="0"/>
              </a:rPr>
              <a:t>»)</a:t>
            </a:r>
            <a:endParaRPr lang="vi-VN" sz="3200" i="1" dirty="0">
              <a:latin typeface="Constantia" pitchFamily="18" charset="0"/>
            </a:endParaRPr>
          </a:p>
          <a:p>
            <a:pPr algn="just"/>
            <a:endParaRPr lang="uk-UA"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869" y="332656"/>
            <a:ext cx="2878062" cy="1611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922789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75856" y="704088"/>
            <a:ext cx="5410944" cy="1212744"/>
          </a:xfrm>
        </p:spPr>
        <p:txBody>
          <a:bodyPr>
            <a:noAutofit/>
          </a:bodyPr>
          <a:lstStyle/>
          <a:p>
            <a:pPr algn="ctr"/>
            <a:r>
              <a:rPr lang="uk-UA" sz="2400" b="1" dirty="0">
                <a:solidFill>
                  <a:srgbClr val="0070C0"/>
                </a:solidFill>
                <a:effectLst>
                  <a:outerShdw blurRad="38100" dist="38100" dir="2700000" algn="tl">
                    <a:srgbClr val="000000">
                      <a:alpha val="43137"/>
                    </a:srgbClr>
                  </a:outerShdw>
                </a:effectLst>
                <a:latin typeface="Constantia" pitchFamily="18" charset="0"/>
              </a:rPr>
              <a:t>Географічні та </a:t>
            </a:r>
            <a:br>
              <a:rPr lang="uk-UA" sz="2400" b="1" dirty="0">
                <a:solidFill>
                  <a:srgbClr val="0070C0"/>
                </a:solidFill>
                <a:effectLst>
                  <a:outerShdw blurRad="38100" dist="38100" dir="2700000" algn="tl">
                    <a:srgbClr val="000000">
                      <a:alpha val="43137"/>
                    </a:srgbClr>
                  </a:outerShdw>
                </a:effectLst>
                <a:latin typeface="Constantia" pitchFamily="18" charset="0"/>
              </a:rPr>
            </a:br>
            <a:r>
              <a:rPr lang="uk-UA" sz="2400" b="1" dirty="0">
                <a:solidFill>
                  <a:srgbClr val="0070C0"/>
                </a:solidFill>
                <a:effectLst>
                  <a:outerShdw blurRad="38100" dist="38100" dir="2700000" algn="tl">
                    <a:srgbClr val="000000">
                      <a:alpha val="43137"/>
                    </a:srgbClr>
                  </a:outerShdw>
                </a:effectLst>
                <a:latin typeface="Constantia" pitchFamily="18" charset="0"/>
              </a:rPr>
              <a:t>адміністративно-територіальні назви </a:t>
            </a:r>
            <a:endParaRPr lang="uk-UA" sz="2400" dirty="0">
              <a:solidFill>
                <a:srgbClr val="0070C0"/>
              </a:solidFill>
            </a:endParaRPr>
          </a:p>
        </p:txBody>
      </p:sp>
      <p:sp>
        <p:nvSpPr>
          <p:cNvPr id="3" name="Місце для вмісту 2"/>
          <p:cNvSpPr>
            <a:spLocks noGrp="1"/>
          </p:cNvSpPr>
          <p:nvPr>
            <p:ph idx="1"/>
          </p:nvPr>
        </p:nvSpPr>
        <p:spPr>
          <a:xfrm>
            <a:off x="323528" y="2204864"/>
            <a:ext cx="8291264" cy="4536504"/>
          </a:xfrm>
        </p:spPr>
        <p:txBody>
          <a:bodyPr>
            <a:normAutofit fontScale="70000" lnSpcReduction="20000"/>
          </a:bodyPr>
          <a:lstStyle/>
          <a:p>
            <a:pPr algn="just"/>
            <a:r>
              <a:rPr lang="vi-VN" sz="2900" b="1" dirty="0">
                <a:latin typeface="Constantia" pitchFamily="18" charset="0"/>
              </a:rPr>
              <a:t>6. Назви держав пишемо з великої букви. Якщо назва держави чи автономної республіки складається з кількох слів, то всі слова пишемо з великої букви:</a:t>
            </a:r>
            <a:r>
              <a:rPr lang="vi-VN" sz="2900" dirty="0">
                <a:latin typeface="Constantia" pitchFamily="18" charset="0"/>
              </a:rPr>
              <a:t> </a:t>
            </a:r>
            <a:r>
              <a:rPr lang="vi-VN" sz="2900" i="1" dirty="0">
                <a:latin typeface="Constantia" pitchFamily="18" charset="0"/>
              </a:rPr>
              <a:t>Украї́на, Автоно́мна Респу́бліка Крим, Руму́нія, Уго́рщина, Ара́бська Респу́бліка Єги́пет, Королі́вство Бахре́йн, Кита́йська Наро́дна Респу́бліка, </a:t>
            </a:r>
            <a:r>
              <a:rPr lang="vi-VN" sz="2900" i="1" dirty="0" smtClean="0">
                <a:latin typeface="Constantia" pitchFamily="18" charset="0"/>
              </a:rPr>
              <a:t>Князі́вство </a:t>
            </a:r>
            <a:r>
              <a:rPr lang="vi-VN" sz="2900" i="1" dirty="0">
                <a:latin typeface="Constantia" pitchFamily="18" charset="0"/>
              </a:rPr>
              <a:t>Мона́ко, Респу́бліка Болга́рія, Соціалісти́чна Респу́бліка В’єтна́м, Сполу́чені Шта́ти Аме́рики, Францу́зька </a:t>
            </a:r>
            <a:r>
              <a:rPr lang="vi-VN" sz="2900" i="1" dirty="0" smtClean="0">
                <a:latin typeface="Constantia" pitchFamily="18" charset="0"/>
              </a:rPr>
              <a:t>Респу́бліка</a:t>
            </a:r>
            <a:endParaRPr lang="vi-VN" sz="2900" i="1" dirty="0">
              <a:latin typeface="Constantia" pitchFamily="18" charset="0"/>
            </a:endParaRPr>
          </a:p>
          <a:p>
            <a:pPr algn="just"/>
            <a:r>
              <a:rPr lang="vi-VN" sz="2900" b="1" dirty="0">
                <a:latin typeface="Constantia" pitchFamily="18" charset="0"/>
              </a:rPr>
              <a:t>Примітка. </a:t>
            </a:r>
            <a:r>
              <a:rPr lang="vi-VN" sz="2900" dirty="0">
                <a:latin typeface="Constantia" pitchFamily="18" charset="0"/>
              </a:rPr>
              <a:t>У неофіційних і образних назвах держав, територій, областей, місцевостей, міст, рік тощо з великої букви пишемо перше (або єдине) слово, а також власні назви: </a:t>
            </a:r>
            <a:r>
              <a:rPr lang="vi-VN" sz="2900" i="1" dirty="0">
                <a:latin typeface="Constantia" pitchFamily="18" charset="0"/>
              </a:rPr>
              <a:t>Піднебе́сна імпе́рія або (імператорський Китай), Тума́нний </a:t>
            </a:r>
            <a:r>
              <a:rPr lang="uk-UA" sz="2900" i="1" dirty="0">
                <a:latin typeface="Constantia" pitchFamily="18" charset="0"/>
              </a:rPr>
              <a:t> </a:t>
            </a:r>
            <a:r>
              <a:rPr lang="vi-VN" sz="2900" i="1" dirty="0" smtClean="0">
                <a:latin typeface="Constantia" pitchFamily="18" charset="0"/>
              </a:rPr>
              <a:t>Альбіо́н </a:t>
            </a:r>
            <a:r>
              <a:rPr lang="vi-VN" sz="2900" i="1" dirty="0">
                <a:latin typeface="Constantia" pitchFamily="18" charset="0"/>
              </a:rPr>
              <a:t>(А́нглія), Золотове́рхий (Київ), Ві́чне мі́сто (Рим), Славу́тич (Дніпро), Закавка́ззя, Букови́на, Ві́нниччина, Наддніпря́нщина, Поку́ття, Полі́сся, Приазо́в’я, </a:t>
            </a:r>
            <a:r>
              <a:rPr lang="vi-VN" sz="2900" i="1" dirty="0" smtClean="0">
                <a:latin typeface="Constantia" pitchFamily="18" charset="0"/>
              </a:rPr>
              <a:t>Слобожа́нщина</a:t>
            </a:r>
            <a:endParaRPr lang="vi-VN" sz="2900" i="1" dirty="0">
              <a:latin typeface="Constantia" pitchFamily="18" charset="0"/>
            </a:endParaRPr>
          </a:p>
          <a:p>
            <a:pPr algn="just"/>
            <a:r>
              <a:rPr lang="vi-VN" sz="2900" b="1" dirty="0">
                <a:latin typeface="Constantia" pitchFamily="18" charset="0"/>
              </a:rPr>
              <a:t>7. У назвах груп або союзів держав усі слова, крім родових назв, пишемо з великої букви: </a:t>
            </a:r>
            <a:r>
              <a:rPr lang="vi-VN" sz="2900" i="1" dirty="0">
                <a:latin typeface="Constantia" pitchFamily="18" charset="0"/>
              </a:rPr>
              <a:t>Анта́нта, Балка́нські краї́ни, Скандина́вські краї́ни, Трої́стий </a:t>
            </a:r>
            <a:r>
              <a:rPr lang="vi-VN" sz="2900" i="1" dirty="0" smtClean="0">
                <a:latin typeface="Constantia" pitchFamily="18" charset="0"/>
              </a:rPr>
              <a:t>сою́з</a:t>
            </a:r>
            <a:endParaRPr lang="vi-VN" sz="2900" i="1" dirty="0">
              <a:latin typeface="Constantia" pitchFamily="18" charset="0"/>
            </a:endParaRPr>
          </a:p>
          <a:p>
            <a:endParaRPr lang="uk-UA" dirty="0"/>
          </a:p>
        </p:txBody>
      </p:sp>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7" y="336883"/>
            <a:ext cx="2808313" cy="1790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33666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29940" y="704088"/>
            <a:ext cx="5818524" cy="859600"/>
          </a:xfrm>
        </p:spPr>
        <p:txBody>
          <a:bodyPr>
            <a:noAutofit/>
          </a:bodyPr>
          <a:lstStyle/>
          <a:p>
            <a:pPr algn="ctr"/>
            <a:r>
              <a:rPr lang="uk-UA" sz="2400" b="1" dirty="0">
                <a:solidFill>
                  <a:srgbClr val="0070C0"/>
                </a:solidFill>
                <a:effectLst>
                  <a:outerShdw blurRad="38100" dist="38100" dir="2700000" algn="tl">
                    <a:srgbClr val="000000">
                      <a:alpha val="43137"/>
                    </a:srgbClr>
                  </a:outerShdw>
                </a:effectLst>
                <a:latin typeface="Constantia" pitchFamily="18" charset="0"/>
              </a:rPr>
              <a:t>Географічні та </a:t>
            </a:r>
            <a:br>
              <a:rPr lang="uk-UA" sz="2400" b="1" dirty="0">
                <a:solidFill>
                  <a:srgbClr val="0070C0"/>
                </a:solidFill>
                <a:effectLst>
                  <a:outerShdw blurRad="38100" dist="38100" dir="2700000" algn="tl">
                    <a:srgbClr val="000000">
                      <a:alpha val="43137"/>
                    </a:srgbClr>
                  </a:outerShdw>
                </a:effectLst>
                <a:latin typeface="Constantia" pitchFamily="18" charset="0"/>
              </a:rPr>
            </a:br>
            <a:r>
              <a:rPr lang="uk-UA" sz="2400" b="1" dirty="0">
                <a:solidFill>
                  <a:srgbClr val="0070C0"/>
                </a:solidFill>
                <a:effectLst>
                  <a:outerShdw blurRad="38100" dist="38100" dir="2700000" algn="tl">
                    <a:srgbClr val="000000">
                      <a:alpha val="43137"/>
                    </a:srgbClr>
                  </a:outerShdw>
                </a:effectLst>
                <a:latin typeface="Constantia" pitchFamily="18" charset="0"/>
              </a:rPr>
              <a:t>адміністративно-територіальні назви </a:t>
            </a:r>
            <a:endParaRPr lang="uk-UA" sz="2400" dirty="0">
              <a:solidFill>
                <a:srgbClr val="0070C0"/>
              </a:solidFill>
            </a:endParaRPr>
          </a:p>
        </p:txBody>
      </p:sp>
      <p:sp>
        <p:nvSpPr>
          <p:cNvPr id="3" name="Місце для вмісту 2"/>
          <p:cNvSpPr>
            <a:spLocks noGrp="1"/>
          </p:cNvSpPr>
          <p:nvPr>
            <p:ph idx="1"/>
          </p:nvPr>
        </p:nvSpPr>
        <p:spPr>
          <a:xfrm>
            <a:off x="251520" y="1700808"/>
            <a:ext cx="8496944" cy="4896544"/>
          </a:xfrm>
        </p:spPr>
        <p:txBody>
          <a:bodyPr>
            <a:normAutofit lnSpcReduction="10000"/>
          </a:bodyPr>
          <a:lstStyle/>
          <a:p>
            <a:pPr lvl="0" algn="just">
              <a:buClr>
                <a:srgbClr val="0BD0D9"/>
              </a:buClr>
            </a:pPr>
            <a:r>
              <a:rPr lang="vi-VN" sz="1800" b="1" dirty="0">
                <a:solidFill>
                  <a:prstClr val="black"/>
                </a:solidFill>
                <a:latin typeface="Constantia" pitchFamily="18" charset="0"/>
              </a:rPr>
              <a:t>8. У назвах адміністративно-територіальних одиниць (автономних областей та округів, а також країв, областей, районів, сільрад тощо) з великої букви пишемо перше слово (або частини складного слова): </a:t>
            </a:r>
            <a:r>
              <a:rPr lang="vi-VN" sz="1800" i="1" dirty="0">
                <a:solidFill>
                  <a:prstClr val="black"/>
                </a:solidFill>
                <a:latin typeface="Constantia" pitchFamily="18" charset="0"/>
              </a:rPr>
              <a:t>Гі́рсько-Бадахша́нська автоно́мна о́бласть, Баянго́л-Монго́льський автоно́мний о́круг, Ко́шицький край, Воли́нська о́бласть, Рожи́щенський райо́н, Новомли́нівська сільра́да</a:t>
            </a:r>
          </a:p>
          <a:p>
            <a:pPr lvl="0" algn="just">
              <a:buClr>
                <a:srgbClr val="0BD0D9"/>
              </a:buClr>
            </a:pPr>
            <a:r>
              <a:rPr lang="vi-VN" sz="1800" b="1" dirty="0">
                <a:solidFill>
                  <a:prstClr val="black"/>
                </a:solidFill>
                <a:latin typeface="Constantia" pitchFamily="18" charset="0"/>
              </a:rPr>
              <a:t>Це правило поширюється й на старі назви країн та одиниці старого адміністративно-територіального поділу: </a:t>
            </a:r>
            <a:r>
              <a:rPr lang="vi-VN" sz="1800" i="1" dirty="0">
                <a:solidFill>
                  <a:prstClr val="black"/>
                </a:solidFill>
                <a:latin typeface="Constantia" pitchFamily="18" charset="0"/>
              </a:rPr>
              <a:t>Бі́рма, Пе́рсія, Бе́регівський о́круг, Ві́тебське воєво́дство, Ло́хвицький пові́т, Черка́ське старо́ство</a:t>
            </a:r>
          </a:p>
          <a:p>
            <a:pPr algn="just"/>
            <a:r>
              <a:rPr lang="vi-VN" sz="1800" b="1" dirty="0" smtClean="0"/>
              <a:t>9</a:t>
            </a:r>
            <a:r>
              <a:rPr lang="vi-VN" sz="1800" b="1" dirty="0"/>
              <a:t>. У назвах адміністративно-територіальних одиниць зарубіжних держав з великої букви пишемо всі слова, крім тих, що позначають родові поняття: </a:t>
            </a:r>
            <a:r>
              <a:rPr lang="vi-VN" sz="1800" i="1" dirty="0"/>
              <a:t>департа́мент Аверо́н (Франція), штат Теха́с (США), о́бласть П’ємо́нт (Італія), префекту́ра Тоя́ма (Японія), земля́ Ни́жня Саксо́нія (Німеччина</a:t>
            </a:r>
            <a:r>
              <a:rPr lang="vi-VN" sz="1800" i="1" dirty="0" smtClean="0"/>
              <a:t>)</a:t>
            </a:r>
            <a:endParaRPr lang="uk-UA" sz="1800" i="1" dirty="0" smtClean="0"/>
          </a:p>
          <a:p>
            <a:pPr algn="just"/>
            <a:r>
              <a:rPr lang="vi-VN" sz="1800" b="1" dirty="0"/>
              <a:t>10. Назви сторін світу: за́хід, пі́вдень, пі́вніч, схід, норд-о́ст, півде́нний за́хід — звичайно пишемо з малої букви. Якщо ці назви вживаються на означення країн, народів, регіонів, тоді їх пишемо з великої букви: </a:t>
            </a:r>
            <a:r>
              <a:rPr lang="vi-VN" sz="1800" i="1" dirty="0"/>
              <a:t>краї́ни За́ходу, Дале́кий Схід, За́хідна Украї́на, наро́ди Пі́вночі, Півде́нне Полі́сся, Півні́чна </a:t>
            </a:r>
            <a:r>
              <a:rPr lang="vi-VN" sz="1800" i="1" dirty="0" smtClean="0"/>
              <a:t>Букови́на</a:t>
            </a:r>
            <a:endParaRPr lang="vi-VN" sz="1800" i="1" dirty="0"/>
          </a:p>
          <a:p>
            <a:endParaRPr lang="uk-UA" dirty="0"/>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0160" y="110652"/>
            <a:ext cx="2427769" cy="147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68522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31840" y="704088"/>
            <a:ext cx="5554960" cy="996720"/>
          </a:xfrm>
        </p:spPr>
        <p:txBody>
          <a:bodyPr>
            <a:normAutofit fontScale="90000"/>
          </a:bodyPr>
          <a:lstStyle/>
          <a:p>
            <a:pPr algn="ctr"/>
            <a:r>
              <a:rPr lang="uk-UA" sz="2400" b="1" dirty="0">
                <a:solidFill>
                  <a:srgbClr val="0070C0"/>
                </a:solidFill>
                <a:effectLst>
                  <a:outerShdw blurRad="38100" dist="38100" dir="2700000" algn="tl">
                    <a:srgbClr val="000000">
                      <a:alpha val="43137"/>
                    </a:srgbClr>
                  </a:outerShdw>
                </a:effectLst>
                <a:latin typeface="Constantia" pitchFamily="18" charset="0"/>
              </a:rPr>
              <a:t>Географічні та </a:t>
            </a:r>
            <a:br>
              <a:rPr lang="uk-UA" sz="2400" b="1" dirty="0">
                <a:solidFill>
                  <a:srgbClr val="0070C0"/>
                </a:solidFill>
                <a:effectLst>
                  <a:outerShdw blurRad="38100" dist="38100" dir="2700000" algn="tl">
                    <a:srgbClr val="000000">
                      <a:alpha val="43137"/>
                    </a:srgbClr>
                  </a:outerShdw>
                </a:effectLst>
                <a:latin typeface="Constantia" pitchFamily="18" charset="0"/>
              </a:rPr>
            </a:br>
            <a:r>
              <a:rPr lang="uk-UA" sz="2400" b="1" dirty="0">
                <a:solidFill>
                  <a:srgbClr val="0070C0"/>
                </a:solidFill>
                <a:effectLst>
                  <a:outerShdw blurRad="38100" dist="38100" dir="2700000" algn="tl">
                    <a:srgbClr val="000000">
                      <a:alpha val="43137"/>
                    </a:srgbClr>
                  </a:outerShdw>
                </a:effectLst>
                <a:latin typeface="Constantia" pitchFamily="18" charset="0"/>
              </a:rPr>
              <a:t>адміністративно-територіальні назви </a:t>
            </a:r>
            <a:endParaRPr lang="uk-UA" dirty="0">
              <a:solidFill>
                <a:srgbClr val="0070C0"/>
              </a:solidFill>
            </a:endParaRPr>
          </a:p>
        </p:txBody>
      </p:sp>
      <p:sp>
        <p:nvSpPr>
          <p:cNvPr id="3" name="Місце для вмісту 2"/>
          <p:cNvSpPr>
            <a:spLocks noGrp="1"/>
          </p:cNvSpPr>
          <p:nvPr>
            <p:ph idx="1"/>
          </p:nvPr>
        </p:nvSpPr>
        <p:spPr>
          <a:xfrm>
            <a:off x="251520" y="2060848"/>
            <a:ext cx="8435280" cy="4536504"/>
          </a:xfrm>
        </p:spPr>
        <p:txBody>
          <a:bodyPr>
            <a:normAutofit fontScale="77500" lnSpcReduction="20000"/>
          </a:bodyPr>
          <a:lstStyle/>
          <a:p>
            <a:pPr algn="just">
              <a:spcAft>
                <a:spcPts val="600"/>
              </a:spcAft>
            </a:pPr>
            <a:r>
              <a:rPr lang="vi-VN" dirty="0">
                <a:latin typeface="Constantia" pitchFamily="18" charset="0"/>
              </a:rPr>
              <a:t>11. </a:t>
            </a:r>
            <a:r>
              <a:rPr lang="vi-VN" b="1" dirty="0">
                <a:latin typeface="Constantia" pitchFamily="18" charset="0"/>
              </a:rPr>
              <a:t>Назви вулиць (бульварів, провулків, проспектів), майданів (площ), парків, шляхів (залізничних, морських і т. ін.), каналів, течій (морських) і т. ін. пишемо з великої букви, а їхні родові найменування — з малої: </a:t>
            </a:r>
            <a:r>
              <a:rPr lang="vi-VN" i="1" dirty="0">
                <a:latin typeface="Constantia" pitchFamily="18" charset="0"/>
              </a:rPr>
              <a:t>Андрі́ївський узві́з, бульва́р Тара́са Шевче́нка, ву́лиця 295-ї Херсо́нської Диві́зії, Льві́вська пло́ща, майда́н Незале́жності, Музе́йний прову̀лок, Жито́мирська автостра́да, Стри́йський парк, Півні́чний морськи́й шлях, Придніпро́вська залізни́ця, течія́ </a:t>
            </a:r>
            <a:r>
              <a:rPr lang="vi-VN" i="1" dirty="0" smtClean="0">
                <a:latin typeface="Constantia" pitchFamily="18" charset="0"/>
              </a:rPr>
              <a:t>Куросі́о</a:t>
            </a:r>
            <a:endParaRPr lang="vi-VN" i="1" dirty="0">
              <a:latin typeface="Constantia" pitchFamily="18" charset="0"/>
            </a:endParaRPr>
          </a:p>
          <a:p>
            <a:pPr algn="just">
              <a:spcAft>
                <a:spcPts val="600"/>
              </a:spcAft>
            </a:pPr>
            <a:r>
              <a:rPr lang="vi-VN" b="1" dirty="0">
                <a:solidFill>
                  <a:srgbClr val="0070C0"/>
                </a:solidFill>
                <a:latin typeface="Constantia" pitchFamily="18" charset="0"/>
              </a:rPr>
              <a:t>Примітка. </a:t>
            </a:r>
            <a:r>
              <a:rPr lang="vi-VN" b="1" dirty="0">
                <a:latin typeface="Constantia" pitchFamily="18" charset="0"/>
              </a:rPr>
              <a:t>Якщо найменування підрозділів залізниць складаються з двох слів, їх пишемо з великої букви: </a:t>
            </a:r>
            <a:r>
              <a:rPr lang="vi-VN" i="1" dirty="0">
                <a:latin typeface="Constantia" pitchFamily="18" charset="0"/>
              </a:rPr>
              <a:t>Півде́нно-Кавка́зька </a:t>
            </a:r>
            <a:r>
              <a:rPr lang="vi-VN" i="1" dirty="0" smtClean="0">
                <a:latin typeface="Constantia" pitchFamily="18" charset="0"/>
              </a:rPr>
              <a:t>залізни́ця</a:t>
            </a:r>
            <a:endParaRPr lang="vi-VN" i="1" dirty="0">
              <a:latin typeface="Constantia" pitchFamily="18" charset="0"/>
            </a:endParaRPr>
          </a:p>
          <a:p>
            <a:pPr algn="just">
              <a:spcAft>
                <a:spcPts val="600"/>
              </a:spcAft>
            </a:pPr>
            <a:r>
              <a:rPr lang="vi-VN" b="1" dirty="0">
                <a:latin typeface="Constantia" pitchFamily="18" charset="0"/>
              </a:rPr>
              <a:t>Якщо в назвах вулиць, проспектів тощо слова брід, вал, воро́та, міст, шлях, яр </a:t>
            </a:r>
            <a:r>
              <a:rPr lang="vi-VN" b="1" dirty="0" smtClean="0">
                <a:latin typeface="Constantia" pitchFamily="18" charset="0"/>
              </a:rPr>
              <a:t>уже </a:t>
            </a:r>
            <a:r>
              <a:rPr lang="vi-VN" b="1" dirty="0">
                <a:latin typeface="Constantia" pitchFamily="18" charset="0"/>
              </a:rPr>
              <a:t>не сприймаються як родові позначення і стали частиною власної назви, то їх пишемо з великої букви:</a:t>
            </a:r>
            <a:r>
              <a:rPr lang="vi-VN" dirty="0">
                <a:latin typeface="Constantia" pitchFamily="18" charset="0"/>
              </a:rPr>
              <a:t> </a:t>
            </a:r>
            <a:r>
              <a:rPr lang="vi-VN" i="1" dirty="0">
                <a:latin typeface="Constantia" pitchFamily="18" charset="0"/>
              </a:rPr>
              <a:t>Бо́ричів Тік, До́брий Шлях, Кози́ний Брід, Яросла́вів </a:t>
            </a:r>
            <a:r>
              <a:rPr lang="vi-VN" i="1" dirty="0" smtClean="0">
                <a:latin typeface="Constantia" pitchFamily="18" charset="0"/>
              </a:rPr>
              <a:t>Вал</a:t>
            </a:r>
            <a:endParaRPr lang="vi-VN" i="1" dirty="0">
              <a:latin typeface="Constantia" pitchFamily="18" charset="0"/>
            </a:endParaRPr>
          </a:p>
          <a:p>
            <a:pPr algn="just"/>
            <a:endParaRPr lang="uk-UA"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476672"/>
            <a:ext cx="2616324" cy="14742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72324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704087"/>
            <a:ext cx="5760640" cy="1068729"/>
          </a:xfrm>
        </p:spPr>
        <p:txBody>
          <a:bodyPr>
            <a:normAutofit/>
          </a:bodyPr>
          <a:lstStyle/>
          <a:p>
            <a:pPr algn="ctr"/>
            <a:r>
              <a:rPr lang="uk-UA" sz="2400" b="1" dirty="0">
                <a:solidFill>
                  <a:srgbClr val="0070C0"/>
                </a:solidFill>
                <a:effectLst>
                  <a:outerShdw blurRad="38100" dist="38100" dir="2700000" algn="tl">
                    <a:srgbClr val="000000">
                      <a:alpha val="43137"/>
                    </a:srgbClr>
                  </a:outerShdw>
                </a:effectLst>
                <a:latin typeface="Constantia" pitchFamily="18" charset="0"/>
              </a:rPr>
              <a:t>Географічні та </a:t>
            </a:r>
            <a:r>
              <a:rPr lang="uk-UA" sz="2400" b="1" dirty="0" smtClean="0">
                <a:solidFill>
                  <a:srgbClr val="0070C0"/>
                </a:solidFill>
                <a:effectLst>
                  <a:outerShdw blurRad="38100" dist="38100" dir="2700000" algn="tl">
                    <a:srgbClr val="000000">
                      <a:alpha val="43137"/>
                    </a:srgbClr>
                  </a:outerShdw>
                </a:effectLst>
                <a:latin typeface="Constantia" pitchFamily="18" charset="0"/>
              </a:rPr>
              <a:t/>
            </a:r>
            <a:br>
              <a:rPr lang="uk-UA" sz="2400" b="1" dirty="0" smtClean="0">
                <a:solidFill>
                  <a:srgbClr val="0070C0"/>
                </a:solidFill>
                <a:effectLst>
                  <a:outerShdw blurRad="38100" dist="38100" dir="2700000" algn="tl">
                    <a:srgbClr val="000000">
                      <a:alpha val="43137"/>
                    </a:srgbClr>
                  </a:outerShdw>
                </a:effectLst>
                <a:latin typeface="Constantia" pitchFamily="18" charset="0"/>
              </a:rPr>
            </a:br>
            <a:r>
              <a:rPr lang="uk-UA" sz="2400" b="1" dirty="0" smtClean="0">
                <a:solidFill>
                  <a:srgbClr val="0070C0"/>
                </a:solidFill>
                <a:effectLst>
                  <a:outerShdw blurRad="38100" dist="38100" dir="2700000" algn="tl">
                    <a:srgbClr val="000000">
                      <a:alpha val="43137"/>
                    </a:srgbClr>
                  </a:outerShdw>
                </a:effectLst>
                <a:latin typeface="Constantia" pitchFamily="18" charset="0"/>
              </a:rPr>
              <a:t>адміністративно-територіальні </a:t>
            </a:r>
            <a:r>
              <a:rPr lang="uk-UA" sz="2400" b="1" dirty="0">
                <a:solidFill>
                  <a:srgbClr val="0070C0"/>
                </a:solidFill>
                <a:effectLst>
                  <a:outerShdw blurRad="38100" dist="38100" dir="2700000" algn="tl">
                    <a:srgbClr val="000000">
                      <a:alpha val="43137"/>
                    </a:srgbClr>
                  </a:outerShdw>
                </a:effectLst>
                <a:latin typeface="Constantia" pitchFamily="18" charset="0"/>
              </a:rPr>
              <a:t>назви </a:t>
            </a:r>
            <a:endParaRPr lang="uk-UA" dirty="0">
              <a:solidFill>
                <a:srgbClr val="0070C0"/>
              </a:solidFill>
            </a:endParaRPr>
          </a:p>
        </p:txBody>
      </p:sp>
      <p:sp>
        <p:nvSpPr>
          <p:cNvPr id="3" name="Місце для вмісту 2"/>
          <p:cNvSpPr>
            <a:spLocks noGrp="1"/>
          </p:cNvSpPr>
          <p:nvPr>
            <p:ph idx="1"/>
          </p:nvPr>
        </p:nvSpPr>
        <p:spPr>
          <a:xfrm>
            <a:off x="395536" y="2132856"/>
            <a:ext cx="8435280" cy="4119736"/>
          </a:xfrm>
        </p:spPr>
        <p:txBody>
          <a:bodyPr>
            <a:normAutofit fontScale="70000" lnSpcReduction="20000"/>
          </a:bodyPr>
          <a:lstStyle/>
          <a:p>
            <a:pPr algn="just">
              <a:lnSpc>
                <a:spcPct val="120000"/>
              </a:lnSpc>
            </a:pPr>
            <a:r>
              <a:rPr lang="vi-VN" dirty="0">
                <a:latin typeface="Constantia" pitchFamily="18" charset="0"/>
              </a:rPr>
              <a:t>12. </a:t>
            </a:r>
            <a:r>
              <a:rPr lang="vi-VN" b="1" dirty="0">
                <a:latin typeface="Constantia" pitchFamily="18" charset="0"/>
              </a:rPr>
              <a:t>Утворені від географічних найменувань назви тварин, птахів, страв, напоїв, тканин тощо пишемо з малої букви: </a:t>
            </a:r>
            <a:r>
              <a:rPr lang="vi-VN" i="1" dirty="0">
                <a:latin typeface="Constantia" pitchFamily="18" charset="0"/>
              </a:rPr>
              <a:t>босто́н (тканина), йоркши́р (порода свиней), маде́ра (сорт вина), сая́ни (напій), сенберна́р (порода собак), симента́лка (порода корів), тока́й (сорт вина) і т. ін. </a:t>
            </a:r>
            <a:endParaRPr lang="uk-UA" i="1" dirty="0" smtClean="0">
              <a:latin typeface="Constantia" pitchFamily="18" charset="0"/>
            </a:endParaRPr>
          </a:p>
          <a:p>
            <a:pPr algn="just">
              <a:lnSpc>
                <a:spcPct val="120000"/>
              </a:lnSpc>
            </a:pPr>
            <a:r>
              <a:rPr lang="vi-VN" dirty="0" smtClean="0">
                <a:latin typeface="Constantia" pitchFamily="18" charset="0"/>
              </a:rPr>
              <a:t>13</a:t>
            </a:r>
            <a:r>
              <a:rPr lang="vi-VN" b="1" dirty="0">
                <a:latin typeface="Constantia" pitchFamily="18" charset="0"/>
              </a:rPr>
              <a:t>. У назвах вокзалів, залізничних станцій, портів, пристаней і т. ін. усі слова, крім родових назв, пишемо з великої букви: </a:t>
            </a:r>
            <a:r>
              <a:rPr lang="vi-VN" i="1" dirty="0">
                <a:latin typeface="Constantia" pitchFamily="18" charset="0"/>
              </a:rPr>
              <a:t>Приміськѝй вокза̀л, ста́нція Усти́нівка, порт О̀львія, при́стань Ржи́щів (на Дніпрі</a:t>
            </a:r>
            <a:r>
              <a:rPr lang="vi-VN" i="1" dirty="0" smtClean="0">
                <a:latin typeface="Constantia" pitchFamily="18" charset="0"/>
              </a:rPr>
              <a:t>)</a:t>
            </a:r>
            <a:endParaRPr lang="vi-VN" i="1" dirty="0">
              <a:latin typeface="Constantia" pitchFamily="18" charset="0"/>
            </a:endParaRPr>
          </a:p>
          <a:p>
            <a:pPr algn="just">
              <a:lnSpc>
                <a:spcPct val="120000"/>
              </a:lnSpc>
            </a:pPr>
            <a:r>
              <a:rPr lang="vi-VN" dirty="0">
                <a:latin typeface="Constantia" pitchFamily="18" charset="0"/>
              </a:rPr>
              <a:t>14. </a:t>
            </a:r>
            <a:r>
              <a:rPr lang="vi-VN" b="1" dirty="0">
                <a:latin typeface="Constantia" pitchFamily="18" charset="0"/>
              </a:rPr>
              <a:t>Назви аеропортів, станцій метро, зупинок наземного міського транспорту беремо в лапки. З великої букви пишемо перше (або єдине) слово таких назв, а також ті слова, які пишуться з великої букви у складі цих топонімів: </a:t>
            </a:r>
            <a:r>
              <a:rPr lang="vi-VN" i="1" dirty="0">
                <a:latin typeface="Constantia" pitchFamily="18" charset="0"/>
              </a:rPr>
              <a:t>аеропорти «Бори́спіль», «Ки́їв»; станції метро «Академмісте́чко», «Університе́т», «Сире́ць», «Пошто́ва пло́ща», «Черво́ний Ху́тір»; зупинки «Карава́єві Да́чі», «Ву́лиця Обсервато́рна», «Мотоцикле́тний завод», «Льві́вська пло́ща», «Шко́ла</a:t>
            </a:r>
            <a:r>
              <a:rPr lang="vi-VN" i="1" dirty="0" smtClean="0">
                <a:latin typeface="Constantia" pitchFamily="18" charset="0"/>
              </a:rPr>
              <a:t>»</a:t>
            </a:r>
            <a:endParaRPr lang="vi-VN" i="1" dirty="0">
              <a:latin typeface="Constantia" pitchFamily="18" charset="0"/>
            </a:endParaRPr>
          </a:p>
          <a:p>
            <a:pPr algn="just"/>
            <a:endParaRPr lang="uk-UA" dirty="0"/>
          </a:p>
        </p:txBody>
      </p:sp>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57333" y="404662"/>
            <a:ext cx="2377754" cy="15841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88364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12304" y="1395940"/>
            <a:ext cx="7787208" cy="1268034"/>
          </a:xfrm>
        </p:spPr>
        <p:txBody>
          <a:bodyPr>
            <a:normAutofit fontScale="90000"/>
          </a:bodyPr>
          <a:lstStyle/>
          <a:p>
            <a:pPr algn="r"/>
            <a:r>
              <a:rPr lang="uk-UA" sz="4000" b="1" dirty="0">
                <a:solidFill>
                  <a:schemeClr val="accent1"/>
                </a:solidFill>
                <a:effectLst>
                  <a:outerShdw blurRad="38100" dist="38100" dir="2700000" algn="tl">
                    <a:srgbClr val="000000">
                      <a:alpha val="43137"/>
                    </a:srgbClr>
                  </a:outerShdw>
                </a:effectLst>
                <a:latin typeface="Constantia" pitchFamily="18" charset="0"/>
              </a:rPr>
              <a:t>Астрономічні назви </a:t>
            </a:r>
            <a:r>
              <a:rPr lang="uk-UA" dirty="0">
                <a:solidFill>
                  <a:schemeClr val="accent1"/>
                </a:solidFill>
                <a:latin typeface="Constantia" pitchFamily="18" charset="0"/>
              </a:rPr>
              <a:t/>
            </a:r>
            <a:br>
              <a:rPr lang="uk-UA" dirty="0">
                <a:solidFill>
                  <a:schemeClr val="accent1"/>
                </a:solidFill>
                <a:latin typeface="Constantia" pitchFamily="18" charset="0"/>
              </a:rPr>
            </a:br>
            <a:endParaRPr lang="uk-UA" dirty="0">
              <a:solidFill>
                <a:schemeClr val="accent1"/>
              </a:solidFill>
              <a:latin typeface="Constantia" pitchFamily="18" charset="0"/>
            </a:endParaRPr>
          </a:p>
        </p:txBody>
      </p:sp>
      <p:sp>
        <p:nvSpPr>
          <p:cNvPr id="3" name="Місце для вмісту 2"/>
          <p:cNvSpPr>
            <a:spLocks noGrp="1"/>
          </p:cNvSpPr>
          <p:nvPr>
            <p:ph idx="1"/>
          </p:nvPr>
        </p:nvSpPr>
        <p:spPr>
          <a:xfrm>
            <a:off x="251520" y="2132856"/>
            <a:ext cx="8373616" cy="4320480"/>
          </a:xfrm>
        </p:spPr>
        <p:txBody>
          <a:bodyPr>
            <a:normAutofit/>
          </a:bodyPr>
          <a:lstStyle/>
          <a:p>
            <a:pPr algn="just">
              <a:spcAft>
                <a:spcPts val="600"/>
              </a:spcAft>
            </a:pPr>
            <a:r>
              <a:rPr lang="vi-VN" sz="2000" b="1" dirty="0" smtClean="0">
                <a:latin typeface="Constantia" pitchFamily="18" charset="0"/>
              </a:rPr>
              <a:t>У </a:t>
            </a:r>
            <a:r>
              <a:rPr lang="vi-VN" sz="2000" b="1" dirty="0">
                <a:latin typeface="Constantia" pitchFamily="18" charset="0"/>
              </a:rPr>
              <a:t>назвах небесних тіл, сузір’їв, галактик усі слова, крім родових найменувань (зоря, сузір’я, планета, галактика тощо) і порядкових позначень яскравості світил (альфа, бета, гамма тощо), пишемо з великої букви: </a:t>
            </a:r>
            <a:r>
              <a:rPr lang="vi-VN" sz="2000" i="1" dirty="0">
                <a:latin typeface="Constantia" pitchFamily="18" charset="0"/>
              </a:rPr>
              <a:t>Марс, Сату́рн, Юпі́тер, зоря́ Альтаї́р, сузі́р’я Вели́кого Пса, гала́ктика Вели́ка Магелла́нова Хма́ра, а́льфа Мало́ї Ведме́диці, бе́та </a:t>
            </a:r>
            <a:r>
              <a:rPr lang="vi-VN" sz="2000" i="1" dirty="0" smtClean="0">
                <a:latin typeface="Constantia" pitchFamily="18" charset="0"/>
              </a:rPr>
              <a:t>Терезі́в</a:t>
            </a:r>
            <a:endParaRPr lang="uk-UA" sz="2000" i="1" dirty="0" smtClean="0">
              <a:latin typeface="Constantia" pitchFamily="18" charset="0"/>
            </a:endParaRPr>
          </a:p>
          <a:p>
            <a:pPr algn="just">
              <a:spcAft>
                <a:spcPts val="600"/>
              </a:spcAft>
            </a:pPr>
            <a:r>
              <a:rPr lang="vi-VN" sz="2000" b="1" dirty="0" smtClean="0">
                <a:latin typeface="Constantia" pitchFamily="18" charset="0"/>
              </a:rPr>
              <a:t>Так </a:t>
            </a:r>
            <a:r>
              <a:rPr lang="vi-VN" sz="2000" b="1" dirty="0">
                <a:latin typeface="Constantia" pitchFamily="18" charset="0"/>
              </a:rPr>
              <a:t>само пишуться народні назви зоряних скупчень, сузір’їв і галактик: </a:t>
            </a:r>
            <a:r>
              <a:rPr lang="vi-VN" sz="2000" i="1" dirty="0">
                <a:latin typeface="Constantia" pitchFamily="18" charset="0"/>
              </a:rPr>
              <a:t>Кво́чка, Вели́кий Віз, Па́сіка, Чума́цький Шлях </a:t>
            </a:r>
            <a:r>
              <a:rPr lang="vi-VN" sz="2000" i="1" dirty="0" smtClean="0">
                <a:latin typeface="Constantia" pitchFamily="18" charset="0"/>
              </a:rPr>
              <a:t>тощо</a:t>
            </a:r>
            <a:endParaRPr lang="vi-VN" sz="2000" i="1" dirty="0">
              <a:latin typeface="Constantia" pitchFamily="18" charset="0"/>
            </a:endParaRPr>
          </a:p>
          <a:p>
            <a:pPr algn="just">
              <a:spcAft>
                <a:spcPts val="600"/>
              </a:spcAft>
            </a:pPr>
            <a:r>
              <a:rPr lang="vi-VN" sz="2000" b="1" dirty="0">
                <a:solidFill>
                  <a:schemeClr val="accent1"/>
                </a:solidFill>
                <a:latin typeface="Constantia" pitchFamily="18" charset="0"/>
              </a:rPr>
              <a:t>Примітка. </a:t>
            </a:r>
            <a:r>
              <a:rPr lang="vi-VN" sz="2000" dirty="0">
                <a:latin typeface="Constantia" pitchFamily="18" charset="0"/>
              </a:rPr>
              <a:t>Слова</a:t>
            </a:r>
            <a:r>
              <a:rPr lang="vi-VN" sz="2000" b="1" i="1" dirty="0">
                <a:latin typeface="Constantia" pitchFamily="18" charset="0"/>
              </a:rPr>
              <a:t> земля́, мі́сяць, со́нце </a:t>
            </a:r>
            <a:r>
              <a:rPr lang="vi-VN" sz="2000" dirty="0">
                <a:latin typeface="Constantia" pitchFamily="18" charset="0"/>
              </a:rPr>
              <a:t>пишуться з великої букви тоді, коли вони вживаються як </a:t>
            </a:r>
            <a:r>
              <a:rPr lang="vi-VN" sz="2000" b="1" i="1" dirty="0">
                <a:latin typeface="Constantia" pitchFamily="18" charset="0"/>
              </a:rPr>
              <a:t>астрономічні назви</a:t>
            </a:r>
            <a:r>
              <a:rPr lang="vi-VN" sz="2000" dirty="0">
                <a:latin typeface="Constantia" pitchFamily="18" charset="0"/>
              </a:rPr>
              <a:t>: </a:t>
            </a:r>
            <a:r>
              <a:rPr lang="vi-VN" sz="2000" i="1" dirty="0">
                <a:latin typeface="Constantia" pitchFamily="18" charset="0"/>
              </a:rPr>
              <a:t>Навколо Сонця обертається Земля зі своїм супутником </a:t>
            </a:r>
            <a:r>
              <a:rPr lang="vi-VN" sz="2000" i="1" dirty="0" smtClean="0">
                <a:latin typeface="Constantia" pitchFamily="18" charset="0"/>
              </a:rPr>
              <a:t>Місяцем</a:t>
            </a:r>
            <a:r>
              <a:rPr lang="uk-UA" sz="2000" i="1" dirty="0" smtClean="0">
                <a:latin typeface="Constantia" pitchFamily="18" charset="0"/>
              </a:rPr>
              <a:t>,              </a:t>
            </a:r>
            <a:r>
              <a:rPr lang="uk-UA" sz="2000" b="1" dirty="0" smtClean="0">
                <a:latin typeface="Constantia" pitchFamily="18" charset="0"/>
              </a:rPr>
              <a:t>а</a:t>
            </a:r>
            <a:r>
              <a:rPr lang="vi-VN" sz="2000" b="1" dirty="0" smtClean="0">
                <a:latin typeface="Constantia" pitchFamily="18" charset="0"/>
              </a:rPr>
              <a:t>ле</a:t>
            </a:r>
            <a:r>
              <a:rPr lang="vi-VN" sz="2000" b="1" dirty="0">
                <a:latin typeface="Constantia" pitchFamily="18" charset="0"/>
              </a:rPr>
              <a:t>: </a:t>
            </a:r>
            <a:r>
              <a:rPr lang="vi-VN" sz="2000" i="1" dirty="0">
                <a:latin typeface="Constantia" pitchFamily="18" charset="0"/>
              </a:rPr>
              <a:t>обробіток землі, схід </a:t>
            </a:r>
            <a:r>
              <a:rPr lang="vi-VN" sz="2000" i="1" dirty="0" smtClean="0">
                <a:latin typeface="Constantia" pitchFamily="18" charset="0"/>
              </a:rPr>
              <a:t>сонця</a:t>
            </a:r>
            <a:endParaRPr lang="vi-VN" sz="2000" i="1" dirty="0">
              <a:latin typeface="Constantia" pitchFamily="18" charset="0"/>
            </a:endParaRP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72647" y="129118"/>
            <a:ext cx="1668064" cy="1358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03848" y="129118"/>
            <a:ext cx="1947110" cy="1369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29118"/>
            <a:ext cx="2952328" cy="16606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20072" y="129118"/>
            <a:ext cx="2053870" cy="13699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31529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11760" y="704088"/>
            <a:ext cx="6275040" cy="1860816"/>
          </a:xfrm>
        </p:spPr>
        <p:txBody>
          <a:bodyPr>
            <a:normAutofit fontScale="90000"/>
          </a:bodyPr>
          <a:lstStyle/>
          <a:p>
            <a:pPr algn="ctr"/>
            <a:r>
              <a:rPr lang="ru-RU" sz="2700" b="1" dirty="0">
                <a:solidFill>
                  <a:srgbClr val="0070C0"/>
                </a:solidFill>
                <a:effectLst>
                  <a:outerShdw blurRad="38100" dist="38100" dir="2700000" algn="tl">
                    <a:srgbClr val="000000">
                      <a:alpha val="43137"/>
                    </a:srgbClr>
                  </a:outerShdw>
                </a:effectLst>
                <a:latin typeface="Constantia" pitchFamily="18" charset="0"/>
              </a:rPr>
              <a:t>Назви історичних подій, епох, </a:t>
            </a:r>
            <a:r>
              <a:rPr lang="ru-RU" sz="2700" b="1" dirty="0" smtClean="0">
                <a:solidFill>
                  <a:srgbClr val="0070C0"/>
                </a:solidFill>
                <a:effectLst>
                  <a:outerShdw blurRad="38100" dist="38100" dir="2700000" algn="tl">
                    <a:srgbClr val="000000">
                      <a:alpha val="43137"/>
                    </a:srgbClr>
                  </a:outerShdw>
                </a:effectLst>
                <a:latin typeface="Constantia" pitchFamily="18" charset="0"/>
              </a:rPr>
              <a:t/>
            </a:r>
            <a:br>
              <a:rPr lang="ru-RU" sz="2700" b="1" dirty="0" smtClean="0">
                <a:solidFill>
                  <a:srgbClr val="0070C0"/>
                </a:solidFill>
                <a:effectLst>
                  <a:outerShdw blurRad="38100" dist="38100" dir="2700000" algn="tl">
                    <a:srgbClr val="000000">
                      <a:alpha val="43137"/>
                    </a:srgbClr>
                  </a:outerShdw>
                </a:effectLst>
                <a:latin typeface="Constantia" pitchFamily="18" charset="0"/>
              </a:rPr>
            </a:br>
            <a:r>
              <a:rPr lang="ru-RU" sz="2700" b="1" dirty="0" smtClean="0">
                <a:solidFill>
                  <a:srgbClr val="0070C0"/>
                </a:solidFill>
                <a:effectLst>
                  <a:outerShdw blurRad="38100" dist="38100" dir="2700000" algn="tl">
                    <a:srgbClr val="000000">
                      <a:alpha val="43137"/>
                    </a:srgbClr>
                  </a:outerShdw>
                </a:effectLst>
                <a:latin typeface="Constantia" pitchFamily="18" charset="0"/>
              </a:rPr>
              <a:t>календарних </a:t>
            </a:r>
            <a:r>
              <a:rPr lang="ru-RU" sz="2700" b="1" dirty="0">
                <a:solidFill>
                  <a:srgbClr val="0070C0"/>
                </a:solidFill>
                <a:effectLst>
                  <a:outerShdw blurRad="38100" dist="38100" dir="2700000" algn="tl">
                    <a:srgbClr val="000000">
                      <a:alpha val="43137"/>
                    </a:srgbClr>
                  </a:outerShdw>
                </a:effectLst>
                <a:latin typeface="Constantia" pitchFamily="18" charset="0"/>
              </a:rPr>
              <a:t>періодів і свят, </a:t>
            </a:r>
            <a:r>
              <a:rPr lang="ru-RU" sz="2700" b="1" dirty="0" smtClean="0">
                <a:solidFill>
                  <a:srgbClr val="0070C0"/>
                </a:solidFill>
                <a:effectLst>
                  <a:outerShdw blurRad="38100" dist="38100" dir="2700000" algn="tl">
                    <a:srgbClr val="000000">
                      <a:alpha val="43137"/>
                    </a:srgbClr>
                  </a:outerShdw>
                </a:effectLst>
                <a:latin typeface="Constantia" pitchFamily="18" charset="0"/>
              </a:rPr>
              <a:t/>
            </a:r>
            <a:br>
              <a:rPr lang="ru-RU" sz="2700" b="1" dirty="0" smtClean="0">
                <a:solidFill>
                  <a:srgbClr val="0070C0"/>
                </a:solidFill>
                <a:effectLst>
                  <a:outerShdw blurRad="38100" dist="38100" dir="2700000" algn="tl">
                    <a:srgbClr val="000000">
                      <a:alpha val="43137"/>
                    </a:srgbClr>
                  </a:outerShdw>
                </a:effectLst>
                <a:latin typeface="Constantia" pitchFamily="18" charset="0"/>
              </a:rPr>
            </a:br>
            <a:r>
              <a:rPr lang="ru-RU" sz="2700" b="1" dirty="0" smtClean="0">
                <a:solidFill>
                  <a:srgbClr val="0070C0"/>
                </a:solidFill>
                <a:effectLst>
                  <a:outerShdw blurRad="38100" dist="38100" dir="2700000" algn="tl">
                    <a:srgbClr val="000000">
                      <a:alpha val="43137"/>
                    </a:srgbClr>
                  </a:outerShdw>
                </a:effectLst>
                <a:latin typeface="Constantia" pitchFamily="18" charset="0"/>
              </a:rPr>
              <a:t>суспільних </a:t>
            </a:r>
            <a:r>
              <a:rPr lang="ru-RU" sz="2700" b="1" dirty="0">
                <a:solidFill>
                  <a:srgbClr val="0070C0"/>
                </a:solidFill>
                <a:effectLst>
                  <a:outerShdw blurRad="38100" dist="38100" dir="2700000" algn="tl">
                    <a:srgbClr val="000000">
                      <a:alpha val="43137"/>
                    </a:srgbClr>
                  </a:outerShdw>
                </a:effectLst>
                <a:latin typeface="Constantia" pitchFamily="18" charset="0"/>
              </a:rPr>
              <a:t>заходів </a:t>
            </a:r>
            <a:r>
              <a:rPr lang="ru-RU" b="1" dirty="0">
                <a:effectLst>
                  <a:outerShdw blurRad="38100" dist="38100" dir="2700000" algn="tl">
                    <a:srgbClr val="000000">
                      <a:alpha val="43137"/>
                    </a:srgbClr>
                  </a:outerShdw>
                </a:effectLst>
                <a:latin typeface="Constantia" pitchFamily="18" charset="0"/>
              </a:rPr>
              <a:t/>
            </a:r>
            <a:br>
              <a:rPr lang="ru-RU" b="1" dirty="0">
                <a:effectLst>
                  <a:outerShdw blurRad="38100" dist="38100" dir="2700000" algn="tl">
                    <a:srgbClr val="000000">
                      <a:alpha val="43137"/>
                    </a:srgbClr>
                  </a:outerShdw>
                </a:effectLst>
                <a:latin typeface="Constantia" pitchFamily="18" charset="0"/>
              </a:rPr>
            </a:br>
            <a:endParaRPr lang="uk-UA" b="1" dirty="0">
              <a:effectLst>
                <a:outerShdw blurRad="38100" dist="38100" dir="2700000" algn="tl">
                  <a:srgbClr val="000000">
                    <a:alpha val="43137"/>
                  </a:srgbClr>
                </a:outerShdw>
              </a:effectLst>
              <a:latin typeface="Constantia" pitchFamily="18" charset="0"/>
            </a:endParaRPr>
          </a:p>
        </p:txBody>
      </p:sp>
      <p:sp>
        <p:nvSpPr>
          <p:cNvPr id="3" name="Місце для вмісту 2"/>
          <p:cNvSpPr>
            <a:spLocks noGrp="1"/>
          </p:cNvSpPr>
          <p:nvPr>
            <p:ph idx="1"/>
          </p:nvPr>
        </p:nvSpPr>
        <p:spPr>
          <a:xfrm>
            <a:off x="457200" y="2060848"/>
            <a:ext cx="8229600" cy="4608512"/>
          </a:xfrm>
        </p:spPr>
        <p:txBody>
          <a:bodyPr>
            <a:normAutofit fontScale="77500" lnSpcReduction="20000"/>
          </a:bodyPr>
          <a:lstStyle/>
          <a:p>
            <a:pPr algn="just">
              <a:spcAft>
                <a:spcPts val="600"/>
              </a:spcAft>
            </a:pPr>
            <a:r>
              <a:rPr lang="vi-VN" dirty="0" smtClean="0">
                <a:latin typeface="Constantia" pitchFamily="18" charset="0"/>
              </a:rPr>
              <a:t>1</a:t>
            </a:r>
            <a:r>
              <a:rPr lang="vi-VN" dirty="0">
                <a:latin typeface="Constantia" pitchFamily="18" charset="0"/>
              </a:rPr>
              <a:t>. </a:t>
            </a:r>
            <a:r>
              <a:rPr lang="vi-VN" b="1" dirty="0">
                <a:latin typeface="Constantia" pitchFamily="18" charset="0"/>
              </a:rPr>
              <a:t>У назвах історичних подій, епох, календарних періодів і свят з великої букви пишемо перше (або єдине) слово і власні назви: </a:t>
            </a:r>
            <a:r>
              <a:rPr lang="vi-VN" i="1" dirty="0">
                <a:latin typeface="Constantia" pitchFamily="18" charset="0"/>
              </a:rPr>
              <a:t>Вели́ка францу́зька револю́ція, Колії́вщина, Семирі́чна війна́, Льві́вське збро́йне повста́ння 1848 р., Пари́зька кому́на, Ренеса́нс, епо́ха Відро́дження, Баро́ко, Нови́й рік, День учи́теля, День па́м’яті та прими́рення, Верса́льський ми́рний до́говір, Деклара́ція незале́жності </a:t>
            </a:r>
            <a:r>
              <a:rPr lang="vi-VN" i="1" dirty="0" smtClean="0">
                <a:latin typeface="Constantia" pitchFamily="18" charset="0"/>
              </a:rPr>
              <a:t>США</a:t>
            </a:r>
            <a:endParaRPr lang="vi-VN" i="1" dirty="0">
              <a:latin typeface="Constantia" pitchFamily="18" charset="0"/>
            </a:endParaRPr>
          </a:p>
          <a:p>
            <a:pPr algn="just">
              <a:spcAft>
                <a:spcPts val="600"/>
              </a:spcAft>
            </a:pPr>
            <a:r>
              <a:rPr lang="vi-VN" dirty="0" smtClean="0">
                <a:latin typeface="Constantia" pitchFamily="18" charset="0"/>
              </a:rPr>
              <a:t>2</a:t>
            </a:r>
            <a:r>
              <a:rPr lang="vi-VN" dirty="0">
                <a:latin typeface="Constantia" pitchFamily="18" charset="0"/>
              </a:rPr>
              <a:t>. </a:t>
            </a:r>
            <a:r>
              <a:rPr lang="vi-VN" b="1" dirty="0">
                <a:latin typeface="Constantia" pitchFamily="18" charset="0"/>
              </a:rPr>
              <a:t>Так само пишемо назви політичних, культурних, спортивних та ін. заходів міжнародного або загальнодержавного значення:</a:t>
            </a:r>
            <a:r>
              <a:rPr lang="vi-VN" dirty="0">
                <a:latin typeface="Constantia" pitchFamily="18" charset="0"/>
              </a:rPr>
              <a:t> </a:t>
            </a:r>
            <a:r>
              <a:rPr lang="vi-VN" i="1" dirty="0">
                <a:latin typeface="Constantia" pitchFamily="18" charset="0"/>
              </a:rPr>
              <a:t>Олімпі́йські і́гри, Бі́ла олімпіа́да, Марш ми́ру, Всесві́тній конгре́с украї́нців, </a:t>
            </a:r>
            <a:r>
              <a:rPr lang="vi-VN" i="1" dirty="0" smtClean="0">
                <a:latin typeface="Constantia" pitchFamily="18" charset="0"/>
              </a:rPr>
              <a:t>Всеу</a:t>
            </a:r>
            <a:r>
              <a:rPr lang="uk-UA" i="1" dirty="0" smtClean="0">
                <a:latin typeface="Constantia" pitchFamily="18" charset="0"/>
              </a:rPr>
              <a:t>к</a:t>
            </a:r>
            <a:r>
              <a:rPr lang="vi-VN" i="1" dirty="0" smtClean="0">
                <a:latin typeface="Constantia" pitchFamily="18" charset="0"/>
              </a:rPr>
              <a:t>раї́нська </a:t>
            </a:r>
            <a:r>
              <a:rPr lang="vi-VN" i="1" dirty="0">
                <a:latin typeface="Constantia" pitchFamily="18" charset="0"/>
              </a:rPr>
              <a:t>педагогі́чна конфере́нція, Міжнаро́дний рік дити́ни, Ку́бок УЄФА (</a:t>
            </a:r>
            <a:r>
              <a:rPr lang="vi-VN" i="1" dirty="0" smtClean="0">
                <a:latin typeface="Constantia" pitchFamily="18" charset="0"/>
              </a:rPr>
              <a:t>футбол)</a:t>
            </a:r>
            <a:endParaRPr lang="uk-UA" i="1" dirty="0" smtClean="0">
              <a:latin typeface="Constantia" pitchFamily="18" charset="0"/>
            </a:endParaRPr>
          </a:p>
          <a:p>
            <a:pPr algn="just">
              <a:spcAft>
                <a:spcPts val="600"/>
              </a:spcAft>
            </a:pPr>
            <a:r>
              <a:rPr lang="vi-VN" b="1" dirty="0" smtClean="0">
                <a:latin typeface="Constantia" pitchFamily="18" charset="0"/>
              </a:rPr>
              <a:t>Назви </a:t>
            </a:r>
            <a:r>
              <a:rPr lang="vi-VN" b="1" dirty="0">
                <a:latin typeface="Constantia" pitchFamily="18" charset="0"/>
              </a:rPr>
              <a:t>інших регулярних заходів, що не мають офіційного характеру, пишемо з малої букви: </a:t>
            </a:r>
            <a:r>
              <a:rPr lang="vi-VN" i="1" dirty="0">
                <a:latin typeface="Constantia" pitchFamily="18" charset="0"/>
              </a:rPr>
              <a:t>день інформа́ції, саніта́рний день, субо́тник, </a:t>
            </a:r>
            <a:r>
              <a:rPr lang="vi-VN" i="1" dirty="0" smtClean="0">
                <a:latin typeface="Constantia" pitchFamily="18" charset="0"/>
              </a:rPr>
              <a:t>неді́льник</a:t>
            </a:r>
            <a:endParaRPr lang="vi-VN" i="1" dirty="0">
              <a:latin typeface="Constantia" pitchFamily="18" charset="0"/>
            </a:endParaRPr>
          </a:p>
        </p:txBody>
      </p:sp>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332656"/>
            <a:ext cx="2375105"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86173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87824" y="704088"/>
            <a:ext cx="5698976" cy="1356760"/>
          </a:xfrm>
        </p:spPr>
        <p:txBody>
          <a:bodyPr>
            <a:normAutofit/>
          </a:bodyPr>
          <a:lstStyle/>
          <a:p>
            <a:pPr algn="ctr"/>
            <a:r>
              <a:rPr lang="ru-RU" sz="2400" b="1" dirty="0">
                <a:solidFill>
                  <a:srgbClr val="0070C0"/>
                </a:solidFill>
                <a:effectLst>
                  <a:outerShdw blurRad="38100" dist="38100" dir="2700000" algn="tl">
                    <a:srgbClr val="000000">
                      <a:alpha val="43137"/>
                    </a:srgbClr>
                  </a:outerShdw>
                </a:effectLst>
                <a:latin typeface="Constantia" pitchFamily="18" charset="0"/>
              </a:rPr>
              <a:t>Назви історичних подій, епох, </a:t>
            </a:r>
            <a:r>
              <a:rPr lang="ru-RU" sz="2400" b="1" dirty="0" smtClean="0">
                <a:solidFill>
                  <a:srgbClr val="0070C0"/>
                </a:solidFill>
                <a:effectLst>
                  <a:outerShdw blurRad="38100" dist="38100" dir="2700000" algn="tl">
                    <a:srgbClr val="000000">
                      <a:alpha val="43137"/>
                    </a:srgbClr>
                  </a:outerShdw>
                </a:effectLst>
                <a:latin typeface="Constantia" pitchFamily="18" charset="0"/>
              </a:rPr>
              <a:t/>
            </a:r>
            <a:br>
              <a:rPr lang="ru-RU" sz="2400" b="1" dirty="0" smtClean="0">
                <a:solidFill>
                  <a:srgbClr val="0070C0"/>
                </a:solidFill>
                <a:effectLst>
                  <a:outerShdw blurRad="38100" dist="38100" dir="2700000" algn="tl">
                    <a:srgbClr val="000000">
                      <a:alpha val="43137"/>
                    </a:srgbClr>
                  </a:outerShdw>
                </a:effectLst>
                <a:latin typeface="Constantia" pitchFamily="18" charset="0"/>
              </a:rPr>
            </a:br>
            <a:r>
              <a:rPr lang="ru-RU" sz="2400" b="1" dirty="0" smtClean="0">
                <a:solidFill>
                  <a:srgbClr val="0070C0"/>
                </a:solidFill>
                <a:effectLst>
                  <a:outerShdw blurRad="38100" dist="38100" dir="2700000" algn="tl">
                    <a:srgbClr val="000000">
                      <a:alpha val="43137"/>
                    </a:srgbClr>
                  </a:outerShdw>
                </a:effectLst>
                <a:latin typeface="Constantia" pitchFamily="18" charset="0"/>
              </a:rPr>
              <a:t>календарних </a:t>
            </a:r>
            <a:r>
              <a:rPr lang="ru-RU" sz="2400" b="1" dirty="0">
                <a:solidFill>
                  <a:srgbClr val="0070C0"/>
                </a:solidFill>
                <a:effectLst>
                  <a:outerShdw blurRad="38100" dist="38100" dir="2700000" algn="tl">
                    <a:srgbClr val="000000">
                      <a:alpha val="43137"/>
                    </a:srgbClr>
                  </a:outerShdw>
                </a:effectLst>
                <a:latin typeface="Constantia" pitchFamily="18" charset="0"/>
              </a:rPr>
              <a:t>періодів і свят, </a:t>
            </a:r>
            <a:r>
              <a:rPr lang="ru-RU" sz="2400" b="1" dirty="0" smtClean="0">
                <a:solidFill>
                  <a:srgbClr val="0070C0"/>
                </a:solidFill>
                <a:effectLst>
                  <a:outerShdw blurRad="38100" dist="38100" dir="2700000" algn="tl">
                    <a:srgbClr val="000000">
                      <a:alpha val="43137"/>
                    </a:srgbClr>
                  </a:outerShdw>
                </a:effectLst>
                <a:latin typeface="Constantia" pitchFamily="18" charset="0"/>
              </a:rPr>
              <a:t/>
            </a:r>
            <a:br>
              <a:rPr lang="ru-RU" sz="2400" b="1" dirty="0" smtClean="0">
                <a:solidFill>
                  <a:srgbClr val="0070C0"/>
                </a:solidFill>
                <a:effectLst>
                  <a:outerShdw blurRad="38100" dist="38100" dir="2700000" algn="tl">
                    <a:srgbClr val="000000">
                      <a:alpha val="43137"/>
                    </a:srgbClr>
                  </a:outerShdw>
                </a:effectLst>
                <a:latin typeface="Constantia" pitchFamily="18" charset="0"/>
              </a:rPr>
            </a:br>
            <a:r>
              <a:rPr lang="ru-RU" sz="2400" b="1" dirty="0" smtClean="0">
                <a:solidFill>
                  <a:srgbClr val="0070C0"/>
                </a:solidFill>
                <a:effectLst>
                  <a:outerShdw blurRad="38100" dist="38100" dir="2700000" algn="tl">
                    <a:srgbClr val="000000">
                      <a:alpha val="43137"/>
                    </a:srgbClr>
                  </a:outerShdw>
                </a:effectLst>
                <a:latin typeface="Constantia" pitchFamily="18" charset="0"/>
              </a:rPr>
              <a:t>суспільних </a:t>
            </a:r>
            <a:r>
              <a:rPr lang="ru-RU" sz="2400" b="1" dirty="0">
                <a:solidFill>
                  <a:srgbClr val="0070C0"/>
                </a:solidFill>
                <a:effectLst>
                  <a:outerShdw blurRad="38100" dist="38100" dir="2700000" algn="tl">
                    <a:srgbClr val="000000">
                      <a:alpha val="43137"/>
                    </a:srgbClr>
                  </a:outerShdw>
                </a:effectLst>
                <a:latin typeface="Constantia" pitchFamily="18" charset="0"/>
              </a:rPr>
              <a:t>заходів</a:t>
            </a:r>
            <a:endParaRPr lang="uk-UA" dirty="0"/>
          </a:p>
        </p:txBody>
      </p:sp>
      <p:sp>
        <p:nvSpPr>
          <p:cNvPr id="3" name="Місце для вмісту 2"/>
          <p:cNvSpPr>
            <a:spLocks noGrp="1"/>
          </p:cNvSpPr>
          <p:nvPr>
            <p:ph idx="1"/>
          </p:nvPr>
        </p:nvSpPr>
        <p:spPr>
          <a:xfrm>
            <a:off x="323528" y="2420888"/>
            <a:ext cx="8208912" cy="4437112"/>
          </a:xfrm>
        </p:spPr>
        <p:txBody>
          <a:bodyPr>
            <a:normAutofit fontScale="55000" lnSpcReduction="20000"/>
          </a:bodyPr>
          <a:lstStyle/>
          <a:p>
            <a:pPr lvl="0" algn="just">
              <a:lnSpc>
                <a:spcPct val="120000"/>
              </a:lnSpc>
              <a:spcAft>
                <a:spcPts val="600"/>
              </a:spcAft>
              <a:buClr>
                <a:srgbClr val="0BD0D9"/>
              </a:buClr>
            </a:pPr>
            <a:r>
              <a:rPr lang="vi-VN" sz="3200" b="1" dirty="0">
                <a:solidFill>
                  <a:srgbClr val="0070C0"/>
                </a:solidFill>
                <a:latin typeface="Constantia" pitchFamily="18" charset="0"/>
              </a:rPr>
              <a:t>Примітка 1.</a:t>
            </a:r>
            <a:r>
              <a:rPr lang="vi-VN" sz="3200" dirty="0">
                <a:solidFill>
                  <a:srgbClr val="0070C0"/>
                </a:solidFill>
                <a:latin typeface="Constantia" pitchFamily="18" charset="0"/>
              </a:rPr>
              <a:t> </a:t>
            </a:r>
            <a:r>
              <a:rPr lang="vi-VN" sz="3200" b="1" dirty="0">
                <a:solidFill>
                  <a:prstClr val="black"/>
                </a:solidFill>
                <a:latin typeface="Constantia" pitchFamily="18" charset="0"/>
              </a:rPr>
              <a:t>У назвах свят </a:t>
            </a:r>
            <a:r>
              <a:rPr lang="vi-VN" sz="3200" i="1" dirty="0">
                <a:latin typeface="Constantia" pitchFamily="18" charset="0"/>
              </a:rPr>
              <a:t>День Незале́жності Украї́ни, День Собо́рності Украї́ни, День Конститу́ції Украї́ни</a:t>
            </a:r>
            <a:r>
              <a:rPr lang="vi-VN" sz="3200" dirty="0">
                <a:latin typeface="Constantia" pitchFamily="18" charset="0"/>
              </a:rPr>
              <a:t> </a:t>
            </a:r>
            <a:r>
              <a:rPr lang="vi-VN" sz="3200" b="1" dirty="0">
                <a:solidFill>
                  <a:prstClr val="black"/>
                </a:solidFill>
                <a:latin typeface="Constantia" pitchFamily="18" charset="0"/>
              </a:rPr>
              <a:t>з великої букви пишемо всі слова</a:t>
            </a:r>
          </a:p>
          <a:p>
            <a:pPr algn="just">
              <a:lnSpc>
                <a:spcPct val="120000"/>
              </a:lnSpc>
              <a:spcAft>
                <a:spcPts val="600"/>
              </a:spcAft>
            </a:pPr>
            <a:r>
              <a:rPr lang="vi-VN" sz="3200" b="1" dirty="0" smtClean="0">
                <a:solidFill>
                  <a:srgbClr val="0070C0"/>
                </a:solidFill>
                <a:latin typeface="Constantia" pitchFamily="18" charset="0"/>
              </a:rPr>
              <a:t>Примітка </a:t>
            </a:r>
            <a:r>
              <a:rPr lang="vi-VN" sz="3200" b="1" dirty="0">
                <a:solidFill>
                  <a:srgbClr val="0070C0"/>
                </a:solidFill>
                <a:latin typeface="Constantia" pitchFamily="18" charset="0"/>
              </a:rPr>
              <a:t>2. </a:t>
            </a:r>
            <a:r>
              <a:rPr lang="vi-VN" sz="3200" b="1" dirty="0">
                <a:latin typeface="Constantia" pitchFamily="18" charset="0"/>
              </a:rPr>
              <a:t>У назвах історичних подій із другим прикметником, що походить від географічної назви, де використовується дефіс, або походить від двох географічних назв, з великої букви пишемо обидві частини: </a:t>
            </a:r>
            <a:r>
              <a:rPr lang="vi-VN" sz="3200" i="1" dirty="0">
                <a:latin typeface="Constantia" pitchFamily="18" charset="0"/>
              </a:rPr>
              <a:t>Бре́ттон-Ву́дська конфере́нція (від Бре́ттон-Вудс), Брест-Лито́вський ми́рний до́говір (від Брест-Лито́вськ), Я́ссько-Кишині́вська опера́ція (від Я́сси і Кишині́в)</a:t>
            </a:r>
          </a:p>
          <a:p>
            <a:pPr algn="just">
              <a:lnSpc>
                <a:spcPct val="120000"/>
              </a:lnSpc>
              <a:spcAft>
                <a:spcPts val="600"/>
              </a:spcAft>
            </a:pPr>
            <a:r>
              <a:rPr lang="vi-VN" sz="3200" b="1" dirty="0">
                <a:solidFill>
                  <a:srgbClr val="0070C0"/>
                </a:solidFill>
                <a:latin typeface="Constantia" pitchFamily="18" charset="0"/>
              </a:rPr>
              <a:t>Примітка 3. </a:t>
            </a:r>
            <a:r>
              <a:rPr lang="vi-VN" sz="3200" b="1" dirty="0">
                <a:latin typeface="Constantia" pitchFamily="18" charset="0"/>
              </a:rPr>
              <a:t>Назви історичних подій, епох, війн, геологічних періодів тощо, які стали загальними, пишемо з малої букви: </a:t>
            </a:r>
            <a:r>
              <a:rPr lang="vi-VN" sz="3200" i="1" dirty="0">
                <a:latin typeface="Constantia" pitchFamily="18" charset="0"/>
              </a:rPr>
              <a:t>гре́ко-пе́рські ві́йни, громадя́нська війна́, хресто́ві похо́ди, доба ́феодалі́зму, анти́чний світ, сере́дні віки́, середньові́ччя, неолі́т, палеолі́т, палеозо́йська ера, трипі́льська культу́ра</a:t>
            </a:r>
          </a:p>
          <a:p>
            <a:endParaRPr lang="uk-UA" dirty="0"/>
          </a:p>
        </p:txBody>
      </p:sp>
      <p:pic>
        <p:nvPicPr>
          <p:cNvPr id="2560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650429"/>
            <a:ext cx="2592288" cy="1620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81509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95936" y="1052736"/>
            <a:ext cx="4690864" cy="1368152"/>
          </a:xfrm>
        </p:spPr>
        <p:txBody>
          <a:bodyPr>
            <a:normAutofit fontScale="90000"/>
          </a:bodyPr>
          <a:lstStyle/>
          <a:p>
            <a:pPr algn="ctr"/>
            <a:r>
              <a:rPr lang="uk-UA" sz="3100" b="1" dirty="0">
                <a:solidFill>
                  <a:schemeClr val="accent1"/>
                </a:solidFill>
                <a:effectLst>
                  <a:outerShdw blurRad="38100" dist="38100" dir="2700000" algn="tl">
                    <a:srgbClr val="000000">
                      <a:alpha val="43137"/>
                    </a:srgbClr>
                  </a:outerShdw>
                </a:effectLst>
                <a:latin typeface="Constantia" pitchFamily="18" charset="0"/>
              </a:rPr>
              <a:t>Назви, пов’язані з релігією</a:t>
            </a:r>
            <a:r>
              <a:rPr lang="uk-UA" dirty="0"/>
              <a:t/>
            </a:r>
            <a:br>
              <a:rPr lang="uk-UA" dirty="0"/>
            </a:br>
            <a:endParaRPr lang="uk-UA" dirty="0"/>
          </a:p>
        </p:txBody>
      </p:sp>
      <p:sp>
        <p:nvSpPr>
          <p:cNvPr id="3" name="Місце для вмісту 2"/>
          <p:cNvSpPr>
            <a:spLocks noGrp="1"/>
          </p:cNvSpPr>
          <p:nvPr>
            <p:ph idx="1"/>
          </p:nvPr>
        </p:nvSpPr>
        <p:spPr>
          <a:xfrm>
            <a:off x="251520" y="1988840"/>
            <a:ext cx="8435280" cy="4608512"/>
          </a:xfrm>
        </p:spPr>
        <p:txBody>
          <a:bodyPr>
            <a:normAutofit fontScale="77500" lnSpcReduction="20000"/>
          </a:bodyPr>
          <a:lstStyle/>
          <a:p>
            <a:pPr algn="just">
              <a:spcAft>
                <a:spcPts val="600"/>
              </a:spcAft>
            </a:pPr>
            <a:r>
              <a:rPr lang="vi-VN" b="1" dirty="0" smtClean="0">
                <a:latin typeface="Constantia" pitchFamily="18" charset="0"/>
              </a:rPr>
              <a:t>1</a:t>
            </a:r>
            <a:r>
              <a:rPr lang="vi-VN" b="1" dirty="0">
                <a:latin typeface="Constantia" pitchFamily="18" charset="0"/>
              </a:rPr>
              <a:t>. З великої букви пишемо слова </a:t>
            </a:r>
            <a:r>
              <a:rPr lang="vi-VN" b="1" i="1" dirty="0">
                <a:solidFill>
                  <a:srgbClr val="0070C0"/>
                </a:solidFill>
                <a:latin typeface="Constantia" pitchFamily="18" charset="0"/>
              </a:rPr>
              <a:t>Бог, Алла́х, </a:t>
            </a:r>
            <a:r>
              <a:rPr lang="vi-VN" b="1" dirty="0">
                <a:latin typeface="Constantia" pitchFamily="18" charset="0"/>
              </a:rPr>
              <a:t>а також імена Бога: </a:t>
            </a:r>
            <a:r>
              <a:rPr lang="vi-VN" b="1" i="1" dirty="0">
                <a:latin typeface="Constantia" pitchFamily="18" charset="0"/>
              </a:rPr>
              <a:t>Єго́ва, Савао́ф, Адона́й, Елохі́м, </a:t>
            </a:r>
            <a:r>
              <a:rPr lang="vi-VN" b="1" dirty="0">
                <a:latin typeface="Constantia" pitchFamily="18" charset="0"/>
              </a:rPr>
              <a:t>імена богів і богинь у різних народів: </a:t>
            </a:r>
            <a:r>
              <a:rPr lang="vi-VN" i="1" dirty="0">
                <a:latin typeface="Constantia" pitchFamily="18" charset="0"/>
              </a:rPr>
              <a:t>Деме́тра, Ві́шну, Ге́ба, Бра́хма, Марс, Перу́н, </a:t>
            </a:r>
            <a:r>
              <a:rPr lang="vi-VN" i="1" dirty="0" smtClean="0">
                <a:latin typeface="Constantia" pitchFamily="18" charset="0"/>
              </a:rPr>
              <a:t>Даждьбо́г</a:t>
            </a:r>
            <a:endParaRPr lang="uk-UA" dirty="0">
              <a:latin typeface="Constantia" pitchFamily="18" charset="0"/>
            </a:endParaRPr>
          </a:p>
          <a:p>
            <a:pPr algn="just">
              <a:spcAft>
                <a:spcPts val="600"/>
              </a:spcAft>
            </a:pPr>
            <a:r>
              <a:rPr lang="vi-VN" b="1" dirty="0" smtClean="0">
                <a:latin typeface="Constantia" pitchFamily="18" charset="0"/>
              </a:rPr>
              <a:t>Так </a:t>
            </a:r>
            <a:r>
              <a:rPr lang="vi-VN" b="1" dirty="0">
                <a:latin typeface="Constantia" pitchFamily="18" charset="0"/>
              </a:rPr>
              <a:t>само пишемо імена засновників релігій: </a:t>
            </a:r>
            <a:r>
              <a:rPr lang="vi-VN" i="1" dirty="0">
                <a:latin typeface="Constantia" pitchFamily="18" charset="0"/>
              </a:rPr>
              <a:t>Бу́дда, Зарату́стра, Магоме́т; </a:t>
            </a:r>
            <a:r>
              <a:rPr lang="vi-VN" b="1" dirty="0">
                <a:latin typeface="Constantia" pitchFamily="18" charset="0"/>
              </a:rPr>
              <a:t>апостолів, пророків, святих у християнстві: </a:t>
            </a:r>
            <a:r>
              <a:rPr lang="vi-VN" i="1" dirty="0">
                <a:latin typeface="Constantia" pitchFamily="18" charset="0"/>
              </a:rPr>
              <a:t>Іва́н Хрести́тель, Іва́н Богосло́в, Мико́ла Чудотво́рець, Андрі́й </a:t>
            </a:r>
            <a:r>
              <a:rPr lang="vi-VN" i="1" dirty="0" smtClean="0">
                <a:latin typeface="Constantia" pitchFamily="18" charset="0"/>
              </a:rPr>
              <a:t>Первозва́ний</a:t>
            </a:r>
            <a:endParaRPr lang="vi-VN" dirty="0">
              <a:latin typeface="Constantia" pitchFamily="18" charset="0"/>
            </a:endParaRPr>
          </a:p>
          <a:p>
            <a:pPr algn="just">
              <a:spcAft>
                <a:spcPts val="600"/>
              </a:spcAft>
            </a:pPr>
            <a:r>
              <a:rPr lang="vi-VN" b="1" dirty="0">
                <a:solidFill>
                  <a:srgbClr val="0070C0"/>
                </a:solidFill>
                <a:latin typeface="Constantia" pitchFamily="18" charset="0"/>
              </a:rPr>
              <a:t>Примітка. </a:t>
            </a:r>
            <a:r>
              <a:rPr lang="vi-VN" b="1" dirty="0">
                <a:latin typeface="Constantia" pitchFamily="18" charset="0"/>
              </a:rPr>
              <a:t>Слово </a:t>
            </a:r>
            <a:r>
              <a:rPr lang="vi-VN" b="1" i="1" dirty="0">
                <a:latin typeface="Constantia" pitchFamily="18" charset="0"/>
              </a:rPr>
              <a:t>бог</a:t>
            </a:r>
            <a:r>
              <a:rPr lang="vi-VN" b="1" dirty="0">
                <a:latin typeface="Constantia" pitchFamily="18" charset="0"/>
              </a:rPr>
              <a:t> як найменування богів і богинь політеїстичних релігій пишемо з малої букви: </a:t>
            </a:r>
            <a:r>
              <a:rPr lang="vi-VN" i="1" dirty="0">
                <a:latin typeface="Constantia" pitchFamily="18" charset="0"/>
              </a:rPr>
              <a:t>боги́ Старода́внього Єги́пту, бог Посейдо́н, боги́ня Ге́ра, бог </a:t>
            </a:r>
            <a:r>
              <a:rPr lang="vi-VN" i="1" dirty="0" smtClean="0">
                <a:latin typeface="Constantia" pitchFamily="18" charset="0"/>
              </a:rPr>
              <a:t>торгі́влі</a:t>
            </a:r>
            <a:r>
              <a:rPr lang="vi-VN" dirty="0" smtClean="0">
                <a:latin typeface="Constantia" pitchFamily="18" charset="0"/>
              </a:rPr>
              <a:t> </a:t>
            </a:r>
            <a:endParaRPr lang="vi-VN" dirty="0">
              <a:latin typeface="Constantia" pitchFamily="18" charset="0"/>
            </a:endParaRPr>
          </a:p>
          <a:p>
            <a:pPr algn="just">
              <a:spcAft>
                <a:spcPts val="600"/>
              </a:spcAft>
            </a:pPr>
            <a:r>
              <a:rPr lang="vi-VN" b="1" dirty="0">
                <a:latin typeface="Constantia" pitchFamily="18" charset="0"/>
              </a:rPr>
              <a:t>2. З великої букви пишемо слова: </a:t>
            </a:r>
            <a:r>
              <a:rPr lang="vi-VN" i="1" dirty="0">
                <a:latin typeface="Constantia" pitchFamily="18" charset="0"/>
              </a:rPr>
              <a:t>Трі́йця, Свята </a:t>
            </a:r>
            <a:r>
              <a:rPr lang="vi-VN" i="1" dirty="0" smtClean="0">
                <a:latin typeface="Constantia" pitchFamily="18" charset="0"/>
              </a:rPr>
              <a:t>Трі́йця</a:t>
            </a:r>
            <a:r>
              <a:rPr lang="vi-VN" i="1" dirty="0">
                <a:latin typeface="Constantia" pitchFamily="18" charset="0"/>
              </a:rPr>
              <a:t>, </a:t>
            </a:r>
            <a:r>
              <a:rPr lang="vi-VN" b="1" dirty="0">
                <a:latin typeface="Constantia" pitchFamily="18" charset="0"/>
              </a:rPr>
              <a:t>найменування осіб Святої Трійці </a:t>
            </a:r>
            <a:r>
              <a:rPr lang="vi-VN" i="1" dirty="0">
                <a:latin typeface="Constantia" pitchFamily="18" charset="0"/>
              </a:rPr>
              <a:t>(Бог Оте́ць, Бог Син, Бог Дух Святи́й) </a:t>
            </a:r>
            <a:r>
              <a:rPr lang="vi-VN" b="1" dirty="0">
                <a:latin typeface="Constantia" pitchFamily="18" charset="0"/>
              </a:rPr>
              <a:t>і слово </a:t>
            </a:r>
            <a:r>
              <a:rPr lang="vi-VN" i="1" dirty="0">
                <a:latin typeface="Constantia" pitchFamily="18" charset="0"/>
              </a:rPr>
              <a:t>Богоро́диця</a:t>
            </a:r>
            <a:r>
              <a:rPr lang="vi-VN" dirty="0">
                <a:latin typeface="Constantia" pitchFamily="18" charset="0"/>
              </a:rPr>
              <a:t>; </a:t>
            </a:r>
            <a:r>
              <a:rPr lang="vi-VN" b="1" dirty="0">
                <a:latin typeface="Constantia" pitchFamily="18" charset="0"/>
              </a:rPr>
              <a:t>інші найменування Бога </a:t>
            </a:r>
            <a:r>
              <a:rPr lang="vi-VN" i="1" dirty="0">
                <a:latin typeface="Constantia" pitchFamily="18" charset="0"/>
              </a:rPr>
              <a:t>(Госпо́дь, Спаси́тель, Всеви́шній, Творе́ць)</a:t>
            </a:r>
            <a:r>
              <a:rPr lang="vi-VN" b="1" dirty="0">
                <a:latin typeface="Constantia" pitchFamily="18" charset="0"/>
              </a:rPr>
              <a:t> і Богородиці </a:t>
            </a:r>
            <a:r>
              <a:rPr lang="vi-VN" dirty="0">
                <a:latin typeface="Constantia" pitchFamily="18" charset="0"/>
              </a:rPr>
              <a:t>(</a:t>
            </a:r>
            <a:r>
              <a:rPr lang="vi-VN" i="1" dirty="0">
                <a:latin typeface="Constantia" pitchFamily="18" charset="0"/>
              </a:rPr>
              <a:t>Цари́ця Небе́сна, Ма́ти Божа, Пречи́ста Ді́ва</a:t>
            </a:r>
            <a:r>
              <a:rPr lang="vi-VN" dirty="0">
                <a:latin typeface="Constantia" pitchFamily="18" charset="0"/>
              </a:rPr>
              <a:t>); </a:t>
            </a:r>
            <a:r>
              <a:rPr lang="vi-VN" b="1" dirty="0">
                <a:latin typeface="Constantia" pitchFamily="18" charset="0"/>
              </a:rPr>
              <a:t>прикметники, утворені від слова Бог, Господь </a:t>
            </a:r>
            <a:r>
              <a:rPr lang="vi-VN" dirty="0">
                <a:latin typeface="Constantia" pitchFamily="18" charset="0"/>
              </a:rPr>
              <a:t>(</a:t>
            </a:r>
            <a:r>
              <a:rPr lang="vi-VN" i="1" dirty="0">
                <a:latin typeface="Constantia" pitchFamily="18" charset="0"/>
              </a:rPr>
              <a:t>сла́ва Бо́жа, во́ля Госпо́дня, Бо́жий про́мисел</a:t>
            </a:r>
            <a:r>
              <a:rPr lang="vi-VN" i="1" dirty="0" smtClean="0">
                <a:latin typeface="Constantia" pitchFamily="18" charset="0"/>
              </a:rPr>
              <a:t>)</a:t>
            </a:r>
            <a:endParaRPr lang="vi-VN" i="1" dirty="0">
              <a:latin typeface="Constantia" pitchFamily="18" charset="0"/>
            </a:endParaRPr>
          </a:p>
          <a:p>
            <a:endParaRPr lang="uk-UA"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86251"/>
            <a:ext cx="3522255" cy="14802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2352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12430" y="548680"/>
            <a:ext cx="5674369" cy="648072"/>
          </a:xfrm>
        </p:spPr>
        <p:txBody>
          <a:bodyPr>
            <a:normAutofit/>
          </a:bodyPr>
          <a:lstStyle/>
          <a:p>
            <a:pPr algn="ctr"/>
            <a:r>
              <a:rPr lang="uk-UA" sz="2800" b="1" dirty="0">
                <a:solidFill>
                  <a:schemeClr val="accent1"/>
                </a:solidFill>
                <a:effectLst>
                  <a:outerShdw blurRad="38100" dist="38100" dir="2700000" algn="tl">
                    <a:srgbClr val="000000">
                      <a:alpha val="43137"/>
                    </a:srgbClr>
                  </a:outerShdw>
                </a:effectLst>
                <a:latin typeface="Constantia" pitchFamily="18" charset="0"/>
              </a:rPr>
              <a:t>Назви, пов’язані з релігією</a:t>
            </a:r>
            <a:endParaRPr lang="uk-UA" sz="2800" dirty="0">
              <a:solidFill>
                <a:schemeClr val="accent1"/>
              </a:solidFill>
            </a:endParaRPr>
          </a:p>
        </p:txBody>
      </p:sp>
      <p:sp>
        <p:nvSpPr>
          <p:cNvPr id="3" name="Місце для вмісту 2"/>
          <p:cNvSpPr>
            <a:spLocks noGrp="1"/>
          </p:cNvSpPr>
          <p:nvPr>
            <p:ph idx="1"/>
          </p:nvPr>
        </p:nvSpPr>
        <p:spPr>
          <a:xfrm>
            <a:off x="323528" y="1340768"/>
            <a:ext cx="8352928" cy="5256584"/>
          </a:xfrm>
        </p:spPr>
        <p:txBody>
          <a:bodyPr>
            <a:normAutofit fontScale="77500" lnSpcReduction="20000"/>
          </a:bodyPr>
          <a:lstStyle/>
          <a:p>
            <a:pPr algn="just">
              <a:spcAft>
                <a:spcPts val="600"/>
              </a:spcAft>
            </a:pPr>
            <a:r>
              <a:rPr lang="vi-VN" b="1" dirty="0">
                <a:solidFill>
                  <a:srgbClr val="0070C0"/>
                </a:solidFill>
                <a:latin typeface="Constantia" pitchFamily="18" charset="0"/>
              </a:rPr>
              <a:t>Примітка 1. </a:t>
            </a:r>
            <a:r>
              <a:rPr lang="vi-VN" b="1" dirty="0">
                <a:latin typeface="Constantia" pitchFamily="18" charset="0"/>
              </a:rPr>
              <a:t>Слова апо́стол, святи́й, преподо́бний, му́ченик та ін. пишемо з малої букви: </a:t>
            </a:r>
            <a:r>
              <a:rPr lang="vi-VN" i="1" dirty="0">
                <a:latin typeface="Constantia" pitchFamily="18" charset="0"/>
              </a:rPr>
              <a:t>апо́стол Матві́й, святи́й Пантелеймо́н, свята́ великому́чениця Варва́ра, преподо́бний Серафи́м Саро́вський, блаже́нна </a:t>
            </a:r>
            <a:r>
              <a:rPr lang="vi-VN" i="1" dirty="0" smtClean="0">
                <a:latin typeface="Constantia" pitchFamily="18" charset="0"/>
              </a:rPr>
              <a:t>Феодо́ра</a:t>
            </a:r>
            <a:r>
              <a:rPr lang="uk-UA" i="1" dirty="0" smtClean="0">
                <a:latin typeface="Constantia" pitchFamily="18" charset="0"/>
              </a:rPr>
              <a:t>,  </a:t>
            </a:r>
            <a:r>
              <a:rPr lang="uk-UA" b="1" dirty="0" smtClean="0">
                <a:latin typeface="Constantia" pitchFamily="18" charset="0"/>
              </a:rPr>
              <a:t>а</a:t>
            </a:r>
            <a:r>
              <a:rPr lang="vi-VN" b="1" dirty="0" smtClean="0">
                <a:latin typeface="Constantia" pitchFamily="18" charset="0"/>
              </a:rPr>
              <a:t>ле</a:t>
            </a:r>
            <a:r>
              <a:rPr lang="vi-VN" dirty="0" smtClean="0">
                <a:latin typeface="Constantia" pitchFamily="18" charset="0"/>
              </a:rPr>
              <a:t> </a:t>
            </a:r>
            <a:r>
              <a:rPr lang="vi-VN" i="1" dirty="0">
                <a:latin typeface="Constantia" pitchFamily="18" charset="0"/>
              </a:rPr>
              <a:t>Пресвята́ Богоро́диця, Свята́ Трі́йця, собо́р Свято́го </a:t>
            </a:r>
            <a:r>
              <a:rPr lang="vi-VN" i="1" dirty="0" smtClean="0">
                <a:latin typeface="Constantia" pitchFamily="18" charset="0"/>
              </a:rPr>
              <a:t>Петра́</a:t>
            </a:r>
            <a:endParaRPr lang="vi-VN" i="1" dirty="0">
              <a:latin typeface="Constantia" pitchFamily="18" charset="0"/>
            </a:endParaRPr>
          </a:p>
          <a:p>
            <a:pPr algn="just">
              <a:spcAft>
                <a:spcPts val="600"/>
              </a:spcAft>
            </a:pPr>
            <a:r>
              <a:rPr lang="vi-VN" b="1" dirty="0">
                <a:solidFill>
                  <a:srgbClr val="0070C0"/>
                </a:solidFill>
                <a:latin typeface="Constantia" pitchFamily="18" charset="0"/>
              </a:rPr>
              <a:t>Примітка 2. </a:t>
            </a:r>
            <a:r>
              <a:rPr lang="vi-VN" b="1" dirty="0">
                <a:latin typeface="Constantia" pitchFamily="18" charset="0"/>
              </a:rPr>
              <a:t>У церковних і релігійних текстах з великої букви пишемо займенники, що вживаються замість слів </a:t>
            </a:r>
            <a:r>
              <a:rPr lang="vi-VN" b="1" i="1" dirty="0">
                <a:latin typeface="Constantia" pitchFamily="18" charset="0"/>
              </a:rPr>
              <a:t>Бог, Божий</a:t>
            </a:r>
            <a:r>
              <a:rPr lang="vi-VN" b="1" dirty="0">
                <a:latin typeface="Constantia" pitchFamily="18" charset="0"/>
              </a:rPr>
              <a:t>: </a:t>
            </a:r>
            <a:r>
              <a:rPr lang="vi-VN" i="1" dirty="0">
                <a:latin typeface="Constantia" pitchFamily="18" charset="0"/>
              </a:rPr>
              <a:t>Блажен муж, що боїться Господа, що заповіді Його любить! (Біблія); нехай святиться ім’я Твоє (Біблія</a:t>
            </a:r>
            <a:r>
              <a:rPr lang="vi-VN" i="1" dirty="0" smtClean="0">
                <a:latin typeface="Constantia" pitchFamily="18" charset="0"/>
              </a:rPr>
              <a:t>)</a:t>
            </a:r>
            <a:endParaRPr lang="vi-VN" i="1" dirty="0">
              <a:latin typeface="Constantia" pitchFamily="18" charset="0"/>
            </a:endParaRPr>
          </a:p>
          <a:p>
            <a:pPr algn="just">
              <a:spcAft>
                <a:spcPts val="600"/>
              </a:spcAft>
            </a:pPr>
            <a:r>
              <a:rPr lang="vi-VN" b="1" dirty="0" smtClean="0">
                <a:solidFill>
                  <a:srgbClr val="0070C0"/>
                </a:solidFill>
                <a:latin typeface="Constantia" pitchFamily="18" charset="0"/>
              </a:rPr>
              <a:t>Примітка</a:t>
            </a:r>
            <a:r>
              <a:rPr lang="uk-UA" b="1" dirty="0" smtClean="0">
                <a:solidFill>
                  <a:srgbClr val="0070C0"/>
                </a:solidFill>
                <a:latin typeface="Constantia" pitchFamily="18" charset="0"/>
              </a:rPr>
              <a:t> </a:t>
            </a:r>
            <a:r>
              <a:rPr lang="vi-VN" b="1" dirty="0" smtClean="0">
                <a:solidFill>
                  <a:srgbClr val="0070C0"/>
                </a:solidFill>
                <a:latin typeface="Constantia" pitchFamily="18" charset="0"/>
              </a:rPr>
              <a:t>3</a:t>
            </a:r>
            <a:r>
              <a:rPr lang="vi-VN" b="1" dirty="0">
                <a:solidFill>
                  <a:srgbClr val="0070C0"/>
                </a:solidFill>
                <a:latin typeface="Constantia" pitchFamily="18" charset="0"/>
              </a:rPr>
              <a:t>. </a:t>
            </a:r>
            <a:r>
              <a:rPr lang="vi-VN" b="1" dirty="0">
                <a:latin typeface="Constantia" pitchFamily="18" charset="0"/>
              </a:rPr>
              <a:t>В усталених словосполученнях, що використовуються в розмовній мові, де слова </a:t>
            </a:r>
            <a:r>
              <a:rPr lang="vi-VN" b="1" i="1" dirty="0">
                <a:latin typeface="Constantia" pitchFamily="18" charset="0"/>
              </a:rPr>
              <a:t>Бог, Господь </a:t>
            </a:r>
            <a:r>
              <a:rPr lang="vi-VN" b="1" dirty="0">
                <a:latin typeface="Constantia" pitchFamily="18" charset="0"/>
              </a:rPr>
              <a:t>та ін. не вживаються як їх найменування, їх пишемо з малої букви: </a:t>
            </a:r>
            <a:r>
              <a:rPr lang="vi-VN" i="1" dirty="0">
                <a:latin typeface="Constantia" pitchFamily="18" charset="0"/>
              </a:rPr>
              <a:t>бог зна що </a:t>
            </a:r>
            <a:r>
              <a:rPr lang="vi-VN" dirty="0">
                <a:latin typeface="Constantia" pitchFamily="18" charset="0"/>
              </a:rPr>
              <a:t>(невідомо що), </a:t>
            </a:r>
            <a:r>
              <a:rPr lang="vi-VN" i="1" dirty="0">
                <a:latin typeface="Constantia" pitchFamily="18" charset="0"/>
              </a:rPr>
              <a:t>бог зна коли́ </a:t>
            </a:r>
            <a:r>
              <a:rPr lang="vi-VN" dirty="0">
                <a:latin typeface="Constantia" pitchFamily="18" charset="0"/>
              </a:rPr>
              <a:t>(невідомо коли), </a:t>
            </a:r>
            <a:r>
              <a:rPr lang="vi-VN" i="1" dirty="0">
                <a:latin typeface="Constantia" pitchFamily="18" charset="0"/>
              </a:rPr>
              <a:t>госпо́дь з тобо́ю (ва́ми) </a:t>
            </a:r>
            <a:r>
              <a:rPr lang="vi-VN" dirty="0">
                <a:latin typeface="Constantia" pitchFamily="18" charset="0"/>
              </a:rPr>
              <a:t>(вживається як здивування, заперечення, докір), </a:t>
            </a:r>
            <a:r>
              <a:rPr lang="vi-VN" i="1" dirty="0">
                <a:latin typeface="Constantia" pitchFamily="18" charset="0"/>
              </a:rPr>
              <a:t>бог з ним (з тобо́ю)</a:t>
            </a:r>
            <a:r>
              <a:rPr lang="vi-VN" dirty="0">
                <a:latin typeface="Constantia" pitchFamily="18" charset="0"/>
              </a:rPr>
              <a:t> (вживається на знак згоди, примирення, прощення та ін</a:t>
            </a:r>
            <a:r>
              <a:rPr lang="vi-VN" dirty="0" smtClean="0">
                <a:latin typeface="Constantia" pitchFamily="18" charset="0"/>
              </a:rPr>
              <a:t>.)</a:t>
            </a:r>
            <a:endParaRPr lang="uk-UA" dirty="0" smtClean="0">
              <a:latin typeface="Constantia" pitchFamily="18" charset="0"/>
            </a:endParaRPr>
          </a:p>
          <a:p>
            <a:pPr algn="just">
              <a:spcAft>
                <a:spcPts val="600"/>
              </a:spcAft>
            </a:pPr>
            <a:r>
              <a:rPr lang="vi-VN" b="1" dirty="0" smtClean="0">
                <a:latin typeface="Constantia" pitchFamily="18" charset="0"/>
              </a:rPr>
              <a:t>З </a:t>
            </a:r>
            <a:r>
              <a:rPr lang="vi-VN" b="1" dirty="0">
                <a:latin typeface="Constantia" pitchFamily="18" charset="0"/>
              </a:rPr>
              <a:t>малої букви пишемо вигуки</a:t>
            </a:r>
            <a:r>
              <a:rPr lang="vi-VN" dirty="0">
                <a:latin typeface="Constantia" pitchFamily="18" charset="0"/>
              </a:rPr>
              <a:t> </a:t>
            </a:r>
            <a:r>
              <a:rPr lang="vi-VN" i="1" dirty="0">
                <a:latin typeface="Constantia" pitchFamily="18" charset="0"/>
              </a:rPr>
              <a:t>бо́же, го́споди, їй-бо́гу, го́споди бо́же мій, бо́же збав, </a:t>
            </a:r>
            <a:r>
              <a:rPr lang="vi-VN" b="1" dirty="0">
                <a:latin typeface="Constantia" pitchFamily="18" charset="0"/>
              </a:rPr>
              <a:t>крім випадків, коли слова </a:t>
            </a:r>
            <a:r>
              <a:rPr lang="vi-VN" b="1" i="1" dirty="0">
                <a:latin typeface="Constantia" pitchFamily="18" charset="0"/>
              </a:rPr>
              <a:t>Боже, Господи </a:t>
            </a:r>
            <a:r>
              <a:rPr lang="vi-VN" b="1" dirty="0">
                <a:latin typeface="Constantia" pitchFamily="18" charset="0"/>
              </a:rPr>
              <a:t>є звертанням</a:t>
            </a:r>
            <a:r>
              <a:rPr lang="vi-VN" b="1" i="1" dirty="0">
                <a:latin typeface="Constantia" pitchFamily="18" charset="0"/>
              </a:rPr>
              <a:t> до </a:t>
            </a:r>
            <a:r>
              <a:rPr lang="vi-VN" b="1" i="1" dirty="0" smtClean="0">
                <a:latin typeface="Constantia" pitchFamily="18" charset="0"/>
              </a:rPr>
              <a:t>Бога</a:t>
            </a:r>
            <a:endParaRPr lang="vi-VN" b="1" i="1" dirty="0">
              <a:latin typeface="Constantia" pitchFamily="18" charset="0"/>
            </a:endParaRPr>
          </a:p>
          <a:p>
            <a:endParaRPr lang="uk-UA" dirty="0"/>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160747"/>
            <a:ext cx="1973520" cy="11671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62352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636680"/>
          </a:xfrm>
        </p:spPr>
        <p:txBody>
          <a:bodyPr>
            <a:normAutofit/>
          </a:bodyPr>
          <a:lstStyle/>
          <a:p>
            <a:pPr algn="ctr"/>
            <a:r>
              <a:rPr lang="ru-RU" sz="2800" b="1" dirty="0">
                <a:solidFill>
                  <a:srgbClr val="0070C0"/>
                </a:solidFill>
                <a:effectLst>
                  <a:outerShdw blurRad="38100" dist="38100" dir="2700000" algn="tl">
                    <a:srgbClr val="000000">
                      <a:alpha val="43137"/>
                    </a:srgbClr>
                  </a:outerShdw>
                </a:effectLst>
                <a:latin typeface="Constantia" pitchFamily="18" charset="0"/>
              </a:rPr>
              <a:t>З великої букви </a:t>
            </a:r>
            <a:r>
              <a:rPr lang="ru-RU" sz="2800" b="1" dirty="0" smtClean="0">
                <a:solidFill>
                  <a:srgbClr val="0070C0"/>
                </a:solidFill>
                <a:effectLst>
                  <a:outerShdw blurRad="38100" dist="38100" dir="2700000" algn="tl">
                    <a:srgbClr val="000000">
                      <a:alpha val="43137"/>
                    </a:srgbClr>
                  </a:outerShdw>
                </a:effectLst>
                <a:latin typeface="Constantia" pitchFamily="18" charset="0"/>
              </a:rPr>
              <a:t>пишемо</a:t>
            </a:r>
            <a:endParaRPr lang="uk-UA" sz="2800" dirty="0">
              <a:solidFill>
                <a:srgbClr val="0070C0"/>
              </a:solidFill>
            </a:endParaRPr>
          </a:p>
        </p:txBody>
      </p:sp>
      <p:sp>
        <p:nvSpPr>
          <p:cNvPr id="3" name="Місце для вмісту 2"/>
          <p:cNvSpPr>
            <a:spLocks noGrp="1"/>
          </p:cNvSpPr>
          <p:nvPr>
            <p:ph idx="1"/>
          </p:nvPr>
        </p:nvSpPr>
        <p:spPr>
          <a:xfrm>
            <a:off x="323528" y="1484784"/>
            <a:ext cx="8363272" cy="5112568"/>
          </a:xfrm>
        </p:spPr>
        <p:txBody>
          <a:bodyPr>
            <a:normAutofit lnSpcReduction="10000"/>
          </a:bodyPr>
          <a:lstStyle/>
          <a:p>
            <a:pPr lvl="0" algn="just">
              <a:spcAft>
                <a:spcPts val="600"/>
              </a:spcAft>
              <a:buClr>
                <a:srgbClr val="0BD0D9"/>
              </a:buClr>
            </a:pPr>
            <a:r>
              <a:rPr lang="ru-RU" sz="2200" b="1" dirty="0" err="1" smtClean="0">
                <a:solidFill>
                  <a:prstClr val="black"/>
                </a:solidFill>
                <a:latin typeface="Constantia" pitchFamily="18" charset="0"/>
              </a:rPr>
              <a:t>Власні</a:t>
            </a:r>
            <a:r>
              <a:rPr lang="ru-RU" sz="2200" b="1" dirty="0" smtClean="0">
                <a:solidFill>
                  <a:prstClr val="black"/>
                </a:solidFill>
                <a:latin typeface="Constantia" pitchFamily="18" charset="0"/>
              </a:rPr>
              <a:t> </a:t>
            </a:r>
            <a:r>
              <a:rPr lang="ru-RU" sz="2200" b="1" dirty="0" err="1">
                <a:solidFill>
                  <a:prstClr val="black"/>
                </a:solidFill>
                <a:latin typeface="Constantia" pitchFamily="18" charset="0"/>
              </a:rPr>
              <a:t>імена</a:t>
            </a:r>
            <a:r>
              <a:rPr lang="ru-RU" sz="2200" b="1" dirty="0">
                <a:solidFill>
                  <a:prstClr val="black"/>
                </a:solidFill>
                <a:latin typeface="Constantia" pitchFamily="18" charset="0"/>
              </a:rPr>
              <a:t> людей, по </a:t>
            </a:r>
            <a:r>
              <a:rPr lang="ru-RU" sz="2200" b="1" dirty="0" err="1">
                <a:solidFill>
                  <a:prstClr val="black"/>
                </a:solidFill>
                <a:latin typeface="Constantia" pitchFamily="18" charset="0"/>
              </a:rPr>
              <a:t>батькові</a:t>
            </a:r>
            <a:r>
              <a:rPr lang="ru-RU" sz="2200" b="1" dirty="0">
                <a:solidFill>
                  <a:prstClr val="black"/>
                </a:solidFill>
                <a:latin typeface="Constantia" pitchFamily="18" charset="0"/>
              </a:rPr>
              <a:t>, </a:t>
            </a:r>
            <a:r>
              <a:rPr lang="ru-RU" sz="2200" b="1" dirty="0" err="1">
                <a:solidFill>
                  <a:prstClr val="black"/>
                </a:solidFill>
                <a:latin typeface="Constantia" pitchFamily="18" charset="0"/>
              </a:rPr>
              <a:t>прізвища</a:t>
            </a:r>
            <a:r>
              <a:rPr lang="ru-RU" sz="2200" b="1" dirty="0">
                <a:solidFill>
                  <a:prstClr val="black"/>
                </a:solidFill>
                <a:latin typeface="Constantia" pitchFamily="18" charset="0"/>
              </a:rPr>
              <a:t>, </a:t>
            </a:r>
            <a:r>
              <a:rPr lang="ru-RU" sz="2200" b="1" dirty="0" err="1">
                <a:solidFill>
                  <a:prstClr val="black"/>
                </a:solidFill>
                <a:latin typeface="Constantia" pitchFamily="18" charset="0"/>
              </a:rPr>
              <a:t>псевдоніми</a:t>
            </a:r>
            <a:r>
              <a:rPr lang="ru-RU" sz="2200" b="1" dirty="0">
                <a:solidFill>
                  <a:prstClr val="black"/>
                </a:solidFill>
                <a:latin typeface="Constantia" pitchFamily="18" charset="0"/>
              </a:rPr>
              <a:t>, </a:t>
            </a:r>
            <a:r>
              <a:rPr lang="ru-RU" sz="2200" b="1" dirty="0" err="1">
                <a:solidFill>
                  <a:prstClr val="black"/>
                </a:solidFill>
                <a:latin typeface="Constantia" pitchFamily="18" charset="0"/>
              </a:rPr>
              <a:t>прізвиська</a:t>
            </a:r>
            <a:r>
              <a:rPr lang="ru-RU" sz="2200" b="1" dirty="0">
                <a:solidFill>
                  <a:prstClr val="black"/>
                </a:solidFill>
                <a:latin typeface="Constantia" pitchFamily="18" charset="0"/>
              </a:rPr>
              <a:t>: </a:t>
            </a:r>
            <a:r>
              <a:rPr lang="vi-VN" sz="2200" i="1" dirty="0" smtClean="0">
                <a:solidFill>
                  <a:prstClr val="black"/>
                </a:solidFill>
                <a:latin typeface="Constantia" pitchFamily="18" charset="0"/>
              </a:rPr>
              <a:t>Володи́мир </a:t>
            </a:r>
            <a:r>
              <a:rPr lang="vi-VN" sz="2200" i="1" dirty="0">
                <a:solidFill>
                  <a:prstClr val="black"/>
                </a:solidFill>
                <a:latin typeface="Constantia" pitchFamily="18" charset="0"/>
              </a:rPr>
              <a:t>Іва́нович Верна́дський, Ле́ся Украї́нка (Лари́са Петрі́вна Ко́сач), Марко́ Вовчо́к (Марі́я Олекса́ндрівна Вілі́нська), Ю́рій Клен (О́свальд Бу́ргардт), Не́стор Літопи́сець, </a:t>
            </a:r>
            <a:r>
              <a:rPr lang="vi-VN" sz="2200" dirty="0">
                <a:solidFill>
                  <a:prstClr val="black"/>
                </a:solidFill>
                <a:latin typeface="Constantia" pitchFamily="18" charset="0"/>
              </a:rPr>
              <a:t>також: </a:t>
            </a:r>
            <a:r>
              <a:rPr lang="vi-VN" sz="2200" i="1" dirty="0">
                <a:solidFill>
                  <a:prstClr val="black"/>
                </a:solidFill>
                <a:latin typeface="Constantia" pitchFamily="18" charset="0"/>
              </a:rPr>
              <a:t>Кобза́р </a:t>
            </a:r>
            <a:r>
              <a:rPr lang="vi-VN" sz="2200" dirty="0">
                <a:solidFill>
                  <a:prstClr val="black"/>
                </a:solidFill>
                <a:latin typeface="Constantia" pitchFamily="18" charset="0"/>
              </a:rPr>
              <a:t>(про Тараса Шевченка), </a:t>
            </a:r>
            <a:r>
              <a:rPr lang="vi-VN" sz="2200" i="1" dirty="0">
                <a:solidFill>
                  <a:prstClr val="black"/>
                </a:solidFill>
                <a:latin typeface="Constantia" pitchFamily="18" charset="0"/>
              </a:rPr>
              <a:t>Каменя́р </a:t>
            </a:r>
            <a:r>
              <a:rPr lang="vi-VN" sz="2200" dirty="0">
                <a:solidFill>
                  <a:prstClr val="black"/>
                </a:solidFill>
                <a:latin typeface="Constantia" pitchFamily="18" charset="0"/>
              </a:rPr>
              <a:t>(про Івана Франка) </a:t>
            </a:r>
          </a:p>
          <a:p>
            <a:pPr lvl="0" algn="just">
              <a:spcAft>
                <a:spcPts val="600"/>
              </a:spcAft>
              <a:buClr>
                <a:srgbClr val="0BD0D9"/>
              </a:buClr>
            </a:pPr>
            <a:r>
              <a:rPr lang="vi-VN" sz="2200" b="1" dirty="0">
                <a:solidFill>
                  <a:prstClr val="black"/>
                </a:solidFill>
                <a:latin typeface="Constantia" pitchFamily="18" charset="0"/>
              </a:rPr>
              <a:t>У складних прізвищах, псевдонімах та іменах, що пишуться з дефісом, кожна частина яких починається великою буквою: </a:t>
            </a:r>
            <a:r>
              <a:rPr lang="vi-VN" sz="2200" i="1" dirty="0">
                <a:solidFill>
                  <a:prstClr val="black"/>
                </a:solidFill>
                <a:latin typeface="Constantia" pitchFamily="18" charset="0"/>
              </a:rPr>
              <a:t>Кві́тка-Основ’я́ненко, Нечу́й-Леви́цький, Жан-Жа́к, </a:t>
            </a:r>
            <a:r>
              <a:rPr lang="vi-VN" sz="2200" i="1" dirty="0" smtClean="0">
                <a:solidFill>
                  <a:prstClr val="black"/>
                </a:solidFill>
                <a:latin typeface="Constantia" pitchFamily="18" charset="0"/>
              </a:rPr>
              <a:t>Зино́вій-Богда́н</a:t>
            </a:r>
            <a:endParaRPr lang="uk-UA" sz="2200" i="1" dirty="0" smtClean="0">
              <a:solidFill>
                <a:prstClr val="black"/>
              </a:solidFill>
              <a:latin typeface="Constantia" pitchFamily="18" charset="0"/>
            </a:endParaRPr>
          </a:p>
          <a:p>
            <a:pPr lvl="0" algn="just">
              <a:spcAft>
                <a:spcPts val="600"/>
              </a:spcAft>
              <a:buClr>
                <a:srgbClr val="0BD0D9"/>
              </a:buClr>
            </a:pPr>
            <a:r>
              <a:rPr lang="vi-VN" sz="2200" b="1" dirty="0">
                <a:solidFill>
                  <a:prstClr val="black"/>
                </a:solidFill>
                <a:latin typeface="Constantia" pitchFamily="18" charset="0"/>
              </a:rPr>
              <a:t>Імена та прізвища людей, які стали загальними назвами, пишемо з малої букви: </a:t>
            </a:r>
            <a:r>
              <a:rPr lang="vi-VN" sz="2200" i="1" dirty="0">
                <a:solidFill>
                  <a:prstClr val="black"/>
                </a:solidFill>
                <a:latin typeface="Constantia" pitchFamily="18" charset="0"/>
              </a:rPr>
              <a:t>донжуа́н, ловела́с, мецена́т, робінзо́н, бра́унінг (пістолет), галіфе́ (штани), ди́зель (двигун), макінто́ш (плащ), макси́м (кулемет), рентге́н (апарат</a:t>
            </a:r>
            <a:r>
              <a:rPr lang="vi-VN" sz="2200" i="1" dirty="0" smtClean="0">
                <a:solidFill>
                  <a:prstClr val="black"/>
                </a:solidFill>
                <a:latin typeface="Constantia" pitchFamily="18" charset="0"/>
              </a:rPr>
              <a:t>)</a:t>
            </a:r>
            <a:endParaRPr lang="uk-UA" sz="2200" i="1" dirty="0" smtClean="0">
              <a:solidFill>
                <a:prstClr val="black"/>
              </a:solidFill>
              <a:latin typeface="Constantia" pitchFamily="18" charset="0"/>
            </a:endParaRPr>
          </a:p>
          <a:p>
            <a:pPr lvl="0" algn="just">
              <a:spcAft>
                <a:spcPts val="600"/>
              </a:spcAft>
              <a:buClr>
                <a:srgbClr val="0BD0D9"/>
              </a:buClr>
            </a:pPr>
            <a:endParaRPr lang="vi-VN" sz="2000" i="1" dirty="0">
              <a:solidFill>
                <a:prstClr val="black"/>
              </a:solidFill>
              <a:latin typeface="Constantia" pitchFamily="18" charset="0"/>
            </a:endParaRPr>
          </a:p>
          <a:p>
            <a:pPr lvl="0" algn="just">
              <a:buClr>
                <a:srgbClr val="0BD0D9"/>
              </a:buClr>
            </a:pPr>
            <a:endParaRPr lang="uk-UA" sz="1800" i="1" dirty="0">
              <a:solidFill>
                <a:prstClr val="black"/>
              </a:solidFill>
              <a:latin typeface="Constantia" pitchFamily="18" charset="0"/>
            </a:endParaRPr>
          </a:p>
          <a:p>
            <a:endParaRPr lang="uk-UA" dirty="0"/>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517662"/>
            <a:ext cx="1152128" cy="93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32987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87824" y="548679"/>
            <a:ext cx="5781328" cy="792089"/>
          </a:xfrm>
        </p:spPr>
        <p:txBody>
          <a:bodyPr>
            <a:normAutofit/>
          </a:bodyPr>
          <a:lstStyle/>
          <a:p>
            <a:pPr algn="ctr"/>
            <a:r>
              <a:rPr lang="uk-UA" sz="2800" b="1" dirty="0">
                <a:solidFill>
                  <a:schemeClr val="accent1"/>
                </a:solidFill>
                <a:effectLst>
                  <a:outerShdw blurRad="38100" dist="38100" dir="2700000" algn="tl">
                    <a:srgbClr val="000000">
                      <a:alpha val="43137"/>
                    </a:srgbClr>
                  </a:outerShdw>
                </a:effectLst>
                <a:latin typeface="Constantia" pitchFamily="18" charset="0"/>
              </a:rPr>
              <a:t>Назви, пов’язані з релігією</a:t>
            </a:r>
            <a:endParaRPr lang="uk-UA" sz="2800" dirty="0">
              <a:solidFill>
                <a:schemeClr val="accent1"/>
              </a:solidFill>
            </a:endParaRPr>
          </a:p>
        </p:txBody>
      </p:sp>
      <p:sp>
        <p:nvSpPr>
          <p:cNvPr id="3" name="Місце для вмісту 2"/>
          <p:cNvSpPr>
            <a:spLocks noGrp="1"/>
          </p:cNvSpPr>
          <p:nvPr>
            <p:ph idx="1"/>
          </p:nvPr>
        </p:nvSpPr>
        <p:spPr>
          <a:xfrm>
            <a:off x="457200" y="1916832"/>
            <a:ext cx="8229600" cy="4752528"/>
          </a:xfrm>
        </p:spPr>
        <p:txBody>
          <a:bodyPr>
            <a:normAutofit lnSpcReduction="10000"/>
          </a:bodyPr>
          <a:lstStyle/>
          <a:p>
            <a:pPr algn="just">
              <a:spcAft>
                <a:spcPts val="600"/>
              </a:spcAft>
            </a:pPr>
            <a:r>
              <a:rPr lang="vi-VN" sz="2200" b="1" dirty="0">
                <a:latin typeface="Constantia" pitchFamily="18" charset="0"/>
              </a:rPr>
              <a:t>3. З великої букви пишемо назви релігійних свят і постів, а також окремих днів, що стосуються цих періодів: </a:t>
            </a:r>
            <a:r>
              <a:rPr lang="vi-VN" sz="2200" i="1" dirty="0">
                <a:latin typeface="Constantia" pitchFamily="18" charset="0"/>
              </a:rPr>
              <a:t>Благові́щення, Вели́кдень, Петра́ 60 й Павла́, Покро́ва, Різдво́, Вели́кий піст, Різдвя́ний піст, Петрі́вка, Пили́півка, Спа́сівка, Страсни́й ти́ждень, Страсна́ </a:t>
            </a:r>
            <a:r>
              <a:rPr lang="vi-VN" sz="2200" i="1" dirty="0" smtClean="0">
                <a:latin typeface="Constantia" pitchFamily="18" charset="0"/>
              </a:rPr>
              <a:t>п’я́тниця</a:t>
            </a:r>
            <a:endParaRPr lang="vi-VN" sz="2200" i="1" dirty="0">
              <a:latin typeface="Constantia" pitchFamily="18" charset="0"/>
            </a:endParaRPr>
          </a:p>
          <a:p>
            <a:pPr algn="just">
              <a:spcAft>
                <a:spcPts val="600"/>
              </a:spcAft>
            </a:pPr>
            <a:r>
              <a:rPr lang="vi-VN" sz="2200" b="1" dirty="0">
                <a:latin typeface="Constantia" pitchFamily="18" charset="0"/>
              </a:rPr>
              <a:t>4. З великої букви без лапок пишемо назви культових книг: </a:t>
            </a:r>
            <a:r>
              <a:rPr lang="vi-VN" sz="2200" i="1" dirty="0">
                <a:latin typeface="Constantia" pitchFamily="18" charset="0"/>
              </a:rPr>
              <a:t>Бі́блія, Святе́ Письмо́, Єва́нгеліє, Стари́й Заві́т, Нови́й Заві́т, То́ра, Псалти́р, </a:t>
            </a:r>
            <a:r>
              <a:rPr lang="vi-VN" sz="2200" i="1" dirty="0" smtClean="0">
                <a:latin typeface="Constantia" pitchFamily="18" charset="0"/>
              </a:rPr>
              <a:t>Кора́н</a:t>
            </a:r>
            <a:endParaRPr lang="vi-VN" sz="2200" i="1" dirty="0">
              <a:latin typeface="Constantia" pitchFamily="18" charset="0"/>
            </a:endParaRPr>
          </a:p>
          <a:p>
            <a:pPr algn="just">
              <a:spcAft>
                <a:spcPts val="600"/>
              </a:spcAft>
            </a:pPr>
            <a:r>
              <a:rPr lang="vi-VN" sz="2200" b="1" dirty="0">
                <a:latin typeface="Constantia" pitchFamily="18" charset="0"/>
              </a:rPr>
              <a:t>5. З великої букви пишемо перше слово назв церков: </a:t>
            </a:r>
            <a:r>
              <a:rPr lang="vi-VN" sz="2200" i="1" dirty="0">
                <a:latin typeface="Constantia" pitchFamily="18" charset="0"/>
              </a:rPr>
              <a:t>Украї́нська правосла́вна церква, Украї́нська гре́ко-католи́цька це́рква, Українська лютера́нська це́рква, Ри́мсько-католи́цька це́рква, Вірме́нська апо́стольська </a:t>
            </a:r>
            <a:r>
              <a:rPr lang="vi-VN" sz="2200" i="1" dirty="0" smtClean="0">
                <a:latin typeface="Constantia" pitchFamily="18" charset="0"/>
              </a:rPr>
              <a:t>це́рква</a:t>
            </a:r>
            <a:endParaRPr lang="vi-VN" sz="2200" i="1" dirty="0">
              <a:latin typeface="Constantia" pitchFamily="18" charset="0"/>
            </a:endParaRPr>
          </a:p>
          <a:p>
            <a:pPr>
              <a:spcAft>
                <a:spcPts val="600"/>
              </a:spcAft>
            </a:pPr>
            <a:endParaRPr lang="uk-UA" dirty="0">
              <a:latin typeface="Constantia" pitchFamily="18" charset="0"/>
            </a:endParaRPr>
          </a:p>
        </p:txBody>
      </p:sp>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459557"/>
            <a:ext cx="2446337" cy="137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4308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59832" y="704088"/>
            <a:ext cx="5626968" cy="636680"/>
          </a:xfrm>
        </p:spPr>
        <p:txBody>
          <a:bodyPr>
            <a:normAutofit/>
          </a:bodyPr>
          <a:lstStyle/>
          <a:p>
            <a:pPr algn="ctr"/>
            <a:r>
              <a:rPr lang="uk-UA" sz="2800" b="1" dirty="0">
                <a:solidFill>
                  <a:srgbClr val="0F6FC6"/>
                </a:solidFill>
                <a:effectLst>
                  <a:outerShdw blurRad="38100" dist="38100" dir="2700000" algn="tl">
                    <a:srgbClr val="000000">
                      <a:alpha val="43137"/>
                    </a:srgbClr>
                  </a:outerShdw>
                </a:effectLst>
                <a:latin typeface="Constantia" pitchFamily="18" charset="0"/>
              </a:rPr>
              <a:t>Назви, пов’язані з релігією</a:t>
            </a:r>
            <a:endParaRPr lang="uk-UA" sz="2800" dirty="0"/>
          </a:p>
        </p:txBody>
      </p:sp>
      <p:sp>
        <p:nvSpPr>
          <p:cNvPr id="3" name="Місце для вмісту 2"/>
          <p:cNvSpPr>
            <a:spLocks noGrp="1"/>
          </p:cNvSpPr>
          <p:nvPr>
            <p:ph idx="1"/>
          </p:nvPr>
        </p:nvSpPr>
        <p:spPr>
          <a:xfrm>
            <a:off x="251520" y="1628800"/>
            <a:ext cx="8435280" cy="5112568"/>
          </a:xfrm>
        </p:spPr>
        <p:txBody>
          <a:bodyPr>
            <a:normAutofit lnSpcReduction="10000"/>
          </a:bodyPr>
          <a:lstStyle/>
          <a:p>
            <a:pPr lvl="0" algn="just">
              <a:spcAft>
                <a:spcPts val="600"/>
              </a:spcAft>
              <a:buClr>
                <a:srgbClr val="0BD0D9"/>
              </a:buClr>
            </a:pPr>
            <a:r>
              <a:rPr lang="vi-VN" sz="2000" b="1" dirty="0">
                <a:solidFill>
                  <a:prstClr val="black"/>
                </a:solidFill>
                <a:latin typeface="Constantia" pitchFamily="18" charset="0"/>
              </a:rPr>
              <a:t>6. Великі букви вживаємо в повних офіційних найменуваннях найвищих церковних посадових осіб: </a:t>
            </a:r>
            <a:r>
              <a:rPr lang="vi-VN" sz="2000" i="1" dirty="0">
                <a:solidFill>
                  <a:prstClr val="black"/>
                </a:solidFill>
                <a:latin typeface="Constantia" pitchFamily="18" charset="0"/>
              </a:rPr>
              <a:t>Вселе́нський Патріа́рх, Па́па Ри́мський, Святі́йший Патріа́рх Ки́ївський і всіє́ї Руси-Украї́ни, Католіко́с-Патріа́рх усіє́ї Гру́зії, Верхо́вний Архиєпи́скоп</a:t>
            </a:r>
          </a:p>
          <a:p>
            <a:pPr lvl="0" algn="just">
              <a:spcAft>
                <a:spcPts val="600"/>
              </a:spcAft>
              <a:buClr>
                <a:srgbClr val="0BD0D9"/>
              </a:buClr>
            </a:pPr>
            <a:r>
              <a:rPr lang="vi-VN" sz="2000" b="1" dirty="0">
                <a:solidFill>
                  <a:srgbClr val="0F6FC6"/>
                </a:solidFill>
                <a:latin typeface="Constantia" pitchFamily="18" charset="0"/>
              </a:rPr>
              <a:t>Примітка. </a:t>
            </a:r>
            <a:r>
              <a:rPr lang="vi-VN" sz="2000" b="1" dirty="0">
                <a:solidFill>
                  <a:prstClr val="black"/>
                </a:solidFill>
                <a:latin typeface="Constantia" pitchFamily="18" charset="0"/>
              </a:rPr>
              <a:t>Найменування інших церковних звань і посад пишемо з малої букви: </a:t>
            </a:r>
            <a:r>
              <a:rPr lang="vi-VN" sz="2000" i="1" dirty="0">
                <a:solidFill>
                  <a:prstClr val="black"/>
                </a:solidFill>
                <a:latin typeface="Constantia" pitchFamily="18" charset="0"/>
              </a:rPr>
              <a:t>митрополи́т Ві́нницький і Ба́рський, архимандри́т (архімандри́т), архиєпи́скоп (архієпи́скоп), па́стор, мулла́, іма́м, ксьондз</a:t>
            </a:r>
          </a:p>
          <a:p>
            <a:pPr lvl="0" algn="just">
              <a:spcAft>
                <a:spcPts val="600"/>
              </a:spcAft>
              <a:buClr>
                <a:srgbClr val="0BD0D9"/>
              </a:buClr>
            </a:pPr>
            <a:r>
              <a:rPr lang="vi-VN" sz="2000" b="1" dirty="0" smtClean="0">
                <a:solidFill>
                  <a:prstClr val="black"/>
                </a:solidFill>
                <a:latin typeface="Constantia" pitchFamily="18" charset="0"/>
              </a:rPr>
              <a:t>7</a:t>
            </a:r>
            <a:r>
              <a:rPr lang="vi-VN" sz="2000" b="1" dirty="0">
                <a:solidFill>
                  <a:prstClr val="black"/>
                </a:solidFill>
                <a:latin typeface="Constantia" pitchFamily="18" charset="0"/>
              </a:rPr>
              <a:t>. З великої букви пишемо всі слова, крім родових найменувань, у назвах монастирів, церков, ікон: </a:t>
            </a:r>
            <a:r>
              <a:rPr lang="vi-VN" sz="2000" i="1" dirty="0">
                <a:solidFill>
                  <a:prstClr val="black"/>
                </a:solidFill>
                <a:latin typeface="Constantia" pitchFamily="18" charset="0"/>
              </a:rPr>
              <a:t>Володи́мирський собо́р, Кири́лівська це́рква, Ки́єво-Пече́рська ла́вра, Миха́йлівський Золотове́рхий монасти́р, храм Христа́ Спаси́теля, іко́на Ма́тері Бо́жої Теребовля́нської</a:t>
            </a:r>
          </a:p>
          <a:p>
            <a:pPr lvl="0" algn="just">
              <a:spcAft>
                <a:spcPts val="600"/>
              </a:spcAft>
              <a:buClr>
                <a:srgbClr val="0BD0D9"/>
              </a:buClr>
            </a:pPr>
            <a:r>
              <a:rPr lang="vi-VN" sz="2000" b="1" dirty="0">
                <a:solidFill>
                  <a:prstClr val="black"/>
                </a:solidFill>
                <a:latin typeface="Constantia" pitchFamily="18" charset="0"/>
              </a:rPr>
              <a:t>8. З малої букви пишемо назви церковних служб та їхніх частин:</a:t>
            </a:r>
            <a:r>
              <a:rPr lang="vi-VN" sz="2000" b="1" i="1" dirty="0">
                <a:solidFill>
                  <a:prstClr val="black"/>
                </a:solidFill>
                <a:latin typeface="Constantia" pitchFamily="18" charset="0"/>
              </a:rPr>
              <a:t> </a:t>
            </a:r>
            <a:r>
              <a:rPr lang="vi-VN" sz="2000" i="1" dirty="0">
                <a:solidFill>
                  <a:prstClr val="black"/>
                </a:solidFill>
                <a:latin typeface="Constantia" pitchFamily="18" charset="0"/>
              </a:rPr>
              <a:t>літургі́я, проскоми́дія, вечі́рня, у́треня, хре́сний хід, поліє́лей, повечі́р’я</a:t>
            </a:r>
          </a:p>
          <a:p>
            <a:endParaRPr lang="uk-UA"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88640"/>
            <a:ext cx="2339573" cy="1320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514195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83768" y="980728"/>
            <a:ext cx="6213376" cy="1584176"/>
          </a:xfrm>
        </p:spPr>
        <p:txBody>
          <a:bodyPr>
            <a:normAutofit fontScale="90000"/>
          </a:bodyPr>
          <a:lstStyle/>
          <a:p>
            <a:pPr algn="ctr"/>
            <a:r>
              <a:rPr lang="ru-RU" sz="2700" b="1" dirty="0">
                <a:solidFill>
                  <a:schemeClr val="accent1"/>
                </a:solidFill>
                <a:effectLst>
                  <a:outerShdw blurRad="38100" dist="38100" dir="2700000" algn="tl">
                    <a:srgbClr val="000000">
                      <a:alpha val="43137"/>
                    </a:srgbClr>
                  </a:outerShdw>
                </a:effectLst>
                <a:latin typeface="Constantia" pitchFamily="18" charset="0"/>
              </a:rPr>
              <a:t>Назви органів влади, установ, організацій, товариств, партій, об’єднань, підприємств, </a:t>
            </a:r>
            <a:r>
              <a:rPr lang="ru-RU" sz="2700" b="1" dirty="0" smtClean="0">
                <a:solidFill>
                  <a:schemeClr val="accent1"/>
                </a:solidFill>
                <a:effectLst>
                  <a:outerShdw blurRad="38100" dist="38100" dir="2700000" algn="tl">
                    <a:srgbClr val="000000">
                      <a:alpha val="43137"/>
                    </a:srgbClr>
                  </a:outerShdw>
                </a:effectLst>
                <a:latin typeface="Constantia" pitchFamily="18" charset="0"/>
              </a:rPr>
              <a:t>агентств</a:t>
            </a:r>
            <a:r>
              <a:rPr lang="ru-RU" sz="2700" b="1" dirty="0" smtClean="0">
                <a:effectLst>
                  <a:outerShdw blurRad="38100" dist="38100" dir="2700000" algn="tl">
                    <a:srgbClr val="000000">
                      <a:alpha val="43137"/>
                    </a:srgbClr>
                  </a:outerShdw>
                </a:effectLst>
                <a:latin typeface="Constantia" pitchFamily="18" charset="0"/>
              </a:rPr>
              <a:t> </a:t>
            </a:r>
            <a:r>
              <a:rPr lang="ru-RU" dirty="0"/>
              <a:t/>
            </a:r>
            <a:br>
              <a:rPr lang="ru-RU" dirty="0"/>
            </a:br>
            <a:endParaRPr lang="uk-UA" dirty="0"/>
          </a:p>
        </p:txBody>
      </p:sp>
      <p:sp>
        <p:nvSpPr>
          <p:cNvPr id="3" name="Місце для вмісту 2"/>
          <p:cNvSpPr>
            <a:spLocks noGrp="1"/>
          </p:cNvSpPr>
          <p:nvPr>
            <p:ph idx="1"/>
          </p:nvPr>
        </p:nvSpPr>
        <p:spPr>
          <a:xfrm>
            <a:off x="251520" y="2060848"/>
            <a:ext cx="8435280" cy="4608512"/>
          </a:xfrm>
        </p:spPr>
        <p:txBody>
          <a:bodyPr>
            <a:noAutofit/>
          </a:bodyPr>
          <a:lstStyle/>
          <a:p>
            <a:pPr algn="just">
              <a:lnSpc>
                <a:spcPct val="80000"/>
              </a:lnSpc>
              <a:spcAft>
                <a:spcPts val="600"/>
              </a:spcAft>
            </a:pPr>
            <a:r>
              <a:rPr lang="vi-VN" sz="2000" dirty="0" smtClean="0">
                <a:latin typeface="Constantia" pitchFamily="18" charset="0"/>
              </a:rPr>
              <a:t>1</a:t>
            </a:r>
            <a:r>
              <a:rPr lang="vi-VN" sz="2000" dirty="0">
                <a:latin typeface="Constantia" pitchFamily="18" charset="0"/>
              </a:rPr>
              <a:t>. </a:t>
            </a:r>
            <a:r>
              <a:rPr lang="vi-VN" sz="2000" b="1" dirty="0">
                <a:latin typeface="Constantia" pitchFamily="18" charset="0"/>
              </a:rPr>
              <a:t>В офіційних складених назвах органів влади, установ і організацій, товариств і об’єднань з великої букви пишемо перше слово (і всі власні назви), що входить до складу назви: </a:t>
            </a:r>
            <a:r>
              <a:rPr lang="vi-VN" sz="2000" i="1" dirty="0">
                <a:latin typeface="Constantia" pitchFamily="18" charset="0"/>
              </a:rPr>
              <a:t>Міністе́рство осві́ти і нау́ки Украї́ни, Ра́да націона́льної безпе́ки та оборо́ни Украї́ни, </a:t>
            </a:r>
            <a:r>
              <a:rPr lang="vi-VN" sz="2000" i="1" dirty="0" smtClean="0">
                <a:latin typeface="Constantia" pitchFamily="18" charset="0"/>
              </a:rPr>
              <a:t>Прокурату́ра </a:t>
            </a:r>
            <a:r>
              <a:rPr lang="vi-VN" sz="2000" i="1" dirty="0">
                <a:latin typeface="Constantia" pitchFamily="18" charset="0"/>
              </a:rPr>
              <a:t>мі́ста Ки́єва, Апеляці́йний суд Закарпа́тської о́бласті, Федера́ція незале́жних профспіло́к Украї́ни, Збро́йні си́ли Украї́ни, Міжнаро́дна асоціа́ція україні́стів, Націона́льний банк Украї́ни, </a:t>
            </a:r>
            <a:r>
              <a:rPr lang="vi-VN" sz="2000" i="1" dirty="0" smtClean="0">
                <a:latin typeface="Constantia" pitchFamily="18" charset="0"/>
              </a:rPr>
              <a:t>Організа́ція </a:t>
            </a:r>
            <a:r>
              <a:rPr lang="vi-VN" sz="2000" i="1" dirty="0">
                <a:latin typeface="Constantia" pitchFamily="18" charset="0"/>
              </a:rPr>
              <a:t>економі́чного співробі́тництва і ро́звитку, Міжнаро́дний валю́тний фонд, Ра́да </a:t>
            </a:r>
            <a:r>
              <a:rPr lang="vi-VN" sz="2000" i="1" dirty="0" smtClean="0">
                <a:latin typeface="Constantia" pitchFamily="18" charset="0"/>
              </a:rPr>
              <a:t>Євро́пи</a:t>
            </a:r>
            <a:endParaRPr lang="vi-VN" sz="2000" i="1" dirty="0">
              <a:latin typeface="Constantia" pitchFamily="18" charset="0"/>
            </a:endParaRPr>
          </a:p>
          <a:p>
            <a:pPr algn="just">
              <a:lnSpc>
                <a:spcPct val="80000"/>
              </a:lnSpc>
              <a:spcAft>
                <a:spcPts val="600"/>
              </a:spcAft>
            </a:pPr>
            <a:r>
              <a:rPr lang="vi-VN" sz="2000" b="1" dirty="0">
                <a:latin typeface="Constantia" pitchFamily="18" charset="0"/>
              </a:rPr>
              <a:t>Це стосується й назв державних установ минулого: </a:t>
            </a:r>
            <a:r>
              <a:rPr lang="vi-VN" sz="2000" i="1" dirty="0">
                <a:latin typeface="Constantia" pitchFamily="18" charset="0"/>
              </a:rPr>
              <a:t>Директо́рія Украї́нської Наро́дної Респу́бліки, Держа́вна ду́ма, Зе́мський собо́р, Тимчасо́вий </a:t>
            </a:r>
            <a:r>
              <a:rPr lang="vi-VN" sz="2000" i="1" dirty="0" smtClean="0">
                <a:latin typeface="Constantia" pitchFamily="18" charset="0"/>
              </a:rPr>
              <a:t>у́ряд</a:t>
            </a:r>
            <a:endParaRPr lang="vi-VN" sz="2000" i="1" dirty="0">
              <a:latin typeface="Constantia" pitchFamily="18" charset="0"/>
            </a:endParaRPr>
          </a:p>
          <a:p>
            <a:pPr lvl="0" algn="just">
              <a:lnSpc>
                <a:spcPct val="80000"/>
              </a:lnSpc>
              <a:spcAft>
                <a:spcPts val="600"/>
              </a:spcAft>
              <a:buClr>
                <a:srgbClr val="0BD0D9"/>
              </a:buClr>
            </a:pPr>
            <a:r>
              <a:rPr lang="vi-VN" sz="2000" b="1" dirty="0">
                <a:latin typeface="Constantia" pitchFamily="18" charset="0"/>
              </a:rPr>
              <a:t>У назвах найвищих органів влади і державних установ </a:t>
            </a:r>
            <a:r>
              <a:rPr lang="vi-VN" sz="2000" b="1" dirty="0" smtClean="0">
                <a:latin typeface="Constantia" pitchFamily="18" charset="0"/>
              </a:rPr>
              <a:t>України</a:t>
            </a:r>
            <a:r>
              <a:rPr lang="vi-VN" sz="2000" b="1" dirty="0">
                <a:solidFill>
                  <a:prstClr val="black"/>
                </a:solidFill>
                <a:latin typeface="Constantia" pitchFamily="18" charset="0"/>
              </a:rPr>
              <a:t>з великої букви пишемо всі </a:t>
            </a:r>
            <a:r>
              <a:rPr lang="vi-VN" sz="2000" b="1" dirty="0" smtClean="0">
                <a:solidFill>
                  <a:prstClr val="black"/>
                </a:solidFill>
                <a:latin typeface="Constantia" pitchFamily="18" charset="0"/>
              </a:rPr>
              <a:t>слова</a:t>
            </a:r>
            <a:r>
              <a:rPr lang="uk-UA" sz="2000" b="1" dirty="0" smtClean="0">
                <a:latin typeface="Constantia" pitchFamily="18" charset="0"/>
              </a:rPr>
              <a:t>: </a:t>
            </a:r>
            <a:r>
              <a:rPr lang="vi-VN" sz="2000" b="1" dirty="0" smtClean="0">
                <a:latin typeface="Constantia" pitchFamily="18" charset="0"/>
              </a:rPr>
              <a:t> </a:t>
            </a:r>
            <a:r>
              <a:rPr lang="vi-VN" sz="2000" i="1" dirty="0">
                <a:latin typeface="Constantia" pitchFamily="18" charset="0"/>
              </a:rPr>
              <a:t>Верхо́вна Ра́да Украї́ни, Кабіне́т Міні́стрів Украї́ни, Конституці́йний Суд Украї́ни, Верхо́вний </a:t>
            </a:r>
            <a:r>
              <a:rPr lang="vi-VN" sz="2000" i="1" dirty="0" smtClean="0">
                <a:latin typeface="Constantia" pitchFamily="18" charset="0"/>
              </a:rPr>
              <a:t>Суд</a:t>
            </a:r>
            <a:endParaRPr lang="uk-UA" sz="2000" dirty="0">
              <a:latin typeface="Constantia" pitchFamily="18" charset="0"/>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68032"/>
            <a:ext cx="2448272" cy="1371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406870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03848" y="704088"/>
            <a:ext cx="5482952" cy="1356760"/>
          </a:xfrm>
        </p:spPr>
        <p:txBody>
          <a:bodyPr/>
          <a:lstStyle/>
          <a:p>
            <a:pPr algn="ctr"/>
            <a:r>
              <a:rPr lang="ru-RU" sz="2400" b="1" dirty="0">
                <a:solidFill>
                  <a:srgbClr val="0F6FC6"/>
                </a:solidFill>
                <a:effectLst>
                  <a:outerShdw blurRad="38100" dist="38100" dir="2700000" algn="tl">
                    <a:srgbClr val="000000">
                      <a:alpha val="43137"/>
                    </a:srgbClr>
                  </a:outerShdw>
                </a:effectLst>
                <a:latin typeface="Constantia" pitchFamily="18" charset="0"/>
              </a:rPr>
              <a:t>Назви органів влади, установ, організацій, </a:t>
            </a:r>
            <a:r>
              <a:rPr lang="ru-RU" sz="2400" b="1" dirty="0" smtClean="0">
                <a:solidFill>
                  <a:srgbClr val="0F6FC6"/>
                </a:solidFill>
                <a:effectLst>
                  <a:outerShdw blurRad="38100" dist="38100" dir="2700000" algn="tl">
                    <a:srgbClr val="000000">
                      <a:alpha val="43137"/>
                    </a:srgbClr>
                  </a:outerShdw>
                </a:effectLst>
                <a:latin typeface="Constantia" pitchFamily="18" charset="0"/>
              </a:rPr>
              <a:t>партій</a:t>
            </a:r>
            <a:r>
              <a:rPr lang="ru-RU" sz="2400" b="1" dirty="0">
                <a:solidFill>
                  <a:srgbClr val="0F6FC6"/>
                </a:solidFill>
                <a:effectLst>
                  <a:outerShdw blurRad="38100" dist="38100" dir="2700000" algn="tl">
                    <a:srgbClr val="000000">
                      <a:alpha val="43137"/>
                    </a:srgbClr>
                  </a:outerShdw>
                </a:effectLst>
                <a:latin typeface="Constantia" pitchFamily="18" charset="0"/>
              </a:rPr>
              <a:t>, об’єднань, підприємств, фірм, агентств</a:t>
            </a:r>
            <a:endParaRPr lang="uk-UA" dirty="0"/>
          </a:p>
        </p:txBody>
      </p:sp>
      <p:sp>
        <p:nvSpPr>
          <p:cNvPr id="3" name="Місце для вмісту 2"/>
          <p:cNvSpPr>
            <a:spLocks noGrp="1"/>
          </p:cNvSpPr>
          <p:nvPr>
            <p:ph idx="1"/>
          </p:nvPr>
        </p:nvSpPr>
        <p:spPr>
          <a:xfrm>
            <a:off x="251520" y="2276872"/>
            <a:ext cx="8435280" cy="4392488"/>
          </a:xfrm>
        </p:spPr>
        <p:txBody>
          <a:bodyPr>
            <a:normAutofit fontScale="70000" lnSpcReduction="20000"/>
          </a:bodyPr>
          <a:lstStyle/>
          <a:p>
            <a:pPr algn="just">
              <a:spcAft>
                <a:spcPts val="600"/>
              </a:spcAft>
            </a:pPr>
            <a:r>
              <a:rPr lang="vi-VN" b="1" dirty="0">
                <a:latin typeface="Constantia" pitchFamily="18" charset="0"/>
              </a:rPr>
              <a:t>2. У назвах політичних партій і рухів з великої букви пишемо перше слово (і всі власні назви): </a:t>
            </a:r>
            <a:r>
              <a:rPr lang="vi-VN" i="1" dirty="0">
                <a:latin typeface="Constantia" pitchFamily="18" charset="0"/>
              </a:rPr>
              <a:t>Республіка́нська па́ртія США, Христия́нсько-демократи́чний сою́з Німе́ччини, Соціа́л-демократи́чна па́ртія </a:t>
            </a:r>
            <a:r>
              <a:rPr lang="vi-VN" i="1" dirty="0" smtClean="0">
                <a:latin typeface="Constantia" pitchFamily="18" charset="0"/>
              </a:rPr>
              <a:t>Украї́ни </a:t>
            </a:r>
            <a:endParaRPr lang="vi-VN" i="1" dirty="0">
              <a:latin typeface="Constantia" pitchFamily="18" charset="0"/>
            </a:endParaRPr>
          </a:p>
          <a:p>
            <a:pPr algn="just">
              <a:spcAft>
                <a:spcPts val="600"/>
              </a:spcAft>
            </a:pPr>
            <a:r>
              <a:rPr lang="vi-VN" b="1" dirty="0">
                <a:latin typeface="Constantia" pitchFamily="18" charset="0"/>
              </a:rPr>
              <a:t>Назви, що не є офіційними найменуваннями, пишемо з малої букви: </a:t>
            </a:r>
            <a:r>
              <a:rPr lang="vi-VN" i="1" dirty="0">
                <a:latin typeface="Constantia" pitchFamily="18" charset="0"/>
              </a:rPr>
              <a:t>лібера́льна па́ртія, па́ртія консерв́аторів, па́ртія ми́ру, па́ртія </a:t>
            </a:r>
            <a:r>
              <a:rPr lang="vi-VN" i="1" dirty="0" smtClean="0">
                <a:latin typeface="Constantia" pitchFamily="18" charset="0"/>
              </a:rPr>
              <a:t>війни́</a:t>
            </a:r>
            <a:endParaRPr lang="vi-VN" i="1" dirty="0">
              <a:latin typeface="Constantia" pitchFamily="18" charset="0"/>
            </a:endParaRPr>
          </a:p>
          <a:p>
            <a:pPr algn="just">
              <a:spcAft>
                <a:spcPts val="600"/>
              </a:spcAft>
            </a:pPr>
            <a:r>
              <a:rPr lang="vi-VN" b="1" dirty="0">
                <a:latin typeface="Constantia" pitchFamily="18" charset="0"/>
              </a:rPr>
              <a:t>3. У назвах наукових і навчальних закладів, театрів, музеїв, колективів тощо перше слово (і всі власні назви) пишемо з великої букви: </a:t>
            </a:r>
            <a:r>
              <a:rPr lang="vi-VN" i="1" dirty="0">
                <a:latin typeface="Constantia" pitchFamily="18" charset="0"/>
              </a:rPr>
              <a:t>Націона́льна акаде́мія нау́к Украї́ни, Націона́льний університе́т «Остро́зька акаде́мія», Га́рвардський університе́т, Льві́вська сере́дня загальноосві́тня шко́ла № 51 і́мені Іва́на Франка́, Націона́льна бібліоте́ка Украї́ни і́мені В. І. Верна́дського, </a:t>
            </a:r>
            <a:r>
              <a:rPr lang="vi-VN" i="1" dirty="0" smtClean="0">
                <a:latin typeface="Constantia" pitchFamily="18" charset="0"/>
              </a:rPr>
              <a:t>Музе́й </a:t>
            </a:r>
            <a:r>
              <a:rPr lang="vi-VN" i="1" dirty="0">
                <a:latin typeface="Constantia" pitchFamily="18" charset="0"/>
              </a:rPr>
              <a:t>мада́м Тюссо́, Меморіа́льний буди́нок-музе́й Дмитра́ </a:t>
            </a:r>
            <a:r>
              <a:rPr lang="vi-VN" i="1" dirty="0" smtClean="0">
                <a:latin typeface="Constantia" pitchFamily="18" charset="0"/>
              </a:rPr>
              <a:t>Яворни́цького</a:t>
            </a:r>
            <a:endParaRPr lang="uk-UA" i="1" dirty="0" smtClean="0">
              <a:latin typeface="Constantia" pitchFamily="18" charset="0"/>
            </a:endParaRPr>
          </a:p>
          <a:p>
            <a:pPr algn="just">
              <a:spcAft>
                <a:spcPts val="600"/>
              </a:spcAft>
            </a:pPr>
            <a:r>
              <a:rPr lang="vi-VN" b="1" dirty="0" smtClean="0">
                <a:latin typeface="Constantia" pitchFamily="18" charset="0"/>
              </a:rPr>
              <a:t>З </a:t>
            </a:r>
            <a:r>
              <a:rPr lang="vi-VN" b="1" dirty="0">
                <a:latin typeface="Constantia" pitchFamily="18" charset="0"/>
              </a:rPr>
              <a:t>великої букви пишемо перше (або єдине) слово неповної назви, яка вживається у функції повної: </a:t>
            </a:r>
            <a:r>
              <a:rPr lang="vi-VN" i="1" dirty="0">
                <a:latin typeface="Constantia" pitchFamily="18" charset="0"/>
              </a:rPr>
              <a:t>Буди́нок учи́теля (Ки́ївський міськи́й буди́нок учи́теля), Украї́нський музе́й (Націона́льний худо́жній музе́й Украї́ни), Літерату́рний музе́й (Оде́ський держа́вний літерату́рний музе́й</a:t>
            </a:r>
            <a:r>
              <a:rPr lang="vi-VN" i="1" dirty="0" smtClean="0">
                <a:latin typeface="Constantia" pitchFamily="18" charset="0"/>
              </a:rPr>
              <a:t>)</a:t>
            </a:r>
            <a:endParaRPr lang="vi-VN" i="1" dirty="0">
              <a:latin typeface="Constantia" pitchFamily="18" charset="0"/>
            </a:endParaRPr>
          </a:p>
          <a:p>
            <a:endParaRPr lang="uk-UA" dirty="0"/>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814" y="404664"/>
            <a:ext cx="2846065" cy="17439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877040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123728" y="704088"/>
            <a:ext cx="6563072" cy="852704"/>
          </a:xfrm>
        </p:spPr>
        <p:txBody>
          <a:bodyPr/>
          <a:lstStyle/>
          <a:p>
            <a:pPr algn="ctr"/>
            <a:r>
              <a:rPr lang="ru-RU" sz="2400" b="1" dirty="0">
                <a:solidFill>
                  <a:srgbClr val="0070C0"/>
                </a:solidFill>
                <a:effectLst>
                  <a:outerShdw blurRad="38100" dist="38100" dir="2700000" algn="tl">
                    <a:srgbClr val="000000">
                      <a:alpha val="43137"/>
                    </a:srgbClr>
                  </a:outerShdw>
                </a:effectLst>
                <a:latin typeface="Constantia" pitchFamily="18" charset="0"/>
              </a:rPr>
              <a:t>Назви </a:t>
            </a:r>
            <a:r>
              <a:rPr lang="ru-RU" sz="2400" b="1" dirty="0" smtClean="0">
                <a:solidFill>
                  <a:srgbClr val="0070C0"/>
                </a:solidFill>
                <a:effectLst>
                  <a:outerShdw blurRad="38100" dist="38100" dir="2700000" algn="tl">
                    <a:srgbClr val="000000">
                      <a:alpha val="43137"/>
                    </a:srgbClr>
                  </a:outerShdw>
                </a:effectLst>
                <a:latin typeface="Constantia" pitchFamily="18" charset="0"/>
              </a:rPr>
              <a:t>установ</a:t>
            </a:r>
            <a:r>
              <a:rPr lang="ru-RU" sz="2400" b="1" dirty="0">
                <a:solidFill>
                  <a:srgbClr val="0070C0"/>
                </a:solidFill>
                <a:effectLst>
                  <a:outerShdw blurRad="38100" dist="38100" dir="2700000" algn="tl">
                    <a:srgbClr val="000000">
                      <a:alpha val="43137"/>
                    </a:srgbClr>
                  </a:outerShdw>
                </a:effectLst>
                <a:latin typeface="Constantia" pitchFamily="18" charset="0"/>
              </a:rPr>
              <a:t>, організацій, товариств, </a:t>
            </a:r>
            <a:r>
              <a:rPr lang="ru-RU" sz="2400" b="1" dirty="0" smtClean="0">
                <a:solidFill>
                  <a:srgbClr val="0070C0"/>
                </a:solidFill>
                <a:effectLst>
                  <a:outerShdw blurRad="38100" dist="38100" dir="2700000" algn="tl">
                    <a:srgbClr val="000000">
                      <a:alpha val="43137"/>
                    </a:srgbClr>
                  </a:outerShdw>
                </a:effectLst>
                <a:latin typeface="Constantia" pitchFamily="18" charset="0"/>
              </a:rPr>
              <a:t>об’єднань</a:t>
            </a:r>
            <a:r>
              <a:rPr lang="ru-RU" sz="2400" b="1" dirty="0">
                <a:solidFill>
                  <a:srgbClr val="0070C0"/>
                </a:solidFill>
                <a:effectLst>
                  <a:outerShdw blurRad="38100" dist="38100" dir="2700000" algn="tl">
                    <a:srgbClr val="000000">
                      <a:alpha val="43137"/>
                    </a:srgbClr>
                  </a:outerShdw>
                </a:effectLst>
                <a:latin typeface="Constantia" pitchFamily="18" charset="0"/>
              </a:rPr>
              <a:t>, підприємств, фірм, агентств</a:t>
            </a:r>
            <a:endParaRPr lang="uk-UA" dirty="0">
              <a:solidFill>
                <a:srgbClr val="0070C0"/>
              </a:solidFill>
            </a:endParaRPr>
          </a:p>
        </p:txBody>
      </p:sp>
      <p:sp>
        <p:nvSpPr>
          <p:cNvPr id="3" name="Місце для вмісту 2"/>
          <p:cNvSpPr>
            <a:spLocks noGrp="1"/>
          </p:cNvSpPr>
          <p:nvPr>
            <p:ph idx="1"/>
          </p:nvPr>
        </p:nvSpPr>
        <p:spPr>
          <a:xfrm>
            <a:off x="251520" y="1772816"/>
            <a:ext cx="8435280" cy="5085184"/>
          </a:xfrm>
        </p:spPr>
        <p:txBody>
          <a:bodyPr>
            <a:normAutofit fontScale="70000" lnSpcReduction="20000"/>
          </a:bodyPr>
          <a:lstStyle/>
          <a:p>
            <a:pPr algn="just">
              <a:spcAft>
                <a:spcPts val="600"/>
              </a:spcAft>
            </a:pPr>
            <a:r>
              <a:rPr lang="vi-VN" sz="2900" dirty="0">
                <a:latin typeface="Constantia" pitchFamily="18" charset="0"/>
              </a:rPr>
              <a:t>4. </a:t>
            </a:r>
            <a:r>
              <a:rPr lang="vi-VN" sz="2900" b="1" dirty="0">
                <a:latin typeface="Constantia" pitchFamily="18" charset="0"/>
              </a:rPr>
              <a:t>У назвах промислових і торгових підприємств, фінансових організацій, товариств, фірм, організаційно-правових форм тощо початкове слово, яке є складником назви, пишемо з великої букви. З великої букви пишемо також перше слово взятої в лапки символічної (умовної) назви та власні назви: </a:t>
            </a:r>
            <a:r>
              <a:rPr lang="vi-VN" sz="2900" i="1" dirty="0">
                <a:latin typeface="Constantia" pitchFamily="18" charset="0"/>
              </a:rPr>
              <a:t>Ки́ївська фа́брика і́грашок, Ха́рківський тра́кторний заво́д, Виробни́че акціоне́рне товари́ство «Поліграфкни́га», Публі́чне акціоне́рне товари́ство «Ві́нницький універма́г», банк «Півде́нний», Центра́́льний автовокза́л, компа́нія «</a:t>
            </a:r>
            <a:r>
              <a:rPr lang="en-US" sz="2900" i="1" dirty="0" err="1">
                <a:latin typeface="Constantia" pitchFamily="18" charset="0"/>
              </a:rPr>
              <a:t>Microsóft</a:t>
            </a:r>
            <a:r>
              <a:rPr lang="en-US" sz="2900" i="1" dirty="0">
                <a:latin typeface="Constantia" pitchFamily="18" charset="0"/>
              </a:rPr>
              <a:t>», </a:t>
            </a:r>
            <a:r>
              <a:rPr lang="vi-VN" sz="2900" i="1" dirty="0">
                <a:latin typeface="Constantia" pitchFamily="18" charset="0"/>
              </a:rPr>
              <a:t>конце́рн «</a:t>
            </a:r>
            <a:r>
              <a:rPr lang="en-US" sz="2900" i="1" dirty="0" err="1">
                <a:latin typeface="Constantia" pitchFamily="18" charset="0"/>
              </a:rPr>
              <a:t>Volksw</a:t>
            </a:r>
            <a:r>
              <a:rPr lang="vi-VN" sz="2900" i="1" dirty="0">
                <a:latin typeface="Constantia" pitchFamily="18" charset="0"/>
              </a:rPr>
              <a:t>а́</a:t>
            </a:r>
            <a:r>
              <a:rPr lang="en-US" sz="2900" i="1" dirty="0">
                <a:latin typeface="Constantia" pitchFamily="18" charset="0"/>
              </a:rPr>
              <a:t>gen», </a:t>
            </a:r>
            <a:r>
              <a:rPr lang="vi-VN" sz="2900" i="1" dirty="0">
                <a:latin typeface="Constantia" pitchFamily="18" charset="0"/>
              </a:rPr>
              <a:t>транснаціона́льна корпора́ція «</a:t>
            </a:r>
            <a:r>
              <a:rPr lang="en-US" sz="2900" i="1" dirty="0" err="1">
                <a:latin typeface="Constantia" pitchFamily="18" charset="0"/>
              </a:rPr>
              <a:t>Jysk</a:t>
            </a:r>
            <a:r>
              <a:rPr lang="en-US" sz="2900" i="1" dirty="0">
                <a:latin typeface="Constantia" pitchFamily="18" charset="0"/>
              </a:rPr>
              <a:t>», </a:t>
            </a:r>
            <a:r>
              <a:rPr lang="vi-VN" sz="2900" i="1" dirty="0">
                <a:latin typeface="Constantia" pitchFamily="18" charset="0"/>
              </a:rPr>
              <a:t>Комуна́льне підприє́мство «Київблагоу́стрій», </a:t>
            </a:r>
            <a:r>
              <a:rPr lang="vi-VN" sz="2900" i="1" dirty="0" smtClean="0">
                <a:latin typeface="Constantia" pitchFamily="18" charset="0"/>
              </a:rPr>
              <a:t>Об’є́днання </a:t>
            </a:r>
            <a:r>
              <a:rPr lang="vi-VN" sz="2900" i="1" dirty="0">
                <a:latin typeface="Constantia" pitchFamily="18" charset="0"/>
              </a:rPr>
              <a:t>співме́шканців багатокварти́рних буди́нків «Наш дім</a:t>
            </a:r>
            <a:r>
              <a:rPr lang="vi-VN" sz="2900" i="1" dirty="0" smtClean="0">
                <a:latin typeface="Constantia" pitchFamily="18" charset="0"/>
              </a:rPr>
              <a:t>»</a:t>
            </a:r>
            <a:endParaRPr lang="uk-UA" sz="2900" i="1" dirty="0" smtClean="0">
              <a:latin typeface="Constantia" pitchFamily="18" charset="0"/>
            </a:endParaRPr>
          </a:p>
          <a:p>
            <a:pPr algn="just">
              <a:spcAft>
                <a:spcPts val="600"/>
              </a:spcAft>
            </a:pPr>
            <a:r>
              <a:rPr lang="vi-VN" sz="2900" dirty="0">
                <a:latin typeface="Constantia" pitchFamily="18" charset="0"/>
              </a:rPr>
              <a:t>5</a:t>
            </a:r>
            <a:r>
              <a:rPr lang="vi-VN" sz="2900" b="1" dirty="0">
                <a:latin typeface="Constantia" pitchFamily="18" charset="0"/>
              </a:rPr>
              <a:t>. У назвах, що складаються із родового найменування і найменування в лапках, родове найменування пишемо з малої букви, у найменуванні в лапках з великої букви пишемо перше (або єдине слово) і власні назви: </a:t>
            </a:r>
            <a:r>
              <a:rPr lang="vi-VN" sz="2900" i="1" dirty="0">
                <a:latin typeface="Constantia" pitchFamily="18" charset="0"/>
              </a:rPr>
              <a:t>видавни́цтво «Ра́нок», готель «Дніпро́», рестора́н «Ли́бідь», кінотеа́тр «Ки́ївська Русь», заво́д «Фарма́к», конце́рн «Фольксва́ген», фі́рма «І́мідж», </a:t>
            </a:r>
            <a:r>
              <a:rPr lang="vi-VN" sz="2900" i="1" dirty="0" smtClean="0">
                <a:latin typeface="Constantia" pitchFamily="18" charset="0"/>
              </a:rPr>
              <a:t>магази́н </a:t>
            </a:r>
            <a:r>
              <a:rPr lang="vi-VN" sz="2900" i="1" dirty="0">
                <a:latin typeface="Constantia" pitchFamily="18" charset="0"/>
              </a:rPr>
              <a:t>«Яросла́в», спорти́вний клуб «Со́кіл</a:t>
            </a:r>
            <a:r>
              <a:rPr lang="vi-VN" sz="2900" i="1" dirty="0" smtClean="0">
                <a:latin typeface="Constantia" pitchFamily="18" charset="0"/>
              </a:rPr>
              <a:t>»</a:t>
            </a:r>
            <a:endParaRPr lang="vi-VN" sz="2900" i="1" dirty="0">
              <a:latin typeface="Constantia" pitchFamily="18" charset="0"/>
            </a:endParaRPr>
          </a:p>
          <a:p>
            <a:endParaRPr lang="uk-UA" dirty="0"/>
          </a:p>
        </p:txBody>
      </p:sp>
      <p:pic>
        <p:nvPicPr>
          <p:cNvPr id="286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620688"/>
            <a:ext cx="1687117" cy="1054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09158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79778" y="704088"/>
            <a:ext cx="6107021" cy="996720"/>
          </a:xfrm>
        </p:spPr>
        <p:txBody>
          <a:bodyPr>
            <a:normAutofit fontScale="90000"/>
          </a:bodyPr>
          <a:lstStyle/>
          <a:p>
            <a:pPr algn="ctr"/>
            <a:r>
              <a:rPr lang="ru-RU" sz="2400" b="1" dirty="0">
                <a:solidFill>
                  <a:srgbClr val="0070C0"/>
                </a:solidFill>
                <a:effectLst>
                  <a:outerShdw blurRad="38100" dist="38100" dir="2700000" algn="tl">
                    <a:srgbClr val="000000">
                      <a:alpha val="43137"/>
                    </a:srgbClr>
                  </a:outerShdw>
                </a:effectLst>
                <a:latin typeface="Constantia" pitchFamily="18" charset="0"/>
              </a:rPr>
              <a:t>Назви органів влади, установ, організацій, товариств, партій, об’єднань, підприємств, фірм, агентств</a:t>
            </a:r>
            <a:endParaRPr lang="uk-UA" dirty="0">
              <a:solidFill>
                <a:srgbClr val="0070C0"/>
              </a:solidFill>
            </a:endParaRPr>
          </a:p>
        </p:txBody>
      </p:sp>
      <p:sp>
        <p:nvSpPr>
          <p:cNvPr id="3" name="Місце для вмісту 2"/>
          <p:cNvSpPr>
            <a:spLocks noGrp="1"/>
          </p:cNvSpPr>
          <p:nvPr>
            <p:ph idx="1"/>
          </p:nvPr>
        </p:nvSpPr>
        <p:spPr>
          <a:xfrm>
            <a:off x="251520" y="2060848"/>
            <a:ext cx="8435280" cy="4608512"/>
          </a:xfrm>
        </p:spPr>
        <p:txBody>
          <a:bodyPr>
            <a:normAutofit fontScale="77500" lnSpcReduction="20000"/>
          </a:bodyPr>
          <a:lstStyle/>
          <a:p>
            <a:pPr algn="just">
              <a:spcAft>
                <a:spcPts val="600"/>
              </a:spcAft>
            </a:pPr>
            <a:r>
              <a:rPr lang="vi-VN" b="1" dirty="0" smtClean="0">
                <a:solidFill>
                  <a:srgbClr val="0070C0"/>
                </a:solidFill>
                <a:latin typeface="Constantia" pitchFamily="18" charset="0"/>
              </a:rPr>
              <a:t>Примітка </a:t>
            </a:r>
            <a:r>
              <a:rPr lang="vi-VN" b="1" dirty="0">
                <a:solidFill>
                  <a:srgbClr val="0070C0"/>
                </a:solidFill>
                <a:latin typeface="Constantia" pitchFamily="18" charset="0"/>
              </a:rPr>
              <a:t>1.</a:t>
            </a:r>
            <a:r>
              <a:rPr lang="vi-VN" dirty="0">
                <a:solidFill>
                  <a:srgbClr val="0070C0"/>
                </a:solidFill>
                <a:latin typeface="Constantia" pitchFamily="18" charset="0"/>
              </a:rPr>
              <a:t> </a:t>
            </a:r>
            <a:r>
              <a:rPr lang="vi-VN" b="1" dirty="0">
                <a:latin typeface="Constantia" pitchFamily="18" charset="0"/>
              </a:rPr>
              <a:t>За традицією з великої букви пишемо всі слова в назвах</a:t>
            </a:r>
            <a:r>
              <a:rPr lang="vi-VN" dirty="0">
                <a:latin typeface="Constantia" pitchFamily="18" charset="0"/>
              </a:rPr>
              <a:t> </a:t>
            </a:r>
            <a:r>
              <a:rPr lang="vi-VN" i="1" dirty="0">
                <a:latin typeface="Constantia" pitchFamily="18" charset="0"/>
              </a:rPr>
              <a:t>Європе́йський Сою́з, Організа́ція Об’є́днаних На́цій, Лі́га На́цій </a:t>
            </a:r>
          </a:p>
          <a:p>
            <a:pPr algn="just">
              <a:spcAft>
                <a:spcPts val="600"/>
              </a:spcAft>
            </a:pPr>
            <a:r>
              <a:rPr lang="vi-VN" b="1" dirty="0">
                <a:solidFill>
                  <a:srgbClr val="0070C0"/>
                </a:solidFill>
                <a:latin typeface="Constantia" pitchFamily="18" charset="0"/>
              </a:rPr>
              <a:t>Примітка 2. </a:t>
            </a:r>
            <a:r>
              <a:rPr lang="vi-VN" b="1" dirty="0">
                <a:latin typeface="Constantia" pitchFamily="18" charset="0"/>
              </a:rPr>
              <a:t>У складених назвах інформаційних агентств усі слова, крім родового найменування, пишемо з великої букви й без лапок: </a:t>
            </a:r>
            <a:r>
              <a:rPr lang="vi-VN" i="1" dirty="0">
                <a:latin typeface="Constantia" pitchFamily="18" charset="0"/>
              </a:rPr>
              <a:t>аге́нтство Украї́нські Націона́льні Нови́ни, аге́нтство Франс Пресс, </a:t>
            </a:r>
            <a:r>
              <a:rPr lang="vi-VN" i="1" dirty="0" smtClean="0">
                <a:latin typeface="Constantia" pitchFamily="18" charset="0"/>
              </a:rPr>
              <a:t>Інтерфа́кс-Азербайджа́н</a:t>
            </a:r>
            <a:endParaRPr lang="uk-UA" i="1" dirty="0" smtClean="0">
              <a:latin typeface="Constantia" pitchFamily="18" charset="0"/>
            </a:endParaRPr>
          </a:p>
          <a:p>
            <a:pPr algn="just">
              <a:spcAft>
                <a:spcPts val="600"/>
              </a:spcAft>
            </a:pPr>
            <a:r>
              <a:rPr lang="vi-VN" b="1" dirty="0" smtClean="0">
                <a:solidFill>
                  <a:srgbClr val="0070C0"/>
                </a:solidFill>
                <a:latin typeface="Constantia" pitchFamily="18" charset="0"/>
              </a:rPr>
              <a:t>Примітка </a:t>
            </a:r>
            <a:r>
              <a:rPr lang="vi-VN" b="1" dirty="0">
                <a:solidFill>
                  <a:srgbClr val="0070C0"/>
                </a:solidFill>
                <a:latin typeface="Constantia" pitchFamily="18" charset="0"/>
              </a:rPr>
              <a:t>3. </a:t>
            </a:r>
            <a:r>
              <a:rPr lang="vi-VN" b="1" dirty="0">
                <a:latin typeface="Constantia" pitchFamily="18" charset="0"/>
              </a:rPr>
              <a:t>З малої букви пишемо традиційні, неофіційні назви законодавчих, державних, представницьких органів, органів міжнародних організацій, які періодично скликаються: </a:t>
            </a:r>
            <a:r>
              <a:rPr lang="vi-VN" i="1" dirty="0">
                <a:latin typeface="Constantia" pitchFamily="18" charset="0"/>
              </a:rPr>
              <a:t>бундесра́т, джирга́, меджл</a:t>
            </a:r>
            <a:r>
              <a:rPr lang="en-US" i="1" dirty="0">
                <a:latin typeface="Constantia" pitchFamily="18" charset="0"/>
              </a:rPr>
              <a:t>í</a:t>
            </a:r>
            <a:r>
              <a:rPr lang="vi-VN" i="1" dirty="0">
                <a:latin typeface="Constantia" pitchFamily="18" charset="0"/>
              </a:rPr>
              <a:t>с, конгре́с, ландта́г, націона́льні збо́ри, парла́мент, сейм, сена́т, </a:t>
            </a:r>
            <a:r>
              <a:rPr lang="vi-VN" i="1" dirty="0" smtClean="0">
                <a:latin typeface="Constantia" pitchFamily="18" charset="0"/>
              </a:rPr>
              <a:t>сто́ртинг</a:t>
            </a:r>
            <a:endParaRPr lang="vi-VN" i="1" dirty="0">
              <a:latin typeface="Constantia" pitchFamily="18" charset="0"/>
            </a:endParaRPr>
          </a:p>
          <a:p>
            <a:pPr algn="just">
              <a:spcAft>
                <a:spcPts val="600"/>
              </a:spcAft>
            </a:pPr>
            <a:r>
              <a:rPr lang="vi-VN" b="1" dirty="0">
                <a:solidFill>
                  <a:srgbClr val="0070C0"/>
                </a:solidFill>
                <a:latin typeface="Constantia" pitchFamily="18" charset="0"/>
              </a:rPr>
              <a:t>Примітка 4. </a:t>
            </a:r>
            <a:r>
              <a:rPr lang="vi-VN" b="1" dirty="0">
                <a:latin typeface="Constantia" pitchFamily="18" charset="0"/>
              </a:rPr>
              <a:t>З малої букви пишемо назви закладів, організацій, органів влади і т. ін., що вживаються у множині: </a:t>
            </a:r>
            <a:r>
              <a:rPr lang="vi-VN" i="1" dirty="0">
                <a:latin typeface="Constantia" pitchFamily="18" charset="0"/>
              </a:rPr>
              <a:t>міністе́рства Укра́їни, інститу́ти Націона́льної акаде́мії нау́к, коміте́ти Верхо́вної Ра́ди </a:t>
            </a:r>
            <a:r>
              <a:rPr lang="vi-VN" i="1" dirty="0" smtClean="0">
                <a:latin typeface="Constantia" pitchFamily="18" charset="0"/>
              </a:rPr>
              <a:t>Украї́ни</a:t>
            </a:r>
            <a:endParaRPr lang="vi-VN" i="1" dirty="0">
              <a:latin typeface="Constantia" pitchFamily="18" charset="0"/>
            </a:endParaRPr>
          </a:p>
          <a:p>
            <a:endParaRPr lang="uk-UA" dirty="0"/>
          </a:p>
        </p:txBody>
      </p:sp>
      <p:pic>
        <p:nvPicPr>
          <p:cNvPr id="297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7491" y="404664"/>
            <a:ext cx="2112235"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709521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780696"/>
          </a:xfrm>
        </p:spPr>
        <p:txBody>
          <a:bodyPr/>
          <a:lstStyle/>
          <a:p>
            <a:pPr algn="ctr"/>
            <a:r>
              <a:rPr lang="ru-RU" sz="2400" b="1" dirty="0">
                <a:solidFill>
                  <a:srgbClr val="0070C0"/>
                </a:solidFill>
                <a:effectLst>
                  <a:outerShdw blurRad="38100" dist="38100" dir="2700000" algn="tl">
                    <a:srgbClr val="000000">
                      <a:alpha val="43137"/>
                    </a:srgbClr>
                  </a:outerShdw>
                </a:effectLst>
                <a:latin typeface="Constantia" pitchFamily="18" charset="0"/>
              </a:rPr>
              <a:t>Назви органів влади, установ, організацій, товариств, партій, об’єднань, підприємств, фірм, агентств</a:t>
            </a:r>
            <a:endParaRPr lang="uk-UA" dirty="0"/>
          </a:p>
        </p:txBody>
      </p:sp>
      <p:sp>
        <p:nvSpPr>
          <p:cNvPr id="3" name="Місце для вмісту 2"/>
          <p:cNvSpPr>
            <a:spLocks noGrp="1"/>
          </p:cNvSpPr>
          <p:nvPr>
            <p:ph idx="1"/>
          </p:nvPr>
        </p:nvSpPr>
        <p:spPr>
          <a:xfrm>
            <a:off x="323528" y="1700808"/>
            <a:ext cx="8373616" cy="4335760"/>
          </a:xfrm>
        </p:spPr>
        <p:txBody>
          <a:bodyPr>
            <a:normAutofit/>
          </a:bodyPr>
          <a:lstStyle/>
          <a:p>
            <a:pPr algn="just"/>
            <a:r>
              <a:rPr lang="vi-VN" sz="2000" b="1" dirty="0">
                <a:latin typeface="Constantia" pitchFamily="18" charset="0"/>
              </a:rPr>
              <a:t>6. Назви частин, відділів, відділень, секторів та інших підрозділів установ, організацій, а також слова акти́в, збо́ри, з’їзд, конфере́нція, прези́дія, се́сія, симпо́зіум, </a:t>
            </a:r>
            <a:r>
              <a:rPr lang="vi-VN" sz="2000" b="1" dirty="0">
                <a:solidFill>
                  <a:srgbClr val="0070C0"/>
                </a:solidFill>
                <a:latin typeface="Constantia" pitchFamily="18" charset="0"/>
              </a:rPr>
              <a:t>ра́да </a:t>
            </a:r>
            <a:r>
              <a:rPr lang="vi-VN" sz="2000" b="1" dirty="0">
                <a:latin typeface="Constantia" pitchFamily="18" charset="0"/>
              </a:rPr>
              <a:t>(інституту тощо) пишемо з малої букви: </a:t>
            </a:r>
            <a:r>
              <a:rPr lang="vi-VN" sz="2000" i="1" dirty="0">
                <a:latin typeface="Constantia" pitchFamily="18" charset="0"/>
              </a:rPr>
              <a:t>ві́дділ зага́льного мовозна́вства Інститу́ту мовозна́вства ім. О. О. Потебні ́НАН Украї́ни, ка́федра істо́рії Украї́ни Терн́опільського націона́льного педагогі́чного університе́ту і́мені Володи́мира Гнатюка́, засі́дання прези́дії Украї́нського товари́ства охоро́ни па́м’яток істо́рії та культу́ри, вче́на ра́да філологі́чного факульте́ту, конгре́с Міжнаро́дної асоціа́ції україні́стів, се́сія Хмельни́цької </a:t>
            </a:r>
            <a:r>
              <a:rPr lang="vi-VN" sz="2000" i="1" dirty="0" smtClean="0">
                <a:latin typeface="Constantia" pitchFamily="18" charset="0"/>
              </a:rPr>
              <a:t>міськра́ди</a:t>
            </a:r>
            <a:endParaRPr lang="uk-UA" sz="2000" i="1" dirty="0">
              <a:latin typeface="Constantia" pitchFamily="18" charset="0"/>
            </a:endParaRPr>
          </a:p>
        </p:txBody>
      </p:sp>
      <p:pic>
        <p:nvPicPr>
          <p:cNvPr id="307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2160" y="4989958"/>
            <a:ext cx="2740360" cy="156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5020802"/>
            <a:ext cx="2664296" cy="1563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5018484"/>
            <a:ext cx="2361034" cy="1565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21082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398940" y="880881"/>
            <a:ext cx="3888432" cy="1035812"/>
          </a:xfrm>
        </p:spPr>
        <p:txBody>
          <a:bodyPr>
            <a:normAutofit/>
          </a:bodyPr>
          <a:lstStyle/>
          <a:p>
            <a:pPr algn="ctr"/>
            <a:r>
              <a:rPr lang="uk-UA" sz="3600" b="1" dirty="0" smtClean="0">
                <a:solidFill>
                  <a:srgbClr val="0070C0"/>
                </a:solidFill>
                <a:effectLst>
                  <a:outerShdw blurRad="38100" dist="38100" dir="2700000" algn="tl">
                    <a:srgbClr val="000000">
                      <a:alpha val="43137"/>
                    </a:srgbClr>
                  </a:outerShdw>
                </a:effectLst>
                <a:latin typeface="Constantia" pitchFamily="18" charset="0"/>
              </a:rPr>
              <a:t>Назви сайтів</a:t>
            </a:r>
            <a:endParaRPr lang="uk-UA" sz="3600" b="1" dirty="0">
              <a:solidFill>
                <a:srgbClr val="0070C0"/>
              </a:solidFill>
              <a:effectLst>
                <a:outerShdw blurRad="38100" dist="38100" dir="2700000" algn="tl">
                  <a:srgbClr val="000000">
                    <a:alpha val="43137"/>
                  </a:srgbClr>
                </a:outerShdw>
              </a:effectLst>
              <a:latin typeface="Constantia" pitchFamily="18" charset="0"/>
            </a:endParaRPr>
          </a:p>
        </p:txBody>
      </p:sp>
      <p:sp>
        <p:nvSpPr>
          <p:cNvPr id="3" name="Місце для вмісту 2"/>
          <p:cNvSpPr>
            <a:spLocks noGrp="1"/>
          </p:cNvSpPr>
          <p:nvPr>
            <p:ph idx="1"/>
          </p:nvPr>
        </p:nvSpPr>
        <p:spPr>
          <a:xfrm>
            <a:off x="457200" y="2120005"/>
            <a:ext cx="8147248" cy="3397227"/>
          </a:xfrm>
        </p:spPr>
        <p:txBody>
          <a:bodyPr>
            <a:normAutofit/>
          </a:bodyPr>
          <a:lstStyle/>
          <a:p>
            <a:pPr algn="just">
              <a:spcAft>
                <a:spcPts val="600"/>
              </a:spcAft>
            </a:pPr>
            <a:r>
              <a:rPr lang="vi-VN" sz="2200" b="1" dirty="0">
                <a:latin typeface="Constantia" pitchFamily="18" charset="0"/>
              </a:rPr>
              <a:t>Назви сайтів без родового слова пишемо з малої </a:t>
            </a:r>
            <a:r>
              <a:rPr lang="vi-VN" sz="2200" b="1" dirty="0" smtClean="0">
                <a:latin typeface="Constantia" pitchFamily="18" charset="0"/>
              </a:rPr>
              <a:t>букви</a:t>
            </a:r>
            <a:r>
              <a:rPr lang="uk-UA" sz="2200" b="1" dirty="0" smtClean="0">
                <a:latin typeface="Constantia" pitchFamily="18" charset="0"/>
              </a:rPr>
              <a:t>: </a:t>
            </a:r>
            <a:r>
              <a:rPr lang="vi-VN" sz="2200" i="1" dirty="0" smtClean="0">
                <a:latin typeface="Constantia" pitchFamily="18" charset="0"/>
              </a:rPr>
              <a:t>тві́тер</a:t>
            </a:r>
            <a:r>
              <a:rPr lang="vi-VN" sz="2200" i="1" dirty="0">
                <a:latin typeface="Constantia" pitchFamily="18" charset="0"/>
              </a:rPr>
              <a:t>, </a:t>
            </a:r>
            <a:r>
              <a:rPr lang="vi-VN" sz="2200" i="1" dirty="0" smtClean="0">
                <a:latin typeface="Constantia" pitchFamily="18" charset="0"/>
              </a:rPr>
              <a:t>ґуґл</a:t>
            </a:r>
            <a:endParaRPr lang="uk-UA" sz="2200" i="1" dirty="0" smtClean="0">
              <a:latin typeface="Constantia" pitchFamily="18" charset="0"/>
            </a:endParaRPr>
          </a:p>
          <a:p>
            <a:pPr algn="just">
              <a:spcAft>
                <a:spcPts val="600"/>
              </a:spcAft>
            </a:pPr>
            <a:r>
              <a:rPr lang="vi-VN" sz="2200" b="1" dirty="0" smtClean="0">
                <a:latin typeface="Constantia" pitchFamily="18" charset="0"/>
              </a:rPr>
              <a:t>назви </a:t>
            </a:r>
            <a:r>
              <a:rPr lang="vi-VN" sz="2200" b="1" dirty="0">
                <a:latin typeface="Constantia" pitchFamily="18" charset="0"/>
              </a:rPr>
              <a:t>сайтів з родовим словом пишемо з великої букви та в </a:t>
            </a:r>
            <a:r>
              <a:rPr lang="vi-VN" sz="2200" b="1" dirty="0" smtClean="0">
                <a:latin typeface="Constantia" pitchFamily="18" charset="0"/>
              </a:rPr>
              <a:t>лапках</a:t>
            </a:r>
            <a:r>
              <a:rPr lang="uk-UA" sz="2200" b="1" dirty="0" smtClean="0">
                <a:latin typeface="Constantia" pitchFamily="18" charset="0"/>
              </a:rPr>
              <a:t>: </a:t>
            </a:r>
            <a:r>
              <a:rPr lang="vi-VN" sz="2200" i="1" dirty="0" smtClean="0">
                <a:latin typeface="Constantia" pitchFamily="18" charset="0"/>
              </a:rPr>
              <a:t>мережа </a:t>
            </a:r>
            <a:r>
              <a:rPr lang="vi-VN" sz="2200" i="1" dirty="0">
                <a:latin typeface="Constantia" pitchFamily="18" charset="0"/>
              </a:rPr>
              <a:t>«Фейсбу́к», енциклопе́дія «Вікіпе́дія</a:t>
            </a:r>
            <a:r>
              <a:rPr lang="vi-VN" sz="2200" i="1" dirty="0" smtClean="0">
                <a:latin typeface="Constantia" pitchFamily="18" charset="0"/>
              </a:rPr>
              <a:t>»</a:t>
            </a:r>
            <a:endParaRPr lang="uk-UA" sz="2200" i="1" dirty="0" smtClean="0">
              <a:latin typeface="Constantia" pitchFamily="18" charset="0"/>
            </a:endParaRPr>
          </a:p>
          <a:p>
            <a:pPr algn="just">
              <a:spcAft>
                <a:spcPts val="600"/>
              </a:spcAft>
            </a:pPr>
            <a:r>
              <a:rPr lang="vi-VN" sz="2200" b="1" dirty="0" smtClean="0">
                <a:latin typeface="Constantia" pitchFamily="18" charset="0"/>
              </a:rPr>
              <a:t>назви </a:t>
            </a:r>
            <a:r>
              <a:rPr lang="vi-VN" sz="2200" b="1" dirty="0">
                <a:latin typeface="Constantia" pitchFamily="18" charset="0"/>
              </a:rPr>
              <a:t>сайтів, ужиті як назви юридичних осіб, пишемо з великої букви та без </a:t>
            </a:r>
            <a:r>
              <a:rPr lang="vi-VN" sz="2200" b="1" dirty="0" smtClean="0">
                <a:latin typeface="Constantia" pitchFamily="18" charset="0"/>
              </a:rPr>
              <a:t>лапок</a:t>
            </a:r>
            <a:r>
              <a:rPr lang="uk-UA" sz="2200" b="1" dirty="0" smtClean="0">
                <a:latin typeface="Constantia" pitchFamily="18" charset="0"/>
              </a:rPr>
              <a:t>: </a:t>
            </a:r>
            <a:r>
              <a:rPr lang="vi-VN" sz="2200" i="1" dirty="0" smtClean="0">
                <a:latin typeface="Constantia" pitchFamily="18" charset="0"/>
              </a:rPr>
              <a:t>РНБО </a:t>
            </a:r>
            <a:r>
              <a:rPr lang="vi-VN" sz="2200" i="1" dirty="0">
                <a:latin typeface="Constantia" pitchFamily="18" charset="0"/>
              </a:rPr>
              <a:t>ввела санкції проти </a:t>
            </a:r>
            <a:r>
              <a:rPr lang="vi-VN" sz="2200" i="1" dirty="0" smtClean="0">
                <a:latin typeface="Constantia" pitchFamily="18" charset="0"/>
              </a:rPr>
              <a:t>Яндекса</a:t>
            </a:r>
            <a:endParaRPr lang="uk-UA" sz="2200" i="1" dirty="0">
              <a:latin typeface="Constantia" pitchFamily="18"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2068" y="4869160"/>
            <a:ext cx="3816423" cy="157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237" y="323206"/>
            <a:ext cx="3600400" cy="1593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36899" y="332656"/>
            <a:ext cx="1501592" cy="11247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5"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7237" y="5168116"/>
            <a:ext cx="2160240" cy="1260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87477" y="5155887"/>
            <a:ext cx="1614681" cy="12723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56113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pPr marL="274320" lvl="0" indent="-274320" algn="ctr">
              <a:spcBef>
                <a:spcPct val="20000"/>
              </a:spcBef>
            </a:pPr>
            <a:r>
              <a:rPr lang="vi-VN" sz="2400" b="1" dirty="0">
                <a:solidFill>
                  <a:schemeClr val="accent1"/>
                </a:solidFill>
                <a:effectLst>
                  <a:outerShdw blurRad="38100" dist="38100" dir="2700000" algn="tl">
                    <a:srgbClr val="000000">
                      <a:alpha val="43137"/>
                    </a:srgbClr>
                  </a:outerShdw>
                </a:effectLst>
                <a:latin typeface="Constantia" pitchFamily="18" charset="0"/>
                <a:ea typeface="+mn-ea"/>
                <a:cs typeface="+mn-cs"/>
              </a:rPr>
              <a:t>Назви документів, пам’яток історії та культури, </a:t>
            </a:r>
            <a:r>
              <a:rPr lang="uk-UA" sz="2400" b="1" dirty="0" smtClean="0">
                <a:solidFill>
                  <a:schemeClr val="accent1"/>
                </a:solidFill>
                <a:effectLst>
                  <a:outerShdw blurRad="38100" dist="38100" dir="2700000" algn="tl">
                    <a:srgbClr val="000000">
                      <a:alpha val="43137"/>
                    </a:srgbClr>
                  </a:outerShdw>
                </a:effectLst>
                <a:latin typeface="Constantia" pitchFamily="18" charset="0"/>
                <a:ea typeface="+mn-ea"/>
                <a:cs typeface="+mn-cs"/>
              </a:rPr>
              <a:t/>
            </a:r>
            <a:br>
              <a:rPr lang="uk-UA" sz="2400" b="1" dirty="0" smtClean="0">
                <a:solidFill>
                  <a:schemeClr val="accent1"/>
                </a:solidFill>
                <a:effectLst>
                  <a:outerShdw blurRad="38100" dist="38100" dir="2700000" algn="tl">
                    <a:srgbClr val="000000">
                      <a:alpha val="43137"/>
                    </a:srgbClr>
                  </a:outerShdw>
                </a:effectLst>
                <a:latin typeface="Constantia" pitchFamily="18" charset="0"/>
                <a:ea typeface="+mn-ea"/>
                <a:cs typeface="+mn-cs"/>
              </a:rPr>
            </a:br>
            <a:r>
              <a:rPr lang="vi-VN" sz="2400" b="1" dirty="0" smtClean="0">
                <a:solidFill>
                  <a:schemeClr val="accent1"/>
                </a:solidFill>
                <a:effectLst>
                  <a:outerShdw blurRad="38100" dist="38100" dir="2700000" algn="tl">
                    <a:srgbClr val="000000">
                      <a:alpha val="43137"/>
                    </a:srgbClr>
                  </a:outerShdw>
                </a:effectLst>
                <a:latin typeface="Constantia" pitchFamily="18" charset="0"/>
                <a:ea typeface="+mn-ea"/>
                <a:cs typeface="+mn-cs"/>
              </a:rPr>
              <a:t>творів </a:t>
            </a:r>
            <a:r>
              <a:rPr lang="vi-VN" sz="2400" b="1" dirty="0">
                <a:solidFill>
                  <a:schemeClr val="accent1"/>
                </a:solidFill>
                <a:effectLst>
                  <a:outerShdw blurRad="38100" dist="38100" dir="2700000" algn="tl">
                    <a:srgbClr val="000000">
                      <a:alpha val="43137"/>
                    </a:srgbClr>
                  </a:outerShdw>
                </a:effectLst>
                <a:latin typeface="Constantia" pitchFamily="18" charset="0"/>
                <a:ea typeface="+mn-ea"/>
                <a:cs typeface="+mn-cs"/>
              </a:rPr>
              <a:t>літератури та мистецтва, друкованих </a:t>
            </a:r>
            <a:r>
              <a:rPr lang="vi-VN" sz="2400" b="1" dirty="0" smtClean="0">
                <a:solidFill>
                  <a:schemeClr val="accent1"/>
                </a:solidFill>
                <a:effectLst>
                  <a:outerShdw blurRad="38100" dist="38100" dir="2700000" algn="tl">
                    <a:srgbClr val="000000">
                      <a:alpha val="43137"/>
                    </a:srgbClr>
                  </a:outerShdw>
                </a:effectLst>
                <a:latin typeface="Constantia" pitchFamily="18" charset="0"/>
                <a:ea typeface="+mn-ea"/>
                <a:cs typeface="+mn-cs"/>
              </a:rPr>
              <a:t>органів </a:t>
            </a:r>
            <a:r>
              <a:rPr lang="vi-VN" sz="2400" b="1" dirty="0">
                <a:solidFill>
                  <a:schemeClr val="accent1"/>
                </a:solidFill>
                <a:effectLst>
                  <a:outerShdw blurRad="38100" dist="38100" dir="2700000" algn="tl">
                    <a:srgbClr val="000000">
                      <a:alpha val="43137"/>
                    </a:srgbClr>
                  </a:outerShdw>
                </a:effectLst>
                <a:latin typeface="Constantia" pitchFamily="18" charset="0"/>
                <a:ea typeface="+mn-ea"/>
                <a:cs typeface="+mn-cs"/>
              </a:rPr>
              <a:t/>
            </a:r>
            <a:br>
              <a:rPr lang="vi-VN" sz="2400" b="1" dirty="0">
                <a:solidFill>
                  <a:schemeClr val="accent1"/>
                </a:solidFill>
                <a:effectLst>
                  <a:outerShdw blurRad="38100" dist="38100" dir="2700000" algn="tl">
                    <a:srgbClr val="000000">
                      <a:alpha val="43137"/>
                    </a:srgbClr>
                  </a:outerShdw>
                </a:effectLst>
                <a:latin typeface="Constantia" pitchFamily="18" charset="0"/>
                <a:ea typeface="+mn-ea"/>
                <a:cs typeface="+mn-cs"/>
              </a:rPr>
            </a:br>
            <a:endParaRPr lang="uk-UA" sz="2400" b="1" dirty="0">
              <a:solidFill>
                <a:schemeClr val="accent1"/>
              </a:solidFill>
              <a:effectLst>
                <a:outerShdw blurRad="38100" dist="38100" dir="2700000" algn="tl">
                  <a:srgbClr val="000000">
                    <a:alpha val="43137"/>
                  </a:srgbClr>
                </a:outerShdw>
              </a:effectLst>
              <a:latin typeface="Constantia" pitchFamily="18" charset="0"/>
            </a:endParaRPr>
          </a:p>
        </p:txBody>
      </p:sp>
      <p:sp>
        <p:nvSpPr>
          <p:cNvPr id="3" name="Місце для вмісту 2"/>
          <p:cNvSpPr>
            <a:spLocks noGrp="1"/>
          </p:cNvSpPr>
          <p:nvPr>
            <p:ph idx="1"/>
          </p:nvPr>
        </p:nvSpPr>
        <p:spPr>
          <a:xfrm>
            <a:off x="457200" y="1700808"/>
            <a:ext cx="8229600" cy="4623792"/>
          </a:xfrm>
        </p:spPr>
        <p:txBody>
          <a:bodyPr>
            <a:normAutofit fontScale="77500" lnSpcReduction="20000"/>
          </a:bodyPr>
          <a:lstStyle/>
          <a:p>
            <a:pPr algn="just">
              <a:spcAft>
                <a:spcPts val="600"/>
              </a:spcAft>
            </a:pPr>
            <a:r>
              <a:rPr lang="vi-VN" dirty="0" smtClean="0">
                <a:latin typeface="Constantia" pitchFamily="18" charset="0"/>
              </a:rPr>
              <a:t>1</a:t>
            </a:r>
            <a:r>
              <a:rPr lang="vi-VN" dirty="0">
                <a:latin typeface="Constantia" pitchFamily="18" charset="0"/>
              </a:rPr>
              <a:t>. </a:t>
            </a:r>
            <a:r>
              <a:rPr lang="vi-VN" b="1" dirty="0">
                <a:latin typeface="Constantia" pitchFamily="18" charset="0"/>
              </a:rPr>
              <a:t>У складених назвах найважливіших документів, нормативно-правових актів законів з великої букви пишемо перше слово, власні назви, перше слово після лапок: </a:t>
            </a:r>
            <a:r>
              <a:rPr lang="vi-VN" i="1" dirty="0">
                <a:latin typeface="Constantia" pitchFamily="18" charset="0"/>
              </a:rPr>
              <a:t>Стату́т ООН, Потсда́мська уго́да, Верса́льський мир, Конститу́ція Украї́ни, Акт проголо́шення незале́жності Украї́ни, Криміна́льний ко́декс Украї́ни, Зако́н Украї́ни «Про пенсі́йне забезпе́чення</a:t>
            </a:r>
            <a:r>
              <a:rPr lang="vi-VN" i="1" dirty="0" smtClean="0">
                <a:latin typeface="Constantia" pitchFamily="18" charset="0"/>
              </a:rPr>
              <a:t>»</a:t>
            </a:r>
            <a:endParaRPr lang="vi-VN" i="1" dirty="0">
              <a:latin typeface="Constantia" pitchFamily="18" charset="0"/>
            </a:endParaRPr>
          </a:p>
          <a:p>
            <a:pPr algn="just">
              <a:spcAft>
                <a:spcPts val="600"/>
              </a:spcAft>
            </a:pPr>
            <a:r>
              <a:rPr lang="vi-VN" dirty="0">
                <a:latin typeface="Constantia" pitchFamily="18" charset="0"/>
              </a:rPr>
              <a:t>2. </a:t>
            </a:r>
            <a:r>
              <a:rPr lang="vi-VN" b="1" dirty="0">
                <a:latin typeface="Constantia" pitchFamily="18" charset="0"/>
              </a:rPr>
              <a:t>Назви пам’яток архітектури, замків, храмів, предметів і творів мистецтва тощо пишемо з великої букви: </a:t>
            </a:r>
            <a:r>
              <a:rPr lang="vi-VN" i="1" dirty="0">
                <a:latin typeface="Constantia" pitchFamily="18" charset="0"/>
              </a:rPr>
              <a:t>Андрі́ївська це́рква, Колізе́й, Поча́ївська ла́вра, Хоти́нський за́мок, Ісаа́кіївський собо́р, Е́йфелева ве́жа, Сиксти́нська капе́ла, Вене́ра Міло́ська, Аполло́н Бельведе́рський, Дев’я́та симфо́нія Бетхо́вена, Ка́мерна симфо́нія № 1 Євге́на </a:t>
            </a:r>
            <a:r>
              <a:rPr lang="vi-VN" i="1" dirty="0" smtClean="0">
                <a:latin typeface="Constantia" pitchFamily="18" charset="0"/>
              </a:rPr>
              <a:t>Станко́вича</a:t>
            </a:r>
            <a:endParaRPr lang="vi-VN" i="1" dirty="0">
              <a:latin typeface="Constantia" pitchFamily="18" charset="0"/>
            </a:endParaRPr>
          </a:p>
          <a:p>
            <a:pPr algn="just">
              <a:spcAft>
                <a:spcPts val="600"/>
              </a:spcAft>
            </a:pPr>
            <a:r>
              <a:rPr lang="vi-VN" b="1" dirty="0">
                <a:solidFill>
                  <a:schemeClr val="accent1"/>
                </a:solidFill>
                <a:latin typeface="Constantia" pitchFamily="18" charset="0"/>
              </a:rPr>
              <a:t>Примітка. </a:t>
            </a:r>
            <a:r>
              <a:rPr lang="vi-VN" b="1" dirty="0">
                <a:latin typeface="Constantia" pitchFamily="18" charset="0"/>
              </a:rPr>
              <a:t>Родові найменування в подібних назвах пишемо з малої букви: </a:t>
            </a:r>
            <a:r>
              <a:rPr lang="vi-VN" i="1" dirty="0">
                <a:latin typeface="Constantia" pitchFamily="18" charset="0"/>
              </a:rPr>
              <a:t>собо́р Свято́го Петра́, собо́р Сан-Ма́рко, храм Васи́лія Блаже́нного, палац Пото́цьких, за́мок Іф, па́м’ятник Володи́миру Вели́кому, портре́т Му́соргського робо́ти Рє́піна, ре́квієм </a:t>
            </a:r>
            <a:r>
              <a:rPr lang="vi-VN" i="1" dirty="0" smtClean="0">
                <a:latin typeface="Constantia" pitchFamily="18" charset="0"/>
              </a:rPr>
              <a:t>Мо́царта</a:t>
            </a:r>
            <a:endParaRPr lang="vi-VN" i="1" dirty="0">
              <a:latin typeface="Constantia" pitchFamily="18" charset="0"/>
            </a:endParaRPr>
          </a:p>
          <a:p>
            <a:endParaRPr lang="uk-UA" dirty="0"/>
          </a:p>
        </p:txBody>
      </p:sp>
    </p:spTree>
    <p:extLst>
      <p:ext uri="{BB962C8B-B14F-4D97-AF65-F5344CB8AC3E}">
        <p14:creationId xmlns:p14="http://schemas.microsoft.com/office/powerpoint/2010/main" val="25630835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43808" y="692696"/>
            <a:ext cx="5853336" cy="1052736"/>
          </a:xfrm>
        </p:spPr>
        <p:txBody>
          <a:bodyPr>
            <a:normAutofit fontScale="90000"/>
          </a:bodyPr>
          <a:lstStyle/>
          <a:p>
            <a:pPr algn="ctr"/>
            <a:r>
              <a:rPr lang="vi-VN" sz="2400" b="1" dirty="0">
                <a:solidFill>
                  <a:srgbClr val="0F6FC6"/>
                </a:solidFill>
                <a:effectLst>
                  <a:outerShdw blurRad="38100" dist="38100" dir="2700000" algn="tl">
                    <a:srgbClr val="000000">
                      <a:alpha val="43137"/>
                    </a:srgbClr>
                  </a:outerShdw>
                </a:effectLst>
                <a:latin typeface="Constantia" pitchFamily="18" charset="0"/>
              </a:rPr>
              <a:t>Назви документів, пам’яток історії </a:t>
            </a:r>
            <a:r>
              <a:rPr lang="vi-VN" sz="2400" b="1" dirty="0" smtClean="0">
                <a:solidFill>
                  <a:srgbClr val="0F6FC6"/>
                </a:solidFill>
                <a:effectLst>
                  <a:outerShdw blurRad="38100" dist="38100" dir="2700000" algn="tl">
                    <a:srgbClr val="000000">
                      <a:alpha val="43137"/>
                    </a:srgbClr>
                  </a:outerShdw>
                </a:effectLst>
                <a:latin typeface="Constantia" pitchFamily="18" charset="0"/>
              </a:rPr>
              <a:t>та </a:t>
            </a:r>
            <a:r>
              <a:rPr lang="vi-VN" sz="2400" b="1" dirty="0">
                <a:solidFill>
                  <a:srgbClr val="0F6FC6"/>
                </a:solidFill>
                <a:effectLst>
                  <a:outerShdw blurRad="38100" dist="38100" dir="2700000" algn="tl">
                    <a:srgbClr val="000000">
                      <a:alpha val="43137"/>
                    </a:srgbClr>
                  </a:outerShdw>
                </a:effectLst>
                <a:latin typeface="Constantia" pitchFamily="18" charset="0"/>
              </a:rPr>
              <a:t>культури, </a:t>
            </a:r>
            <a:r>
              <a:rPr lang="vi-VN" sz="2400" b="1" dirty="0" smtClean="0">
                <a:solidFill>
                  <a:srgbClr val="0F6FC6"/>
                </a:solidFill>
                <a:effectLst>
                  <a:outerShdw blurRad="38100" dist="38100" dir="2700000" algn="tl">
                    <a:srgbClr val="000000">
                      <a:alpha val="43137"/>
                    </a:srgbClr>
                  </a:outerShdw>
                </a:effectLst>
                <a:latin typeface="Constantia" pitchFamily="18" charset="0"/>
              </a:rPr>
              <a:t>творів </a:t>
            </a:r>
            <a:r>
              <a:rPr lang="vi-VN" sz="2400" b="1" dirty="0">
                <a:solidFill>
                  <a:srgbClr val="0F6FC6"/>
                </a:solidFill>
                <a:effectLst>
                  <a:outerShdw blurRad="38100" dist="38100" dir="2700000" algn="tl">
                    <a:srgbClr val="000000">
                      <a:alpha val="43137"/>
                    </a:srgbClr>
                  </a:outerShdw>
                </a:effectLst>
                <a:latin typeface="Constantia" pitchFamily="18" charset="0"/>
              </a:rPr>
              <a:t>літератури та мистецтва</a:t>
            </a:r>
            <a:r>
              <a:rPr lang="vi-VN" sz="2400" b="1" dirty="0" smtClean="0">
                <a:solidFill>
                  <a:srgbClr val="0F6FC6"/>
                </a:solidFill>
                <a:effectLst>
                  <a:outerShdw blurRad="38100" dist="38100" dir="2700000" algn="tl">
                    <a:srgbClr val="000000">
                      <a:alpha val="43137"/>
                    </a:srgbClr>
                  </a:outerShdw>
                </a:effectLst>
                <a:latin typeface="Constantia" pitchFamily="18" charset="0"/>
              </a:rPr>
              <a:t>,</a:t>
            </a:r>
            <a:r>
              <a:rPr lang="uk-UA" sz="2400" b="1" dirty="0" smtClean="0">
                <a:solidFill>
                  <a:srgbClr val="0F6FC6"/>
                </a:solidFill>
                <a:effectLst>
                  <a:outerShdw blurRad="38100" dist="38100" dir="2700000" algn="tl">
                    <a:srgbClr val="000000">
                      <a:alpha val="43137"/>
                    </a:srgbClr>
                  </a:outerShdw>
                </a:effectLst>
                <a:latin typeface="Constantia" pitchFamily="18" charset="0"/>
              </a:rPr>
              <a:t/>
            </a:r>
            <a:br>
              <a:rPr lang="uk-UA" sz="2400" b="1" dirty="0" smtClean="0">
                <a:solidFill>
                  <a:srgbClr val="0F6FC6"/>
                </a:solidFill>
                <a:effectLst>
                  <a:outerShdw blurRad="38100" dist="38100" dir="2700000" algn="tl">
                    <a:srgbClr val="000000">
                      <a:alpha val="43137"/>
                    </a:srgbClr>
                  </a:outerShdw>
                </a:effectLst>
                <a:latin typeface="Constantia" pitchFamily="18" charset="0"/>
              </a:rPr>
            </a:br>
            <a:r>
              <a:rPr lang="vi-VN" sz="2400" b="1" dirty="0" smtClean="0">
                <a:solidFill>
                  <a:srgbClr val="0F6FC6"/>
                </a:solidFill>
                <a:effectLst>
                  <a:outerShdw blurRad="38100" dist="38100" dir="2700000" algn="tl">
                    <a:srgbClr val="000000">
                      <a:alpha val="43137"/>
                    </a:srgbClr>
                  </a:outerShdw>
                </a:effectLst>
                <a:latin typeface="Constantia" pitchFamily="18" charset="0"/>
              </a:rPr>
              <a:t> </a:t>
            </a:r>
            <a:r>
              <a:rPr lang="vi-VN" sz="2400" b="1" dirty="0">
                <a:solidFill>
                  <a:srgbClr val="0F6FC6"/>
                </a:solidFill>
                <a:effectLst>
                  <a:outerShdw blurRad="38100" dist="38100" dir="2700000" algn="tl">
                    <a:srgbClr val="000000">
                      <a:alpha val="43137"/>
                    </a:srgbClr>
                  </a:outerShdw>
                </a:effectLst>
                <a:latin typeface="Constantia" pitchFamily="18" charset="0"/>
              </a:rPr>
              <a:t>друкованих органів</a:t>
            </a:r>
            <a:endParaRPr lang="uk-UA" dirty="0"/>
          </a:p>
        </p:txBody>
      </p:sp>
      <p:sp>
        <p:nvSpPr>
          <p:cNvPr id="3" name="Місце для вмісту 2"/>
          <p:cNvSpPr>
            <a:spLocks noGrp="1"/>
          </p:cNvSpPr>
          <p:nvPr>
            <p:ph idx="1"/>
          </p:nvPr>
        </p:nvSpPr>
        <p:spPr>
          <a:xfrm>
            <a:off x="251520" y="1988840"/>
            <a:ext cx="8435280" cy="4752528"/>
          </a:xfrm>
        </p:spPr>
        <p:txBody>
          <a:bodyPr>
            <a:normAutofit fontScale="77500" lnSpcReduction="20000"/>
          </a:bodyPr>
          <a:lstStyle/>
          <a:p>
            <a:pPr algn="just">
              <a:spcAft>
                <a:spcPts val="600"/>
              </a:spcAft>
            </a:pPr>
            <a:r>
              <a:rPr lang="uk-UA" b="1" dirty="0">
                <a:solidFill>
                  <a:srgbClr val="000000"/>
                </a:solidFill>
                <a:latin typeface="Constantia" pitchFamily="18" charset="0"/>
                <a:ea typeface="Calibri"/>
              </a:rPr>
              <a:t>3. Назви художніх, наукових праць, творів мистецтва, документів, газет, журналів тощо беремо в лапки, і в них перше (або єдине) слово пишемо з великої букви: </a:t>
            </a:r>
            <a:r>
              <a:rPr lang="uk-UA" i="1" dirty="0" err="1">
                <a:solidFill>
                  <a:srgbClr val="000000"/>
                </a:solidFill>
                <a:latin typeface="Constantia" pitchFamily="18" charset="0"/>
                <a:ea typeface="Calibri"/>
              </a:rPr>
              <a:t>пое́ма</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Енеї́да</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рома́н</a:t>
            </a:r>
            <a:r>
              <a:rPr lang="uk-UA" i="1" dirty="0">
                <a:solidFill>
                  <a:srgbClr val="000000"/>
                </a:solidFill>
                <a:latin typeface="Constantia" pitchFamily="18" charset="0"/>
                <a:ea typeface="Calibri"/>
              </a:rPr>
              <a:t> «Сто </a:t>
            </a:r>
            <a:r>
              <a:rPr lang="uk-UA" i="1" dirty="0" err="1">
                <a:solidFill>
                  <a:srgbClr val="000000"/>
                </a:solidFill>
                <a:latin typeface="Constantia" pitchFamily="18" charset="0"/>
                <a:ea typeface="Calibri"/>
              </a:rPr>
              <a:t>ро́ків</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само́тності</a:t>
            </a:r>
            <a:r>
              <a:rPr lang="uk-UA" i="1" dirty="0">
                <a:solidFill>
                  <a:srgbClr val="000000"/>
                </a:solidFill>
                <a:latin typeface="Constantia" pitchFamily="18" charset="0"/>
                <a:ea typeface="Calibri"/>
              </a:rPr>
              <a:t>», </a:t>
            </a:r>
            <a:r>
              <a:rPr lang="uk-UA" i="1" dirty="0" err="1" smtClean="0">
                <a:solidFill>
                  <a:srgbClr val="000000"/>
                </a:solidFill>
                <a:latin typeface="Constantia" pitchFamily="18" charset="0"/>
                <a:ea typeface="Calibri"/>
              </a:rPr>
              <a:t>о́пера</a:t>
            </a:r>
            <a:r>
              <a:rPr lang="uk-UA" dirty="0" smtClean="0">
                <a:solidFill>
                  <a:srgbClr val="000000"/>
                </a:solidFill>
                <a:latin typeface="Constantia" pitchFamily="18" charset="0"/>
                <a:ea typeface="Calibri"/>
              </a:rPr>
              <a:t> </a:t>
            </a:r>
            <a:r>
              <a:rPr lang="uk-UA" i="1" dirty="0" smtClean="0">
                <a:solidFill>
                  <a:srgbClr val="000000"/>
                </a:solidFill>
                <a:latin typeface="Constantia" pitchFamily="18" charset="0"/>
                <a:ea typeface="Calibri"/>
              </a:rPr>
              <a:t>«</a:t>
            </a:r>
            <a:r>
              <a:rPr lang="uk-UA" i="1" dirty="0" err="1" smtClean="0">
                <a:solidFill>
                  <a:srgbClr val="000000"/>
                </a:solidFill>
                <a:latin typeface="Constantia" pitchFamily="18" charset="0"/>
                <a:ea typeface="Calibri"/>
              </a:rPr>
              <a:t>Травіа́та</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бале́т</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Лебе́дине</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о́зеро</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пі́сня</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Стої́ть</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гора́</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висо́кая</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підру́чник</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Істо́рія</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Украї́ни</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кінофі́́льм</a:t>
            </a:r>
            <a:r>
              <a:rPr lang="uk-UA" i="1" dirty="0">
                <a:solidFill>
                  <a:srgbClr val="000000"/>
                </a:solidFill>
                <a:latin typeface="Constantia" pitchFamily="18" charset="0"/>
                <a:ea typeface="Calibri"/>
              </a:rPr>
              <a:t> «Бен </a:t>
            </a:r>
            <a:r>
              <a:rPr lang="uk-UA" i="1" dirty="0" err="1">
                <a:solidFill>
                  <a:srgbClr val="000000"/>
                </a:solidFill>
                <a:latin typeface="Constantia" pitchFamily="18" charset="0"/>
                <a:ea typeface="Calibri"/>
              </a:rPr>
              <a:t>Гур</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карти́на</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Запоро́жці</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пи́шуть</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листа́</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туре́цькому</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султа́нові</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скульпту́ра</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Мисли́тель</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газе́та</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Літерату́рна</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Украї́на</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журна́л</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Все́світ</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програ́ма</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Партне́рство</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зара́ди</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ми́ру</a:t>
            </a:r>
            <a:r>
              <a:rPr lang="uk-UA" i="1" dirty="0" smtClean="0">
                <a:solidFill>
                  <a:srgbClr val="000000"/>
                </a:solidFill>
                <a:latin typeface="Constantia" pitchFamily="18" charset="0"/>
                <a:ea typeface="Calibri"/>
              </a:rPr>
              <a:t>»</a:t>
            </a:r>
            <a:endParaRPr lang="uk-UA" dirty="0">
              <a:solidFill>
                <a:srgbClr val="000000"/>
              </a:solidFill>
              <a:latin typeface="Constantia" pitchFamily="18" charset="0"/>
              <a:ea typeface="Calibri"/>
            </a:endParaRPr>
          </a:p>
          <a:p>
            <a:pPr algn="just">
              <a:spcAft>
                <a:spcPts val="600"/>
              </a:spcAft>
            </a:pPr>
            <a:r>
              <a:rPr lang="uk-UA" b="1" dirty="0">
                <a:solidFill>
                  <a:schemeClr val="accent1"/>
                </a:solidFill>
                <a:latin typeface="Constantia" pitchFamily="18" charset="0"/>
                <a:ea typeface="Calibri"/>
              </a:rPr>
              <a:t>Примітка 1. </a:t>
            </a:r>
            <a:r>
              <a:rPr lang="uk-UA" b="1" dirty="0">
                <a:solidFill>
                  <a:srgbClr val="000000"/>
                </a:solidFill>
                <a:latin typeface="Constantia" pitchFamily="18" charset="0"/>
                <a:ea typeface="Calibri"/>
              </a:rPr>
              <a:t>У подвійних складених назвах творів, газет тощо з великої букви пишемо також перше слово другої назви: </a:t>
            </a:r>
            <a:r>
              <a:rPr lang="uk-UA" i="1" dirty="0">
                <a:solidFill>
                  <a:srgbClr val="000000"/>
                </a:solidFill>
                <a:latin typeface="Constantia" pitchFamily="18" charset="0"/>
                <a:ea typeface="Calibri"/>
              </a:rPr>
              <a:t>«</a:t>
            </a:r>
            <a:r>
              <a:rPr lang="uk-UA" i="1" dirty="0" err="1">
                <a:solidFill>
                  <a:srgbClr val="000000"/>
                </a:solidFill>
                <a:latin typeface="Constantia" pitchFamily="18" charset="0"/>
                <a:ea typeface="Calibri"/>
              </a:rPr>
              <a:t>Андрі́й</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Солове́йко</a:t>
            </a:r>
            <a:r>
              <a:rPr lang="uk-UA" i="1" dirty="0">
                <a:solidFill>
                  <a:srgbClr val="000000"/>
                </a:solidFill>
                <a:latin typeface="Constantia" pitchFamily="18" charset="0"/>
                <a:ea typeface="Calibri"/>
              </a:rPr>
              <a:t>, або </a:t>
            </a:r>
            <a:r>
              <a:rPr lang="uk-UA" i="1" dirty="0" err="1">
                <a:solidFill>
                  <a:srgbClr val="000000"/>
                </a:solidFill>
                <a:latin typeface="Constantia" pitchFamily="18" charset="0"/>
                <a:ea typeface="Calibri"/>
              </a:rPr>
              <a:t>Вче́ніє</a:t>
            </a:r>
            <a:r>
              <a:rPr lang="uk-UA" i="1" dirty="0">
                <a:solidFill>
                  <a:srgbClr val="000000"/>
                </a:solidFill>
                <a:latin typeface="Constantia" pitchFamily="18" charset="0"/>
                <a:ea typeface="Calibri"/>
              </a:rPr>
              <a:t> світ, а </a:t>
            </a:r>
            <a:r>
              <a:rPr lang="uk-UA" i="1" dirty="0" err="1">
                <a:solidFill>
                  <a:srgbClr val="000000"/>
                </a:solidFill>
                <a:latin typeface="Constantia" pitchFamily="18" charset="0"/>
                <a:ea typeface="Calibri"/>
              </a:rPr>
              <a:t>невче́ніє</a:t>
            </a:r>
            <a:r>
              <a:rPr lang="uk-UA" i="1" dirty="0">
                <a:solidFill>
                  <a:srgbClr val="000000"/>
                </a:solidFill>
                <a:latin typeface="Constantia" pitchFamily="18" charset="0"/>
                <a:ea typeface="Calibri"/>
              </a:rPr>
              <a:t> </a:t>
            </a:r>
            <a:r>
              <a:rPr lang="uk-UA" dirty="0">
                <a:solidFill>
                  <a:srgbClr val="000000"/>
                </a:solidFill>
                <a:latin typeface="Constantia" pitchFamily="18" charset="0"/>
                <a:ea typeface="Calibri"/>
              </a:rPr>
              <a:t>— </a:t>
            </a:r>
            <a:r>
              <a:rPr lang="uk-UA" i="1" dirty="0">
                <a:solidFill>
                  <a:srgbClr val="000000"/>
                </a:solidFill>
                <a:latin typeface="Constantia" pitchFamily="18" charset="0"/>
                <a:ea typeface="Calibri"/>
              </a:rPr>
              <a:t>тьма», «</a:t>
            </a:r>
            <a:r>
              <a:rPr lang="uk-UA" i="1" dirty="0" err="1">
                <a:solidFill>
                  <a:srgbClr val="000000"/>
                </a:solidFill>
                <a:latin typeface="Constantia" pitchFamily="18" charset="0"/>
                <a:ea typeface="Calibri"/>
              </a:rPr>
              <a:t>Глита́й</a:t>
            </a:r>
            <a:r>
              <a:rPr lang="uk-UA" i="1" dirty="0">
                <a:solidFill>
                  <a:srgbClr val="000000"/>
                </a:solidFill>
                <a:latin typeface="Constantia" pitchFamily="18" charset="0"/>
                <a:ea typeface="Calibri"/>
              </a:rPr>
              <a:t>, або ж </a:t>
            </a:r>
            <a:r>
              <a:rPr lang="uk-UA" i="1" dirty="0" err="1">
                <a:solidFill>
                  <a:srgbClr val="000000"/>
                </a:solidFill>
                <a:latin typeface="Constantia" pitchFamily="18" charset="0"/>
                <a:ea typeface="Calibri"/>
              </a:rPr>
              <a:t>Паву́к</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Де́йлі</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телегра́ф</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енд</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Мо́рнінг</a:t>
            </a:r>
            <a:r>
              <a:rPr lang="uk-UA" i="1" dirty="0">
                <a:solidFill>
                  <a:srgbClr val="000000"/>
                </a:solidFill>
                <a:latin typeface="Constantia" pitchFamily="18" charset="0"/>
                <a:ea typeface="Calibri"/>
              </a:rPr>
              <a:t> пост</a:t>
            </a:r>
            <a:r>
              <a:rPr lang="uk-UA" i="1" dirty="0" smtClean="0">
                <a:solidFill>
                  <a:srgbClr val="000000"/>
                </a:solidFill>
                <a:latin typeface="Constantia" pitchFamily="18" charset="0"/>
                <a:ea typeface="Calibri"/>
              </a:rPr>
              <a:t>»</a:t>
            </a:r>
            <a:endParaRPr lang="uk-UA" dirty="0">
              <a:solidFill>
                <a:srgbClr val="000000"/>
              </a:solidFill>
              <a:latin typeface="Constantia" pitchFamily="18" charset="0"/>
              <a:ea typeface="Calibri"/>
            </a:endParaRPr>
          </a:p>
          <a:p>
            <a:pPr algn="just">
              <a:spcAft>
                <a:spcPts val="600"/>
              </a:spcAft>
            </a:pPr>
            <a:r>
              <a:rPr lang="uk-UA" b="1" dirty="0">
                <a:solidFill>
                  <a:schemeClr val="accent1"/>
                </a:solidFill>
                <a:latin typeface="Constantia" pitchFamily="18" charset="0"/>
                <a:ea typeface="Calibri"/>
              </a:rPr>
              <a:t>Примітка 2. </a:t>
            </a:r>
            <a:r>
              <a:rPr lang="uk-UA" b="1" dirty="0">
                <a:solidFill>
                  <a:srgbClr val="000000"/>
                </a:solidFill>
                <a:latin typeface="Constantia" pitchFamily="18" charset="0"/>
                <a:ea typeface="Calibri"/>
              </a:rPr>
              <a:t>У назвах писемних історичних пам’яток з великої букви пишемо перше слово і власні назви: </a:t>
            </a:r>
            <a:r>
              <a:rPr lang="uk-UA" i="1" dirty="0" err="1">
                <a:solidFill>
                  <a:srgbClr val="000000"/>
                </a:solidFill>
                <a:latin typeface="Constantia" pitchFamily="18" charset="0"/>
                <a:ea typeface="Calibri"/>
              </a:rPr>
              <a:t>Ре́ймське</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Єва́нгеліє</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Лавре́нтіївський</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літ́о́пис</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Літо́пис</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Самі́йла</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Вели́чка</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Сло́во</a:t>
            </a:r>
            <a:r>
              <a:rPr lang="uk-UA" i="1" dirty="0">
                <a:solidFill>
                  <a:srgbClr val="000000"/>
                </a:solidFill>
                <a:latin typeface="Constantia" pitchFamily="18" charset="0"/>
                <a:ea typeface="Calibri"/>
              </a:rPr>
              <a:t> о </a:t>
            </a:r>
            <a:r>
              <a:rPr lang="uk-UA" i="1" dirty="0" err="1">
                <a:solidFill>
                  <a:srgbClr val="000000"/>
                </a:solidFill>
                <a:latin typeface="Constantia" pitchFamily="18" charset="0"/>
                <a:ea typeface="Calibri"/>
              </a:rPr>
              <a:t>полку́</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І́горевім</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Ру́ська</a:t>
            </a:r>
            <a:r>
              <a:rPr lang="uk-UA" i="1" dirty="0">
                <a:solidFill>
                  <a:srgbClr val="000000"/>
                </a:solidFill>
                <a:latin typeface="Constantia" pitchFamily="18" charset="0"/>
                <a:ea typeface="Calibri"/>
              </a:rPr>
              <a:t> </a:t>
            </a:r>
            <a:r>
              <a:rPr lang="uk-UA" i="1" dirty="0" err="1">
                <a:solidFill>
                  <a:srgbClr val="000000"/>
                </a:solidFill>
                <a:latin typeface="Constantia" pitchFamily="18" charset="0"/>
                <a:ea typeface="Calibri"/>
              </a:rPr>
              <a:t>пра́вда</a:t>
            </a:r>
            <a:r>
              <a:rPr lang="uk-UA" i="1" dirty="0" smtClean="0">
                <a:solidFill>
                  <a:srgbClr val="000000"/>
                </a:solidFill>
                <a:latin typeface="Constantia" pitchFamily="18" charset="0"/>
                <a:ea typeface="Calibri"/>
              </a:rPr>
              <a:t>»</a:t>
            </a:r>
            <a:endParaRPr lang="uk-UA" dirty="0">
              <a:solidFill>
                <a:srgbClr val="000000"/>
              </a:solidFill>
              <a:latin typeface="Constantia" pitchFamily="18" charset="0"/>
              <a:ea typeface="Calibri"/>
            </a:endParaRPr>
          </a:p>
          <a:p>
            <a:endParaRPr lang="uk-UA" dirty="0"/>
          </a:p>
        </p:txBody>
      </p:sp>
      <p:pic>
        <p:nvPicPr>
          <p:cNvPr id="327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4998" y="437456"/>
            <a:ext cx="2383588" cy="1340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6399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411760" y="704088"/>
            <a:ext cx="6275040" cy="1500776"/>
          </a:xfrm>
        </p:spPr>
        <p:txBody>
          <a:bodyPr>
            <a:normAutofit/>
          </a:bodyPr>
          <a:lstStyle/>
          <a:p>
            <a:pPr algn="ctr"/>
            <a:r>
              <a:rPr lang="uk-UA" sz="2800" b="1" dirty="0" smtClean="0">
                <a:solidFill>
                  <a:srgbClr val="0070C0"/>
                </a:solidFill>
                <a:effectLst>
                  <a:outerShdw blurRad="38100" dist="38100" dir="2700000" algn="tl">
                    <a:srgbClr val="000000">
                      <a:alpha val="43137"/>
                    </a:srgbClr>
                  </a:outerShdw>
                </a:effectLst>
                <a:latin typeface="+mn-lt"/>
              </a:rPr>
              <a:t>Правила правопису </a:t>
            </a:r>
            <a:br>
              <a:rPr lang="uk-UA" sz="2800" b="1" dirty="0" smtClean="0">
                <a:solidFill>
                  <a:srgbClr val="0070C0"/>
                </a:solidFill>
                <a:effectLst>
                  <a:outerShdw blurRad="38100" dist="38100" dir="2700000" algn="tl">
                    <a:srgbClr val="000000">
                      <a:alpha val="43137"/>
                    </a:srgbClr>
                  </a:outerShdw>
                </a:effectLst>
                <a:latin typeface="+mn-lt"/>
              </a:rPr>
            </a:br>
            <a:r>
              <a:rPr lang="uk-UA" sz="2800" b="1" dirty="0" smtClean="0">
                <a:solidFill>
                  <a:srgbClr val="0070C0"/>
                </a:solidFill>
                <a:effectLst>
                  <a:outerShdw blurRad="38100" dist="38100" dir="2700000" algn="tl">
                    <a:srgbClr val="000000">
                      <a:alpha val="43137"/>
                    </a:srgbClr>
                  </a:outerShdw>
                </a:effectLst>
                <a:latin typeface="+mn-lt"/>
              </a:rPr>
              <a:t>великої літери</a:t>
            </a:r>
            <a:endParaRPr lang="uk-UA" sz="2800" b="1" dirty="0">
              <a:solidFill>
                <a:srgbClr val="0070C0"/>
              </a:solidFill>
              <a:effectLst>
                <a:outerShdw blurRad="38100" dist="38100" dir="2700000" algn="tl">
                  <a:srgbClr val="000000">
                    <a:alpha val="43137"/>
                  </a:srgbClr>
                </a:outerShdw>
              </a:effectLst>
              <a:latin typeface="+mn-lt"/>
            </a:endParaRPr>
          </a:p>
        </p:txBody>
      </p:sp>
      <p:sp>
        <p:nvSpPr>
          <p:cNvPr id="3" name="Місце для вмісту 2"/>
          <p:cNvSpPr>
            <a:spLocks noGrp="1"/>
          </p:cNvSpPr>
          <p:nvPr>
            <p:ph idx="1"/>
          </p:nvPr>
        </p:nvSpPr>
        <p:spPr>
          <a:xfrm>
            <a:off x="323528" y="2678177"/>
            <a:ext cx="8229600" cy="3934455"/>
          </a:xfrm>
        </p:spPr>
        <p:txBody>
          <a:bodyPr/>
          <a:lstStyle/>
          <a:p>
            <a:pPr lvl="0" algn="just">
              <a:spcAft>
                <a:spcPts val="1200"/>
              </a:spcAft>
              <a:buClr>
                <a:srgbClr val="0BD0D9"/>
              </a:buClr>
            </a:pPr>
            <a:r>
              <a:rPr lang="uk-UA" sz="2000" b="1" dirty="0" smtClean="0">
                <a:solidFill>
                  <a:prstClr val="black"/>
                </a:solidFill>
                <a:latin typeface="Constantia" pitchFamily="18" charset="0"/>
              </a:rPr>
              <a:t>З малої літери </a:t>
            </a:r>
            <a:r>
              <a:rPr lang="vi-VN" sz="2000" b="1" dirty="0" smtClean="0">
                <a:solidFill>
                  <a:prstClr val="black"/>
                </a:solidFill>
                <a:latin typeface="Constantia" pitchFamily="18" charset="0"/>
              </a:rPr>
              <a:t>пишемо </a:t>
            </a:r>
            <a:r>
              <a:rPr lang="vi-VN" sz="2000" b="1" dirty="0">
                <a:solidFill>
                  <a:prstClr val="black"/>
                </a:solidFill>
                <a:latin typeface="Constantia" pitchFamily="18" charset="0"/>
              </a:rPr>
              <a:t>загальні назви, утворені від власних імен (прізвищ): </a:t>
            </a:r>
            <a:r>
              <a:rPr lang="vi-VN" sz="2000" i="1" dirty="0">
                <a:solidFill>
                  <a:prstClr val="black"/>
                </a:solidFill>
                <a:latin typeface="Constantia" pitchFamily="18" charset="0"/>
              </a:rPr>
              <a:t>франкозна́вець, шевченкіа́на,</a:t>
            </a:r>
            <a:r>
              <a:rPr lang="uk-UA" sz="2000" i="1" dirty="0">
                <a:solidFill>
                  <a:prstClr val="black"/>
                </a:solidFill>
                <a:latin typeface="Constantia" pitchFamily="18" charset="0"/>
              </a:rPr>
              <a:t> </a:t>
            </a:r>
            <a:r>
              <a:rPr lang="vi-VN" sz="2000" i="1" dirty="0">
                <a:solidFill>
                  <a:prstClr val="black"/>
                </a:solidFill>
                <a:latin typeface="Constantia" pitchFamily="18" charset="0"/>
              </a:rPr>
              <a:t>бонапарти́зм</a:t>
            </a:r>
          </a:p>
          <a:p>
            <a:pPr lvl="0" algn="just">
              <a:spcAft>
                <a:spcPts val="1200"/>
              </a:spcAft>
              <a:buClr>
                <a:srgbClr val="0BD0D9"/>
              </a:buClr>
            </a:pPr>
            <a:r>
              <a:rPr lang="vi-VN" sz="2000" b="1" dirty="0" smtClean="0">
                <a:solidFill>
                  <a:prstClr val="black"/>
                </a:solidFill>
                <a:latin typeface="Constantia" pitchFamily="18" charset="0"/>
              </a:rPr>
              <a:t>Прізвища </a:t>
            </a:r>
            <a:r>
              <a:rPr lang="vi-VN" sz="2000" b="1" dirty="0">
                <a:solidFill>
                  <a:prstClr val="black"/>
                </a:solidFill>
                <a:latin typeface="Constantia" pitchFamily="18" charset="0"/>
              </a:rPr>
              <a:t>людей, уживані в загальному значенні, які не втратили свого індивідуального значення (не стали загальними назвами), пишемо з великої букви: </a:t>
            </a:r>
            <a:r>
              <a:rPr lang="vi-VN" sz="2000" i="1" dirty="0">
                <a:solidFill>
                  <a:prstClr val="black"/>
                </a:solidFill>
                <a:latin typeface="Constantia" pitchFamily="18" charset="0"/>
              </a:rPr>
              <a:t>«Ці хлопці в команді — нові Блохіни і Шевченки»</a:t>
            </a:r>
            <a:endParaRPr lang="uk-UA" sz="2000" i="1" dirty="0">
              <a:solidFill>
                <a:prstClr val="black"/>
              </a:solidFill>
              <a:latin typeface="Constantia" pitchFamily="18" charset="0"/>
            </a:endParaRPr>
          </a:p>
          <a:p>
            <a:pPr lvl="0" algn="just">
              <a:spcAft>
                <a:spcPts val="1200"/>
              </a:spcAft>
              <a:buClr>
                <a:srgbClr val="0BD0D9"/>
              </a:buClr>
            </a:pPr>
            <a:r>
              <a:rPr lang="vi-VN" sz="2000" b="1" dirty="0">
                <a:solidFill>
                  <a:prstClr val="black"/>
                </a:solidFill>
                <a:latin typeface="Constantia" pitchFamily="18" charset="0"/>
              </a:rPr>
              <a:t>Якщо ж прізвища (імена) вживаються зневажливо, їх пишемо з малої букви: </a:t>
            </a:r>
            <a:r>
              <a:rPr lang="vi-VN" sz="2000" i="1" dirty="0">
                <a:solidFill>
                  <a:prstClr val="black"/>
                </a:solidFill>
                <a:latin typeface="Constantia" pitchFamily="18" charset="0"/>
              </a:rPr>
              <a:t>азе́фи, кві́слінги</a:t>
            </a:r>
            <a:r>
              <a:rPr lang="uk-UA" sz="2000" i="1" dirty="0">
                <a:solidFill>
                  <a:prstClr val="black"/>
                </a:solidFill>
                <a:latin typeface="Constantia" pitchFamily="18" charset="0"/>
              </a:rPr>
              <a:t>, герострати</a:t>
            </a:r>
            <a:endParaRPr lang="vi-VN" sz="2000" i="1" dirty="0">
              <a:solidFill>
                <a:prstClr val="black"/>
              </a:solidFill>
              <a:latin typeface="Constantia" pitchFamily="18" charset="0"/>
            </a:endParaRPr>
          </a:p>
          <a:p>
            <a:endParaRPr lang="uk-UA"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620688"/>
            <a:ext cx="2326382" cy="2057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87286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140736"/>
          </a:xfrm>
        </p:spPr>
        <p:txBody>
          <a:bodyPr>
            <a:normAutofit fontScale="90000"/>
          </a:bodyPr>
          <a:lstStyle/>
          <a:p>
            <a:pPr algn="ctr"/>
            <a:r>
              <a:rPr lang="uk-UA" sz="3100" b="1" dirty="0">
                <a:solidFill>
                  <a:schemeClr val="accent1"/>
                </a:solidFill>
                <a:effectLst>
                  <a:outerShdw blurRad="38100" dist="38100" dir="2700000" algn="tl">
                    <a:srgbClr val="000000">
                      <a:alpha val="43137"/>
                    </a:srgbClr>
                  </a:outerShdw>
                </a:effectLst>
                <a:latin typeface="+mn-lt"/>
              </a:rPr>
              <a:t>Назви посад, звань, титулів </a:t>
            </a:r>
            <a:r>
              <a:rPr lang="uk-UA" dirty="0"/>
              <a:t/>
            </a:r>
            <a:br>
              <a:rPr lang="uk-UA" dirty="0"/>
            </a:br>
            <a:endParaRPr lang="uk-UA" dirty="0"/>
          </a:p>
        </p:txBody>
      </p:sp>
      <p:sp>
        <p:nvSpPr>
          <p:cNvPr id="3" name="Місце для вмісту 2"/>
          <p:cNvSpPr>
            <a:spLocks noGrp="1"/>
          </p:cNvSpPr>
          <p:nvPr>
            <p:ph idx="1"/>
          </p:nvPr>
        </p:nvSpPr>
        <p:spPr>
          <a:xfrm>
            <a:off x="457200" y="1268760"/>
            <a:ext cx="8229600" cy="5328592"/>
          </a:xfrm>
        </p:spPr>
        <p:txBody>
          <a:bodyPr>
            <a:normAutofit fontScale="47500" lnSpcReduction="20000"/>
          </a:bodyPr>
          <a:lstStyle/>
          <a:p>
            <a:pPr algn="just">
              <a:spcAft>
                <a:spcPts val="600"/>
              </a:spcAft>
            </a:pPr>
            <a:r>
              <a:rPr lang="uk-UA" sz="4200" b="1" dirty="0" smtClean="0">
                <a:solidFill>
                  <a:srgbClr val="000000"/>
                </a:solidFill>
                <a:latin typeface="Times New Roman"/>
                <a:ea typeface="Calibri"/>
              </a:rPr>
              <a:t>З </a:t>
            </a:r>
            <a:r>
              <a:rPr lang="uk-UA" sz="4200" b="1" dirty="0">
                <a:solidFill>
                  <a:srgbClr val="000000"/>
                </a:solidFill>
                <a:latin typeface="Times New Roman"/>
                <a:ea typeface="Calibri"/>
              </a:rPr>
              <a:t>великої букви пишемо перше слово офіційних назв найвищих державних посад та посад керівників міжнародних організацій: </a:t>
            </a:r>
            <a:r>
              <a:rPr lang="uk-UA" sz="4200" i="1" dirty="0" err="1">
                <a:solidFill>
                  <a:srgbClr val="000000"/>
                </a:solidFill>
                <a:latin typeface="Times New Roman"/>
                <a:ea typeface="Calibri"/>
              </a:rPr>
              <a:t>Генера́льний</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секрета́р</a:t>
            </a:r>
            <a:r>
              <a:rPr lang="uk-UA" sz="4200" i="1" dirty="0">
                <a:solidFill>
                  <a:srgbClr val="000000"/>
                </a:solidFill>
                <a:latin typeface="Times New Roman"/>
                <a:ea typeface="Calibri"/>
              </a:rPr>
              <a:t> ООН, </a:t>
            </a:r>
            <a:r>
              <a:rPr lang="uk-UA" sz="4200" i="1" dirty="0" err="1">
                <a:solidFill>
                  <a:srgbClr val="000000"/>
                </a:solidFill>
                <a:latin typeface="Times New Roman"/>
                <a:ea typeface="Calibri"/>
              </a:rPr>
              <a:t>Президе́нт</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Украї́ни</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Голова́</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Верхо́вної</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Ра́ди</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Украї́ни</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Президе́нт</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Сполу́чених</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Шта́тів</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Аме́рики</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Прем’є́р-міні́стр</a:t>
            </a:r>
            <a:r>
              <a:rPr lang="uk-UA" sz="4200" i="1" dirty="0">
                <a:solidFill>
                  <a:srgbClr val="000000"/>
                </a:solidFill>
                <a:latin typeface="Times New Roman"/>
                <a:ea typeface="Calibri"/>
              </a:rPr>
              <a:t> </a:t>
            </a:r>
            <a:r>
              <a:rPr lang="uk-UA" sz="4200" i="1" dirty="0" err="1" smtClean="0">
                <a:solidFill>
                  <a:srgbClr val="000000"/>
                </a:solidFill>
                <a:latin typeface="Times New Roman"/>
                <a:ea typeface="Calibri"/>
              </a:rPr>
              <a:t>Кана́ди</a:t>
            </a:r>
            <a:endParaRPr lang="uk-UA" sz="4200" dirty="0">
              <a:solidFill>
                <a:srgbClr val="000000"/>
              </a:solidFill>
              <a:latin typeface="Times New Roman"/>
              <a:ea typeface="Calibri"/>
            </a:endParaRPr>
          </a:p>
          <a:p>
            <a:pPr algn="just">
              <a:spcAft>
                <a:spcPts val="600"/>
              </a:spcAft>
            </a:pPr>
            <a:r>
              <a:rPr lang="uk-UA" sz="4200" b="1" dirty="0">
                <a:solidFill>
                  <a:schemeClr val="accent1"/>
                </a:solidFill>
                <a:latin typeface="Times New Roman"/>
                <a:ea typeface="Calibri"/>
              </a:rPr>
              <a:t>Примітка 1. </a:t>
            </a:r>
            <a:r>
              <a:rPr lang="uk-UA" sz="4200" b="1" dirty="0">
                <a:solidFill>
                  <a:srgbClr val="000000"/>
                </a:solidFill>
                <a:latin typeface="Times New Roman"/>
                <a:ea typeface="Calibri"/>
              </a:rPr>
              <a:t>Назви посад, звань, наукових ступенів тощо пишемо з малої букви: </a:t>
            </a:r>
            <a:r>
              <a:rPr lang="uk-UA" sz="4200" i="1" dirty="0" err="1">
                <a:solidFill>
                  <a:srgbClr val="000000"/>
                </a:solidFill>
                <a:latin typeface="Times New Roman"/>
                <a:ea typeface="Calibri"/>
              </a:rPr>
              <a:t>президе́нт</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ка́нцлер</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прем’є́р-міні́стр</a:t>
            </a:r>
            <a:r>
              <a:rPr lang="uk-UA" sz="4200" i="1" dirty="0">
                <a:solidFill>
                  <a:srgbClr val="000000"/>
                </a:solidFill>
                <a:latin typeface="Times New Roman"/>
                <a:ea typeface="Calibri"/>
              </a:rPr>
              <a:t>, мер, </a:t>
            </a:r>
            <a:r>
              <a:rPr lang="uk-UA" sz="4200" i="1" dirty="0" err="1">
                <a:solidFill>
                  <a:srgbClr val="000000"/>
                </a:solidFill>
                <a:latin typeface="Times New Roman"/>
                <a:ea typeface="Calibri"/>
              </a:rPr>
              <a:t>голова́</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дека́н</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дире́ктор</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міні́стр</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ре́ктор</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секрета́р</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акаде́мік</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генера́л-лейтена́нт</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заслу́жений</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дія́ч</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мисте́цтв</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наро́дний</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арти́ст</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Украї́ни</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лауреа́т</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Держа́вної</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пре́мії</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Украї́ни</a:t>
            </a:r>
            <a:r>
              <a:rPr lang="uk-UA" sz="4200" i="1" dirty="0">
                <a:solidFill>
                  <a:srgbClr val="000000"/>
                </a:solidFill>
                <a:latin typeface="Times New Roman"/>
                <a:ea typeface="Calibri"/>
              </a:rPr>
              <a:t> в </a:t>
            </a:r>
            <a:r>
              <a:rPr lang="uk-UA" sz="4200" i="1" dirty="0" err="1">
                <a:solidFill>
                  <a:srgbClr val="000000"/>
                </a:solidFill>
                <a:latin typeface="Times New Roman"/>
                <a:ea typeface="Calibri"/>
              </a:rPr>
              <a:t>га́лузі</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архітекту́ри</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член-кореспонде́нт</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до́ктор</a:t>
            </a:r>
            <a:r>
              <a:rPr lang="uk-UA" sz="4200" i="1" dirty="0">
                <a:solidFill>
                  <a:srgbClr val="000000"/>
                </a:solidFill>
                <a:latin typeface="Times New Roman"/>
                <a:ea typeface="Calibri"/>
              </a:rPr>
              <a:t> </a:t>
            </a:r>
            <a:r>
              <a:rPr lang="uk-UA" sz="4200" i="1" dirty="0" err="1" smtClean="0">
                <a:solidFill>
                  <a:srgbClr val="000000"/>
                </a:solidFill>
                <a:latin typeface="Times New Roman"/>
                <a:ea typeface="Calibri"/>
              </a:rPr>
              <a:t>нау́к</a:t>
            </a:r>
            <a:endParaRPr lang="uk-UA" sz="4200" dirty="0">
              <a:solidFill>
                <a:srgbClr val="000000"/>
              </a:solidFill>
              <a:latin typeface="Times New Roman"/>
              <a:ea typeface="Calibri"/>
            </a:endParaRPr>
          </a:p>
          <a:p>
            <a:pPr algn="just">
              <a:spcAft>
                <a:spcPts val="600"/>
              </a:spcAft>
            </a:pPr>
            <a:r>
              <a:rPr lang="uk-UA" sz="4200" b="1" dirty="0">
                <a:solidFill>
                  <a:schemeClr val="accent1"/>
                </a:solidFill>
                <a:latin typeface="Times New Roman"/>
                <a:ea typeface="Calibri"/>
              </a:rPr>
              <a:t>Примітка 2. </a:t>
            </a:r>
            <a:r>
              <a:rPr lang="uk-UA" sz="4200" b="1" dirty="0">
                <a:solidFill>
                  <a:srgbClr val="000000"/>
                </a:solidFill>
                <a:latin typeface="Times New Roman"/>
                <a:ea typeface="Calibri"/>
              </a:rPr>
              <a:t>З малої букви пишемо також назви титулів, рангів, чинів: </a:t>
            </a:r>
            <a:r>
              <a:rPr lang="uk-UA" sz="4200" i="1" dirty="0" err="1">
                <a:solidFill>
                  <a:srgbClr val="000000"/>
                </a:solidFill>
                <a:latin typeface="Times New Roman"/>
                <a:ea typeface="Calibri"/>
              </a:rPr>
              <a:t>баро́н</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ге́рцог</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короле́ва</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імпера́тор</a:t>
            </a:r>
            <a:r>
              <a:rPr lang="uk-UA" sz="4200" i="1" dirty="0">
                <a:solidFill>
                  <a:srgbClr val="000000"/>
                </a:solidFill>
                <a:latin typeface="Times New Roman"/>
                <a:ea typeface="Calibri"/>
              </a:rPr>
              <a:t>, князь, </a:t>
            </a:r>
            <a:r>
              <a:rPr lang="uk-UA" sz="4200" i="1" dirty="0" err="1">
                <a:solidFill>
                  <a:srgbClr val="000000"/>
                </a:solidFill>
                <a:latin typeface="Times New Roman"/>
                <a:ea typeface="Calibri"/>
              </a:rPr>
              <a:t>коле́зький</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асе́сор</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коро́ль</a:t>
            </a:r>
            <a:r>
              <a:rPr lang="uk-UA" sz="4200" i="1" dirty="0">
                <a:solidFill>
                  <a:srgbClr val="000000"/>
                </a:solidFill>
                <a:latin typeface="Times New Roman"/>
                <a:ea typeface="Calibri"/>
              </a:rPr>
              <a:t>, принцеса, цар, </a:t>
            </a:r>
            <a:r>
              <a:rPr lang="uk-UA" sz="4200" i="1" dirty="0" smtClean="0">
                <a:solidFill>
                  <a:srgbClr val="000000"/>
                </a:solidFill>
                <a:latin typeface="Times New Roman"/>
                <a:ea typeface="Calibri"/>
              </a:rPr>
              <a:t>шах</a:t>
            </a:r>
            <a:endParaRPr lang="uk-UA" sz="4200" dirty="0">
              <a:solidFill>
                <a:srgbClr val="000000"/>
              </a:solidFill>
              <a:latin typeface="Times New Roman"/>
              <a:ea typeface="Calibri"/>
            </a:endParaRPr>
          </a:p>
          <a:p>
            <a:pPr algn="just">
              <a:spcAft>
                <a:spcPts val="600"/>
              </a:spcAft>
            </a:pPr>
            <a:r>
              <a:rPr lang="uk-UA" sz="4200" b="1" dirty="0">
                <a:solidFill>
                  <a:schemeClr val="accent1"/>
                </a:solidFill>
                <a:latin typeface="Times New Roman"/>
                <a:ea typeface="Calibri"/>
              </a:rPr>
              <a:t>Примітка 3. </a:t>
            </a:r>
            <a:r>
              <a:rPr lang="uk-UA" sz="4200" b="1" dirty="0">
                <a:solidFill>
                  <a:srgbClr val="000000"/>
                </a:solidFill>
                <a:latin typeface="Times New Roman"/>
                <a:ea typeface="Calibri"/>
              </a:rPr>
              <a:t>Назви посад міністрів, послів, президентів академій тощо в офіційних документах, а також для підкреслення урочистості можна писати з великої букви: </a:t>
            </a:r>
            <a:r>
              <a:rPr lang="uk-UA" sz="4200" i="1" dirty="0" err="1">
                <a:solidFill>
                  <a:srgbClr val="000000"/>
                </a:solidFill>
                <a:latin typeface="Times New Roman"/>
                <a:ea typeface="Calibri"/>
              </a:rPr>
              <a:t>Міні́стр</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осві́ти</a:t>
            </a:r>
            <a:r>
              <a:rPr lang="uk-UA" sz="4200" i="1" dirty="0">
                <a:solidFill>
                  <a:srgbClr val="000000"/>
                </a:solidFill>
                <a:latin typeface="Times New Roman"/>
                <a:ea typeface="Calibri"/>
              </a:rPr>
              <a:t> і </a:t>
            </a:r>
            <a:r>
              <a:rPr lang="uk-UA" sz="4200" i="1" dirty="0" err="1">
                <a:solidFill>
                  <a:srgbClr val="000000"/>
                </a:solidFill>
                <a:latin typeface="Times New Roman"/>
                <a:ea typeface="Calibri"/>
              </a:rPr>
              <a:t>нау́ки</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Украї́ни</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Посо́л</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Респу́бліки</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По́льща</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Президе́нт</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Націона́льної</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акаде́мії</a:t>
            </a:r>
            <a:r>
              <a:rPr lang="uk-UA" sz="4200" i="1" dirty="0">
                <a:solidFill>
                  <a:srgbClr val="000000"/>
                </a:solidFill>
                <a:latin typeface="Times New Roman"/>
                <a:ea typeface="Calibri"/>
              </a:rPr>
              <a:t> </a:t>
            </a:r>
            <a:r>
              <a:rPr lang="uk-UA" sz="4200" i="1" dirty="0" err="1">
                <a:solidFill>
                  <a:srgbClr val="000000"/>
                </a:solidFill>
                <a:latin typeface="Times New Roman"/>
                <a:ea typeface="Calibri"/>
              </a:rPr>
              <a:t>нау́к</a:t>
            </a:r>
            <a:r>
              <a:rPr lang="uk-UA" sz="4200" i="1" dirty="0">
                <a:solidFill>
                  <a:srgbClr val="000000"/>
                </a:solidFill>
                <a:latin typeface="Times New Roman"/>
                <a:ea typeface="Calibri"/>
              </a:rPr>
              <a:t> </a:t>
            </a:r>
            <a:r>
              <a:rPr lang="uk-UA" sz="4200" i="1" dirty="0" err="1" smtClean="0">
                <a:solidFill>
                  <a:srgbClr val="000000"/>
                </a:solidFill>
                <a:latin typeface="Times New Roman"/>
                <a:ea typeface="Calibri"/>
              </a:rPr>
              <a:t>Украї́ни</a:t>
            </a:r>
            <a:endParaRPr lang="uk-UA" sz="4200" dirty="0">
              <a:solidFill>
                <a:srgbClr val="000000"/>
              </a:solidFill>
              <a:latin typeface="Times New Roman"/>
              <a:ea typeface="Calibri"/>
            </a:endParaRPr>
          </a:p>
          <a:p>
            <a:endParaRPr lang="uk-UA" dirty="0"/>
          </a:p>
        </p:txBody>
      </p:sp>
      <p:pic>
        <p:nvPicPr>
          <p:cNvPr id="337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78540"/>
            <a:ext cx="930578" cy="1033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0755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17874" y="476672"/>
            <a:ext cx="4630390" cy="1656184"/>
          </a:xfrm>
        </p:spPr>
        <p:txBody>
          <a:bodyPr>
            <a:normAutofit fontScale="90000"/>
          </a:bodyPr>
          <a:lstStyle/>
          <a:p>
            <a:pPr algn="ctr"/>
            <a:r>
              <a:rPr lang="ru-RU" sz="2800" b="1" dirty="0">
                <a:solidFill>
                  <a:schemeClr val="accent1"/>
                </a:solidFill>
                <a:effectLst>
                  <a:outerShdw blurRad="38100" dist="38100" dir="2700000" algn="tl">
                    <a:srgbClr val="000000">
                      <a:alpha val="43137"/>
                    </a:srgbClr>
                  </a:outerShdw>
                </a:effectLst>
                <a:latin typeface="Constantia" pitchFamily="18" charset="0"/>
              </a:rPr>
              <a:t>Назви орденів, медалей, </a:t>
            </a:r>
            <a:r>
              <a:rPr lang="ru-RU" sz="2800" b="1" dirty="0" smtClean="0">
                <a:solidFill>
                  <a:schemeClr val="accent1"/>
                </a:solidFill>
                <a:effectLst>
                  <a:outerShdw blurRad="38100" dist="38100" dir="2700000" algn="tl">
                    <a:srgbClr val="000000">
                      <a:alpha val="43137"/>
                    </a:srgbClr>
                  </a:outerShdw>
                </a:effectLst>
                <a:latin typeface="Constantia" pitchFamily="18" charset="0"/>
              </a:rPr>
              <a:t/>
            </a:r>
            <a:br>
              <a:rPr lang="ru-RU" sz="2800" b="1" dirty="0" smtClean="0">
                <a:solidFill>
                  <a:schemeClr val="accent1"/>
                </a:solidFill>
                <a:effectLst>
                  <a:outerShdw blurRad="38100" dist="38100" dir="2700000" algn="tl">
                    <a:srgbClr val="000000">
                      <a:alpha val="43137"/>
                    </a:srgbClr>
                  </a:outerShdw>
                </a:effectLst>
                <a:latin typeface="Constantia" pitchFamily="18" charset="0"/>
              </a:rPr>
            </a:br>
            <a:r>
              <a:rPr lang="ru-RU" sz="2800" b="1" dirty="0" smtClean="0">
                <a:solidFill>
                  <a:schemeClr val="accent1"/>
                </a:solidFill>
                <a:effectLst>
                  <a:outerShdw blurRad="38100" dist="38100" dir="2700000" algn="tl">
                    <a:srgbClr val="000000">
                      <a:alpha val="43137"/>
                    </a:srgbClr>
                  </a:outerShdw>
                </a:effectLst>
                <a:latin typeface="Constantia" pitchFamily="18" charset="0"/>
              </a:rPr>
              <a:t>відзнак</a:t>
            </a:r>
            <a:r>
              <a:rPr lang="ru-RU" sz="2800" b="1" dirty="0">
                <a:solidFill>
                  <a:schemeClr val="accent1"/>
                </a:solidFill>
                <a:effectLst>
                  <a:outerShdw blurRad="38100" dist="38100" dir="2700000" algn="tl">
                    <a:srgbClr val="000000">
                      <a:alpha val="43137"/>
                    </a:srgbClr>
                  </a:outerShdw>
                </a:effectLst>
                <a:latin typeface="Constantia" pitchFamily="18" charset="0"/>
              </a:rPr>
              <a:t>, премій </a:t>
            </a:r>
            <a:r>
              <a:rPr lang="ru-RU" dirty="0"/>
              <a:t/>
            </a:r>
            <a:br>
              <a:rPr lang="ru-RU" dirty="0"/>
            </a:br>
            <a:endParaRPr lang="uk-UA" dirty="0"/>
          </a:p>
        </p:txBody>
      </p:sp>
      <p:sp>
        <p:nvSpPr>
          <p:cNvPr id="3" name="Місце для вмісту 2"/>
          <p:cNvSpPr>
            <a:spLocks noGrp="1"/>
          </p:cNvSpPr>
          <p:nvPr>
            <p:ph idx="1"/>
          </p:nvPr>
        </p:nvSpPr>
        <p:spPr>
          <a:xfrm>
            <a:off x="457200" y="1556792"/>
            <a:ext cx="8229600" cy="4968552"/>
          </a:xfrm>
        </p:spPr>
        <p:txBody>
          <a:bodyPr>
            <a:normAutofit fontScale="77500" lnSpcReduction="20000"/>
          </a:bodyPr>
          <a:lstStyle/>
          <a:p>
            <a:pPr algn="just"/>
            <a:r>
              <a:rPr lang="vi-VN" dirty="0" smtClean="0"/>
              <a:t>1</a:t>
            </a:r>
            <a:r>
              <a:rPr lang="vi-VN" dirty="0"/>
              <a:t>. </a:t>
            </a:r>
            <a:r>
              <a:rPr lang="vi-VN" b="1" dirty="0"/>
              <a:t>У назвах орденів, медалей, відзнак з великої букви (крім родових найменувань на зразок о́рден, меда́ль, відзна́ка тощо) пишемо перше слово і власні назви: </a:t>
            </a:r>
            <a:r>
              <a:rPr lang="vi-VN" i="1" dirty="0"/>
              <a:t>о́рден Держа́ви, о́рден Свобо́ди, о́рден кня́зя Яросла́ва Му́дрого, відзна́ка Прези́дента Украї́ни — Хрест Іва́на Мазе́пи, відзна́ка Міністе́рства вну́трішніх справ Украї́ни — нагрудний знак «За безпе́ку наро́ду</a:t>
            </a:r>
            <a:r>
              <a:rPr lang="vi-VN" i="1" dirty="0" smtClean="0"/>
              <a:t>»</a:t>
            </a:r>
            <a:endParaRPr lang="vi-VN" i="1" dirty="0"/>
          </a:p>
          <a:p>
            <a:pPr algn="just"/>
            <a:r>
              <a:rPr lang="vi-VN" b="1" dirty="0"/>
              <a:t>Якщо таку назву взято в лапки, то з великої букви пишемо: </a:t>
            </a:r>
          </a:p>
          <a:p>
            <a:pPr algn="just"/>
            <a:r>
              <a:rPr lang="vi-VN" dirty="0"/>
              <a:t>1) </a:t>
            </a:r>
            <a:r>
              <a:rPr lang="vi-VN" b="1" dirty="0"/>
              <a:t>перше слово та власну назву: </a:t>
            </a:r>
            <a:r>
              <a:rPr lang="vi-VN" i="1" dirty="0"/>
              <a:t>о́рден «Ма́ти-герої́ня», о́рден «За до́блесну ша́хтарську пра́цю», меда́ль «За врято́ване життя́», «За військо́ву слу́́жбу Украї́ні</a:t>
            </a:r>
            <a:r>
              <a:rPr lang="vi-VN" i="1" dirty="0" smtClean="0"/>
              <a:t>»</a:t>
            </a:r>
            <a:endParaRPr lang="vi-VN" dirty="0"/>
          </a:p>
          <a:p>
            <a:pPr algn="just"/>
            <a:r>
              <a:rPr lang="vi-VN" dirty="0"/>
              <a:t>2) </a:t>
            </a:r>
            <a:r>
              <a:rPr lang="vi-VN" b="1" dirty="0"/>
              <a:t>усі слова: </a:t>
            </a:r>
            <a:r>
              <a:rPr lang="vi-VN" i="1" dirty="0"/>
              <a:t>о́рден «Золота́ Зі́рка</a:t>
            </a:r>
            <a:r>
              <a:rPr lang="vi-VN" i="1" dirty="0" smtClean="0"/>
              <a:t>»</a:t>
            </a:r>
            <a:endParaRPr lang="vi-VN" i="1" dirty="0"/>
          </a:p>
          <a:p>
            <a:pPr algn="just"/>
            <a:r>
              <a:rPr lang="vi-VN" b="1" dirty="0"/>
              <a:t>2. Назви спортивних нагород пишемо з малої букви: </a:t>
            </a:r>
            <a:r>
              <a:rPr lang="vi-VN" i="1" dirty="0"/>
              <a:t>золота́ (срі́бна, бронзо́ва) меда́ль, олімпі́йська меда́ль. Так само: закінчити школу із золотою (срібною) </a:t>
            </a:r>
            <a:r>
              <a:rPr lang="vi-VN" i="1" dirty="0" smtClean="0"/>
              <a:t>медаллю</a:t>
            </a:r>
            <a:endParaRPr lang="vi-VN" i="1" dirty="0"/>
          </a:p>
          <a:p>
            <a:pPr algn="just"/>
            <a:r>
              <a:rPr lang="vi-VN" dirty="0"/>
              <a:t>3. </a:t>
            </a:r>
            <a:r>
              <a:rPr lang="vi-VN" b="1" dirty="0"/>
              <a:t>У назвах премій перше слово і власні назви в них пишемо з великої букви: </a:t>
            </a:r>
            <a:r>
              <a:rPr lang="vi-VN" i="1" dirty="0"/>
              <a:t>Но́белівська пре́мія, Націона́льна пре́мія Украї́ни і́мені Тара́са Шевче́нка, Держа́вна пре́мія Украї́ни в га́лузі нау́ки і те́хніки, Держа́вна пре́мія Украї́ни і́мені Олексан́дра </a:t>
            </a:r>
            <a:r>
              <a:rPr lang="vi-VN" i="1" dirty="0" smtClean="0"/>
              <a:t>Довже́нка</a:t>
            </a:r>
            <a:endParaRPr lang="vi-VN" i="1" dirty="0"/>
          </a:p>
          <a:p>
            <a:endParaRPr lang="uk-UA"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0272" y="417825"/>
            <a:ext cx="1542678" cy="10547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8301" y="344768"/>
            <a:ext cx="1562298" cy="11277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85636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90864" y="980728"/>
            <a:ext cx="3981335" cy="1152128"/>
          </a:xfrm>
        </p:spPr>
        <p:txBody>
          <a:bodyPr>
            <a:normAutofit fontScale="90000"/>
          </a:bodyPr>
          <a:lstStyle/>
          <a:p>
            <a:pPr algn="ctr"/>
            <a:r>
              <a:rPr lang="ru-RU" sz="3100" b="1" dirty="0">
                <a:solidFill>
                  <a:schemeClr val="accent1"/>
                </a:solidFill>
                <a:effectLst>
                  <a:outerShdw blurRad="38100" dist="38100" dir="2700000" algn="tl">
                    <a:srgbClr val="000000">
                      <a:alpha val="43137"/>
                    </a:srgbClr>
                  </a:outerShdw>
                </a:effectLst>
                <a:latin typeface="Constantia" pitchFamily="18" charset="0"/>
              </a:rPr>
              <a:t>Назви товарних знаків, </a:t>
            </a:r>
            <a:r>
              <a:rPr lang="ru-RU" sz="3100" b="1" dirty="0" smtClean="0">
                <a:solidFill>
                  <a:schemeClr val="accent1"/>
                </a:solidFill>
                <a:effectLst>
                  <a:outerShdw blurRad="38100" dist="38100" dir="2700000" algn="tl">
                    <a:srgbClr val="000000">
                      <a:alpha val="43137"/>
                    </a:srgbClr>
                  </a:outerShdw>
                </a:effectLst>
                <a:latin typeface="Constantia" pitchFamily="18" charset="0"/>
              </a:rPr>
              <a:t>марок </a:t>
            </a:r>
            <a:r>
              <a:rPr lang="ru-RU" sz="3100" b="1" dirty="0">
                <a:solidFill>
                  <a:schemeClr val="accent1"/>
                </a:solidFill>
                <a:effectLst>
                  <a:outerShdw blurRad="38100" dist="38100" dir="2700000" algn="tl">
                    <a:srgbClr val="000000">
                      <a:alpha val="43137"/>
                    </a:srgbClr>
                  </a:outerShdw>
                </a:effectLst>
                <a:latin typeface="Constantia" pitchFamily="18" charset="0"/>
              </a:rPr>
              <a:t>виробів</a:t>
            </a:r>
            <a:r>
              <a:rPr lang="ru-RU" sz="3100" b="1" dirty="0">
                <a:effectLst>
                  <a:outerShdw blurRad="38100" dist="38100" dir="2700000" algn="tl">
                    <a:srgbClr val="000000">
                      <a:alpha val="43137"/>
                    </a:srgbClr>
                  </a:outerShdw>
                </a:effectLst>
                <a:latin typeface="Constantia" pitchFamily="18" charset="0"/>
              </a:rPr>
              <a:t> </a:t>
            </a:r>
            <a:r>
              <a:rPr lang="ru-RU" dirty="0"/>
              <a:t/>
            </a:r>
            <a:br>
              <a:rPr lang="ru-RU" dirty="0"/>
            </a:br>
            <a:endParaRPr lang="uk-UA" dirty="0"/>
          </a:p>
        </p:txBody>
      </p:sp>
      <p:sp>
        <p:nvSpPr>
          <p:cNvPr id="3" name="Місце для вмісту 2"/>
          <p:cNvSpPr>
            <a:spLocks noGrp="1"/>
          </p:cNvSpPr>
          <p:nvPr>
            <p:ph idx="1"/>
          </p:nvPr>
        </p:nvSpPr>
        <p:spPr>
          <a:xfrm>
            <a:off x="323528" y="1484784"/>
            <a:ext cx="8568952" cy="5256584"/>
          </a:xfrm>
        </p:spPr>
        <p:txBody>
          <a:bodyPr>
            <a:normAutofit fontScale="77500" lnSpcReduction="20000"/>
          </a:bodyPr>
          <a:lstStyle/>
          <a:p>
            <a:pPr algn="just"/>
            <a:r>
              <a:rPr lang="vi-VN" dirty="0" smtClean="0">
                <a:latin typeface="Constantia" pitchFamily="18" charset="0"/>
              </a:rPr>
              <a:t>1</a:t>
            </a:r>
            <a:r>
              <a:rPr lang="vi-VN" dirty="0">
                <a:latin typeface="Constantia" pitchFamily="18" charset="0"/>
              </a:rPr>
              <a:t>. </a:t>
            </a:r>
            <a:r>
              <a:rPr lang="vi-VN" b="1" dirty="0">
                <a:latin typeface="Constantia" pitchFamily="18" charset="0"/>
              </a:rPr>
              <a:t>Торгові назви продуктових, парфумерних і т. ін. товарів, тютюнових виробів, вин, мінеральних вод та інших напоїв беремо в лапки і пишемо з великої букви: </a:t>
            </a:r>
            <a:r>
              <a:rPr lang="vi-VN" i="1" dirty="0">
                <a:latin typeface="Constantia" pitchFamily="18" charset="0"/>
              </a:rPr>
              <a:t>цуке́рки «Асорті́», сир «Королі́вський», ковбаса́ «Кра́ківська», шокола́д «Сві́точ», цигарки́ «Украї́нські», вино́ «Перли́на сте́пу», конья́к «Та́врія», мінера́льна вода́ «Мо́ршинська», напі́й «Жи́вчик», духи́ «Ліле́я», шампу́нь «Оли́вковий», кросі́вки «Найк», взуття ́«Крокс</a:t>
            </a:r>
            <a:r>
              <a:rPr lang="vi-VN" i="1" dirty="0" smtClean="0">
                <a:latin typeface="Constantia" pitchFamily="18" charset="0"/>
              </a:rPr>
              <a:t>»</a:t>
            </a:r>
            <a:endParaRPr lang="vi-VN" i="1" dirty="0">
              <a:latin typeface="Constantia" pitchFamily="18" charset="0"/>
            </a:endParaRPr>
          </a:p>
          <a:p>
            <a:pPr algn="just"/>
            <a:r>
              <a:rPr lang="vi-VN" dirty="0">
                <a:latin typeface="Constantia" pitchFamily="18" charset="0"/>
              </a:rPr>
              <a:t>2. </a:t>
            </a:r>
            <a:r>
              <a:rPr lang="vi-VN" b="1" dirty="0">
                <a:latin typeface="Constantia" pitchFamily="18" charset="0"/>
              </a:rPr>
              <a:t>Назви виробничих марок технічних виробів (машин, приладів і т. ін.) беремо в лапки і пишемо з великої букви: </a:t>
            </a:r>
            <a:r>
              <a:rPr lang="vi-VN" i="1" dirty="0">
                <a:latin typeface="Constantia" pitchFamily="18" charset="0"/>
              </a:rPr>
              <a:t>автомобілі «Ніса́н», «Во́льво», «Фольксва́ген»), літак «Бо́їнг 777», тра́ктор «Слобожа́нець</a:t>
            </a:r>
            <a:r>
              <a:rPr lang="vi-VN" i="1" dirty="0" smtClean="0">
                <a:latin typeface="Constantia" pitchFamily="18" charset="0"/>
              </a:rPr>
              <a:t>»</a:t>
            </a:r>
            <a:endParaRPr lang="vi-VN" i="1" dirty="0">
              <a:latin typeface="Constantia" pitchFamily="18" charset="0"/>
            </a:endParaRPr>
          </a:p>
          <a:p>
            <a:pPr algn="just"/>
            <a:r>
              <a:rPr lang="vi-VN" b="1" dirty="0">
                <a:latin typeface="Constantia" pitchFamily="18" charset="0"/>
              </a:rPr>
              <a:t>Але назви самих виробів беремо в лапки і пишемо з малої букви:</a:t>
            </a:r>
            <a:r>
              <a:rPr lang="vi-VN" dirty="0">
                <a:latin typeface="Constantia" pitchFamily="18" charset="0"/>
              </a:rPr>
              <a:t> </a:t>
            </a:r>
            <a:r>
              <a:rPr lang="vi-VN" i="1" dirty="0">
                <a:latin typeface="Constantia" pitchFamily="18" charset="0"/>
              </a:rPr>
              <a:t>«ніса́н», «во́льво» «фольксва́ген» (автомобілі), «бо́їнг» (літак). «слобожа́́нець» (трактор</a:t>
            </a:r>
            <a:r>
              <a:rPr lang="vi-VN" i="1" dirty="0" smtClean="0">
                <a:latin typeface="Constantia" pitchFamily="18" charset="0"/>
              </a:rPr>
              <a:t>)</a:t>
            </a:r>
            <a:endParaRPr lang="vi-VN" i="1" dirty="0">
              <a:latin typeface="Constantia" pitchFamily="18" charset="0"/>
            </a:endParaRPr>
          </a:p>
          <a:p>
            <a:pPr algn="just"/>
            <a:r>
              <a:rPr lang="vi-VN" dirty="0">
                <a:latin typeface="Constantia" pitchFamily="18" charset="0"/>
              </a:rPr>
              <a:t>3. </a:t>
            </a:r>
            <a:r>
              <a:rPr lang="vi-VN" b="1" dirty="0">
                <a:latin typeface="Constantia" pitchFamily="18" charset="0"/>
              </a:rPr>
              <a:t>Власні назви кораблів, поїздів, літаків тощо беремо в лапки, і перше слово в назві (і всі власні назви) пишемо з великої букви: </a:t>
            </a:r>
            <a:r>
              <a:rPr lang="vi-VN" i="1" dirty="0">
                <a:latin typeface="Constantia" pitchFamily="18" charset="0"/>
              </a:rPr>
              <a:t>круї́зний ла́йнер «Гармо́нія морі́в», по́їзд «Чорномо́рець</a:t>
            </a:r>
            <a:r>
              <a:rPr lang="vi-VN" i="1" dirty="0" smtClean="0">
                <a:latin typeface="Constantia" pitchFamily="18" charset="0"/>
              </a:rPr>
              <a:t>»</a:t>
            </a:r>
            <a:endParaRPr lang="vi-VN" i="1" dirty="0">
              <a:latin typeface="Constantia" pitchFamily="18" charset="0"/>
            </a:endParaRPr>
          </a:p>
          <a:p>
            <a:pPr algn="just"/>
            <a:r>
              <a:rPr lang="vi-VN" dirty="0">
                <a:latin typeface="Constantia" pitchFamily="18" charset="0"/>
              </a:rPr>
              <a:t>4. </a:t>
            </a:r>
            <a:r>
              <a:rPr lang="vi-VN" b="1" dirty="0">
                <a:latin typeface="Constantia" pitchFamily="18" charset="0"/>
              </a:rPr>
              <a:t>Абревіатурні назви виробничих марок і виробів пишемо без лапок: </a:t>
            </a:r>
            <a:r>
              <a:rPr lang="vi-VN" i="1" dirty="0">
                <a:latin typeface="Constantia" pitchFamily="18" charset="0"/>
              </a:rPr>
              <a:t>Ан-225, А-340, В-77, </a:t>
            </a:r>
            <a:r>
              <a:rPr lang="vi-VN" i="1" dirty="0" smtClean="0">
                <a:latin typeface="Constantia" pitchFamily="18" charset="0"/>
              </a:rPr>
              <a:t>КрАЗ</a:t>
            </a:r>
            <a:endParaRPr lang="vi-VN" i="1" dirty="0">
              <a:latin typeface="Constantia" pitchFamily="18" charset="0"/>
            </a:endParaRPr>
          </a:p>
          <a:p>
            <a:endParaRPr lang="uk-UA"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12929" y="161306"/>
            <a:ext cx="2332484" cy="1284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7" y="179946"/>
            <a:ext cx="1995329" cy="12470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63631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908720"/>
            <a:ext cx="8229600" cy="1008112"/>
          </a:xfrm>
        </p:spPr>
        <p:txBody>
          <a:bodyPr>
            <a:normAutofit fontScale="90000"/>
          </a:bodyPr>
          <a:lstStyle/>
          <a:p>
            <a:pPr marL="274320" lvl="0" indent="-274320" algn="ctr">
              <a:spcBef>
                <a:spcPct val="20000"/>
              </a:spcBef>
            </a:pPr>
            <a:r>
              <a:rPr lang="uk-UA" sz="3100" b="1" dirty="0">
                <a:solidFill>
                  <a:schemeClr val="accent1"/>
                </a:solidFill>
                <a:effectLst>
                  <a:outerShdw blurRad="38100" dist="38100" dir="2700000" algn="tl">
                    <a:srgbClr val="000000">
                      <a:alpha val="43137"/>
                    </a:srgbClr>
                  </a:outerShdw>
                </a:effectLst>
                <a:latin typeface="Constantia" pitchFamily="18" charset="0"/>
                <a:ea typeface="Calibri"/>
                <a:cs typeface="+mn-cs"/>
              </a:rPr>
              <a:t>Назви порід тварин, видів і сортів рослин </a:t>
            </a:r>
            <a:r>
              <a:rPr lang="uk-UA" sz="2000" dirty="0">
                <a:solidFill>
                  <a:srgbClr val="000000"/>
                </a:solidFill>
                <a:latin typeface="Times New Roman"/>
                <a:ea typeface="Calibri"/>
                <a:cs typeface="+mn-cs"/>
              </a:rPr>
              <a:t/>
            </a:r>
            <a:br>
              <a:rPr lang="uk-UA" sz="2000" dirty="0">
                <a:solidFill>
                  <a:srgbClr val="000000"/>
                </a:solidFill>
                <a:latin typeface="Times New Roman"/>
                <a:ea typeface="Calibri"/>
                <a:cs typeface="+mn-cs"/>
              </a:rPr>
            </a:br>
            <a:endParaRPr lang="uk-UA" dirty="0"/>
          </a:p>
        </p:txBody>
      </p:sp>
      <p:sp>
        <p:nvSpPr>
          <p:cNvPr id="3" name="Місце для вмісту 2"/>
          <p:cNvSpPr>
            <a:spLocks noGrp="1"/>
          </p:cNvSpPr>
          <p:nvPr>
            <p:ph idx="1"/>
          </p:nvPr>
        </p:nvSpPr>
        <p:spPr>
          <a:xfrm>
            <a:off x="457200" y="1412776"/>
            <a:ext cx="8229600" cy="5040560"/>
          </a:xfrm>
        </p:spPr>
        <p:txBody>
          <a:bodyPr>
            <a:normAutofit/>
          </a:bodyPr>
          <a:lstStyle/>
          <a:p>
            <a:pPr algn="just">
              <a:spcAft>
                <a:spcPts val="600"/>
              </a:spcAft>
            </a:pPr>
            <a:r>
              <a:rPr lang="uk-UA" sz="2000" dirty="0" smtClean="0">
                <a:solidFill>
                  <a:srgbClr val="000000"/>
                </a:solidFill>
                <a:latin typeface="Constantia" pitchFamily="18" charset="0"/>
                <a:ea typeface="Calibri"/>
              </a:rPr>
              <a:t>1</a:t>
            </a:r>
            <a:r>
              <a:rPr lang="uk-UA" sz="2000" dirty="0">
                <a:solidFill>
                  <a:srgbClr val="000000"/>
                </a:solidFill>
                <a:latin typeface="Constantia" pitchFamily="18" charset="0"/>
                <a:ea typeface="Calibri"/>
              </a:rPr>
              <a:t>. </a:t>
            </a:r>
            <a:r>
              <a:rPr lang="uk-UA" sz="2000" b="1" dirty="0">
                <a:solidFill>
                  <a:srgbClr val="000000"/>
                </a:solidFill>
                <a:latin typeface="Constantia" pitchFamily="18" charset="0"/>
                <a:ea typeface="Calibri"/>
              </a:rPr>
              <a:t>Назви порід тварин пишемо з малої букви: </a:t>
            </a:r>
            <a:r>
              <a:rPr lang="uk-UA" sz="2000" i="1" dirty="0" err="1">
                <a:solidFill>
                  <a:srgbClr val="000000"/>
                </a:solidFill>
                <a:latin typeface="Constantia" pitchFamily="18" charset="0"/>
                <a:ea typeface="Calibri"/>
              </a:rPr>
              <a:t>вівча́рка</a:t>
            </a:r>
            <a:r>
              <a:rPr lang="uk-UA" sz="2000" i="1" dirty="0">
                <a:solidFill>
                  <a:srgbClr val="000000"/>
                </a:solidFill>
                <a:latin typeface="Constantia" pitchFamily="18" charset="0"/>
                <a:ea typeface="Calibri"/>
              </a:rPr>
              <a:t>, </a:t>
            </a:r>
            <a:r>
              <a:rPr lang="uk-UA" sz="2000" i="1" dirty="0" err="1">
                <a:solidFill>
                  <a:srgbClr val="000000"/>
                </a:solidFill>
                <a:latin typeface="Constantia" pitchFamily="18" charset="0"/>
                <a:ea typeface="Calibri"/>
              </a:rPr>
              <a:t>спаніє́ль</a:t>
            </a:r>
            <a:r>
              <a:rPr lang="uk-UA" sz="2000" i="1" dirty="0">
                <a:solidFill>
                  <a:srgbClr val="000000"/>
                </a:solidFill>
                <a:latin typeface="Constantia" pitchFamily="18" charset="0"/>
                <a:ea typeface="Calibri"/>
              </a:rPr>
              <a:t>, </a:t>
            </a:r>
            <a:r>
              <a:rPr lang="uk-UA" sz="2000" i="1" dirty="0" err="1">
                <a:solidFill>
                  <a:srgbClr val="000000"/>
                </a:solidFill>
                <a:latin typeface="Constantia" pitchFamily="18" charset="0"/>
                <a:ea typeface="Calibri"/>
              </a:rPr>
              <a:t>доберма́н</a:t>
            </a:r>
            <a:r>
              <a:rPr lang="uk-UA" sz="2000" i="1" dirty="0">
                <a:solidFill>
                  <a:srgbClr val="000000"/>
                </a:solidFill>
                <a:latin typeface="Constantia" pitchFamily="18" charset="0"/>
                <a:ea typeface="Calibri"/>
              </a:rPr>
              <a:t> </a:t>
            </a:r>
            <a:r>
              <a:rPr lang="uk-UA" sz="2000" dirty="0">
                <a:solidFill>
                  <a:srgbClr val="000000"/>
                </a:solidFill>
                <a:latin typeface="Constantia" pitchFamily="18" charset="0"/>
                <a:ea typeface="Calibri"/>
              </a:rPr>
              <a:t>(собаки), </a:t>
            </a:r>
            <a:r>
              <a:rPr lang="uk-UA" sz="2000" i="1" dirty="0" err="1">
                <a:solidFill>
                  <a:srgbClr val="000000"/>
                </a:solidFill>
                <a:latin typeface="Constantia" pitchFamily="18" charset="0"/>
                <a:ea typeface="Calibri"/>
              </a:rPr>
              <a:t>го́нтер</a:t>
            </a:r>
            <a:r>
              <a:rPr lang="uk-UA" sz="2000" i="1" dirty="0">
                <a:solidFill>
                  <a:srgbClr val="000000"/>
                </a:solidFill>
                <a:latin typeface="Constantia" pitchFamily="18" charset="0"/>
                <a:ea typeface="Calibri"/>
              </a:rPr>
              <a:t>, </a:t>
            </a:r>
            <a:r>
              <a:rPr lang="uk-UA" sz="2000" i="1" dirty="0" err="1">
                <a:solidFill>
                  <a:srgbClr val="000000"/>
                </a:solidFill>
                <a:latin typeface="Constantia" pitchFamily="18" charset="0"/>
                <a:ea typeface="Calibri"/>
              </a:rPr>
              <a:t>муста́нг</a:t>
            </a:r>
            <a:r>
              <a:rPr lang="uk-UA" sz="2000" i="1" dirty="0">
                <a:solidFill>
                  <a:srgbClr val="000000"/>
                </a:solidFill>
                <a:latin typeface="Constantia" pitchFamily="18" charset="0"/>
                <a:ea typeface="Calibri"/>
              </a:rPr>
              <a:t>, </a:t>
            </a:r>
            <a:r>
              <a:rPr lang="uk-UA" sz="2000" dirty="0">
                <a:solidFill>
                  <a:srgbClr val="000000"/>
                </a:solidFill>
                <a:latin typeface="Constantia" pitchFamily="18" charset="0"/>
                <a:ea typeface="Calibri"/>
              </a:rPr>
              <a:t>(коні), </a:t>
            </a:r>
            <a:r>
              <a:rPr lang="uk-UA" sz="2000" i="1" dirty="0" err="1">
                <a:solidFill>
                  <a:srgbClr val="000000"/>
                </a:solidFill>
                <a:latin typeface="Constantia" pitchFamily="18" charset="0"/>
                <a:ea typeface="Calibri"/>
              </a:rPr>
              <a:t>кохінхі́н</a:t>
            </a:r>
            <a:r>
              <a:rPr lang="uk-UA" sz="2000" i="1" dirty="0">
                <a:solidFill>
                  <a:srgbClr val="000000"/>
                </a:solidFill>
                <a:latin typeface="Constantia" pitchFamily="18" charset="0"/>
                <a:ea typeface="Calibri"/>
              </a:rPr>
              <a:t>, </a:t>
            </a:r>
            <a:r>
              <a:rPr lang="uk-UA" sz="2000" i="1" dirty="0" err="1">
                <a:solidFill>
                  <a:srgbClr val="000000"/>
                </a:solidFill>
                <a:latin typeface="Constantia" pitchFamily="18" charset="0"/>
                <a:ea typeface="Calibri"/>
              </a:rPr>
              <a:t>плімутро́к</a:t>
            </a:r>
            <a:r>
              <a:rPr lang="uk-UA" sz="2000" i="1" dirty="0">
                <a:solidFill>
                  <a:srgbClr val="000000"/>
                </a:solidFill>
                <a:latin typeface="Constantia" pitchFamily="18" charset="0"/>
                <a:ea typeface="Calibri"/>
              </a:rPr>
              <a:t> </a:t>
            </a:r>
            <a:r>
              <a:rPr lang="uk-UA" sz="2000" dirty="0">
                <a:solidFill>
                  <a:srgbClr val="000000"/>
                </a:solidFill>
                <a:latin typeface="Constantia" pitchFamily="18" charset="0"/>
                <a:ea typeface="Calibri"/>
              </a:rPr>
              <a:t>(кури), </a:t>
            </a:r>
            <a:r>
              <a:rPr lang="uk-UA" sz="2000" i="1" dirty="0" err="1">
                <a:solidFill>
                  <a:srgbClr val="000000"/>
                </a:solidFill>
                <a:latin typeface="Constantia" pitchFamily="18" charset="0"/>
                <a:ea typeface="Calibri"/>
              </a:rPr>
              <a:t>мерино́с</a:t>
            </a:r>
            <a:r>
              <a:rPr lang="uk-UA" sz="2000" i="1" dirty="0">
                <a:solidFill>
                  <a:srgbClr val="000000"/>
                </a:solidFill>
                <a:latin typeface="Constantia" pitchFamily="18" charset="0"/>
                <a:ea typeface="Calibri"/>
              </a:rPr>
              <a:t>, </a:t>
            </a:r>
            <a:r>
              <a:rPr lang="uk-UA" sz="2000" i="1" dirty="0" err="1">
                <a:solidFill>
                  <a:srgbClr val="000000"/>
                </a:solidFill>
                <a:latin typeface="Constantia" pitchFamily="18" charset="0"/>
                <a:ea typeface="Calibri"/>
              </a:rPr>
              <a:t>лако́н</a:t>
            </a:r>
            <a:r>
              <a:rPr lang="uk-UA" sz="2000" i="1" dirty="0">
                <a:solidFill>
                  <a:srgbClr val="000000"/>
                </a:solidFill>
                <a:latin typeface="Constantia" pitchFamily="18" charset="0"/>
                <a:ea typeface="Calibri"/>
              </a:rPr>
              <a:t> </a:t>
            </a:r>
            <a:r>
              <a:rPr lang="uk-UA" sz="2000" dirty="0">
                <a:solidFill>
                  <a:srgbClr val="000000"/>
                </a:solidFill>
                <a:latin typeface="Constantia" pitchFamily="18" charset="0"/>
                <a:ea typeface="Calibri"/>
              </a:rPr>
              <a:t>(вівці</a:t>
            </a:r>
            <a:r>
              <a:rPr lang="uk-UA" sz="2000" dirty="0" smtClean="0">
                <a:solidFill>
                  <a:srgbClr val="000000"/>
                </a:solidFill>
                <a:latin typeface="Constantia" pitchFamily="18" charset="0"/>
                <a:ea typeface="Calibri"/>
              </a:rPr>
              <a:t>)</a:t>
            </a:r>
            <a:endParaRPr lang="uk-UA" sz="2000" dirty="0">
              <a:solidFill>
                <a:srgbClr val="000000"/>
              </a:solidFill>
              <a:latin typeface="Constantia" pitchFamily="18" charset="0"/>
              <a:ea typeface="Calibri"/>
            </a:endParaRPr>
          </a:p>
          <a:p>
            <a:pPr algn="just">
              <a:spcAft>
                <a:spcPts val="600"/>
              </a:spcAft>
            </a:pPr>
            <a:r>
              <a:rPr lang="uk-UA" sz="2000" b="1" dirty="0">
                <a:solidFill>
                  <a:srgbClr val="000000"/>
                </a:solidFill>
                <a:latin typeface="Constantia" pitchFamily="18" charset="0"/>
                <a:ea typeface="Calibri"/>
              </a:rPr>
              <a:t>2. У неспеціальних текстах назви сортів рослин беремо в лапки і пишемо з малої букви (зокрема й власні назви): </a:t>
            </a:r>
            <a:r>
              <a:rPr lang="uk-UA" sz="2000" i="1" dirty="0" err="1">
                <a:solidFill>
                  <a:srgbClr val="000000"/>
                </a:solidFill>
                <a:latin typeface="Constantia" pitchFamily="18" charset="0"/>
                <a:ea typeface="Calibri"/>
              </a:rPr>
              <a:t>пшени́ця</a:t>
            </a:r>
            <a:r>
              <a:rPr lang="uk-UA" sz="2000" i="1" dirty="0">
                <a:solidFill>
                  <a:srgbClr val="000000"/>
                </a:solidFill>
                <a:latin typeface="Constantia" pitchFamily="18" charset="0"/>
                <a:ea typeface="Calibri"/>
              </a:rPr>
              <a:t> «</a:t>
            </a:r>
            <a:r>
              <a:rPr lang="uk-UA" sz="2000" i="1" dirty="0" err="1">
                <a:solidFill>
                  <a:srgbClr val="000000"/>
                </a:solidFill>
                <a:latin typeface="Constantia" pitchFamily="18" charset="0"/>
                <a:ea typeface="Calibri"/>
              </a:rPr>
              <a:t>золотоколо́са</a:t>
            </a:r>
            <a:r>
              <a:rPr lang="uk-UA" sz="2000" i="1" dirty="0">
                <a:solidFill>
                  <a:srgbClr val="000000"/>
                </a:solidFill>
                <a:latin typeface="Constantia" pitchFamily="18" charset="0"/>
                <a:ea typeface="Calibri"/>
              </a:rPr>
              <a:t>», груша «</a:t>
            </a:r>
            <a:r>
              <a:rPr lang="uk-UA" sz="2000" i="1" dirty="0" err="1">
                <a:solidFill>
                  <a:srgbClr val="000000"/>
                </a:solidFill>
                <a:latin typeface="Constantia" pitchFamily="18" charset="0"/>
                <a:ea typeface="Calibri"/>
              </a:rPr>
              <a:t>парижа́нка</a:t>
            </a:r>
            <a:r>
              <a:rPr lang="uk-UA" sz="2000" i="1" dirty="0">
                <a:solidFill>
                  <a:srgbClr val="000000"/>
                </a:solidFill>
                <a:latin typeface="Constantia" pitchFamily="18" charset="0"/>
                <a:ea typeface="Calibri"/>
              </a:rPr>
              <a:t>», </a:t>
            </a:r>
            <a:r>
              <a:rPr lang="uk-UA" sz="2000" i="1" dirty="0" err="1">
                <a:solidFill>
                  <a:srgbClr val="000000"/>
                </a:solidFill>
                <a:latin typeface="Constantia" pitchFamily="18" charset="0"/>
                <a:ea typeface="Calibri"/>
              </a:rPr>
              <a:t>троя́нда</a:t>
            </a:r>
            <a:r>
              <a:rPr lang="uk-UA" sz="2000" i="1" dirty="0">
                <a:solidFill>
                  <a:srgbClr val="000000"/>
                </a:solidFill>
                <a:latin typeface="Constantia" pitchFamily="18" charset="0"/>
                <a:ea typeface="Calibri"/>
              </a:rPr>
              <a:t> «</a:t>
            </a:r>
            <a:r>
              <a:rPr lang="uk-UA" sz="2000" i="1" dirty="0" err="1">
                <a:solidFill>
                  <a:srgbClr val="000000"/>
                </a:solidFill>
                <a:latin typeface="Constantia" pitchFamily="18" charset="0"/>
                <a:ea typeface="Calibri"/>
              </a:rPr>
              <a:t>гло́рія-дей</a:t>
            </a:r>
            <a:r>
              <a:rPr lang="uk-UA" sz="2000" i="1" dirty="0">
                <a:solidFill>
                  <a:srgbClr val="000000"/>
                </a:solidFill>
                <a:latin typeface="Constantia" pitchFamily="18" charset="0"/>
                <a:ea typeface="Calibri"/>
              </a:rPr>
              <a:t>», </a:t>
            </a:r>
            <a:r>
              <a:rPr lang="uk-UA" sz="2000" i="1" dirty="0" err="1">
                <a:solidFill>
                  <a:srgbClr val="000000"/>
                </a:solidFill>
                <a:latin typeface="Constantia" pitchFamily="18" charset="0"/>
                <a:ea typeface="Calibri"/>
              </a:rPr>
              <a:t>мали́на</a:t>
            </a:r>
            <a:r>
              <a:rPr lang="uk-UA" sz="2000" i="1" dirty="0">
                <a:solidFill>
                  <a:srgbClr val="000000"/>
                </a:solidFill>
                <a:latin typeface="Constantia" pitchFamily="18" charset="0"/>
                <a:ea typeface="Calibri"/>
              </a:rPr>
              <a:t> «</a:t>
            </a:r>
            <a:r>
              <a:rPr lang="uk-UA" sz="2000" i="1" dirty="0" err="1">
                <a:solidFill>
                  <a:srgbClr val="000000"/>
                </a:solidFill>
                <a:latin typeface="Constantia" pitchFamily="18" charset="0"/>
                <a:ea typeface="Calibri"/>
              </a:rPr>
              <a:t>гера́кл</a:t>
            </a:r>
            <a:r>
              <a:rPr lang="uk-UA" sz="2000" i="1" dirty="0" smtClean="0">
                <a:solidFill>
                  <a:srgbClr val="000000"/>
                </a:solidFill>
                <a:latin typeface="Constantia" pitchFamily="18" charset="0"/>
                <a:ea typeface="Calibri"/>
              </a:rPr>
              <a:t>»</a:t>
            </a:r>
            <a:endParaRPr lang="uk-UA" sz="2000" dirty="0">
              <a:solidFill>
                <a:srgbClr val="000000"/>
              </a:solidFill>
              <a:latin typeface="Constantia" pitchFamily="18" charset="0"/>
              <a:ea typeface="Calibri"/>
            </a:endParaRPr>
          </a:p>
          <a:p>
            <a:pPr algn="just">
              <a:spcAft>
                <a:spcPts val="600"/>
              </a:spcAft>
            </a:pPr>
            <a:r>
              <a:rPr lang="uk-UA" sz="2000" b="1" dirty="0">
                <a:latin typeface="Constantia" pitchFamily="18" charset="0"/>
                <a:ea typeface="Calibri"/>
                <a:cs typeface="Times New Roman"/>
              </a:rPr>
              <a:t>3. У спеціальній літературі в назвах сортів рослин перше слово (і всі власні назви) пишемо з великої букви: </a:t>
            </a:r>
            <a:r>
              <a:rPr lang="uk-UA" sz="2000" i="1" dirty="0" err="1">
                <a:latin typeface="Constantia" pitchFamily="18" charset="0"/>
                <a:ea typeface="Calibri"/>
                <a:cs typeface="Times New Roman"/>
              </a:rPr>
              <a:t>сморо́дина</a:t>
            </a:r>
            <a:r>
              <a:rPr lang="uk-UA" sz="2000" i="1" dirty="0">
                <a:latin typeface="Constantia" pitchFamily="18" charset="0"/>
                <a:ea typeface="Calibri"/>
                <a:cs typeface="Times New Roman"/>
              </a:rPr>
              <a:t> </a:t>
            </a:r>
            <a:r>
              <a:rPr lang="uk-UA" sz="2000" i="1" dirty="0" err="1">
                <a:latin typeface="Constantia" pitchFamily="18" charset="0"/>
                <a:ea typeface="Calibri"/>
                <a:cs typeface="Times New Roman"/>
              </a:rPr>
              <a:t>Софії́вська</a:t>
            </a:r>
            <a:r>
              <a:rPr lang="uk-UA" sz="2000" i="1" dirty="0">
                <a:latin typeface="Constantia" pitchFamily="18" charset="0"/>
                <a:ea typeface="Calibri"/>
                <a:cs typeface="Times New Roman"/>
              </a:rPr>
              <a:t>, </a:t>
            </a:r>
            <a:r>
              <a:rPr lang="uk-UA" sz="2000" i="1" dirty="0" err="1">
                <a:latin typeface="Constantia" pitchFamily="18" charset="0"/>
                <a:ea typeface="Calibri"/>
                <a:cs typeface="Times New Roman"/>
              </a:rPr>
              <a:t>огіро́к</a:t>
            </a:r>
            <a:r>
              <a:rPr lang="uk-UA" sz="2000" i="1" dirty="0">
                <a:latin typeface="Constantia" pitchFamily="18" charset="0"/>
                <a:ea typeface="Calibri"/>
                <a:cs typeface="Times New Roman"/>
              </a:rPr>
              <a:t> </a:t>
            </a:r>
            <a:r>
              <a:rPr lang="uk-UA" sz="2000" i="1" dirty="0" err="1">
                <a:latin typeface="Constantia" pitchFamily="18" charset="0"/>
                <a:ea typeface="Calibri"/>
                <a:cs typeface="Times New Roman"/>
              </a:rPr>
              <a:t>Корольо́к</a:t>
            </a:r>
            <a:r>
              <a:rPr lang="uk-UA" sz="2000" i="1" dirty="0">
                <a:latin typeface="Constantia" pitchFamily="18" charset="0"/>
                <a:ea typeface="Calibri"/>
                <a:cs typeface="Times New Roman"/>
              </a:rPr>
              <a:t>, </a:t>
            </a:r>
            <a:r>
              <a:rPr lang="uk-UA" sz="2000" i="1" dirty="0" err="1">
                <a:latin typeface="Constantia" pitchFamily="18" charset="0"/>
                <a:ea typeface="Calibri"/>
                <a:cs typeface="Times New Roman"/>
              </a:rPr>
              <a:t>тюльпа́н</a:t>
            </a:r>
            <a:r>
              <a:rPr lang="uk-UA" sz="2000" i="1" dirty="0">
                <a:latin typeface="Constantia" pitchFamily="18" charset="0"/>
                <a:ea typeface="Calibri"/>
                <a:cs typeface="Times New Roman"/>
              </a:rPr>
              <a:t> </a:t>
            </a:r>
            <a:r>
              <a:rPr lang="uk-UA" sz="2000" i="1" dirty="0" err="1">
                <a:latin typeface="Constantia" pitchFamily="18" charset="0"/>
                <a:ea typeface="Calibri"/>
                <a:cs typeface="Times New Roman"/>
              </a:rPr>
              <a:t>Ре́мбрандта</a:t>
            </a:r>
            <a:r>
              <a:rPr lang="uk-UA" sz="2000" i="1" dirty="0">
                <a:latin typeface="Constantia" pitchFamily="18" charset="0"/>
                <a:ea typeface="Calibri"/>
                <a:cs typeface="Times New Roman"/>
              </a:rPr>
              <a:t>, </a:t>
            </a:r>
            <a:r>
              <a:rPr lang="uk-UA" sz="2000" i="1" dirty="0" err="1">
                <a:latin typeface="Constantia" pitchFamily="18" charset="0"/>
                <a:ea typeface="Calibri"/>
                <a:cs typeface="Times New Roman"/>
              </a:rPr>
              <a:t>карто́пля</a:t>
            </a:r>
            <a:r>
              <a:rPr lang="uk-UA" sz="2000" i="1" dirty="0">
                <a:latin typeface="Constantia" pitchFamily="18" charset="0"/>
                <a:ea typeface="Calibri"/>
                <a:cs typeface="Times New Roman"/>
              </a:rPr>
              <a:t> </a:t>
            </a:r>
            <a:r>
              <a:rPr lang="uk-UA" sz="2000" i="1" dirty="0" err="1">
                <a:latin typeface="Constantia" pitchFamily="18" charset="0"/>
                <a:ea typeface="Calibri"/>
                <a:cs typeface="Times New Roman"/>
              </a:rPr>
              <a:t>Серпа́нок</a:t>
            </a:r>
            <a:r>
              <a:rPr lang="uk-UA" sz="2000" i="1" dirty="0">
                <a:latin typeface="Constantia" pitchFamily="18" charset="0"/>
                <a:ea typeface="Calibri"/>
                <a:cs typeface="Times New Roman"/>
              </a:rPr>
              <a:t>, </a:t>
            </a:r>
            <a:r>
              <a:rPr lang="uk-UA" sz="2000" i="1" dirty="0" err="1">
                <a:latin typeface="Constantia" pitchFamily="18" charset="0"/>
                <a:ea typeface="Calibri"/>
                <a:cs typeface="Times New Roman"/>
              </a:rPr>
              <a:t>сли́ва</a:t>
            </a:r>
            <a:r>
              <a:rPr lang="uk-UA" sz="2000" i="1" dirty="0">
                <a:latin typeface="Constantia" pitchFamily="18" charset="0"/>
                <a:ea typeface="Calibri"/>
                <a:cs typeface="Times New Roman"/>
              </a:rPr>
              <a:t> </a:t>
            </a:r>
            <a:r>
              <a:rPr lang="uk-UA" sz="2000" i="1" dirty="0" err="1">
                <a:latin typeface="Constantia" pitchFamily="18" charset="0"/>
                <a:ea typeface="Calibri"/>
                <a:cs typeface="Times New Roman"/>
              </a:rPr>
              <a:t>Зарі́чна</a:t>
            </a:r>
            <a:r>
              <a:rPr lang="uk-UA" sz="2000" i="1" dirty="0">
                <a:latin typeface="Constantia" pitchFamily="18" charset="0"/>
                <a:ea typeface="Calibri"/>
                <a:cs typeface="Times New Roman"/>
              </a:rPr>
              <a:t> </a:t>
            </a:r>
            <a:r>
              <a:rPr lang="uk-UA" sz="2000" i="1" dirty="0" err="1" smtClean="0">
                <a:latin typeface="Constantia" pitchFamily="18" charset="0"/>
                <a:ea typeface="Calibri"/>
                <a:cs typeface="Times New Roman"/>
              </a:rPr>
              <a:t>ра́ння</a:t>
            </a:r>
            <a:endParaRPr lang="uk-UA" sz="2000" dirty="0">
              <a:latin typeface="Constantia" pitchFamily="18" charset="0"/>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5307264"/>
            <a:ext cx="1316360" cy="1391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752" y="5324490"/>
            <a:ext cx="1368152" cy="1391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3921" y="5307264"/>
            <a:ext cx="1720186" cy="13719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9552" y="5324490"/>
            <a:ext cx="1641079" cy="13893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64288" y="5298741"/>
            <a:ext cx="1656184" cy="1397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540919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987824" y="1196752"/>
            <a:ext cx="5781328" cy="1296144"/>
          </a:xfrm>
        </p:spPr>
        <p:txBody>
          <a:bodyPr>
            <a:normAutofit fontScale="90000"/>
          </a:bodyPr>
          <a:lstStyle/>
          <a:p>
            <a:pPr algn="ctr"/>
            <a:r>
              <a:rPr lang="ru-RU" sz="3100" b="1" dirty="0">
                <a:solidFill>
                  <a:schemeClr val="accent1"/>
                </a:solidFill>
                <a:effectLst>
                  <a:outerShdw blurRad="38100" dist="38100" dir="2700000" algn="tl">
                    <a:srgbClr val="000000">
                      <a:alpha val="43137"/>
                    </a:srgbClr>
                  </a:outerShdw>
                </a:effectLst>
                <a:latin typeface="Constantia" pitchFamily="18" charset="0"/>
              </a:rPr>
              <a:t>Велика буква в особливому </a:t>
            </a:r>
            <a:r>
              <a:rPr lang="ru-RU" sz="3100" b="1" dirty="0" smtClean="0">
                <a:solidFill>
                  <a:schemeClr val="accent1"/>
                </a:solidFill>
                <a:effectLst>
                  <a:outerShdw blurRad="38100" dist="38100" dir="2700000" algn="tl">
                    <a:srgbClr val="000000">
                      <a:alpha val="43137"/>
                    </a:srgbClr>
                  </a:outerShdw>
                </a:effectLst>
                <a:latin typeface="Constantia" pitchFamily="18" charset="0"/>
              </a:rPr>
              <a:t/>
            </a:r>
            <a:br>
              <a:rPr lang="ru-RU" sz="3100" b="1" dirty="0" smtClean="0">
                <a:solidFill>
                  <a:schemeClr val="accent1"/>
                </a:solidFill>
                <a:effectLst>
                  <a:outerShdw blurRad="38100" dist="38100" dir="2700000" algn="tl">
                    <a:srgbClr val="000000">
                      <a:alpha val="43137"/>
                    </a:srgbClr>
                  </a:outerShdw>
                </a:effectLst>
                <a:latin typeface="Constantia" pitchFamily="18" charset="0"/>
              </a:rPr>
            </a:br>
            <a:r>
              <a:rPr lang="ru-RU" sz="3100" b="1" dirty="0" err="1" smtClean="0">
                <a:solidFill>
                  <a:schemeClr val="accent1"/>
                </a:solidFill>
                <a:effectLst>
                  <a:outerShdw blurRad="38100" dist="38100" dir="2700000" algn="tl">
                    <a:srgbClr val="000000">
                      <a:alpha val="43137"/>
                    </a:srgbClr>
                  </a:outerShdw>
                </a:effectLst>
                <a:latin typeface="Constantia" pitchFamily="18" charset="0"/>
              </a:rPr>
              <a:t>стилістичному</a:t>
            </a:r>
            <a:r>
              <a:rPr lang="ru-RU" sz="3100" b="1" dirty="0" smtClean="0">
                <a:solidFill>
                  <a:schemeClr val="accent1"/>
                </a:solidFill>
                <a:effectLst>
                  <a:outerShdw blurRad="38100" dist="38100" dir="2700000" algn="tl">
                    <a:srgbClr val="000000">
                      <a:alpha val="43137"/>
                    </a:srgbClr>
                  </a:outerShdw>
                </a:effectLst>
                <a:latin typeface="Constantia" pitchFamily="18" charset="0"/>
              </a:rPr>
              <a:t> </a:t>
            </a:r>
            <a:r>
              <a:rPr lang="ru-RU" sz="3100" b="1" dirty="0" err="1">
                <a:solidFill>
                  <a:schemeClr val="accent1"/>
                </a:solidFill>
                <a:effectLst>
                  <a:outerShdw blurRad="38100" dist="38100" dir="2700000" algn="tl">
                    <a:srgbClr val="000000">
                      <a:alpha val="43137"/>
                    </a:srgbClr>
                  </a:outerShdw>
                </a:effectLst>
                <a:latin typeface="Constantia" pitchFamily="18" charset="0"/>
              </a:rPr>
              <a:t>вживанні</a:t>
            </a:r>
            <a:r>
              <a:rPr lang="ru-RU" sz="3100" b="1" dirty="0">
                <a:solidFill>
                  <a:schemeClr val="accent1"/>
                </a:solidFill>
                <a:effectLst>
                  <a:outerShdw blurRad="38100" dist="38100" dir="2700000" algn="tl">
                    <a:srgbClr val="000000">
                      <a:alpha val="43137"/>
                    </a:srgbClr>
                  </a:outerShdw>
                </a:effectLst>
                <a:latin typeface="Constantia" pitchFamily="18" charset="0"/>
              </a:rPr>
              <a:t> </a:t>
            </a:r>
            <a:r>
              <a:rPr lang="ru-RU" dirty="0"/>
              <a:t/>
            </a:r>
            <a:br>
              <a:rPr lang="ru-RU" dirty="0"/>
            </a:br>
            <a:endParaRPr lang="uk-UA" dirty="0"/>
          </a:p>
        </p:txBody>
      </p:sp>
      <p:sp>
        <p:nvSpPr>
          <p:cNvPr id="3" name="Місце для вмісту 2"/>
          <p:cNvSpPr>
            <a:spLocks noGrp="1"/>
          </p:cNvSpPr>
          <p:nvPr>
            <p:ph idx="1"/>
          </p:nvPr>
        </p:nvSpPr>
        <p:spPr>
          <a:xfrm>
            <a:off x="539552" y="2420888"/>
            <a:ext cx="7992888" cy="4032448"/>
          </a:xfrm>
        </p:spPr>
        <p:txBody>
          <a:bodyPr>
            <a:normAutofit fontScale="77500" lnSpcReduction="20000"/>
          </a:bodyPr>
          <a:lstStyle/>
          <a:p>
            <a:pPr algn="just">
              <a:spcAft>
                <a:spcPts val="600"/>
              </a:spcAft>
            </a:pPr>
            <a:r>
              <a:rPr lang="uk-UA" sz="2800" b="1" dirty="0" smtClean="0">
                <a:solidFill>
                  <a:srgbClr val="000000"/>
                </a:solidFill>
                <a:latin typeface="Constantia" pitchFamily="18" charset="0"/>
                <a:ea typeface="Calibri"/>
              </a:rPr>
              <a:t>1</a:t>
            </a:r>
            <a:r>
              <a:rPr lang="uk-UA" sz="2800" b="1" dirty="0">
                <a:solidFill>
                  <a:srgbClr val="000000"/>
                </a:solidFill>
                <a:latin typeface="Constantia" pitchFamily="18" charset="0"/>
                <a:ea typeface="Calibri"/>
              </a:rPr>
              <a:t>. З великої букви пишемо такі найменування,</a:t>
            </a:r>
            <a:r>
              <a:rPr lang="uk-UA" sz="2800" dirty="0">
                <a:solidFill>
                  <a:srgbClr val="000000"/>
                </a:solidFill>
                <a:latin typeface="Constantia" pitchFamily="18" charset="0"/>
                <a:ea typeface="Calibri"/>
              </a:rPr>
              <a:t> як </a:t>
            </a:r>
            <a:r>
              <a:rPr lang="uk-UA" sz="2800" i="1" dirty="0" err="1">
                <a:solidFill>
                  <a:srgbClr val="000000"/>
                </a:solidFill>
                <a:latin typeface="Constantia" pitchFamily="18" charset="0"/>
                <a:ea typeface="Calibri"/>
              </a:rPr>
              <a:t>Висо́кі</a:t>
            </a:r>
            <a:r>
              <a:rPr lang="uk-UA" sz="2800" i="1" dirty="0">
                <a:solidFill>
                  <a:srgbClr val="000000"/>
                </a:solidFill>
                <a:latin typeface="Constantia" pitchFamily="18" charset="0"/>
                <a:ea typeface="Calibri"/>
              </a:rPr>
              <a:t> </a:t>
            </a:r>
            <a:r>
              <a:rPr lang="uk-UA" sz="2800" i="1" dirty="0" err="1">
                <a:solidFill>
                  <a:srgbClr val="000000"/>
                </a:solidFill>
                <a:latin typeface="Constantia" pitchFamily="18" charset="0"/>
                <a:ea typeface="Calibri"/>
              </a:rPr>
              <a:t>Догові́рні́</a:t>
            </a:r>
            <a:r>
              <a:rPr lang="uk-UA" sz="2800" i="1" dirty="0">
                <a:solidFill>
                  <a:srgbClr val="000000"/>
                </a:solidFill>
                <a:latin typeface="Constantia" pitchFamily="18" charset="0"/>
                <a:ea typeface="Calibri"/>
              </a:rPr>
              <a:t> </a:t>
            </a:r>
            <a:r>
              <a:rPr lang="uk-UA" sz="2800" i="1" dirty="0" err="1">
                <a:solidFill>
                  <a:srgbClr val="000000"/>
                </a:solidFill>
                <a:latin typeface="Constantia" pitchFamily="18" charset="0"/>
                <a:ea typeface="Calibri"/>
              </a:rPr>
              <a:t>Сто́рони</a:t>
            </a:r>
            <a:r>
              <a:rPr lang="uk-UA" sz="2800" i="1" dirty="0">
                <a:solidFill>
                  <a:srgbClr val="000000"/>
                </a:solidFill>
                <a:latin typeface="Constantia" pitchFamily="18" charset="0"/>
                <a:ea typeface="Calibri"/>
              </a:rPr>
              <a:t>, </a:t>
            </a:r>
            <a:r>
              <a:rPr lang="uk-UA" sz="2800" i="1" dirty="0" err="1">
                <a:solidFill>
                  <a:srgbClr val="000000"/>
                </a:solidFill>
                <a:latin typeface="Constantia" pitchFamily="18" charset="0"/>
                <a:ea typeface="Calibri"/>
              </a:rPr>
              <a:t>Надзвича́йний</a:t>
            </a:r>
            <a:r>
              <a:rPr lang="uk-UA" sz="2800" i="1" dirty="0">
                <a:solidFill>
                  <a:srgbClr val="000000"/>
                </a:solidFill>
                <a:latin typeface="Constantia" pitchFamily="18" charset="0"/>
                <a:ea typeface="Calibri"/>
              </a:rPr>
              <a:t> і </a:t>
            </a:r>
            <a:r>
              <a:rPr lang="uk-UA" sz="2800" i="1" dirty="0" err="1">
                <a:solidFill>
                  <a:srgbClr val="000000"/>
                </a:solidFill>
                <a:latin typeface="Constantia" pitchFamily="18" charset="0"/>
                <a:ea typeface="Calibri"/>
              </a:rPr>
              <a:t>Повнова́жний</a:t>
            </a:r>
            <a:r>
              <a:rPr lang="uk-UA" sz="2800" i="1" dirty="0">
                <a:solidFill>
                  <a:srgbClr val="000000"/>
                </a:solidFill>
                <a:latin typeface="Constantia" pitchFamily="18" charset="0"/>
                <a:ea typeface="Calibri"/>
              </a:rPr>
              <a:t> </a:t>
            </a:r>
            <a:r>
              <a:rPr lang="uk-UA" sz="2800" i="1" dirty="0" err="1">
                <a:solidFill>
                  <a:srgbClr val="000000"/>
                </a:solidFill>
                <a:latin typeface="Constantia" pitchFamily="18" charset="0"/>
                <a:ea typeface="Calibri"/>
              </a:rPr>
              <a:t>Посо́л</a:t>
            </a:r>
            <a:r>
              <a:rPr lang="uk-UA" sz="2800" i="1" dirty="0">
                <a:solidFill>
                  <a:srgbClr val="000000"/>
                </a:solidFill>
                <a:latin typeface="Constantia" pitchFamily="18" charset="0"/>
                <a:ea typeface="Calibri"/>
              </a:rPr>
              <a:t> </a:t>
            </a:r>
            <a:r>
              <a:rPr lang="uk-UA" sz="2800" dirty="0">
                <a:solidFill>
                  <a:srgbClr val="000000"/>
                </a:solidFill>
                <a:latin typeface="Constantia" pitchFamily="18" charset="0"/>
                <a:ea typeface="Calibri"/>
              </a:rPr>
              <a:t>(в актах міжнародного значення, у дипломатичних документах), </a:t>
            </a:r>
            <a:r>
              <a:rPr lang="uk-UA" sz="2800" i="1" dirty="0" err="1">
                <a:solidFill>
                  <a:srgbClr val="000000"/>
                </a:solidFill>
                <a:latin typeface="Constantia" pitchFamily="18" charset="0"/>
                <a:ea typeface="Calibri"/>
              </a:rPr>
              <a:t>А́втор</a:t>
            </a:r>
            <a:r>
              <a:rPr lang="uk-UA" sz="2800" i="1" dirty="0">
                <a:solidFill>
                  <a:srgbClr val="000000"/>
                </a:solidFill>
                <a:latin typeface="Constantia" pitchFamily="18" charset="0"/>
                <a:ea typeface="Calibri"/>
              </a:rPr>
              <a:t>, </a:t>
            </a:r>
            <a:r>
              <a:rPr lang="uk-UA" sz="2800" i="1" dirty="0" err="1">
                <a:solidFill>
                  <a:srgbClr val="000000"/>
                </a:solidFill>
                <a:latin typeface="Constantia" pitchFamily="18" charset="0"/>
                <a:ea typeface="Calibri"/>
              </a:rPr>
              <a:t>Видавни́цтво</a:t>
            </a:r>
            <a:r>
              <a:rPr lang="uk-UA" sz="2800" i="1" dirty="0">
                <a:solidFill>
                  <a:srgbClr val="000000"/>
                </a:solidFill>
                <a:latin typeface="Constantia" pitchFamily="18" charset="0"/>
                <a:ea typeface="Calibri"/>
              </a:rPr>
              <a:t> </a:t>
            </a:r>
            <a:r>
              <a:rPr lang="uk-UA" sz="2800" dirty="0">
                <a:solidFill>
                  <a:srgbClr val="000000"/>
                </a:solidFill>
                <a:latin typeface="Constantia" pitchFamily="18" charset="0"/>
                <a:ea typeface="Calibri"/>
              </a:rPr>
              <a:t>(в авторському договорі), </a:t>
            </a:r>
            <a:r>
              <a:rPr lang="uk-UA" sz="2800" i="1" dirty="0" err="1">
                <a:solidFill>
                  <a:srgbClr val="000000"/>
                </a:solidFill>
                <a:latin typeface="Constantia" pitchFamily="18" charset="0"/>
                <a:ea typeface="Calibri"/>
              </a:rPr>
              <a:t>Замо́вник</a:t>
            </a:r>
            <a:r>
              <a:rPr lang="uk-UA" sz="2800" i="1" dirty="0">
                <a:solidFill>
                  <a:srgbClr val="000000"/>
                </a:solidFill>
                <a:latin typeface="Constantia" pitchFamily="18" charset="0"/>
                <a:ea typeface="Calibri"/>
              </a:rPr>
              <a:t>, </a:t>
            </a:r>
            <a:r>
              <a:rPr lang="uk-UA" sz="2800" i="1" dirty="0" err="1">
                <a:solidFill>
                  <a:srgbClr val="000000"/>
                </a:solidFill>
                <a:latin typeface="Constantia" pitchFamily="18" charset="0"/>
                <a:ea typeface="Calibri"/>
              </a:rPr>
              <a:t>Викона́вець</a:t>
            </a:r>
            <a:r>
              <a:rPr lang="uk-UA" sz="2800" i="1" dirty="0">
                <a:solidFill>
                  <a:srgbClr val="000000"/>
                </a:solidFill>
                <a:latin typeface="Constantia" pitchFamily="18" charset="0"/>
                <a:ea typeface="Calibri"/>
              </a:rPr>
              <a:t> </a:t>
            </a:r>
            <a:r>
              <a:rPr lang="uk-UA" sz="2800" dirty="0">
                <a:solidFill>
                  <a:srgbClr val="000000"/>
                </a:solidFill>
                <a:latin typeface="Constantia" pitchFamily="18" charset="0"/>
                <a:ea typeface="Calibri"/>
              </a:rPr>
              <a:t>(в угодах</a:t>
            </a:r>
            <a:r>
              <a:rPr lang="uk-UA" sz="2800" dirty="0" smtClean="0">
                <a:solidFill>
                  <a:srgbClr val="000000"/>
                </a:solidFill>
                <a:latin typeface="Constantia" pitchFamily="18" charset="0"/>
                <a:ea typeface="Calibri"/>
              </a:rPr>
              <a:t>)</a:t>
            </a:r>
          </a:p>
          <a:p>
            <a:pPr algn="just">
              <a:spcAft>
                <a:spcPts val="600"/>
              </a:spcAft>
            </a:pPr>
            <a:r>
              <a:rPr lang="uk-UA" sz="2800" dirty="0" smtClean="0">
                <a:solidFill>
                  <a:srgbClr val="000000"/>
                </a:solidFill>
                <a:latin typeface="Constantia" pitchFamily="18" charset="0"/>
                <a:ea typeface="Calibri"/>
              </a:rPr>
              <a:t> 2</a:t>
            </a:r>
            <a:r>
              <a:rPr lang="uk-UA" sz="2800" dirty="0">
                <a:solidFill>
                  <a:srgbClr val="000000"/>
                </a:solidFill>
                <a:latin typeface="Constantia" pitchFamily="18" charset="0"/>
                <a:ea typeface="Calibri"/>
              </a:rPr>
              <a:t>. </a:t>
            </a:r>
            <a:r>
              <a:rPr lang="uk-UA" sz="2800" b="1" dirty="0">
                <a:solidFill>
                  <a:srgbClr val="000000"/>
                </a:solidFill>
                <a:latin typeface="Constantia" pitchFamily="18" charset="0"/>
                <a:ea typeface="Calibri"/>
              </a:rPr>
              <a:t>З великої букви пишемо займенники </a:t>
            </a:r>
            <a:r>
              <a:rPr lang="uk-UA" sz="2800" b="1" i="1" dirty="0">
                <a:solidFill>
                  <a:srgbClr val="000000"/>
                </a:solidFill>
                <a:latin typeface="Constantia" pitchFamily="18" charset="0"/>
                <a:ea typeface="Calibri"/>
              </a:rPr>
              <a:t>Ви, Ваш </a:t>
            </a:r>
            <a:r>
              <a:rPr lang="uk-UA" sz="2800" dirty="0">
                <a:solidFill>
                  <a:srgbClr val="000000"/>
                </a:solidFill>
                <a:latin typeface="Constantia" pitchFamily="18" charset="0"/>
                <a:ea typeface="Calibri"/>
              </a:rPr>
              <a:t>як форму ввічливості у звертанні до однієї конкретної особи в листах, офіційних документах тощо: </a:t>
            </a:r>
            <a:r>
              <a:rPr lang="uk-UA" sz="2800" i="1" dirty="0">
                <a:solidFill>
                  <a:srgbClr val="000000"/>
                </a:solidFill>
                <a:latin typeface="Constantia" pitchFamily="18" charset="0"/>
                <a:ea typeface="Calibri"/>
              </a:rPr>
              <a:t>Повідомляємо Вам…, Вітаємо Вас…, у відповідь на Ваш запит… </a:t>
            </a:r>
            <a:endParaRPr lang="uk-UA" sz="2400" dirty="0">
              <a:solidFill>
                <a:srgbClr val="000000"/>
              </a:solidFill>
              <a:latin typeface="Constantia" pitchFamily="18" charset="0"/>
              <a:ea typeface="Calibri"/>
            </a:endParaRPr>
          </a:p>
          <a:p>
            <a:pPr algn="just">
              <a:spcAft>
                <a:spcPts val="600"/>
              </a:spcAft>
            </a:pPr>
            <a:r>
              <a:rPr lang="uk-UA" sz="2800" dirty="0">
                <a:latin typeface="Constantia" pitchFamily="18" charset="0"/>
                <a:ea typeface="Calibri"/>
                <a:cs typeface="Times New Roman"/>
              </a:rPr>
              <a:t>3. </a:t>
            </a:r>
            <a:r>
              <a:rPr lang="uk-UA" sz="2800" b="1" dirty="0">
                <a:latin typeface="Constantia" pitchFamily="18" charset="0"/>
                <a:ea typeface="Calibri"/>
                <a:cs typeface="Times New Roman"/>
              </a:rPr>
              <a:t>З великої букви пишемо деякі загальні назви в контекстах, де наголошено на особливому змісті цих назв: </a:t>
            </a:r>
            <a:r>
              <a:rPr lang="uk-UA" sz="2800" i="1" dirty="0" err="1">
                <a:latin typeface="Constantia" pitchFamily="18" charset="0"/>
                <a:ea typeface="Calibri"/>
                <a:cs typeface="Times New Roman"/>
              </a:rPr>
              <a:t>Ба́тьківщи́на</a:t>
            </a:r>
            <a:r>
              <a:rPr lang="uk-UA" sz="2800" i="1" dirty="0">
                <a:latin typeface="Constantia" pitchFamily="18" charset="0"/>
                <a:ea typeface="Calibri"/>
                <a:cs typeface="Times New Roman"/>
              </a:rPr>
              <a:t>, </a:t>
            </a:r>
            <a:r>
              <a:rPr lang="uk-UA" sz="2800" i="1" dirty="0" err="1">
                <a:latin typeface="Constantia" pitchFamily="18" charset="0"/>
                <a:ea typeface="Calibri"/>
                <a:cs typeface="Times New Roman"/>
              </a:rPr>
              <a:t>Вітчи́зна</a:t>
            </a:r>
            <a:r>
              <a:rPr lang="uk-UA" sz="2800" i="1" dirty="0">
                <a:latin typeface="Constantia" pitchFamily="18" charset="0"/>
                <a:ea typeface="Calibri"/>
                <a:cs typeface="Times New Roman"/>
              </a:rPr>
              <a:t>, Честь, </a:t>
            </a:r>
            <a:r>
              <a:rPr lang="uk-UA" sz="2800" i="1" dirty="0" err="1">
                <a:latin typeface="Constantia" pitchFamily="18" charset="0"/>
                <a:ea typeface="Calibri"/>
                <a:cs typeface="Times New Roman"/>
              </a:rPr>
              <a:t>Люди́на</a:t>
            </a:r>
            <a:r>
              <a:rPr lang="uk-UA" sz="2800" i="1" dirty="0">
                <a:latin typeface="Constantia" pitchFamily="18" charset="0"/>
                <a:ea typeface="Calibri"/>
                <a:cs typeface="Times New Roman"/>
              </a:rPr>
              <a:t>, </a:t>
            </a:r>
            <a:r>
              <a:rPr lang="uk-UA" sz="2800" i="1" dirty="0" err="1">
                <a:latin typeface="Constantia" pitchFamily="18" charset="0"/>
                <a:ea typeface="Calibri"/>
                <a:cs typeface="Times New Roman"/>
              </a:rPr>
              <a:t>Ма́ти</a:t>
            </a:r>
            <a:endParaRPr lang="uk-UA" dirty="0">
              <a:latin typeface="Constantia" pitchFamily="18" charset="0"/>
            </a:endParaRPr>
          </a:p>
        </p:txBody>
      </p:sp>
      <p:pic>
        <p:nvPicPr>
          <p:cNvPr id="3174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1" y="548680"/>
            <a:ext cx="2483065"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43086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1068728"/>
          </a:xfrm>
        </p:spPr>
        <p:txBody>
          <a:bodyPr>
            <a:normAutofit/>
          </a:bodyPr>
          <a:lstStyle/>
          <a:p>
            <a:pPr algn="ctr"/>
            <a:r>
              <a:rPr lang="ru-RU" sz="2800" b="1" dirty="0">
                <a:solidFill>
                  <a:srgbClr val="0070C0"/>
                </a:solidFill>
                <a:effectLst>
                  <a:outerShdw blurRad="38100" dist="38100" dir="2700000" algn="tl">
                    <a:srgbClr val="000000">
                      <a:alpha val="43137"/>
                    </a:srgbClr>
                  </a:outerShdw>
                </a:effectLst>
                <a:latin typeface="Constantia" pitchFamily="18" charset="0"/>
              </a:rPr>
              <a:t>Велика буква у складноскорочених назвах </a:t>
            </a:r>
            <a:r>
              <a:rPr lang="ru-RU" sz="2800" dirty="0"/>
              <a:t/>
            </a:r>
            <a:br>
              <a:rPr lang="ru-RU" sz="2800" dirty="0"/>
            </a:br>
            <a:endParaRPr lang="uk-UA" sz="2800" dirty="0"/>
          </a:p>
        </p:txBody>
      </p:sp>
      <p:sp>
        <p:nvSpPr>
          <p:cNvPr id="3" name="Місце для вмісту 2"/>
          <p:cNvSpPr>
            <a:spLocks noGrp="1"/>
          </p:cNvSpPr>
          <p:nvPr>
            <p:ph idx="1"/>
          </p:nvPr>
        </p:nvSpPr>
        <p:spPr>
          <a:xfrm>
            <a:off x="323528" y="1628800"/>
            <a:ext cx="8363272" cy="4968552"/>
          </a:xfrm>
        </p:spPr>
        <p:txBody>
          <a:bodyPr>
            <a:normAutofit fontScale="62500" lnSpcReduction="20000"/>
          </a:bodyPr>
          <a:lstStyle/>
          <a:p>
            <a:pPr algn="just">
              <a:spcAft>
                <a:spcPts val="600"/>
              </a:spcAft>
            </a:pPr>
            <a:r>
              <a:rPr lang="uk-UA" sz="2800" b="1" dirty="0" smtClean="0">
                <a:solidFill>
                  <a:srgbClr val="000000"/>
                </a:solidFill>
                <a:latin typeface="Constantia" pitchFamily="18" charset="0"/>
                <a:ea typeface="Calibri"/>
              </a:rPr>
              <a:t>1</a:t>
            </a:r>
            <a:r>
              <a:rPr lang="uk-UA" sz="2800" b="1" dirty="0">
                <a:solidFill>
                  <a:srgbClr val="000000"/>
                </a:solidFill>
                <a:latin typeface="Constantia" pitchFamily="18" charset="0"/>
                <a:ea typeface="Calibri"/>
              </a:rPr>
              <a:t>. Скорочені назви (абревіатури) установ, закладів, організацій тощо, утворені з частин слів, мають подвійне написання: </a:t>
            </a:r>
            <a:endParaRPr lang="uk-UA" sz="2400" b="1" dirty="0">
              <a:solidFill>
                <a:srgbClr val="000000"/>
              </a:solidFill>
              <a:latin typeface="Constantia" pitchFamily="18" charset="0"/>
              <a:ea typeface="Calibri"/>
            </a:endParaRPr>
          </a:p>
          <a:p>
            <a:pPr algn="just">
              <a:spcAft>
                <a:spcPts val="600"/>
              </a:spcAft>
            </a:pPr>
            <a:r>
              <a:rPr lang="uk-UA" sz="2800" dirty="0">
                <a:solidFill>
                  <a:srgbClr val="000000"/>
                </a:solidFill>
                <a:latin typeface="Constantia" pitchFamily="18" charset="0"/>
                <a:ea typeface="Calibri"/>
              </a:rPr>
              <a:t>1) з великої букви, якщо ці слова вживаються на позначення установ, які є власними назвами: </a:t>
            </a:r>
            <a:r>
              <a:rPr lang="uk-UA" sz="2800" i="1" dirty="0" err="1">
                <a:solidFill>
                  <a:srgbClr val="000000"/>
                </a:solidFill>
                <a:latin typeface="Constantia" pitchFamily="18" charset="0"/>
                <a:ea typeface="Calibri"/>
              </a:rPr>
              <a:t>Укрпрофра́да</a:t>
            </a:r>
            <a:r>
              <a:rPr lang="uk-UA" sz="2800" i="1" dirty="0">
                <a:solidFill>
                  <a:srgbClr val="000000"/>
                </a:solidFill>
                <a:latin typeface="Constantia" pitchFamily="18" charset="0"/>
                <a:ea typeface="Calibri"/>
              </a:rPr>
              <a:t>, </a:t>
            </a:r>
            <a:r>
              <a:rPr lang="uk-UA" sz="2800" i="1" dirty="0" err="1">
                <a:solidFill>
                  <a:srgbClr val="000000"/>
                </a:solidFill>
                <a:latin typeface="Constantia" pitchFamily="18" charset="0"/>
                <a:ea typeface="Calibri"/>
              </a:rPr>
              <a:t>Держтелера́діо</a:t>
            </a:r>
            <a:r>
              <a:rPr lang="uk-UA" sz="2800" i="1" dirty="0">
                <a:solidFill>
                  <a:srgbClr val="000000"/>
                </a:solidFill>
                <a:latin typeface="Constantia" pitchFamily="18" charset="0"/>
                <a:ea typeface="Calibri"/>
              </a:rPr>
              <a:t>, </a:t>
            </a:r>
            <a:r>
              <a:rPr lang="uk-UA" sz="2800" i="1" dirty="0" err="1">
                <a:solidFill>
                  <a:srgbClr val="000000"/>
                </a:solidFill>
                <a:latin typeface="Constantia" pitchFamily="18" charset="0"/>
                <a:ea typeface="Calibri"/>
              </a:rPr>
              <a:t>Укрзалізни́ця</a:t>
            </a:r>
            <a:r>
              <a:rPr lang="uk-UA" sz="2800" i="1" dirty="0">
                <a:solidFill>
                  <a:srgbClr val="000000"/>
                </a:solidFill>
                <a:latin typeface="Constantia" pitchFamily="18" charset="0"/>
                <a:ea typeface="Calibri"/>
              </a:rPr>
              <a:t>, </a:t>
            </a:r>
            <a:r>
              <a:rPr lang="uk-UA" sz="2800" i="1" dirty="0" err="1" smtClean="0">
                <a:solidFill>
                  <a:srgbClr val="000000"/>
                </a:solidFill>
                <a:latin typeface="Constantia" pitchFamily="18" charset="0"/>
                <a:ea typeface="Calibri"/>
              </a:rPr>
              <a:t>Київене́рго</a:t>
            </a:r>
            <a:endParaRPr lang="uk-UA" sz="2400" dirty="0">
              <a:solidFill>
                <a:srgbClr val="000000"/>
              </a:solidFill>
              <a:latin typeface="Constantia" pitchFamily="18" charset="0"/>
              <a:ea typeface="Calibri"/>
            </a:endParaRPr>
          </a:p>
          <a:p>
            <a:pPr algn="just">
              <a:spcAft>
                <a:spcPts val="600"/>
              </a:spcAft>
            </a:pPr>
            <a:r>
              <a:rPr lang="uk-UA" sz="2800" dirty="0">
                <a:solidFill>
                  <a:srgbClr val="000000"/>
                </a:solidFill>
                <a:latin typeface="Constantia" pitchFamily="18" charset="0"/>
                <a:ea typeface="Calibri"/>
              </a:rPr>
              <a:t>2) з малої букви, якщо такі слова є родовими назвами: </a:t>
            </a:r>
            <a:r>
              <a:rPr lang="uk-UA" sz="2800" i="1" dirty="0" err="1">
                <a:solidFill>
                  <a:srgbClr val="000000"/>
                </a:solidFill>
                <a:latin typeface="Constantia" pitchFamily="18" charset="0"/>
                <a:ea typeface="Calibri"/>
              </a:rPr>
              <a:t>медуніверсите́т</a:t>
            </a:r>
            <a:r>
              <a:rPr lang="uk-UA" sz="2800" i="1" dirty="0">
                <a:solidFill>
                  <a:srgbClr val="000000"/>
                </a:solidFill>
                <a:latin typeface="Constantia" pitchFamily="18" charset="0"/>
                <a:ea typeface="Calibri"/>
              </a:rPr>
              <a:t>, </a:t>
            </a:r>
            <a:r>
              <a:rPr lang="uk-UA" sz="2800" i="1" dirty="0" err="1">
                <a:solidFill>
                  <a:srgbClr val="000000"/>
                </a:solidFill>
                <a:latin typeface="Constantia" pitchFamily="18" charset="0"/>
                <a:ea typeface="Calibri"/>
              </a:rPr>
              <a:t>міськдержадміністра́ція</a:t>
            </a:r>
            <a:r>
              <a:rPr lang="uk-UA" sz="2800" i="1" dirty="0">
                <a:solidFill>
                  <a:srgbClr val="000000"/>
                </a:solidFill>
                <a:latin typeface="Constantia" pitchFamily="18" charset="0"/>
                <a:ea typeface="Calibri"/>
              </a:rPr>
              <a:t>, </a:t>
            </a:r>
            <a:r>
              <a:rPr lang="uk-UA" sz="2800" i="1" dirty="0" err="1" smtClean="0">
                <a:solidFill>
                  <a:srgbClr val="000000"/>
                </a:solidFill>
                <a:latin typeface="Constantia" pitchFamily="18" charset="0"/>
                <a:ea typeface="Calibri"/>
              </a:rPr>
              <a:t>сільра́да</a:t>
            </a:r>
            <a:endParaRPr lang="uk-UA" sz="2400" dirty="0">
              <a:solidFill>
                <a:srgbClr val="000000"/>
              </a:solidFill>
              <a:latin typeface="Constantia" pitchFamily="18" charset="0"/>
              <a:ea typeface="Calibri"/>
            </a:endParaRPr>
          </a:p>
          <a:p>
            <a:pPr algn="just">
              <a:spcAft>
                <a:spcPts val="600"/>
              </a:spcAft>
            </a:pPr>
            <a:r>
              <a:rPr lang="uk-UA" sz="2800" b="1" dirty="0">
                <a:solidFill>
                  <a:srgbClr val="000000"/>
                </a:solidFill>
                <a:latin typeface="Constantia" pitchFamily="18" charset="0"/>
                <a:ea typeface="Calibri"/>
              </a:rPr>
              <a:t>2. Складноскорочені назви, утворені із початкових (ініціальних) букв, пишемо великими буквами: </a:t>
            </a:r>
            <a:r>
              <a:rPr lang="uk-UA" sz="2800" i="1" dirty="0">
                <a:solidFill>
                  <a:srgbClr val="000000"/>
                </a:solidFill>
                <a:latin typeface="Constantia" pitchFamily="18" charset="0"/>
                <a:ea typeface="Calibri"/>
              </a:rPr>
              <a:t>ООН, ГЕС, ЮНЕСКО, АРК, МАГАТЕ, АТС, </a:t>
            </a:r>
            <a:r>
              <a:rPr lang="uk-UA" sz="2800" i="1" dirty="0" smtClean="0">
                <a:solidFill>
                  <a:srgbClr val="000000"/>
                </a:solidFill>
                <a:latin typeface="Constantia" pitchFamily="18" charset="0"/>
                <a:ea typeface="Calibri"/>
              </a:rPr>
              <a:t>КНР</a:t>
            </a:r>
            <a:endParaRPr lang="uk-UA" sz="2400" dirty="0">
              <a:solidFill>
                <a:srgbClr val="000000"/>
              </a:solidFill>
              <a:latin typeface="Constantia" pitchFamily="18" charset="0"/>
              <a:ea typeface="Calibri"/>
            </a:endParaRPr>
          </a:p>
          <a:p>
            <a:pPr algn="just">
              <a:spcAft>
                <a:spcPts val="600"/>
              </a:spcAft>
            </a:pPr>
            <a:r>
              <a:rPr lang="uk-UA" sz="2800" dirty="0">
                <a:solidFill>
                  <a:srgbClr val="000000"/>
                </a:solidFill>
                <a:latin typeface="Constantia" pitchFamily="18" charset="0"/>
                <a:ea typeface="Calibri"/>
              </a:rPr>
              <a:t>При відмінюванні звукових абревіатур на зразок </a:t>
            </a:r>
            <a:r>
              <a:rPr lang="uk-UA" sz="2800" i="1" dirty="0">
                <a:solidFill>
                  <a:srgbClr val="000000"/>
                </a:solidFill>
                <a:latin typeface="Constantia" pitchFamily="18" charset="0"/>
                <a:ea typeface="Calibri"/>
              </a:rPr>
              <a:t>ЦУМ </a:t>
            </a:r>
            <a:r>
              <a:rPr lang="uk-UA" sz="2800" dirty="0">
                <a:solidFill>
                  <a:srgbClr val="000000"/>
                </a:solidFill>
                <a:latin typeface="Constantia" pitchFamily="18" charset="0"/>
                <a:ea typeface="Calibri"/>
              </a:rPr>
              <a:t>закінчення пишемо малими буквами і приєднуємо до останньої букви абревіатури без будь-якого знака (апострофа, коми): </a:t>
            </a:r>
            <a:r>
              <a:rPr lang="uk-UA" sz="2800" i="1" dirty="0">
                <a:solidFill>
                  <a:srgbClr val="000000"/>
                </a:solidFill>
                <a:latin typeface="Constantia" pitchFamily="18" charset="0"/>
                <a:ea typeface="Calibri"/>
              </a:rPr>
              <a:t>у </a:t>
            </a:r>
            <a:r>
              <a:rPr lang="uk-UA" sz="2800" i="1" dirty="0" err="1">
                <a:solidFill>
                  <a:srgbClr val="000000"/>
                </a:solidFill>
                <a:latin typeface="Constantia" pitchFamily="18" charset="0"/>
                <a:ea typeface="Calibri"/>
              </a:rPr>
              <a:t>ЦУМі</a:t>
            </a:r>
            <a:r>
              <a:rPr lang="uk-UA" sz="2800" i="1" dirty="0">
                <a:solidFill>
                  <a:srgbClr val="000000"/>
                </a:solidFill>
                <a:latin typeface="Constantia" pitchFamily="18" charset="0"/>
                <a:ea typeface="Calibri"/>
              </a:rPr>
              <a:t>, з </a:t>
            </a:r>
            <a:r>
              <a:rPr lang="uk-UA" sz="2800" i="1" dirty="0" err="1">
                <a:solidFill>
                  <a:srgbClr val="000000"/>
                </a:solidFill>
                <a:latin typeface="Constantia" pitchFamily="18" charset="0"/>
                <a:ea typeface="Calibri"/>
              </a:rPr>
              <a:t>ЦУМу</a:t>
            </a:r>
            <a:r>
              <a:rPr lang="uk-UA" sz="2800" i="1" dirty="0">
                <a:solidFill>
                  <a:srgbClr val="000000"/>
                </a:solidFill>
                <a:latin typeface="Constantia" pitchFamily="18" charset="0"/>
                <a:ea typeface="Calibri"/>
              </a:rPr>
              <a:t>, </a:t>
            </a:r>
            <a:r>
              <a:rPr lang="uk-UA" sz="2800" i="1" dirty="0" err="1">
                <a:solidFill>
                  <a:srgbClr val="000000"/>
                </a:solidFill>
                <a:latin typeface="Constantia" pitchFamily="18" charset="0"/>
                <a:ea typeface="Calibri"/>
              </a:rPr>
              <a:t>ТЮГу</a:t>
            </a:r>
            <a:r>
              <a:rPr lang="uk-UA" sz="2800" i="1" dirty="0">
                <a:solidFill>
                  <a:srgbClr val="000000"/>
                </a:solidFill>
                <a:latin typeface="Constantia" pitchFamily="18" charset="0"/>
                <a:ea typeface="Calibri"/>
              </a:rPr>
              <a:t>, </a:t>
            </a:r>
            <a:r>
              <a:rPr lang="uk-UA" sz="2800" i="1" dirty="0" err="1">
                <a:solidFill>
                  <a:srgbClr val="000000"/>
                </a:solidFill>
                <a:latin typeface="Constantia" pitchFamily="18" charset="0"/>
                <a:ea typeface="Calibri"/>
              </a:rPr>
              <a:t>ТЮГом</a:t>
            </a:r>
            <a:r>
              <a:rPr lang="uk-UA" sz="2800" i="1" dirty="0">
                <a:solidFill>
                  <a:srgbClr val="000000"/>
                </a:solidFill>
                <a:latin typeface="Constantia" pitchFamily="18" charset="0"/>
                <a:ea typeface="Calibri"/>
              </a:rPr>
              <a:t>. </a:t>
            </a:r>
            <a:endParaRPr lang="uk-UA" sz="2400" dirty="0">
              <a:solidFill>
                <a:srgbClr val="000000"/>
              </a:solidFill>
              <a:latin typeface="Constantia" pitchFamily="18" charset="0"/>
              <a:ea typeface="Calibri"/>
            </a:endParaRPr>
          </a:p>
          <a:p>
            <a:pPr algn="just">
              <a:spcAft>
                <a:spcPts val="600"/>
              </a:spcAft>
            </a:pPr>
            <a:r>
              <a:rPr lang="uk-UA" sz="2800" dirty="0">
                <a:solidFill>
                  <a:srgbClr val="000000"/>
                </a:solidFill>
                <a:latin typeface="Constantia" pitchFamily="18" charset="0"/>
                <a:ea typeface="Calibri"/>
              </a:rPr>
              <a:t>Суфіксальні утворення від звукових абревіатур пишемо малими буквами: </a:t>
            </a:r>
            <a:r>
              <a:rPr lang="uk-UA" sz="2800" i="1" dirty="0" err="1">
                <a:solidFill>
                  <a:srgbClr val="000000"/>
                </a:solidFill>
                <a:latin typeface="Constantia" pitchFamily="18" charset="0"/>
                <a:ea typeface="Calibri"/>
              </a:rPr>
              <a:t>оо́нівський</a:t>
            </a:r>
            <a:r>
              <a:rPr lang="uk-UA" sz="2800" i="1" dirty="0">
                <a:solidFill>
                  <a:srgbClr val="000000"/>
                </a:solidFill>
                <a:latin typeface="Constantia" pitchFamily="18" charset="0"/>
                <a:ea typeface="Calibri"/>
              </a:rPr>
              <a:t>, </a:t>
            </a:r>
            <a:r>
              <a:rPr lang="uk-UA" sz="2800" i="1" dirty="0" err="1" smtClean="0">
                <a:solidFill>
                  <a:srgbClr val="000000"/>
                </a:solidFill>
                <a:latin typeface="Constantia" pitchFamily="18" charset="0"/>
                <a:ea typeface="Calibri"/>
              </a:rPr>
              <a:t>тю́гівець</a:t>
            </a:r>
            <a:endParaRPr lang="uk-UA" sz="2400" dirty="0">
              <a:solidFill>
                <a:srgbClr val="000000"/>
              </a:solidFill>
              <a:latin typeface="Constantia" pitchFamily="18" charset="0"/>
              <a:ea typeface="Calibri"/>
            </a:endParaRPr>
          </a:p>
          <a:p>
            <a:pPr algn="just">
              <a:spcAft>
                <a:spcPts val="600"/>
              </a:spcAft>
            </a:pPr>
            <a:r>
              <a:rPr lang="uk-UA" sz="2800" b="1" dirty="0">
                <a:solidFill>
                  <a:srgbClr val="000000"/>
                </a:solidFill>
                <a:latin typeface="Constantia" pitchFamily="18" charset="0"/>
                <a:ea typeface="Calibri"/>
              </a:rPr>
              <a:t>3. У префіксальних і складних словах, які пишемо разом або з дефісом, літерні та звукові абревіатури зберігають великі букви: </a:t>
            </a:r>
            <a:r>
              <a:rPr lang="uk-UA" sz="2800" i="1" dirty="0" err="1">
                <a:solidFill>
                  <a:srgbClr val="000000"/>
                </a:solidFill>
                <a:latin typeface="Constantia" pitchFamily="18" charset="0"/>
                <a:ea typeface="Calibri"/>
              </a:rPr>
              <a:t>УВЧ-терапі́́я</a:t>
            </a:r>
            <a:r>
              <a:rPr lang="uk-UA" sz="2800" i="1" dirty="0">
                <a:solidFill>
                  <a:srgbClr val="000000"/>
                </a:solidFill>
                <a:latin typeface="Constantia" pitchFamily="18" charset="0"/>
                <a:ea typeface="Calibri"/>
              </a:rPr>
              <a:t>, </a:t>
            </a:r>
            <a:r>
              <a:rPr lang="uk-UA" sz="2800" i="1" dirty="0" err="1" smtClean="0">
                <a:solidFill>
                  <a:srgbClr val="000000"/>
                </a:solidFill>
                <a:latin typeface="Constantia" pitchFamily="18" charset="0"/>
                <a:ea typeface="Calibri"/>
              </a:rPr>
              <a:t>НВЧ-випромі́нювання</a:t>
            </a:r>
            <a:endParaRPr lang="uk-UA" sz="2400" dirty="0">
              <a:solidFill>
                <a:srgbClr val="000000"/>
              </a:solidFill>
              <a:latin typeface="Constantia" pitchFamily="18" charset="0"/>
              <a:ea typeface="Calibri"/>
            </a:endParaRPr>
          </a:p>
          <a:p>
            <a:endParaRPr lang="uk-UA" dirty="0"/>
          </a:p>
        </p:txBody>
      </p:sp>
    </p:spTree>
    <p:extLst>
      <p:ext uri="{BB962C8B-B14F-4D97-AF65-F5344CB8AC3E}">
        <p14:creationId xmlns:p14="http://schemas.microsoft.com/office/powerpoint/2010/main" val="18848599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704088"/>
            <a:ext cx="8229600" cy="420656"/>
          </a:xfrm>
        </p:spPr>
        <p:txBody>
          <a:bodyPr>
            <a:normAutofit fontScale="90000"/>
          </a:bodyPr>
          <a:lstStyle/>
          <a:p>
            <a:pPr algn="ctr"/>
            <a:r>
              <a:rPr lang="ru-RU" sz="2800" b="1" dirty="0">
                <a:solidFill>
                  <a:srgbClr val="0070C0"/>
                </a:solidFill>
                <a:effectLst>
                  <a:outerShdw blurRad="38100" dist="38100" dir="2700000" algn="tl">
                    <a:srgbClr val="000000">
                      <a:alpha val="43137"/>
                    </a:srgbClr>
                  </a:outerShdw>
                </a:effectLst>
                <a:latin typeface="Constantia" pitchFamily="18" charset="0"/>
              </a:rPr>
              <a:t>Велика буква у складноскорочених назвах</a:t>
            </a:r>
            <a:endParaRPr lang="uk-UA" dirty="0"/>
          </a:p>
        </p:txBody>
      </p:sp>
      <p:sp>
        <p:nvSpPr>
          <p:cNvPr id="3" name="Місце для вмісту 2"/>
          <p:cNvSpPr>
            <a:spLocks noGrp="1"/>
          </p:cNvSpPr>
          <p:nvPr>
            <p:ph idx="1"/>
          </p:nvPr>
        </p:nvSpPr>
        <p:spPr>
          <a:xfrm>
            <a:off x="251520" y="1340768"/>
            <a:ext cx="8435280" cy="5256584"/>
          </a:xfrm>
        </p:spPr>
        <p:txBody>
          <a:bodyPr>
            <a:normAutofit lnSpcReduction="10000"/>
          </a:bodyPr>
          <a:lstStyle/>
          <a:p>
            <a:pPr lvl="0" algn="just">
              <a:buClr>
                <a:srgbClr val="0BD0D9"/>
              </a:buClr>
            </a:pPr>
            <a:r>
              <a:rPr lang="uk-UA" sz="1800" b="1" dirty="0">
                <a:solidFill>
                  <a:srgbClr val="0070C0"/>
                </a:solidFill>
                <a:latin typeface="Constantia" pitchFamily="18" charset="0"/>
                <a:ea typeface="Calibri"/>
              </a:rPr>
              <a:t>Примітка 1. </a:t>
            </a:r>
            <a:r>
              <a:rPr lang="uk-UA" sz="1800" b="1" dirty="0">
                <a:latin typeface="Constantia" pitchFamily="18" charset="0"/>
                <a:ea typeface="Calibri"/>
              </a:rPr>
              <a:t>Абревіатури, які складаються із двох самостійно вживаних ініціальних абревіатур, що є назвами різних організацій, пишемо окремо: </a:t>
            </a:r>
            <a:r>
              <a:rPr lang="uk-UA" sz="1800" i="1" dirty="0">
                <a:latin typeface="Constantia" pitchFamily="18" charset="0"/>
                <a:ea typeface="Calibri"/>
              </a:rPr>
              <a:t>ІФ НАНУ (Інститут фізики Національної академії наук України), ДА МВСУ (Державний архів Міністерства внутрішніх справ України</a:t>
            </a:r>
            <a:r>
              <a:rPr lang="uk-UA" sz="1800" i="1" dirty="0" smtClean="0">
                <a:latin typeface="Constantia" pitchFamily="18" charset="0"/>
                <a:ea typeface="Calibri"/>
              </a:rPr>
              <a:t>)</a:t>
            </a:r>
            <a:endParaRPr lang="uk-UA" sz="1800" dirty="0">
              <a:latin typeface="Constantia" pitchFamily="18" charset="0"/>
              <a:ea typeface="Calibri"/>
            </a:endParaRPr>
          </a:p>
          <a:p>
            <a:pPr lvl="0" algn="just">
              <a:buClr>
                <a:srgbClr val="0BD0D9"/>
              </a:buClr>
            </a:pPr>
            <a:r>
              <a:rPr lang="uk-UA" sz="1800" b="1" dirty="0">
                <a:solidFill>
                  <a:srgbClr val="0070C0"/>
                </a:solidFill>
                <a:latin typeface="Constantia" pitchFamily="18" charset="0"/>
                <a:ea typeface="Calibri"/>
              </a:rPr>
              <a:t>Примітка 2</a:t>
            </a:r>
            <a:r>
              <a:rPr lang="uk-UA" sz="1800" dirty="0">
                <a:solidFill>
                  <a:srgbClr val="0070C0"/>
                </a:solidFill>
                <a:latin typeface="Constantia" pitchFamily="18" charset="0"/>
                <a:ea typeface="Calibri"/>
              </a:rPr>
              <a:t>. </a:t>
            </a:r>
            <a:r>
              <a:rPr lang="uk-UA" sz="1800" b="1" dirty="0">
                <a:latin typeface="Constantia" pitchFamily="18" charset="0"/>
                <a:ea typeface="Calibri"/>
              </a:rPr>
              <a:t>У складноскорочених словах мішаного типу, утворених з ініціальних абревіатур та усічених основ, ініціальну частину звичайно пишемо великими буквами, а усічену — малими: </a:t>
            </a:r>
            <a:r>
              <a:rPr lang="uk-UA" sz="1800" i="1" dirty="0" err="1">
                <a:latin typeface="Constantia" pitchFamily="18" charset="0"/>
                <a:ea typeface="Calibri"/>
              </a:rPr>
              <a:t>КУпАП</a:t>
            </a:r>
            <a:r>
              <a:rPr lang="uk-UA" sz="1800" i="1" dirty="0">
                <a:latin typeface="Constantia" pitchFamily="18" charset="0"/>
                <a:ea typeface="Calibri"/>
              </a:rPr>
              <a:t> (Кодекс України про адміністративні правопорушення), </a:t>
            </a:r>
            <a:r>
              <a:rPr lang="uk-UA" sz="1800" i="1" dirty="0" err="1">
                <a:latin typeface="Constantia" pitchFamily="18" charset="0"/>
                <a:ea typeface="Calibri"/>
              </a:rPr>
              <a:t>НДІхіммаш</a:t>
            </a:r>
            <a:r>
              <a:rPr lang="uk-UA" sz="1800" i="1" dirty="0">
                <a:latin typeface="Constantia" pitchFamily="18" charset="0"/>
                <a:ea typeface="Calibri"/>
              </a:rPr>
              <a:t> (Науково-дослідний інститут хімічного машинобудування), </a:t>
            </a:r>
            <a:r>
              <a:rPr lang="uk-UA" sz="1800" i="1" dirty="0" err="1">
                <a:latin typeface="Constantia" pitchFamily="18" charset="0"/>
                <a:ea typeface="Calibri"/>
              </a:rPr>
              <a:t>БілАЗ</a:t>
            </a:r>
            <a:r>
              <a:rPr lang="uk-UA" sz="1800" i="1" dirty="0">
                <a:latin typeface="Constantia" pitchFamily="18" charset="0"/>
                <a:ea typeface="Calibri"/>
              </a:rPr>
              <a:t> (Білоруський автомобільний завод). </a:t>
            </a:r>
            <a:r>
              <a:rPr lang="uk-UA" sz="1800" dirty="0">
                <a:latin typeface="Constantia" pitchFamily="18" charset="0"/>
                <a:ea typeface="Calibri"/>
              </a:rPr>
              <a:t>Складені назви, у яких поєднані ініціальна частина і нескорочене слово (слова) в непрямому відмінку, пишемо окремо: </a:t>
            </a:r>
            <a:r>
              <a:rPr lang="uk-UA" sz="1800" i="1" dirty="0">
                <a:latin typeface="Constantia" pitchFamily="18" charset="0"/>
                <a:ea typeface="Calibri"/>
              </a:rPr>
              <a:t>НДІ </a:t>
            </a:r>
            <a:r>
              <a:rPr lang="uk-UA" sz="1800" i="1" dirty="0" err="1">
                <a:latin typeface="Constantia" pitchFamily="18" charset="0"/>
                <a:ea typeface="Calibri"/>
              </a:rPr>
              <a:t>тра́нспорту</a:t>
            </a:r>
            <a:r>
              <a:rPr lang="uk-UA" sz="1800" i="1" dirty="0">
                <a:latin typeface="Constantia" pitchFamily="18" charset="0"/>
                <a:ea typeface="Calibri"/>
              </a:rPr>
              <a:t> </a:t>
            </a:r>
            <a:r>
              <a:rPr lang="uk-UA" sz="1800" i="1" dirty="0" err="1">
                <a:latin typeface="Constantia" pitchFamily="18" charset="0"/>
                <a:ea typeface="Calibri"/>
              </a:rPr>
              <a:t>га́зу</a:t>
            </a:r>
            <a:r>
              <a:rPr lang="uk-UA" sz="1800" i="1" dirty="0">
                <a:latin typeface="Constantia" pitchFamily="18" charset="0"/>
                <a:ea typeface="Calibri"/>
              </a:rPr>
              <a:t>, НДІ </a:t>
            </a:r>
            <a:r>
              <a:rPr lang="uk-UA" sz="1800" i="1" dirty="0" err="1">
                <a:latin typeface="Constantia" pitchFamily="18" charset="0"/>
                <a:ea typeface="Calibri"/>
              </a:rPr>
              <a:t>електромехані́чних</a:t>
            </a:r>
            <a:r>
              <a:rPr lang="uk-UA" sz="1800" i="1" dirty="0">
                <a:latin typeface="Constantia" pitchFamily="18" charset="0"/>
                <a:ea typeface="Calibri"/>
              </a:rPr>
              <a:t> </a:t>
            </a:r>
            <a:r>
              <a:rPr lang="uk-UA" sz="1800" i="1" dirty="0" err="1" smtClean="0">
                <a:latin typeface="Constantia" pitchFamily="18" charset="0"/>
                <a:ea typeface="Calibri"/>
              </a:rPr>
              <a:t>при́ладів</a:t>
            </a:r>
            <a:endParaRPr lang="uk-UA" sz="1800" dirty="0">
              <a:latin typeface="Constantia" pitchFamily="18" charset="0"/>
              <a:ea typeface="Calibri"/>
            </a:endParaRPr>
          </a:p>
          <a:p>
            <a:pPr lvl="0" algn="just">
              <a:buClr>
                <a:srgbClr val="0BD0D9"/>
              </a:buClr>
            </a:pPr>
            <a:r>
              <a:rPr lang="uk-UA" sz="1800" b="1" dirty="0">
                <a:solidFill>
                  <a:srgbClr val="0070C0"/>
                </a:solidFill>
                <a:latin typeface="Constantia" pitchFamily="18" charset="0"/>
                <a:ea typeface="Calibri"/>
              </a:rPr>
              <a:t>Примітка 3</a:t>
            </a:r>
            <a:r>
              <a:rPr lang="uk-UA" sz="1800" dirty="0">
                <a:solidFill>
                  <a:srgbClr val="0070C0"/>
                </a:solidFill>
                <a:latin typeface="Constantia" pitchFamily="18" charset="0"/>
                <a:ea typeface="Calibri"/>
              </a:rPr>
              <a:t>. </a:t>
            </a:r>
            <a:r>
              <a:rPr lang="uk-UA" sz="1800" b="1" dirty="0">
                <a:latin typeface="Constantia" pitchFamily="18" charset="0"/>
                <a:ea typeface="Calibri"/>
              </a:rPr>
              <a:t>Сполучник і в звукових абревіатурах у складноскорочених словах передаємо малою буквою: </a:t>
            </a:r>
            <a:r>
              <a:rPr lang="uk-UA" sz="1800" i="1" dirty="0">
                <a:latin typeface="Constantia" pitchFamily="18" charset="0"/>
                <a:ea typeface="Calibri"/>
              </a:rPr>
              <a:t>«</a:t>
            </a:r>
            <a:r>
              <a:rPr lang="uk-UA" sz="1800" i="1" dirty="0" err="1">
                <a:latin typeface="Constantia" pitchFamily="18" charset="0"/>
                <a:ea typeface="Calibri"/>
              </a:rPr>
              <a:t>КіЖ</a:t>
            </a:r>
            <a:r>
              <a:rPr lang="uk-UA" sz="1800" i="1" dirty="0">
                <a:latin typeface="Constantia" pitchFamily="18" charset="0"/>
                <a:ea typeface="Calibri"/>
              </a:rPr>
              <a:t>» («Культура і життя»). «</a:t>
            </a:r>
            <a:r>
              <a:rPr lang="uk-UA" sz="1800" i="1" dirty="0" err="1">
                <a:latin typeface="Constantia" pitchFamily="18" charset="0"/>
                <a:ea typeface="Calibri"/>
              </a:rPr>
              <a:t>СіЧ</a:t>
            </a:r>
            <a:r>
              <a:rPr lang="uk-UA" sz="1800" i="1" dirty="0">
                <a:latin typeface="Constantia" pitchFamily="18" charset="0"/>
                <a:ea typeface="Calibri"/>
              </a:rPr>
              <a:t>» («</a:t>
            </a:r>
            <a:r>
              <a:rPr lang="uk-UA" sz="1800" i="1" dirty="0" err="1">
                <a:latin typeface="Constantia" pitchFamily="18" charset="0"/>
                <a:ea typeface="Calibri"/>
              </a:rPr>
              <a:t>Сло́во</a:t>
            </a:r>
            <a:r>
              <a:rPr lang="uk-UA" sz="1800" i="1" dirty="0">
                <a:latin typeface="Constantia" pitchFamily="18" charset="0"/>
                <a:ea typeface="Calibri"/>
              </a:rPr>
              <a:t> і час</a:t>
            </a:r>
            <a:r>
              <a:rPr lang="uk-UA" sz="1800" i="1" dirty="0" smtClean="0">
                <a:latin typeface="Constantia" pitchFamily="18" charset="0"/>
                <a:ea typeface="Calibri"/>
              </a:rPr>
              <a:t>»)</a:t>
            </a:r>
            <a:endParaRPr lang="uk-UA" sz="1800" dirty="0">
              <a:latin typeface="Constantia" pitchFamily="18" charset="0"/>
              <a:ea typeface="Calibri"/>
            </a:endParaRPr>
          </a:p>
          <a:p>
            <a:pPr lvl="0" algn="just">
              <a:lnSpc>
                <a:spcPct val="115000"/>
              </a:lnSpc>
              <a:spcAft>
                <a:spcPts val="1000"/>
              </a:spcAft>
              <a:buClr>
                <a:srgbClr val="0BD0D9"/>
              </a:buClr>
            </a:pPr>
            <a:r>
              <a:rPr lang="uk-UA" sz="1800" b="1" dirty="0">
                <a:solidFill>
                  <a:srgbClr val="0070C0"/>
                </a:solidFill>
                <a:latin typeface="Constantia" pitchFamily="18" charset="0"/>
                <a:ea typeface="Calibri"/>
                <a:cs typeface="Times New Roman"/>
              </a:rPr>
              <a:t>Примітка 4</a:t>
            </a:r>
            <a:r>
              <a:rPr lang="uk-UA" sz="1800" dirty="0">
                <a:solidFill>
                  <a:srgbClr val="0070C0"/>
                </a:solidFill>
                <a:latin typeface="Constantia" pitchFamily="18" charset="0"/>
                <a:ea typeface="Calibri"/>
                <a:cs typeface="Times New Roman"/>
              </a:rPr>
              <a:t>. </a:t>
            </a:r>
            <a:r>
              <a:rPr lang="uk-UA" sz="1800" b="1" dirty="0">
                <a:latin typeface="Constantia" pitchFamily="18" charset="0"/>
                <a:ea typeface="Calibri"/>
                <a:cs typeface="Times New Roman"/>
              </a:rPr>
              <a:t>У назвах літаків, що складаються з двох перших букв прізвища конструктора і приєднаного до нього дефісом цифрового позначення, пишемо першу велику букву, другу — малу: </a:t>
            </a:r>
            <a:r>
              <a:rPr lang="uk-UA" sz="1800" i="1" dirty="0">
                <a:latin typeface="Constantia" pitchFamily="18" charset="0"/>
                <a:ea typeface="Calibri"/>
                <a:cs typeface="Times New Roman"/>
              </a:rPr>
              <a:t>Ту-154, </a:t>
            </a:r>
            <a:r>
              <a:rPr lang="uk-UA" sz="1800" i="1" dirty="0" err="1">
                <a:latin typeface="Constantia" pitchFamily="18" charset="0"/>
                <a:ea typeface="Calibri"/>
                <a:cs typeface="Times New Roman"/>
              </a:rPr>
              <a:t>Ан</a:t>
            </a:r>
            <a:r>
              <a:rPr lang="uk-UA" sz="1800" i="1" dirty="0">
                <a:latin typeface="Constantia" pitchFamily="18" charset="0"/>
                <a:ea typeface="Calibri"/>
                <a:cs typeface="Times New Roman"/>
              </a:rPr>
              <a:t>-22, </a:t>
            </a:r>
            <a:r>
              <a:rPr lang="uk-UA" sz="1800" i="1" dirty="0" err="1" smtClean="0">
                <a:latin typeface="Constantia" pitchFamily="18" charset="0"/>
                <a:ea typeface="Calibri"/>
                <a:cs typeface="Times New Roman"/>
              </a:rPr>
              <a:t>Іл</a:t>
            </a:r>
            <a:r>
              <a:rPr lang="uk-UA" sz="1800" i="1" dirty="0" smtClean="0">
                <a:latin typeface="Constantia" pitchFamily="18" charset="0"/>
                <a:ea typeface="Calibri"/>
                <a:cs typeface="Times New Roman"/>
              </a:rPr>
              <a:t>-62</a:t>
            </a:r>
            <a:endParaRPr lang="uk-UA" sz="1800" dirty="0">
              <a:latin typeface="Constantia" pitchFamily="18" charset="0"/>
              <a:ea typeface="Calibri"/>
              <a:cs typeface="Times New Roman"/>
            </a:endParaRPr>
          </a:p>
          <a:p>
            <a:endParaRPr lang="uk-UA" dirty="0"/>
          </a:p>
        </p:txBody>
      </p:sp>
    </p:spTree>
    <p:extLst>
      <p:ext uri="{BB962C8B-B14F-4D97-AF65-F5344CB8AC3E}">
        <p14:creationId xmlns:p14="http://schemas.microsoft.com/office/powerpoint/2010/main" val="33254118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72616" y="522462"/>
            <a:ext cx="8045419" cy="962322"/>
          </a:xfrm>
        </p:spPr>
        <p:txBody>
          <a:bodyPr>
            <a:normAutofit/>
          </a:bodyPr>
          <a:lstStyle/>
          <a:p>
            <a:pPr algn="ctr"/>
            <a:r>
              <a:rPr lang="uk-UA" sz="2800" b="1" dirty="0">
                <a:solidFill>
                  <a:srgbClr val="0070C0"/>
                </a:solidFill>
                <a:effectLst>
                  <a:outerShdw blurRad="38100" dist="38100" dir="2700000" algn="tl">
                    <a:srgbClr val="000000">
                      <a:alpha val="43137"/>
                    </a:srgbClr>
                  </a:outerShdw>
                </a:effectLst>
                <a:latin typeface="Constantia" pitchFamily="18" charset="0"/>
              </a:rPr>
              <a:t>З великої букви пишемо </a:t>
            </a:r>
          </a:p>
        </p:txBody>
      </p:sp>
      <p:sp>
        <p:nvSpPr>
          <p:cNvPr id="3" name="Місце для вмісту 2"/>
          <p:cNvSpPr>
            <a:spLocks noGrp="1"/>
          </p:cNvSpPr>
          <p:nvPr>
            <p:ph idx="1"/>
          </p:nvPr>
        </p:nvSpPr>
        <p:spPr>
          <a:xfrm>
            <a:off x="467544" y="2015580"/>
            <a:ext cx="8229600" cy="4824536"/>
          </a:xfrm>
        </p:spPr>
        <p:txBody>
          <a:bodyPr>
            <a:normAutofit/>
          </a:bodyPr>
          <a:lstStyle/>
          <a:p>
            <a:pPr lvl="0" algn="just">
              <a:spcAft>
                <a:spcPts val="1200"/>
              </a:spcAft>
              <a:buClr>
                <a:srgbClr val="0BD0D9"/>
              </a:buClr>
            </a:pPr>
            <a:r>
              <a:rPr lang="ru-RU" sz="2000" b="1" dirty="0" err="1" smtClean="0">
                <a:solidFill>
                  <a:prstClr val="black"/>
                </a:solidFill>
                <a:latin typeface="Constantia" pitchFamily="18" charset="0"/>
              </a:rPr>
              <a:t>Власні</a:t>
            </a:r>
            <a:r>
              <a:rPr lang="ru-RU" sz="2000" b="1" dirty="0" smtClean="0">
                <a:solidFill>
                  <a:prstClr val="black"/>
                </a:solidFill>
                <a:latin typeface="Constantia" pitchFamily="18" charset="0"/>
              </a:rPr>
              <a:t> </a:t>
            </a:r>
            <a:r>
              <a:rPr lang="ru-RU" sz="2000" b="1" dirty="0" err="1">
                <a:solidFill>
                  <a:prstClr val="black"/>
                </a:solidFill>
                <a:latin typeface="Constantia" pitchFamily="18" charset="0"/>
              </a:rPr>
              <a:t>назви</a:t>
            </a:r>
            <a:r>
              <a:rPr lang="ru-RU" sz="2000" b="1" dirty="0">
                <a:solidFill>
                  <a:prstClr val="black"/>
                </a:solidFill>
                <a:latin typeface="Constantia" pitchFamily="18" charset="0"/>
              </a:rPr>
              <a:t>, </a:t>
            </a:r>
            <a:r>
              <a:rPr lang="ru-RU" sz="2000" b="1" dirty="0" err="1">
                <a:solidFill>
                  <a:prstClr val="black"/>
                </a:solidFill>
                <a:latin typeface="Constantia" pitchFamily="18" charset="0"/>
              </a:rPr>
              <a:t>які</a:t>
            </a:r>
            <a:r>
              <a:rPr lang="ru-RU" sz="2000" b="1" dirty="0">
                <a:solidFill>
                  <a:prstClr val="black"/>
                </a:solidFill>
                <a:latin typeface="Constantia" pitchFamily="18" charset="0"/>
              </a:rPr>
              <a:t> </a:t>
            </a:r>
            <a:r>
              <a:rPr lang="ru-RU" sz="2000" b="1" dirty="0" err="1">
                <a:solidFill>
                  <a:prstClr val="black"/>
                </a:solidFill>
                <a:latin typeface="Constantia" pitchFamily="18" charset="0"/>
              </a:rPr>
              <a:t>стосуються</a:t>
            </a:r>
            <a:r>
              <a:rPr lang="ru-RU" sz="2000" b="1" dirty="0">
                <a:solidFill>
                  <a:prstClr val="black"/>
                </a:solidFill>
                <a:latin typeface="Constantia" pitchFamily="18" charset="0"/>
              </a:rPr>
              <a:t>: </a:t>
            </a:r>
            <a:endParaRPr lang="ru-RU" sz="2000" b="1" dirty="0" smtClean="0">
              <a:solidFill>
                <a:prstClr val="black"/>
              </a:solidFill>
              <a:latin typeface="Constantia" pitchFamily="18" charset="0"/>
            </a:endParaRPr>
          </a:p>
          <a:p>
            <a:pPr lvl="0" algn="just">
              <a:spcAft>
                <a:spcPts val="1200"/>
              </a:spcAft>
              <a:buClr>
                <a:srgbClr val="0BD0D9"/>
              </a:buClr>
            </a:pPr>
            <a:r>
              <a:rPr lang="vi-VN" sz="2000" dirty="0" smtClean="0">
                <a:solidFill>
                  <a:prstClr val="black"/>
                </a:solidFill>
                <a:latin typeface="Constantia" pitchFamily="18" charset="0"/>
              </a:rPr>
              <a:t>1</a:t>
            </a:r>
            <a:r>
              <a:rPr lang="vi-VN" sz="2000" dirty="0">
                <a:solidFill>
                  <a:prstClr val="black"/>
                </a:solidFill>
                <a:latin typeface="Constantia" pitchFamily="18" charset="0"/>
              </a:rPr>
              <a:t>) </a:t>
            </a:r>
            <a:r>
              <a:rPr lang="vi-VN" sz="2000" b="1" dirty="0">
                <a:solidFill>
                  <a:prstClr val="black"/>
                </a:solidFill>
                <a:latin typeface="Constantia" pitchFamily="18" charset="0"/>
              </a:rPr>
              <a:t>релігії:</a:t>
            </a:r>
            <a:r>
              <a:rPr lang="vi-VN" sz="2000" dirty="0">
                <a:solidFill>
                  <a:prstClr val="black"/>
                </a:solidFill>
                <a:latin typeface="Constantia" pitchFamily="18" charset="0"/>
              </a:rPr>
              <a:t> </a:t>
            </a:r>
            <a:r>
              <a:rPr lang="vi-VN" sz="2000" i="1" dirty="0">
                <a:solidFill>
                  <a:prstClr val="black"/>
                </a:solidFill>
                <a:latin typeface="Constantia" pitchFamily="18" charset="0"/>
              </a:rPr>
              <a:t>Ісус Христо́с, Магоме́т, Бу́дда, Бр́а́хма</a:t>
            </a:r>
          </a:p>
          <a:p>
            <a:pPr lvl="0" algn="just">
              <a:spcAft>
                <a:spcPts val="1200"/>
              </a:spcAft>
              <a:buClr>
                <a:srgbClr val="0BD0D9"/>
              </a:buClr>
            </a:pPr>
            <a:r>
              <a:rPr lang="vi-VN" sz="2000" dirty="0">
                <a:solidFill>
                  <a:prstClr val="black"/>
                </a:solidFill>
                <a:latin typeface="Constantia" pitchFamily="18" charset="0"/>
              </a:rPr>
              <a:t>2) </a:t>
            </a:r>
            <a:r>
              <a:rPr lang="vi-VN" sz="2000" b="1" dirty="0">
                <a:solidFill>
                  <a:prstClr val="black"/>
                </a:solidFill>
                <a:latin typeface="Constantia" pitchFamily="18" charset="0"/>
              </a:rPr>
              <a:t>міфологічних істот і божеств: </a:t>
            </a:r>
            <a:r>
              <a:rPr lang="vi-VN" sz="2000" i="1" dirty="0">
                <a:solidFill>
                  <a:prstClr val="black"/>
                </a:solidFill>
                <a:latin typeface="Constantia" pitchFamily="18" charset="0"/>
              </a:rPr>
              <a:t>Анте́й, Аполло́н, Афі́на, Ахілле́с, Вене́ра, Мо́ло́х </a:t>
            </a:r>
          </a:p>
          <a:p>
            <a:pPr lvl="0" algn="just">
              <a:spcAft>
                <a:spcPts val="1200"/>
              </a:spcAft>
              <a:buClr>
                <a:srgbClr val="0BD0D9"/>
              </a:buClr>
            </a:pPr>
            <a:r>
              <a:rPr lang="vi-VN" sz="2000" b="1" dirty="0">
                <a:solidFill>
                  <a:srgbClr val="0070C0"/>
                </a:solidFill>
                <a:latin typeface="Constantia" pitchFamily="18" charset="0"/>
              </a:rPr>
              <a:t>Примітка 1. </a:t>
            </a:r>
            <a:r>
              <a:rPr lang="vi-VN" sz="2000" b="1" dirty="0">
                <a:solidFill>
                  <a:prstClr val="black"/>
                </a:solidFill>
                <a:latin typeface="Constantia" pitchFamily="18" charset="0"/>
              </a:rPr>
              <a:t>Родові назви, які стосуються релігії та міфології, пишемо з малої букви:</a:t>
            </a:r>
            <a:r>
              <a:rPr lang="vi-VN" sz="2000" dirty="0">
                <a:solidFill>
                  <a:prstClr val="black"/>
                </a:solidFill>
                <a:latin typeface="Constantia" pitchFamily="18" charset="0"/>
              </a:rPr>
              <a:t> </a:t>
            </a:r>
            <a:r>
              <a:rPr lang="vi-VN" sz="2000" i="1" dirty="0">
                <a:solidFill>
                  <a:prstClr val="black"/>
                </a:solidFill>
                <a:latin typeface="Constantia" pitchFamily="18" charset="0"/>
              </a:rPr>
              <a:t>а́нгел, арха́нгел, де́мон, лісови́к, му́за, ні́мфа, руса́лка, тита́н, фавн, фе́я</a:t>
            </a:r>
          </a:p>
          <a:p>
            <a:pPr lvl="0" algn="just">
              <a:spcAft>
                <a:spcPts val="1200"/>
              </a:spcAft>
              <a:buClr>
                <a:srgbClr val="0BD0D9"/>
              </a:buClr>
            </a:pPr>
            <a:r>
              <a:rPr lang="vi-VN" sz="2000" b="1" dirty="0">
                <a:solidFill>
                  <a:srgbClr val="0070C0"/>
                </a:solidFill>
                <a:latin typeface="Constantia" pitchFamily="18" charset="0"/>
              </a:rPr>
              <a:t>Примітка 2. </a:t>
            </a:r>
            <a:r>
              <a:rPr lang="vi-VN" sz="2000" b="1" dirty="0">
                <a:solidFill>
                  <a:prstClr val="black"/>
                </a:solidFill>
                <a:latin typeface="Constantia" pitchFamily="18" charset="0"/>
              </a:rPr>
              <a:t>Власні міфологічні назви, що перетворилися на загальні або вживаються в переносному значенні, пишемо з малої букви: </a:t>
            </a:r>
            <a:r>
              <a:rPr lang="vi-VN" sz="2000" i="1" dirty="0">
                <a:solidFill>
                  <a:prstClr val="black"/>
                </a:solidFill>
                <a:latin typeface="Constantia" pitchFamily="18" charset="0"/>
              </a:rPr>
              <a:t>молох війни; На спортивну арену вийшли сучасні </a:t>
            </a:r>
            <a:r>
              <a:rPr lang="uk-UA" sz="2000" i="1" dirty="0">
                <a:solidFill>
                  <a:prstClr val="black"/>
                </a:solidFill>
                <a:latin typeface="Constantia" pitchFamily="18" charset="0"/>
              </a:rPr>
              <a:t> </a:t>
            </a:r>
            <a:r>
              <a:rPr lang="vi-VN" sz="2000" i="1" dirty="0" smtClean="0">
                <a:solidFill>
                  <a:prstClr val="black"/>
                </a:solidFill>
                <a:latin typeface="Constantia" pitchFamily="18" charset="0"/>
              </a:rPr>
              <a:t>геркулеси</a:t>
            </a:r>
            <a:endParaRPr lang="uk-UA" sz="2000" i="1" dirty="0" smtClean="0">
              <a:solidFill>
                <a:prstClr val="black"/>
              </a:solidFill>
              <a:latin typeface="Constantia" pitchFamily="18" charset="0"/>
            </a:endParaRPr>
          </a:p>
          <a:p>
            <a:pPr lvl="0" algn="just">
              <a:buClr>
                <a:srgbClr val="0BD0D9"/>
              </a:buClr>
            </a:pPr>
            <a:endParaRPr lang="uk-UA" sz="1800" dirty="0">
              <a:solidFill>
                <a:prstClr val="black"/>
              </a:solidFill>
              <a:latin typeface="Constantia" pitchFamily="18" charset="0"/>
            </a:endParaRPr>
          </a:p>
          <a:p>
            <a:pPr lvl="0" algn="just">
              <a:buClr>
                <a:srgbClr val="0BD0D9"/>
              </a:buClr>
            </a:pPr>
            <a:endParaRPr lang="vi-VN" sz="1800" i="1" dirty="0">
              <a:solidFill>
                <a:prstClr val="black"/>
              </a:solidFill>
              <a:latin typeface="Constantia" pitchFamily="18" charset="0"/>
            </a:endParaRPr>
          </a:p>
          <a:p>
            <a:endParaRPr lang="uk-UA" dirty="0"/>
          </a:p>
        </p:txBody>
      </p:sp>
      <p:pic>
        <p:nvPicPr>
          <p:cNvPr id="1536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476672"/>
            <a:ext cx="2985382" cy="1925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203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5536" y="594989"/>
            <a:ext cx="6141368" cy="1023020"/>
          </a:xfrm>
        </p:spPr>
        <p:txBody>
          <a:bodyPr/>
          <a:lstStyle/>
          <a:p>
            <a:pPr algn="ctr"/>
            <a:r>
              <a:rPr lang="uk-UA" sz="2800" b="1" dirty="0">
                <a:solidFill>
                  <a:srgbClr val="0070C0"/>
                </a:solidFill>
                <a:effectLst>
                  <a:outerShdw blurRad="38100" dist="38100" dir="2700000" algn="tl">
                    <a:srgbClr val="000000">
                      <a:alpha val="43137"/>
                    </a:srgbClr>
                  </a:outerShdw>
                </a:effectLst>
                <a:latin typeface="Constantia" pitchFamily="18" charset="0"/>
              </a:rPr>
              <a:t>З великої букви пишемо </a:t>
            </a:r>
            <a:endParaRPr lang="uk-UA" dirty="0"/>
          </a:p>
        </p:txBody>
      </p:sp>
      <p:sp>
        <p:nvSpPr>
          <p:cNvPr id="3" name="Місце для вмісту 2"/>
          <p:cNvSpPr>
            <a:spLocks noGrp="1"/>
          </p:cNvSpPr>
          <p:nvPr>
            <p:ph idx="1"/>
          </p:nvPr>
        </p:nvSpPr>
        <p:spPr>
          <a:xfrm>
            <a:off x="457200" y="1844824"/>
            <a:ext cx="8229600" cy="4479776"/>
          </a:xfrm>
        </p:spPr>
        <p:txBody>
          <a:bodyPr>
            <a:normAutofit lnSpcReduction="10000"/>
          </a:bodyPr>
          <a:lstStyle/>
          <a:p>
            <a:pPr lvl="0" algn="just">
              <a:spcAft>
                <a:spcPts val="1200"/>
              </a:spcAft>
              <a:buClr>
                <a:srgbClr val="0BD0D9"/>
              </a:buClr>
            </a:pPr>
            <a:r>
              <a:rPr lang="vi-VN" sz="2000" dirty="0">
                <a:solidFill>
                  <a:prstClr val="black"/>
                </a:solidFill>
                <a:latin typeface="Constantia" pitchFamily="18" charset="0"/>
              </a:rPr>
              <a:t>3) </a:t>
            </a:r>
            <a:r>
              <a:rPr lang="vi-VN" sz="2000" b="1" dirty="0">
                <a:solidFill>
                  <a:prstClr val="black"/>
                </a:solidFill>
                <a:latin typeface="Constantia" pitchFamily="18" charset="0"/>
              </a:rPr>
              <a:t>дійових осіб у байках, казках, драматичних творах </a:t>
            </a:r>
            <a:r>
              <a:rPr lang="vi-VN" sz="2000" dirty="0">
                <a:solidFill>
                  <a:prstClr val="black"/>
                </a:solidFill>
                <a:latin typeface="Constantia" pitchFamily="18" charset="0"/>
              </a:rPr>
              <a:t>тощо: </a:t>
            </a:r>
            <a:r>
              <a:rPr lang="vi-VN" sz="2000" i="1" dirty="0">
                <a:solidFill>
                  <a:prstClr val="black"/>
                </a:solidFill>
                <a:latin typeface="Constantia" pitchFamily="18" charset="0"/>
              </a:rPr>
              <a:t>Во́рон, За́єць,</a:t>
            </a:r>
            <a:r>
              <a:rPr lang="uk-UA" sz="2000" i="1" dirty="0">
                <a:solidFill>
                  <a:prstClr val="black"/>
                </a:solidFill>
                <a:latin typeface="Constantia" pitchFamily="18" charset="0"/>
              </a:rPr>
              <a:t> </a:t>
            </a:r>
            <a:r>
              <a:rPr lang="vi-VN" sz="2000" i="1" dirty="0">
                <a:solidFill>
                  <a:prstClr val="black"/>
                </a:solidFill>
                <a:latin typeface="Constantia" pitchFamily="18" charset="0"/>
              </a:rPr>
              <a:t>Щу́ка; Лісови́к, Ма́вка, Переле́сник; Дід Моро́з, Котигоро́шко, Черво́на Ша́почка; Будя́к, Троя́нда</a:t>
            </a:r>
          </a:p>
          <a:p>
            <a:pPr lvl="0" algn="just">
              <a:spcAft>
                <a:spcPts val="1200"/>
              </a:spcAft>
              <a:buClr>
                <a:srgbClr val="0BD0D9"/>
              </a:buClr>
            </a:pPr>
            <a:r>
              <a:rPr lang="vi-VN" sz="2000" b="1" dirty="0">
                <a:solidFill>
                  <a:srgbClr val="0070C0"/>
                </a:solidFill>
                <a:latin typeface="Constantia" pitchFamily="18" charset="0"/>
              </a:rPr>
              <a:t>Примітка. </a:t>
            </a:r>
            <a:r>
              <a:rPr lang="vi-VN" sz="2000" b="1" dirty="0">
                <a:solidFill>
                  <a:prstClr val="black"/>
                </a:solidFill>
                <a:latin typeface="Constantia" pitchFamily="18" charset="0"/>
              </a:rPr>
              <a:t>Якщо назви персонажів із казок, творів для дітей і т. ін. вживаються як загальні, їх пишемоя з малої букви: </a:t>
            </a:r>
            <a:r>
              <a:rPr lang="vi-VN" sz="2000" i="1" dirty="0">
                <a:solidFill>
                  <a:prstClr val="black"/>
                </a:solidFill>
                <a:latin typeface="Constantia" pitchFamily="18" charset="0"/>
              </a:rPr>
              <a:t>ба́ба-яга́, дід-моро́з, іва́н-покива́н</a:t>
            </a:r>
          </a:p>
          <a:p>
            <a:pPr lvl="0" algn="just">
              <a:spcAft>
                <a:spcPts val="1200"/>
              </a:spcAft>
              <a:buClr>
                <a:srgbClr val="0BD0D9"/>
              </a:buClr>
            </a:pPr>
            <a:r>
              <a:rPr lang="vi-VN" sz="2000" b="1" dirty="0">
                <a:solidFill>
                  <a:prstClr val="black"/>
                </a:solidFill>
                <a:latin typeface="Constantia" pitchFamily="18" charset="0"/>
              </a:rPr>
              <a:t>З великої букви пишемо клички свійських тварин, </a:t>
            </a:r>
            <a:r>
              <a:rPr lang="vi-VN" sz="2000" dirty="0">
                <a:solidFill>
                  <a:prstClr val="black"/>
                </a:solidFill>
                <a:latin typeface="Constantia" pitchFamily="18" charset="0"/>
              </a:rPr>
              <a:t>а також приручених або дресированих звірів і птахів: </a:t>
            </a:r>
            <a:r>
              <a:rPr lang="vi-VN" sz="2000" i="1" dirty="0">
                <a:solidFill>
                  <a:prstClr val="black"/>
                </a:solidFill>
                <a:latin typeface="Constantia" pitchFamily="18" charset="0"/>
              </a:rPr>
              <a:t>Сірко́ (собака); Сніжи́нка (кішка); Гнідко́, Стріла́ (коні); Круторо́гий, Си́вий (воли); Зі́рка, Ли́ска (корови); Ра́ві, Ша́ші (слони); Кра́сень, Фарао́н (папуги) </a:t>
            </a:r>
            <a:endParaRPr lang="uk-UA" sz="2000" i="1" dirty="0">
              <a:solidFill>
                <a:prstClr val="black"/>
              </a:solidFill>
              <a:latin typeface="Constantia" pitchFamily="18" charset="0"/>
            </a:endParaRPr>
          </a:p>
          <a:p>
            <a:pPr lvl="0" algn="just">
              <a:spcAft>
                <a:spcPts val="1200"/>
              </a:spcAft>
              <a:buClr>
                <a:srgbClr val="0BD0D9"/>
              </a:buClr>
            </a:pPr>
            <a:r>
              <a:rPr lang="ru-RU" sz="2000" b="1" dirty="0" err="1">
                <a:solidFill>
                  <a:srgbClr val="0070C0"/>
                </a:solidFill>
                <a:latin typeface="Constantia" pitchFamily="18" charset="0"/>
              </a:rPr>
              <a:t>Примітка</a:t>
            </a:r>
            <a:r>
              <a:rPr lang="ru-RU" sz="2000" b="1" dirty="0">
                <a:solidFill>
                  <a:srgbClr val="0070C0"/>
                </a:solidFill>
                <a:latin typeface="Constantia" pitchFamily="18" charset="0"/>
              </a:rPr>
              <a:t>. </a:t>
            </a:r>
            <a:r>
              <a:rPr lang="ru-RU" sz="2000" b="1" dirty="0" err="1">
                <a:solidFill>
                  <a:prstClr val="black"/>
                </a:solidFill>
                <a:latin typeface="Constantia" pitchFamily="18" charset="0"/>
              </a:rPr>
              <a:t>Власні</a:t>
            </a:r>
            <a:r>
              <a:rPr lang="ru-RU" sz="2000" b="1" dirty="0">
                <a:solidFill>
                  <a:prstClr val="black"/>
                </a:solidFill>
                <a:latin typeface="Constantia" pitchFamily="18" charset="0"/>
              </a:rPr>
              <a:t> </a:t>
            </a:r>
            <a:r>
              <a:rPr lang="ru-RU" sz="2000" b="1" dirty="0" err="1">
                <a:solidFill>
                  <a:prstClr val="black"/>
                </a:solidFill>
                <a:latin typeface="Constantia" pitchFamily="18" charset="0"/>
              </a:rPr>
              <a:t>назви</a:t>
            </a:r>
            <a:r>
              <a:rPr lang="ru-RU" sz="2000" b="1" dirty="0">
                <a:solidFill>
                  <a:prstClr val="black"/>
                </a:solidFill>
                <a:latin typeface="Constantia" pitchFamily="18" charset="0"/>
              </a:rPr>
              <a:t>, </a:t>
            </a:r>
            <a:r>
              <a:rPr lang="ru-RU" sz="2000" b="1" dirty="0" err="1">
                <a:solidFill>
                  <a:prstClr val="black"/>
                </a:solidFill>
                <a:latin typeface="Constantia" pitchFamily="18" charset="0"/>
              </a:rPr>
              <a:t>які</a:t>
            </a:r>
            <a:r>
              <a:rPr lang="ru-RU" sz="2000" b="1" dirty="0">
                <a:solidFill>
                  <a:prstClr val="black"/>
                </a:solidFill>
                <a:latin typeface="Constantia" pitchFamily="18" charset="0"/>
              </a:rPr>
              <a:t> </a:t>
            </a:r>
            <a:r>
              <a:rPr lang="ru-RU" sz="2000" b="1" dirty="0" err="1">
                <a:solidFill>
                  <a:prstClr val="black"/>
                </a:solidFill>
                <a:latin typeface="Constantia" pitchFamily="18" charset="0"/>
              </a:rPr>
              <a:t>вживаються</a:t>
            </a:r>
            <a:r>
              <a:rPr lang="ru-RU" sz="2000" b="1" dirty="0">
                <a:solidFill>
                  <a:prstClr val="black"/>
                </a:solidFill>
                <a:latin typeface="Constantia" pitchFamily="18" charset="0"/>
              </a:rPr>
              <a:t> як </a:t>
            </a:r>
            <a:r>
              <a:rPr lang="ru-RU" sz="2000" b="1" dirty="0" err="1">
                <a:solidFill>
                  <a:prstClr val="black"/>
                </a:solidFill>
                <a:latin typeface="Constantia" pitchFamily="18" charset="0"/>
              </a:rPr>
              <a:t>назви</a:t>
            </a:r>
            <a:r>
              <a:rPr lang="ru-RU" sz="2000" b="1" dirty="0">
                <a:solidFill>
                  <a:prstClr val="black"/>
                </a:solidFill>
                <a:latin typeface="Constantia" pitchFamily="18" charset="0"/>
              </a:rPr>
              <a:t> </a:t>
            </a:r>
            <a:r>
              <a:rPr lang="ru-RU" sz="2000" b="1" dirty="0" err="1">
                <a:solidFill>
                  <a:prstClr val="black"/>
                </a:solidFill>
                <a:latin typeface="Constantia" pitchFamily="18" charset="0"/>
              </a:rPr>
              <a:t>видів</a:t>
            </a:r>
            <a:r>
              <a:rPr lang="ru-RU" sz="2000" b="1" dirty="0">
                <a:solidFill>
                  <a:prstClr val="black"/>
                </a:solidFill>
                <a:latin typeface="Constantia" pitchFamily="18" charset="0"/>
              </a:rPr>
              <a:t> </a:t>
            </a:r>
            <a:r>
              <a:rPr lang="ru-RU" sz="2000" b="1" dirty="0" err="1">
                <a:solidFill>
                  <a:prstClr val="black"/>
                </a:solidFill>
                <a:latin typeface="Constantia" pitchFamily="18" charset="0"/>
              </a:rPr>
              <a:t>тварин</a:t>
            </a:r>
            <a:r>
              <a:rPr lang="ru-RU" sz="2000" b="1" dirty="0">
                <a:solidFill>
                  <a:prstClr val="black"/>
                </a:solidFill>
                <a:latin typeface="Constantia" pitchFamily="18" charset="0"/>
              </a:rPr>
              <a:t>, пишемо з </a:t>
            </a:r>
            <a:r>
              <a:rPr lang="ru-RU" sz="2000" b="1" dirty="0" err="1">
                <a:solidFill>
                  <a:prstClr val="black"/>
                </a:solidFill>
                <a:latin typeface="Constantia" pitchFamily="18" charset="0"/>
              </a:rPr>
              <a:t>малої</a:t>
            </a:r>
            <a:r>
              <a:rPr lang="ru-RU" sz="2000" b="1" dirty="0">
                <a:solidFill>
                  <a:prstClr val="black"/>
                </a:solidFill>
                <a:latin typeface="Constantia" pitchFamily="18" charset="0"/>
              </a:rPr>
              <a:t> букви: </a:t>
            </a:r>
            <a:r>
              <a:rPr lang="ru-RU" sz="2000" i="1" dirty="0">
                <a:solidFill>
                  <a:prstClr val="black"/>
                </a:solidFill>
                <a:latin typeface="Constantia" pitchFamily="18" charset="0"/>
              </a:rPr>
              <a:t>У </a:t>
            </a:r>
            <a:r>
              <a:rPr lang="ru-RU" sz="2000" i="1" dirty="0" err="1">
                <a:solidFill>
                  <a:prstClr val="black"/>
                </a:solidFill>
                <a:latin typeface="Constantia" pitchFamily="18" charset="0"/>
              </a:rPr>
              <a:t>дворі</a:t>
            </a:r>
            <a:r>
              <a:rPr lang="ru-RU" sz="2000" i="1" dirty="0">
                <a:solidFill>
                  <a:prstClr val="black"/>
                </a:solidFill>
                <a:latin typeface="Constantia" pitchFamily="18" charset="0"/>
              </a:rPr>
              <a:t> </a:t>
            </a:r>
            <a:r>
              <a:rPr lang="ru-RU" sz="2000" i="1" dirty="0" err="1">
                <a:solidFill>
                  <a:prstClr val="black"/>
                </a:solidFill>
                <a:latin typeface="Constantia" pitchFamily="18" charset="0"/>
              </a:rPr>
              <a:t>гралися</a:t>
            </a:r>
            <a:r>
              <a:rPr lang="ru-RU" sz="2000" i="1" dirty="0">
                <a:solidFill>
                  <a:prstClr val="black"/>
                </a:solidFill>
                <a:latin typeface="Constantia" pitchFamily="18" charset="0"/>
              </a:rPr>
              <a:t> </a:t>
            </a:r>
            <a:r>
              <a:rPr lang="ru-RU" sz="2000" i="1" dirty="0" err="1">
                <a:solidFill>
                  <a:prstClr val="black"/>
                </a:solidFill>
                <a:latin typeface="Constantia" pitchFamily="18" charset="0"/>
              </a:rPr>
              <a:t>мурчики</a:t>
            </a:r>
            <a:endParaRPr lang="vi-VN" sz="2000" i="1" dirty="0">
              <a:solidFill>
                <a:prstClr val="black"/>
              </a:solidFill>
              <a:latin typeface="Constantia" pitchFamily="18" charset="0"/>
            </a:endParaRPr>
          </a:p>
          <a:p>
            <a:endParaRPr lang="uk-UA" dirty="0"/>
          </a:p>
        </p:txBody>
      </p:sp>
      <p:pic>
        <p:nvPicPr>
          <p:cNvPr id="17412"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84168" y="332656"/>
            <a:ext cx="2382490" cy="1547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031164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98515" y="260648"/>
            <a:ext cx="5349280" cy="1368152"/>
          </a:xfrm>
        </p:spPr>
        <p:txBody>
          <a:bodyPr>
            <a:normAutofit/>
          </a:bodyPr>
          <a:lstStyle/>
          <a:p>
            <a:pPr algn="ctr"/>
            <a:r>
              <a:rPr lang="uk-UA" sz="3200" b="1" dirty="0">
                <a:solidFill>
                  <a:srgbClr val="0070C0"/>
                </a:solidFill>
                <a:effectLst>
                  <a:outerShdw blurRad="38100" dist="38100" dir="2700000" algn="tl">
                    <a:srgbClr val="000000">
                      <a:alpha val="43137"/>
                    </a:srgbClr>
                  </a:outerShdw>
                </a:effectLst>
                <a:latin typeface="Constantia" pitchFamily="18" charset="0"/>
              </a:rPr>
              <a:t>З великої букви пишемо </a:t>
            </a:r>
            <a:endParaRPr lang="uk-UA" sz="3200" dirty="0"/>
          </a:p>
        </p:txBody>
      </p:sp>
      <p:sp>
        <p:nvSpPr>
          <p:cNvPr id="3" name="Місце для вмісту 2"/>
          <p:cNvSpPr>
            <a:spLocks noGrp="1"/>
          </p:cNvSpPr>
          <p:nvPr>
            <p:ph idx="1"/>
          </p:nvPr>
        </p:nvSpPr>
        <p:spPr>
          <a:xfrm>
            <a:off x="539552" y="2048867"/>
            <a:ext cx="8229600" cy="4419749"/>
          </a:xfrm>
        </p:spPr>
        <p:txBody>
          <a:bodyPr/>
          <a:lstStyle/>
          <a:p>
            <a:pPr lvl="0" algn="just">
              <a:lnSpc>
                <a:spcPct val="90000"/>
              </a:lnSpc>
              <a:spcBef>
                <a:spcPts val="0"/>
              </a:spcBef>
              <a:buClr>
                <a:srgbClr val="0BD0D9"/>
              </a:buClr>
            </a:pPr>
            <a:r>
              <a:rPr lang="vi-VN" sz="2000" dirty="0">
                <a:solidFill>
                  <a:prstClr val="black"/>
                </a:solidFill>
                <a:latin typeface="Constantia" pitchFamily="18" charset="0"/>
              </a:rPr>
              <a:t>1) </a:t>
            </a:r>
            <a:r>
              <a:rPr lang="vi-VN" sz="2000" b="1" dirty="0">
                <a:solidFill>
                  <a:prstClr val="black"/>
                </a:solidFill>
                <a:latin typeface="Constantia" pitchFamily="18" charset="0"/>
              </a:rPr>
              <a:t>прикметники, утворені від власних назв за допомогою суфіксів -ів-(-</a:t>
            </a:r>
            <a:r>
              <a:rPr lang="en-US" sz="2000" b="1" dirty="0">
                <a:solidFill>
                  <a:prstClr val="black"/>
                </a:solidFill>
                <a:latin typeface="Constantia" pitchFamily="18" charset="0"/>
              </a:rPr>
              <a:t>ø), -</a:t>
            </a:r>
            <a:r>
              <a:rPr lang="vi-VN" sz="2000" b="1" dirty="0">
                <a:solidFill>
                  <a:prstClr val="black"/>
                </a:solidFill>
                <a:latin typeface="Constantia" pitchFamily="18" charset="0"/>
              </a:rPr>
              <a:t>ов-(-а), -ов-(-е), -ев-(-е), -їв-(-</a:t>
            </a:r>
            <a:r>
              <a:rPr lang="en-US" sz="2000" b="1" dirty="0">
                <a:solidFill>
                  <a:prstClr val="black"/>
                </a:solidFill>
                <a:latin typeface="Constantia" pitchFamily="18" charset="0"/>
              </a:rPr>
              <a:t>ø), -</a:t>
            </a:r>
            <a:r>
              <a:rPr lang="vi-VN" sz="2000" b="1" dirty="0">
                <a:solidFill>
                  <a:prstClr val="black"/>
                </a:solidFill>
                <a:latin typeface="Constantia" pitchFamily="18" charset="0"/>
              </a:rPr>
              <a:t>єв-(-а), -єв-(-е), -ин-(-</a:t>
            </a:r>
            <a:r>
              <a:rPr lang="en-US" sz="2000" b="1" dirty="0">
                <a:solidFill>
                  <a:prstClr val="black"/>
                </a:solidFill>
                <a:latin typeface="Constantia" pitchFamily="18" charset="0"/>
              </a:rPr>
              <a:t>ø), -</a:t>
            </a:r>
            <a:r>
              <a:rPr lang="vi-VN" sz="2000" b="1" dirty="0">
                <a:solidFill>
                  <a:prstClr val="black"/>
                </a:solidFill>
                <a:latin typeface="Constantia" pitchFamily="18" charset="0"/>
              </a:rPr>
              <a:t>ин-(а), -ин-(е), -їн-(-</a:t>
            </a:r>
            <a:r>
              <a:rPr lang="en-US" sz="2000" b="1" dirty="0">
                <a:solidFill>
                  <a:prstClr val="black"/>
                </a:solidFill>
                <a:latin typeface="Constantia" pitchFamily="18" charset="0"/>
              </a:rPr>
              <a:t>ø), -</a:t>
            </a:r>
            <a:r>
              <a:rPr lang="vi-VN" sz="2000" b="1" dirty="0">
                <a:solidFill>
                  <a:prstClr val="black"/>
                </a:solidFill>
                <a:latin typeface="Constantia" pitchFamily="18" charset="0"/>
              </a:rPr>
              <a:t>їн-(а), -їн-(е), якщо вони означають належність чогось певній особі: </a:t>
            </a:r>
            <a:r>
              <a:rPr lang="vi-VN" sz="2000" i="1" dirty="0">
                <a:solidFill>
                  <a:prstClr val="black"/>
                </a:solidFill>
                <a:latin typeface="Constantia" pitchFamily="18" charset="0"/>
              </a:rPr>
              <a:t>Андрі́єві книжки́, Грінче́нків словни́к, Марі́їн лист, Тичи́нине сло́во, Шевче́нкові пое́зії, Мали́шкова мета́фора, Рафае́лева «Мадонна», Зе́всова </a:t>
            </a:r>
            <a:r>
              <a:rPr lang="vi-VN" sz="2000" i="1" dirty="0" smtClean="0">
                <a:solidFill>
                  <a:prstClr val="black"/>
                </a:solidFill>
                <a:latin typeface="Constantia" pitchFamily="18" charset="0"/>
              </a:rPr>
              <a:t>колісни́ця</a:t>
            </a:r>
            <a:endParaRPr lang="uk-UA" sz="2000" i="1" dirty="0" smtClean="0">
              <a:solidFill>
                <a:prstClr val="black"/>
              </a:solidFill>
              <a:latin typeface="Constantia" pitchFamily="18" charset="0"/>
            </a:endParaRPr>
          </a:p>
          <a:p>
            <a:pPr marL="0" lvl="0" indent="0" algn="just">
              <a:lnSpc>
                <a:spcPct val="90000"/>
              </a:lnSpc>
              <a:spcBef>
                <a:spcPts val="0"/>
              </a:spcBef>
              <a:buClr>
                <a:srgbClr val="0BD0D9"/>
              </a:buClr>
              <a:buNone/>
            </a:pPr>
            <a:endParaRPr lang="uk-UA" sz="2000" i="1" dirty="0" smtClean="0">
              <a:solidFill>
                <a:prstClr val="black"/>
              </a:solidFill>
              <a:latin typeface="Constantia" pitchFamily="18" charset="0"/>
            </a:endParaRPr>
          </a:p>
          <a:p>
            <a:pPr lvl="0" algn="just">
              <a:lnSpc>
                <a:spcPct val="90000"/>
              </a:lnSpc>
              <a:spcBef>
                <a:spcPts val="0"/>
              </a:spcBef>
              <a:buClr>
                <a:srgbClr val="0BD0D9"/>
              </a:buClr>
            </a:pPr>
            <a:r>
              <a:rPr lang="vi-VN" sz="2000" b="1" dirty="0">
                <a:solidFill>
                  <a:srgbClr val="0070C0"/>
                </a:solidFill>
                <a:latin typeface="Constantia" pitchFamily="18" charset="0"/>
              </a:rPr>
              <a:t>Примітка. </a:t>
            </a:r>
            <a:r>
              <a:rPr lang="vi-VN" sz="2000" b="1" dirty="0">
                <a:solidFill>
                  <a:prstClr val="black"/>
                </a:solidFill>
                <a:latin typeface="Constantia" pitchFamily="18" charset="0"/>
              </a:rPr>
              <a:t>З малої букви пишемо присвійні прикметники, утворені від власних особових </a:t>
            </a:r>
            <a:r>
              <a:rPr lang="vi-VN" sz="2000" b="1" dirty="0" smtClean="0">
                <a:solidFill>
                  <a:prstClr val="black"/>
                </a:solidFill>
                <a:latin typeface="Constantia" pitchFamily="18" charset="0"/>
              </a:rPr>
              <a:t>назв: якщо вони входять до складу стійких</a:t>
            </a:r>
            <a:r>
              <a:rPr lang="uk-UA" sz="2000" b="1" dirty="0" smtClean="0">
                <a:solidFill>
                  <a:prstClr val="black"/>
                </a:solidFill>
                <a:latin typeface="Constantia" pitchFamily="18" charset="0"/>
              </a:rPr>
              <a:t> </a:t>
            </a:r>
            <a:r>
              <a:rPr lang="vi-VN" sz="2000" b="1" dirty="0" smtClean="0">
                <a:solidFill>
                  <a:prstClr val="black"/>
                </a:solidFill>
                <a:latin typeface="Constantia" pitchFamily="18" charset="0"/>
              </a:rPr>
              <a:t>фразеологічних сполучень або наукових термінів: </a:t>
            </a:r>
            <a:r>
              <a:rPr lang="vi-VN" sz="2000" i="1" dirty="0" smtClean="0">
                <a:solidFill>
                  <a:prstClr val="black"/>
                </a:solidFill>
                <a:latin typeface="Constantia" pitchFamily="18" charset="0"/>
              </a:rPr>
              <a:t>а́вгієві ста́йні, ахілле́сова п’ята́, го́рдіїв ву́зол, дамо́клів меч, прокру́стове ло́же, ю́дині срібняки́; архіме́дова спіра́ль, базе́дова хворо́ба, бертоле́това сіль, ві́ттова хворо́ба, га́йморова порожни́на, піфаго́рова теоре́ма</a:t>
            </a:r>
          </a:p>
          <a:p>
            <a:pPr lvl="0" algn="just">
              <a:lnSpc>
                <a:spcPct val="90000"/>
              </a:lnSpc>
              <a:spcBef>
                <a:spcPts val="0"/>
              </a:spcBef>
              <a:buClr>
                <a:srgbClr val="0BD0D9"/>
              </a:buClr>
            </a:pPr>
            <a:endParaRPr lang="vi-VN" sz="1600" i="1" dirty="0">
              <a:solidFill>
                <a:prstClr val="black"/>
              </a:solidFill>
              <a:latin typeface="Constantia" pitchFamily="18" charset="0"/>
            </a:endParaRPr>
          </a:p>
          <a:p>
            <a:endParaRPr lang="uk-UA" dirty="0"/>
          </a:p>
        </p:txBody>
      </p:sp>
      <p:pic>
        <p:nvPicPr>
          <p:cNvPr id="1638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548680"/>
            <a:ext cx="2172424" cy="1476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0504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31840" y="704088"/>
            <a:ext cx="5554960" cy="1068728"/>
          </a:xfrm>
        </p:spPr>
        <p:txBody>
          <a:bodyPr/>
          <a:lstStyle/>
          <a:p>
            <a:pPr algn="ctr"/>
            <a:r>
              <a:rPr lang="uk-UA" sz="3200" b="1" dirty="0">
                <a:solidFill>
                  <a:srgbClr val="0070C0"/>
                </a:solidFill>
                <a:effectLst>
                  <a:outerShdw blurRad="38100" dist="38100" dir="2700000" algn="tl">
                    <a:srgbClr val="000000">
                      <a:alpha val="43137"/>
                    </a:srgbClr>
                  </a:outerShdw>
                </a:effectLst>
                <a:latin typeface="Constantia" pitchFamily="18" charset="0"/>
              </a:rPr>
              <a:t>З великої букви пишемо </a:t>
            </a:r>
            <a:endParaRPr lang="uk-UA" dirty="0"/>
          </a:p>
        </p:txBody>
      </p:sp>
      <p:sp>
        <p:nvSpPr>
          <p:cNvPr id="3" name="Місце для вмісту 2"/>
          <p:cNvSpPr>
            <a:spLocks noGrp="1"/>
          </p:cNvSpPr>
          <p:nvPr>
            <p:ph idx="1"/>
          </p:nvPr>
        </p:nvSpPr>
        <p:spPr>
          <a:xfrm>
            <a:off x="467544" y="2348880"/>
            <a:ext cx="8229600" cy="4248472"/>
          </a:xfrm>
        </p:spPr>
        <p:txBody>
          <a:bodyPr/>
          <a:lstStyle/>
          <a:p>
            <a:pPr lvl="0" algn="just">
              <a:lnSpc>
                <a:spcPct val="90000"/>
              </a:lnSpc>
              <a:spcBef>
                <a:spcPts val="0"/>
              </a:spcBef>
              <a:spcAft>
                <a:spcPts val="1200"/>
              </a:spcAft>
              <a:buClr>
                <a:srgbClr val="0BD0D9"/>
              </a:buClr>
            </a:pPr>
            <a:r>
              <a:rPr lang="vi-VN" sz="2000" dirty="0">
                <a:solidFill>
                  <a:prstClr val="black"/>
                </a:solidFill>
                <a:latin typeface="Constantia" pitchFamily="18" charset="0"/>
              </a:rPr>
              <a:t>2) </a:t>
            </a:r>
            <a:r>
              <a:rPr lang="vi-VN" sz="2000" b="1" dirty="0">
                <a:solidFill>
                  <a:prstClr val="black"/>
                </a:solidFill>
                <a:latin typeface="Constantia" pitchFamily="18" charset="0"/>
              </a:rPr>
              <a:t>прикметники, які входять до складених власних назв людей як імена-характеристики: </a:t>
            </a:r>
            <a:r>
              <a:rPr lang="vi-VN" sz="2000" i="1" dirty="0">
                <a:solidFill>
                  <a:prstClr val="black"/>
                </a:solidFill>
                <a:latin typeface="Constantia" pitchFamily="18" charset="0"/>
              </a:rPr>
              <a:t>Володи́мир Вели́кий, Дани́ло Га́лицький, Яросла́в Му́дрий, Карл Сміли́вий, Рі́чард Л</a:t>
            </a:r>
            <a:r>
              <a:rPr lang="en-US" sz="2000" i="1" dirty="0">
                <a:solidFill>
                  <a:prstClr val="black"/>
                </a:solidFill>
                <a:latin typeface="Constantia" pitchFamily="18" charset="0"/>
              </a:rPr>
              <a:t>é</a:t>
            </a:r>
            <a:r>
              <a:rPr lang="vi-VN" sz="2000" i="1" dirty="0">
                <a:solidFill>
                  <a:prstClr val="black"/>
                </a:solidFill>
                <a:latin typeface="Constantia" pitchFamily="18" charset="0"/>
              </a:rPr>
              <a:t>вове Се́рце, Все́волод Вели́ке Гні́здо, Костя́нтин Остро́зький</a:t>
            </a:r>
          </a:p>
          <a:p>
            <a:pPr lvl="0" algn="just">
              <a:lnSpc>
                <a:spcPct val="90000"/>
              </a:lnSpc>
              <a:spcBef>
                <a:spcPts val="0"/>
              </a:spcBef>
              <a:spcAft>
                <a:spcPts val="1200"/>
              </a:spcAft>
              <a:buClr>
                <a:srgbClr val="0BD0D9"/>
              </a:buClr>
            </a:pPr>
            <a:r>
              <a:rPr lang="vi-VN" sz="2000" dirty="0" smtClean="0">
                <a:solidFill>
                  <a:prstClr val="black"/>
                </a:solidFill>
                <a:latin typeface="Constantia" pitchFamily="18" charset="0"/>
              </a:rPr>
              <a:t>3</a:t>
            </a:r>
            <a:r>
              <a:rPr lang="vi-VN" sz="2000" dirty="0">
                <a:solidFill>
                  <a:prstClr val="black"/>
                </a:solidFill>
                <a:latin typeface="Constantia" pitchFamily="18" charset="0"/>
              </a:rPr>
              <a:t>) </a:t>
            </a:r>
            <a:r>
              <a:rPr lang="vi-VN" sz="2000" b="1" dirty="0">
                <a:solidFill>
                  <a:prstClr val="black"/>
                </a:solidFill>
                <a:latin typeface="Constantia" pitchFamily="18" charset="0"/>
              </a:rPr>
              <a:t>прикметники, утворені від іменників — власних назв, якщо вони утворюють словосполучення із значенням «імені когось», «пам’яті когось»: </a:t>
            </a:r>
            <a:r>
              <a:rPr lang="vi-VN" sz="2000" i="1" dirty="0">
                <a:solidFill>
                  <a:prstClr val="black"/>
                </a:solidFill>
                <a:latin typeface="Constantia" pitchFamily="18" charset="0"/>
              </a:rPr>
              <a:t>Но́белівська пре́мія, Франкі́вська кімна́та, Шевче́нківська пре́мія, Потебня́нські </a:t>
            </a:r>
            <a:r>
              <a:rPr lang="vi-VN" sz="2000" i="1" dirty="0" smtClean="0">
                <a:solidFill>
                  <a:prstClr val="black"/>
                </a:solidFill>
                <a:latin typeface="Constantia" pitchFamily="18" charset="0"/>
              </a:rPr>
              <a:t>чита́ння</a:t>
            </a:r>
            <a:endParaRPr lang="uk-UA" sz="2000" i="1" dirty="0" smtClean="0">
              <a:solidFill>
                <a:prstClr val="black"/>
              </a:solidFill>
              <a:latin typeface="Constantia" pitchFamily="18" charset="0"/>
            </a:endParaRPr>
          </a:p>
          <a:p>
            <a:pPr lvl="0" algn="just">
              <a:lnSpc>
                <a:spcPct val="90000"/>
              </a:lnSpc>
              <a:spcBef>
                <a:spcPts val="0"/>
              </a:spcBef>
              <a:spcAft>
                <a:spcPts val="1200"/>
              </a:spcAft>
              <a:buClr>
                <a:srgbClr val="0BD0D9"/>
              </a:buClr>
            </a:pPr>
            <a:r>
              <a:rPr lang="vi-VN" sz="2000" b="1" dirty="0">
                <a:solidFill>
                  <a:srgbClr val="0070C0"/>
                </a:solidFill>
                <a:latin typeface="Constantia" pitchFamily="18" charset="0"/>
              </a:rPr>
              <a:t>Примітка. </a:t>
            </a:r>
            <a:r>
              <a:rPr lang="vi-VN" sz="2000" b="1" dirty="0">
                <a:solidFill>
                  <a:prstClr val="black"/>
                </a:solidFill>
                <a:latin typeface="Constantia" pitchFamily="18" charset="0"/>
              </a:rPr>
              <a:t>З малої букви пишемо присвійні прикметники, утворені від власних особових </a:t>
            </a:r>
            <a:r>
              <a:rPr lang="vi-VN" sz="2000" b="1" dirty="0" smtClean="0">
                <a:solidFill>
                  <a:prstClr val="black"/>
                </a:solidFill>
                <a:latin typeface="Constantia" pitchFamily="18" charset="0"/>
              </a:rPr>
              <a:t>назв</a:t>
            </a:r>
            <a:r>
              <a:rPr lang="vi-VN" sz="2000" dirty="0" smtClean="0">
                <a:solidFill>
                  <a:prstClr val="black"/>
                </a:solidFill>
                <a:latin typeface="Constantia" pitchFamily="18" charset="0"/>
              </a:rPr>
              <a:t> </a:t>
            </a:r>
            <a:r>
              <a:rPr lang="vi-VN" sz="2000" b="1" dirty="0">
                <a:solidFill>
                  <a:prstClr val="black"/>
                </a:solidFill>
                <a:latin typeface="Constantia" pitchFamily="18" charset="0"/>
              </a:rPr>
              <a:t>за допомогою суфіксів —івськ- (-ївськ-), -инськ- (-їнськ-): </a:t>
            </a:r>
            <a:r>
              <a:rPr lang="vi-VN" sz="2000" i="1" dirty="0">
                <a:solidFill>
                  <a:prstClr val="black"/>
                </a:solidFill>
                <a:latin typeface="Constantia" pitchFamily="18" charset="0"/>
              </a:rPr>
              <a:t>бальза́ківські тради́ції, франкі́вські соне́ти, шевче́нківський стиль, довже́нківські фільми</a:t>
            </a:r>
            <a:endParaRPr lang="uk-UA" sz="2000" i="1" dirty="0">
              <a:solidFill>
                <a:prstClr val="black"/>
              </a:solidFill>
              <a:latin typeface="Constantia" pitchFamily="18" charset="0"/>
            </a:endParaRPr>
          </a:p>
          <a:p>
            <a:pPr lvl="0" algn="just">
              <a:lnSpc>
                <a:spcPct val="90000"/>
              </a:lnSpc>
              <a:spcBef>
                <a:spcPts val="0"/>
              </a:spcBef>
              <a:buClr>
                <a:srgbClr val="0BD0D9"/>
              </a:buClr>
            </a:pPr>
            <a:endParaRPr lang="vi-VN" sz="1600" i="1" dirty="0">
              <a:solidFill>
                <a:prstClr val="black"/>
              </a:solidFill>
              <a:latin typeface="Constantia" pitchFamily="18" charset="0"/>
            </a:endParaRPr>
          </a:p>
          <a:p>
            <a:endParaRPr lang="uk-UA" dirty="0"/>
          </a:p>
        </p:txBody>
      </p:sp>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391" y="620688"/>
            <a:ext cx="2232248" cy="1550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7794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59832" y="836712"/>
            <a:ext cx="5637312" cy="1008112"/>
          </a:xfrm>
        </p:spPr>
        <p:txBody>
          <a:bodyPr>
            <a:noAutofit/>
          </a:bodyPr>
          <a:lstStyle/>
          <a:p>
            <a:pPr algn="ctr"/>
            <a:r>
              <a:rPr lang="uk-UA" sz="2400" b="1" dirty="0">
                <a:solidFill>
                  <a:srgbClr val="0070C0"/>
                </a:solidFill>
                <a:effectLst>
                  <a:outerShdw blurRad="38100" dist="38100" dir="2700000" algn="tl">
                    <a:srgbClr val="000000">
                      <a:alpha val="43137"/>
                    </a:srgbClr>
                  </a:outerShdw>
                </a:effectLst>
                <a:latin typeface="Constantia" pitchFamily="18" charset="0"/>
              </a:rPr>
              <a:t>Географічні та адміністративно-територіальні назви </a:t>
            </a:r>
          </a:p>
        </p:txBody>
      </p:sp>
      <p:sp>
        <p:nvSpPr>
          <p:cNvPr id="3" name="Місце для вмісту 2"/>
          <p:cNvSpPr>
            <a:spLocks noGrp="1"/>
          </p:cNvSpPr>
          <p:nvPr>
            <p:ph idx="1"/>
          </p:nvPr>
        </p:nvSpPr>
        <p:spPr>
          <a:xfrm>
            <a:off x="323528" y="2420888"/>
            <a:ext cx="8136904" cy="4104456"/>
          </a:xfrm>
        </p:spPr>
        <p:txBody>
          <a:bodyPr>
            <a:normAutofit fontScale="92500" lnSpcReduction="10000"/>
          </a:bodyPr>
          <a:lstStyle/>
          <a:p>
            <a:pPr algn="just">
              <a:spcAft>
                <a:spcPts val="1200"/>
              </a:spcAft>
            </a:pPr>
            <a:r>
              <a:rPr lang="uk-UA" sz="2200" b="1" dirty="0" smtClean="0">
                <a:latin typeface="Constantia" pitchFamily="18" charset="0"/>
              </a:rPr>
              <a:t>1. </a:t>
            </a:r>
            <a:r>
              <a:rPr lang="vi-VN" sz="2200" b="1" dirty="0" smtClean="0">
                <a:latin typeface="Constantia" pitchFamily="18" charset="0"/>
              </a:rPr>
              <a:t>З </a:t>
            </a:r>
            <a:r>
              <a:rPr lang="vi-VN" sz="2200" b="1" dirty="0">
                <a:latin typeface="Constantia" pitchFamily="18" charset="0"/>
              </a:rPr>
              <a:t>великої букви пишемо географічні власні назви (незалежно від кількості їхніх складників), крім службових слів і родових назв </a:t>
            </a:r>
            <a:r>
              <a:rPr lang="vi-VN" sz="2200" dirty="0">
                <a:latin typeface="Constantia" pitchFamily="18" charset="0"/>
              </a:rPr>
              <a:t>(зато́ка, мис, мо́ре, о́стрів, пік, хребе́т тощо):</a:t>
            </a:r>
            <a:r>
              <a:rPr lang="vi-VN" sz="2200" i="1" dirty="0">
                <a:latin typeface="Constantia" pitchFamily="18" charset="0"/>
              </a:rPr>
              <a:t> А́зія, Антаркти́да, Нова́ Зела́ндія, Балка́нський піво́стрів, Володи́мир-Воли́нський, Кавка́зький хребе́т, пік Шевче́нка, гора́ Гове́рла, Азо́вське мо́ре, прото́ка Лаперу́за, Пана́мський переши́йок, Пе́рська зато́ка, о́зеро Сві́тязь, Півні́чний по́люс, Малоазіа́тське </a:t>
            </a:r>
            <a:r>
              <a:rPr lang="vi-VN" sz="2200" i="1" dirty="0" smtClean="0">
                <a:latin typeface="Constantia" pitchFamily="18" charset="0"/>
              </a:rPr>
              <a:t>нагі́р’я</a:t>
            </a:r>
            <a:endParaRPr lang="uk-UA" sz="2200" i="1" dirty="0" smtClean="0">
              <a:latin typeface="Constantia" pitchFamily="18" charset="0"/>
            </a:endParaRPr>
          </a:p>
          <a:p>
            <a:pPr algn="just">
              <a:spcAft>
                <a:spcPts val="1200"/>
              </a:spcAft>
            </a:pPr>
            <a:r>
              <a:rPr lang="vi-VN" sz="2200" b="1" dirty="0" smtClean="0">
                <a:solidFill>
                  <a:srgbClr val="0070C0"/>
                </a:solidFill>
                <a:latin typeface="Constantia" pitchFamily="18" charset="0"/>
              </a:rPr>
              <a:t>Примітка</a:t>
            </a:r>
            <a:r>
              <a:rPr lang="vi-VN" sz="2200" b="1" dirty="0">
                <a:solidFill>
                  <a:srgbClr val="0070C0"/>
                </a:solidFill>
                <a:latin typeface="Constantia" pitchFamily="18" charset="0"/>
              </a:rPr>
              <a:t>. </a:t>
            </a:r>
            <a:r>
              <a:rPr lang="vi-VN" sz="2200" b="1" dirty="0">
                <a:latin typeface="Constantia" pitchFamily="18" charset="0"/>
              </a:rPr>
              <a:t>Коли означуване слово, що входить до географічної назви, не є родовим найменуванням, то його пишемо з великої букви: </a:t>
            </a:r>
            <a:r>
              <a:rPr lang="vi-VN" sz="2200" i="1" dirty="0">
                <a:latin typeface="Constantia" pitchFamily="18" charset="0"/>
              </a:rPr>
              <a:t>Бі́ла Це́рква (місто), Білове́зька Пу́ща (заповідник), Було́нський Ліс (парк), Золоти́й Ріг (затока), Єлисе́йські Поля́ (вулиця в Парижі), Вогняна́ Земля́ (архіпелаг</a:t>
            </a:r>
            <a:r>
              <a:rPr lang="vi-VN" sz="2200" i="1" dirty="0" smtClean="0">
                <a:latin typeface="Constantia" pitchFamily="18" charset="0"/>
              </a:rPr>
              <a:t>)</a:t>
            </a:r>
            <a:endParaRPr lang="uk-UA" sz="2200" i="1" dirty="0" smtClean="0">
              <a:latin typeface="Constantia" pitchFamily="18" charset="0"/>
            </a:endParaRPr>
          </a:p>
          <a:p>
            <a:pPr algn="just"/>
            <a:endParaRPr lang="vi-VN" i="1" dirty="0"/>
          </a:p>
          <a:p>
            <a:pPr algn="just"/>
            <a:endParaRPr lang="vi-VN" i="1" dirty="0"/>
          </a:p>
          <a:p>
            <a:endParaRPr lang="uk-UA" dirty="0"/>
          </a:p>
        </p:txBody>
      </p:sp>
      <p:pic>
        <p:nvPicPr>
          <p:cNvPr id="2048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7" y="548680"/>
            <a:ext cx="2904921" cy="1647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58978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23928" y="836712"/>
            <a:ext cx="4762872" cy="1010376"/>
          </a:xfrm>
        </p:spPr>
        <p:txBody>
          <a:bodyPr>
            <a:normAutofit fontScale="90000"/>
          </a:bodyPr>
          <a:lstStyle/>
          <a:p>
            <a:pPr algn="ctr"/>
            <a:r>
              <a:rPr lang="uk-UA" sz="2400" b="1" dirty="0">
                <a:solidFill>
                  <a:srgbClr val="0070C0"/>
                </a:solidFill>
                <a:effectLst>
                  <a:outerShdw blurRad="38100" dist="38100" dir="2700000" algn="tl">
                    <a:srgbClr val="000000">
                      <a:alpha val="43137"/>
                    </a:srgbClr>
                  </a:outerShdw>
                </a:effectLst>
                <a:latin typeface="Constantia" pitchFamily="18" charset="0"/>
              </a:rPr>
              <a:t>Географічні та адміністративно-територіальні назви </a:t>
            </a:r>
            <a:endParaRPr lang="uk-UA" dirty="0"/>
          </a:p>
        </p:txBody>
      </p:sp>
      <p:sp>
        <p:nvSpPr>
          <p:cNvPr id="3" name="Місце для вмісту 2"/>
          <p:cNvSpPr>
            <a:spLocks noGrp="1"/>
          </p:cNvSpPr>
          <p:nvPr>
            <p:ph idx="1"/>
          </p:nvPr>
        </p:nvSpPr>
        <p:spPr/>
        <p:txBody>
          <a:bodyPr/>
          <a:lstStyle/>
          <a:p>
            <a:pPr lvl="0" algn="just">
              <a:buClr>
                <a:srgbClr val="0BD0D9"/>
              </a:buClr>
            </a:pPr>
            <a:r>
              <a:rPr lang="vi-VN" sz="2000" b="1" dirty="0">
                <a:solidFill>
                  <a:prstClr val="black"/>
                </a:solidFill>
              </a:rPr>
              <a:t>2. Так само з великої букви пишемо складники географічних назв, що називають титули, посади, фах </a:t>
            </a:r>
            <a:r>
              <a:rPr lang="vi-VN" sz="2000" dirty="0">
                <a:solidFill>
                  <a:prstClr val="black"/>
                </a:solidFill>
              </a:rPr>
              <a:t>тощо: </a:t>
            </a:r>
            <a:r>
              <a:rPr lang="vi-VN" sz="2000" i="1" dirty="0">
                <a:solidFill>
                  <a:prstClr val="black"/>
                </a:solidFill>
              </a:rPr>
              <a:t>мис Капіта́на Дже́ральда, острови́ Короле́ви Шарло́тти, ву́лиця Акаде́міка Заболо́тного. </a:t>
            </a:r>
            <a:r>
              <a:rPr lang="vi-VN" sz="2000" b="1" dirty="0">
                <a:solidFill>
                  <a:prstClr val="black"/>
                </a:solidFill>
              </a:rPr>
              <a:t>З великої букви пишемо також назви зі словом святий:</a:t>
            </a:r>
            <a:r>
              <a:rPr lang="vi-VN" sz="2000" i="1" dirty="0">
                <a:solidFill>
                  <a:prstClr val="black"/>
                </a:solidFill>
              </a:rPr>
              <a:t> острови́ Свято́ї Трі́йці, зато́ка Свято́го Лавре́нтія</a:t>
            </a:r>
            <a:endParaRPr lang="uk-UA" sz="2000" i="1" dirty="0">
              <a:solidFill>
                <a:prstClr val="black"/>
              </a:solidFill>
            </a:endParaRPr>
          </a:p>
          <a:p>
            <a:pPr lvl="0" algn="just">
              <a:buClr>
                <a:srgbClr val="0BD0D9"/>
              </a:buClr>
            </a:pPr>
            <a:r>
              <a:rPr lang="vi-VN" sz="2000" b="1" dirty="0">
                <a:solidFill>
                  <a:prstClr val="black"/>
                </a:solidFill>
                <a:latin typeface="Constantia" pitchFamily="18" charset="0"/>
              </a:rPr>
              <a:t>3. Службові слова, що стоять на початку іншомовних географічних назв, пишемо з великої букви і відокремлюємо дефісом: </a:t>
            </a:r>
            <a:r>
              <a:rPr lang="vi-VN" sz="2000" i="1" dirty="0">
                <a:solidFill>
                  <a:prstClr val="black"/>
                </a:solidFill>
                <a:latin typeface="Constantia" pitchFamily="18" charset="0"/>
              </a:rPr>
              <a:t>Де-Брейне́, Ла-Ма́нш (протоки), Ле-Крезо́, Лос-А́нджелес (міста), Лос-Фра́йлес (острови)</a:t>
            </a:r>
            <a:endParaRPr lang="uk-UA" sz="2000" i="1" dirty="0">
              <a:solidFill>
                <a:prstClr val="black"/>
              </a:solidFill>
              <a:latin typeface="Constantia" pitchFamily="18" charset="0"/>
            </a:endParaRPr>
          </a:p>
          <a:p>
            <a:pPr lvl="0" algn="just">
              <a:buClr>
                <a:srgbClr val="0BD0D9"/>
              </a:buClr>
            </a:pPr>
            <a:r>
              <a:rPr lang="vi-VN" sz="2000" b="1" dirty="0">
                <a:solidFill>
                  <a:srgbClr val="0070C0"/>
                </a:solidFill>
                <a:latin typeface="Constantia" pitchFamily="18" charset="0"/>
              </a:rPr>
              <a:t>Примітка. </a:t>
            </a:r>
            <a:r>
              <a:rPr lang="vi-VN" sz="2000" dirty="0">
                <a:solidFill>
                  <a:prstClr val="black"/>
                </a:solidFill>
                <a:latin typeface="Constantia" pitchFamily="18" charset="0"/>
              </a:rPr>
              <a:t>Службові слова (артиклі, прийменники та ін.) у складі географічних назв пишемо з малої букви й відокремлюємо дефісом: </a:t>
            </a:r>
            <a:r>
              <a:rPr lang="vi-VN" sz="2000" i="1" dirty="0">
                <a:solidFill>
                  <a:prstClr val="black"/>
                </a:solidFill>
                <a:latin typeface="Constantia" pitchFamily="18" charset="0"/>
              </a:rPr>
              <a:t>Було́нь-сюр-Мер, Порт-о-Пре́нс, Рі́о-де-Жане́йро, Фонте́н-сюр-Рон, Фра́нкфурт-на-Ма́йні, Па-де-Кале́</a:t>
            </a:r>
            <a:endParaRPr lang="vi-VN" sz="2000" dirty="0">
              <a:solidFill>
                <a:prstClr val="black"/>
              </a:solidFill>
              <a:latin typeface="Constantia" pitchFamily="18" charset="0"/>
            </a:endParaRPr>
          </a:p>
          <a:p>
            <a:endParaRPr lang="uk-UA" dirty="0"/>
          </a:p>
        </p:txBody>
      </p:sp>
      <p:pic>
        <p:nvPicPr>
          <p:cNvPr id="215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31630"/>
            <a:ext cx="2808312" cy="17448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108513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Потік">
  <a:themeElements>
    <a:clrScheme name="Поті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Потік">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Потік">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1766</TotalTime>
  <Words>5447</Words>
  <Application>Microsoft Office PowerPoint</Application>
  <PresentationFormat>Екран (4:3)</PresentationFormat>
  <Paragraphs>163</Paragraphs>
  <Slides>36</Slides>
  <Notes>0</Notes>
  <HiddenSlides>0</HiddenSlides>
  <MMClips>0</MMClips>
  <ScaleCrop>false</ScaleCrop>
  <HeadingPairs>
    <vt:vector size="4" baseType="variant">
      <vt:variant>
        <vt:lpstr>Тема</vt:lpstr>
      </vt:variant>
      <vt:variant>
        <vt:i4>1</vt:i4>
      </vt:variant>
      <vt:variant>
        <vt:lpstr>Заголовки слайдів</vt:lpstr>
      </vt:variant>
      <vt:variant>
        <vt:i4>36</vt:i4>
      </vt:variant>
    </vt:vector>
  </HeadingPairs>
  <TitlesOfParts>
    <vt:vector size="37" baseType="lpstr">
      <vt:lpstr>Потік</vt:lpstr>
      <vt:lpstr>ВЕЛИКА ЛІТЕРА</vt:lpstr>
      <vt:lpstr>З великої букви пишемо</vt:lpstr>
      <vt:lpstr>Правила правопису  великої літери</vt:lpstr>
      <vt:lpstr>З великої букви пишемо </vt:lpstr>
      <vt:lpstr>З великої букви пишемо </vt:lpstr>
      <vt:lpstr>З великої букви пишемо </vt:lpstr>
      <vt:lpstr>З великої букви пишемо </vt:lpstr>
      <vt:lpstr>Географічні та адміністративно-територіальні назви </vt:lpstr>
      <vt:lpstr>Географічні та адміністративно-територіальні назви </vt:lpstr>
      <vt:lpstr>Географічні та  адміністративно-територіальні назви </vt:lpstr>
      <vt:lpstr>Географічні та  адміністративно-територіальні назви </vt:lpstr>
      <vt:lpstr>Географічні та  адміністративно-територіальні назви </vt:lpstr>
      <vt:lpstr>Географічні та  адміністративно-територіальні назви </vt:lpstr>
      <vt:lpstr>Географічні та  адміністративно-територіальні назви </vt:lpstr>
      <vt:lpstr>Астрономічні назви  </vt:lpstr>
      <vt:lpstr>Назви історичних подій, епох,  календарних періодів і свят,  суспільних заходів  </vt:lpstr>
      <vt:lpstr>Назви історичних подій, епох,  календарних періодів і свят,  суспільних заходів</vt:lpstr>
      <vt:lpstr>Назви, пов’язані з релігією </vt:lpstr>
      <vt:lpstr>Назви, пов’язані з релігією</vt:lpstr>
      <vt:lpstr>Назви, пов’язані з релігією</vt:lpstr>
      <vt:lpstr>Назви, пов’язані з релігією</vt:lpstr>
      <vt:lpstr>Назви органів влади, установ, організацій, товариств, партій, об’єднань, підприємств, агентств  </vt:lpstr>
      <vt:lpstr>Назви органів влади, установ, організацій, партій, об’єднань, підприємств, фірм, агентств</vt:lpstr>
      <vt:lpstr>Назви установ, організацій, товариств, об’єднань, підприємств, фірм, агентств</vt:lpstr>
      <vt:lpstr>Назви органів влади, установ, організацій, товариств, партій, об’єднань, підприємств, фірм, агентств</vt:lpstr>
      <vt:lpstr>Назви органів влади, установ, організацій, товариств, партій, об’єднань, підприємств, фірм, агентств</vt:lpstr>
      <vt:lpstr>Назви сайтів</vt:lpstr>
      <vt:lpstr>Назви документів, пам’яток історії та культури,  творів літератури та мистецтва, друкованих органів  </vt:lpstr>
      <vt:lpstr>Назви документів, пам’яток історії та культури, творів літератури та мистецтва,  друкованих органів</vt:lpstr>
      <vt:lpstr>Назви посад, звань, титулів  </vt:lpstr>
      <vt:lpstr>Назви орденів, медалей,  відзнак, премій  </vt:lpstr>
      <vt:lpstr>Назви товарних знаків, марок виробів  </vt:lpstr>
      <vt:lpstr>Назви порід тварин, видів і сортів рослин  </vt:lpstr>
      <vt:lpstr>Велика буква в особливому  стилістичному вживанні  </vt:lpstr>
      <vt:lpstr>Велика буква у складноскорочених назвах  </vt:lpstr>
      <vt:lpstr>Велика буква у складноскорочених назвах</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ВЕЛИКА ЛІТЕРА</dc:title>
  <dc:creator>Sara Yasmeen (Wipro Technologies)</dc:creator>
  <cp:lastModifiedBy>1</cp:lastModifiedBy>
  <cp:revision>34</cp:revision>
  <dcterms:created xsi:type="dcterms:W3CDTF">2010-02-23T11:30:32Z</dcterms:created>
  <dcterms:modified xsi:type="dcterms:W3CDTF">2023-04-12T15:25:43Z</dcterms:modified>
</cp:coreProperties>
</file>