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FB42646-720A-4FEC-9AFC-10214DAD36AF}" type="datetimeFigureOut">
              <a:rPr lang="ru-UA" smtClean="0"/>
              <a:t>17.09.2024</a:t>
            </a:fld>
            <a:endParaRPr lang="ru-UA"/>
          </a:p>
        </p:txBody>
      </p:sp>
      <p:sp>
        <p:nvSpPr>
          <p:cNvPr id="5" name="Footer Placeholder 4"/>
          <p:cNvSpPr>
            <a:spLocks noGrp="1"/>
          </p:cNvSpPr>
          <p:nvPr>
            <p:ph type="ftr" sz="quarter" idx="11"/>
          </p:nvPr>
        </p:nvSpPr>
        <p:spPr>
          <a:xfrm>
            <a:off x="2416500" y="329307"/>
            <a:ext cx="4973915" cy="309201"/>
          </a:xfrm>
        </p:spPr>
        <p:txBody>
          <a:bodyPr/>
          <a:lstStyle/>
          <a:p>
            <a:endParaRPr lang="ru-UA"/>
          </a:p>
        </p:txBody>
      </p:sp>
      <p:sp>
        <p:nvSpPr>
          <p:cNvPr id="6" name="Slide Number Placeholder 5"/>
          <p:cNvSpPr>
            <a:spLocks noGrp="1"/>
          </p:cNvSpPr>
          <p:nvPr>
            <p:ph type="sldNum" sz="quarter" idx="12"/>
          </p:nvPr>
        </p:nvSpPr>
        <p:spPr>
          <a:xfrm>
            <a:off x="1437664" y="798973"/>
            <a:ext cx="811019" cy="503578"/>
          </a:xfrm>
        </p:spPr>
        <p:txBody>
          <a:bodyPr/>
          <a:lstStyle/>
          <a:p>
            <a:fld id="{9608808C-4D79-47F0-AD66-1B231FB98DB3}" type="slidenum">
              <a:rPr lang="ru-UA" smtClean="0"/>
              <a:t>‹#›</a:t>
            </a:fld>
            <a:endParaRPr lang="ru-U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2525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B42646-720A-4FEC-9AFC-10214DAD36AF}" type="datetimeFigureOut">
              <a:rPr lang="ru-UA" smtClean="0"/>
              <a:t>17.09.2024</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9608808C-4D79-47F0-AD66-1B231FB98DB3}" type="slidenum">
              <a:rPr lang="ru-UA" smtClean="0"/>
              <a:t>‹#›</a:t>
            </a:fld>
            <a:endParaRPr lang="ru-U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4490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B42646-720A-4FEC-9AFC-10214DAD36AF}" type="datetimeFigureOut">
              <a:rPr lang="ru-UA" smtClean="0"/>
              <a:t>17.09.2024</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9608808C-4D79-47F0-AD66-1B231FB98DB3}" type="slidenum">
              <a:rPr lang="ru-UA" smtClean="0"/>
              <a:t>‹#›</a:t>
            </a:fld>
            <a:endParaRPr lang="ru-U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7172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B42646-720A-4FEC-9AFC-10214DAD36AF}" type="datetimeFigureOut">
              <a:rPr lang="ru-UA" smtClean="0"/>
              <a:t>17.09.2024</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9608808C-4D79-47F0-AD66-1B231FB98DB3}" type="slidenum">
              <a:rPr lang="ru-UA" smtClean="0"/>
              <a:t>‹#›</a:t>
            </a:fld>
            <a:endParaRPr lang="ru-U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9011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FB42646-720A-4FEC-9AFC-10214DAD36AF}" type="datetimeFigureOut">
              <a:rPr lang="ru-UA" smtClean="0"/>
              <a:t>17.09.2024</a:t>
            </a:fld>
            <a:endParaRPr lang="ru-UA"/>
          </a:p>
        </p:txBody>
      </p:sp>
      <p:sp>
        <p:nvSpPr>
          <p:cNvPr id="5" name="Footer Placeholder 4"/>
          <p:cNvSpPr>
            <a:spLocks noGrp="1"/>
          </p:cNvSpPr>
          <p:nvPr>
            <p:ph type="ftr" sz="quarter" idx="11"/>
          </p:nvPr>
        </p:nvSpPr>
        <p:spPr/>
        <p:txBody>
          <a:bodyPr/>
          <a:lstStyle/>
          <a:p>
            <a:endParaRPr lang="ru-UA"/>
          </a:p>
        </p:txBody>
      </p:sp>
      <p:sp>
        <p:nvSpPr>
          <p:cNvPr id="6" name="Slide Number Placeholder 5"/>
          <p:cNvSpPr>
            <a:spLocks noGrp="1"/>
          </p:cNvSpPr>
          <p:nvPr>
            <p:ph type="sldNum" sz="quarter" idx="12"/>
          </p:nvPr>
        </p:nvSpPr>
        <p:spPr/>
        <p:txBody>
          <a:bodyPr/>
          <a:lstStyle/>
          <a:p>
            <a:fld id="{9608808C-4D79-47F0-AD66-1B231FB98DB3}" type="slidenum">
              <a:rPr lang="ru-UA" smtClean="0"/>
              <a:t>‹#›</a:t>
            </a:fld>
            <a:endParaRPr lang="ru-U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89734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FB42646-720A-4FEC-9AFC-10214DAD36AF}" type="datetimeFigureOut">
              <a:rPr lang="ru-UA" smtClean="0"/>
              <a:t>17.09.2024</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9608808C-4D79-47F0-AD66-1B231FB98DB3}" type="slidenum">
              <a:rPr lang="ru-UA" smtClean="0"/>
              <a:t>‹#›</a:t>
            </a:fld>
            <a:endParaRPr lang="ru-U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9915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FB42646-720A-4FEC-9AFC-10214DAD36AF}" type="datetimeFigureOut">
              <a:rPr lang="ru-UA" smtClean="0"/>
              <a:t>17.09.2024</a:t>
            </a:fld>
            <a:endParaRPr lang="ru-UA"/>
          </a:p>
        </p:txBody>
      </p:sp>
      <p:sp>
        <p:nvSpPr>
          <p:cNvPr id="8" name="Footer Placeholder 7"/>
          <p:cNvSpPr>
            <a:spLocks noGrp="1"/>
          </p:cNvSpPr>
          <p:nvPr>
            <p:ph type="ftr" sz="quarter" idx="11"/>
          </p:nvPr>
        </p:nvSpPr>
        <p:spPr/>
        <p:txBody>
          <a:bodyPr/>
          <a:lstStyle/>
          <a:p>
            <a:endParaRPr lang="ru-UA"/>
          </a:p>
        </p:txBody>
      </p:sp>
      <p:sp>
        <p:nvSpPr>
          <p:cNvPr id="9" name="Slide Number Placeholder 8"/>
          <p:cNvSpPr>
            <a:spLocks noGrp="1"/>
          </p:cNvSpPr>
          <p:nvPr>
            <p:ph type="sldNum" sz="quarter" idx="12"/>
          </p:nvPr>
        </p:nvSpPr>
        <p:spPr/>
        <p:txBody>
          <a:bodyPr/>
          <a:lstStyle/>
          <a:p>
            <a:fld id="{9608808C-4D79-47F0-AD66-1B231FB98DB3}" type="slidenum">
              <a:rPr lang="ru-UA" smtClean="0"/>
              <a:t>‹#›</a:t>
            </a:fld>
            <a:endParaRPr lang="ru-U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3320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FB42646-720A-4FEC-9AFC-10214DAD36AF}" type="datetimeFigureOut">
              <a:rPr lang="ru-UA" smtClean="0"/>
              <a:t>17.09.2024</a:t>
            </a:fld>
            <a:endParaRPr lang="ru-UA"/>
          </a:p>
        </p:txBody>
      </p:sp>
      <p:sp>
        <p:nvSpPr>
          <p:cNvPr id="4" name="Footer Placeholder 3"/>
          <p:cNvSpPr>
            <a:spLocks noGrp="1"/>
          </p:cNvSpPr>
          <p:nvPr>
            <p:ph type="ftr" sz="quarter" idx="11"/>
          </p:nvPr>
        </p:nvSpPr>
        <p:spPr/>
        <p:txBody>
          <a:bodyPr/>
          <a:lstStyle/>
          <a:p>
            <a:endParaRPr lang="ru-UA"/>
          </a:p>
        </p:txBody>
      </p:sp>
      <p:sp>
        <p:nvSpPr>
          <p:cNvPr id="5" name="Slide Number Placeholder 4"/>
          <p:cNvSpPr>
            <a:spLocks noGrp="1"/>
          </p:cNvSpPr>
          <p:nvPr>
            <p:ph type="sldNum" sz="quarter" idx="12"/>
          </p:nvPr>
        </p:nvSpPr>
        <p:spPr/>
        <p:txBody>
          <a:bodyPr/>
          <a:lstStyle/>
          <a:p>
            <a:fld id="{9608808C-4D79-47F0-AD66-1B231FB98DB3}" type="slidenum">
              <a:rPr lang="ru-UA" smtClean="0"/>
              <a:t>‹#›</a:t>
            </a:fld>
            <a:endParaRPr lang="ru-U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4968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42646-720A-4FEC-9AFC-10214DAD36AF}" type="datetimeFigureOut">
              <a:rPr lang="ru-UA" smtClean="0"/>
              <a:t>17.09.2024</a:t>
            </a:fld>
            <a:endParaRPr lang="ru-UA"/>
          </a:p>
        </p:txBody>
      </p:sp>
      <p:sp>
        <p:nvSpPr>
          <p:cNvPr id="3" name="Footer Placeholder 2"/>
          <p:cNvSpPr>
            <a:spLocks noGrp="1"/>
          </p:cNvSpPr>
          <p:nvPr>
            <p:ph type="ftr" sz="quarter" idx="11"/>
          </p:nvPr>
        </p:nvSpPr>
        <p:spPr/>
        <p:txBody>
          <a:bodyPr/>
          <a:lstStyle/>
          <a:p>
            <a:endParaRPr lang="ru-UA"/>
          </a:p>
        </p:txBody>
      </p:sp>
      <p:sp>
        <p:nvSpPr>
          <p:cNvPr id="4" name="Slide Number Placeholder 3"/>
          <p:cNvSpPr>
            <a:spLocks noGrp="1"/>
          </p:cNvSpPr>
          <p:nvPr>
            <p:ph type="sldNum" sz="quarter" idx="12"/>
          </p:nvPr>
        </p:nvSpPr>
        <p:spPr/>
        <p:txBody>
          <a:bodyPr/>
          <a:lstStyle/>
          <a:p>
            <a:fld id="{9608808C-4D79-47F0-AD66-1B231FB98DB3}" type="slidenum">
              <a:rPr lang="ru-UA" smtClean="0"/>
              <a:t>‹#›</a:t>
            </a:fld>
            <a:endParaRPr lang="ru-UA"/>
          </a:p>
        </p:txBody>
      </p:sp>
    </p:spTree>
    <p:extLst>
      <p:ext uri="{BB962C8B-B14F-4D97-AF65-F5344CB8AC3E}">
        <p14:creationId xmlns:p14="http://schemas.microsoft.com/office/powerpoint/2010/main" val="1579524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FB42646-720A-4FEC-9AFC-10214DAD36AF}" type="datetimeFigureOut">
              <a:rPr lang="ru-UA" smtClean="0"/>
              <a:t>17.09.2024</a:t>
            </a:fld>
            <a:endParaRPr lang="ru-UA"/>
          </a:p>
        </p:txBody>
      </p:sp>
      <p:sp>
        <p:nvSpPr>
          <p:cNvPr id="6" name="Footer Placeholder 5"/>
          <p:cNvSpPr>
            <a:spLocks noGrp="1"/>
          </p:cNvSpPr>
          <p:nvPr>
            <p:ph type="ftr" sz="quarter" idx="11"/>
          </p:nvPr>
        </p:nvSpPr>
        <p:spPr/>
        <p:txBody>
          <a:bodyPr/>
          <a:lstStyle/>
          <a:p>
            <a:endParaRPr lang="ru-UA"/>
          </a:p>
        </p:txBody>
      </p:sp>
      <p:sp>
        <p:nvSpPr>
          <p:cNvPr id="7" name="Slide Number Placeholder 6"/>
          <p:cNvSpPr>
            <a:spLocks noGrp="1"/>
          </p:cNvSpPr>
          <p:nvPr>
            <p:ph type="sldNum" sz="quarter" idx="12"/>
          </p:nvPr>
        </p:nvSpPr>
        <p:spPr/>
        <p:txBody>
          <a:bodyPr/>
          <a:lstStyle/>
          <a:p>
            <a:fld id="{9608808C-4D79-47F0-AD66-1B231FB98DB3}" type="slidenum">
              <a:rPr lang="ru-UA" smtClean="0"/>
              <a:t>‹#›</a:t>
            </a:fld>
            <a:endParaRPr lang="ru-U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4566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FB42646-720A-4FEC-9AFC-10214DAD36AF}" type="datetimeFigureOut">
              <a:rPr lang="ru-UA" smtClean="0"/>
              <a:t>17.09.2024</a:t>
            </a:fld>
            <a:endParaRPr lang="ru-UA"/>
          </a:p>
        </p:txBody>
      </p:sp>
      <p:sp>
        <p:nvSpPr>
          <p:cNvPr id="6" name="Footer Placeholder 5"/>
          <p:cNvSpPr>
            <a:spLocks noGrp="1"/>
          </p:cNvSpPr>
          <p:nvPr>
            <p:ph type="ftr" sz="quarter" idx="11"/>
          </p:nvPr>
        </p:nvSpPr>
        <p:spPr>
          <a:xfrm>
            <a:off x="1447382" y="318640"/>
            <a:ext cx="5541004" cy="320931"/>
          </a:xfrm>
        </p:spPr>
        <p:txBody>
          <a:bodyPr/>
          <a:lstStyle/>
          <a:p>
            <a:endParaRPr lang="ru-UA"/>
          </a:p>
        </p:txBody>
      </p:sp>
      <p:sp>
        <p:nvSpPr>
          <p:cNvPr id="7" name="Slide Number Placeholder 6"/>
          <p:cNvSpPr>
            <a:spLocks noGrp="1"/>
          </p:cNvSpPr>
          <p:nvPr>
            <p:ph type="sldNum" sz="quarter" idx="12"/>
          </p:nvPr>
        </p:nvSpPr>
        <p:spPr/>
        <p:txBody>
          <a:bodyPr/>
          <a:lstStyle/>
          <a:p>
            <a:fld id="{9608808C-4D79-47F0-AD66-1B231FB98DB3}" type="slidenum">
              <a:rPr lang="ru-UA" smtClean="0"/>
              <a:t>‹#›</a:t>
            </a:fld>
            <a:endParaRPr lang="ru-U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3649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FB42646-720A-4FEC-9AFC-10214DAD36AF}" type="datetimeFigureOut">
              <a:rPr lang="ru-UA" smtClean="0"/>
              <a:t>17.09.2024</a:t>
            </a:fld>
            <a:endParaRPr lang="ru-U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U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608808C-4D79-47F0-AD66-1B231FB98DB3}" type="slidenum">
              <a:rPr lang="ru-UA" smtClean="0"/>
              <a:t>‹#›</a:t>
            </a:fld>
            <a:endParaRPr lang="ru-U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3165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7461E9-F28F-4B59-B1FD-08ED14AA60BB}"/>
              </a:ext>
            </a:extLst>
          </p:cNvPr>
          <p:cNvSpPr>
            <a:spLocks noGrp="1"/>
          </p:cNvSpPr>
          <p:nvPr>
            <p:ph type="ctrTitle"/>
          </p:nvPr>
        </p:nvSpPr>
        <p:spPr>
          <a:xfrm>
            <a:off x="422031" y="802298"/>
            <a:ext cx="7807569" cy="2541431"/>
          </a:xfrm>
        </p:spPr>
        <p:txBody>
          <a:bodyPr>
            <a:noAutofit/>
          </a:bodyPr>
          <a:lstStyle/>
          <a:p>
            <a:r>
              <a:rPr lang="az-Cyrl-AZ" sz="4800" dirty="0"/>
              <a:t>ОРГАНІЗАЦІЙНІ ОСНОВИ</a:t>
            </a:r>
            <a:br>
              <a:rPr lang="az-Cyrl-AZ" sz="4800" dirty="0"/>
            </a:br>
            <a:r>
              <a:rPr lang="az-Cyrl-AZ" sz="4800" dirty="0"/>
              <a:t>ФУНКЦІОНУВАННЯ СЛУЖБИ</a:t>
            </a:r>
            <a:br>
              <a:rPr lang="az-Cyrl-AZ" sz="4800" dirty="0"/>
            </a:br>
            <a:r>
              <a:rPr lang="az-Cyrl-AZ" sz="4800" dirty="0"/>
              <a:t>ВНУТРІШНЬОГО АУДИТУ</a:t>
            </a:r>
            <a:br>
              <a:rPr lang="az-Cyrl-AZ" sz="4800" dirty="0"/>
            </a:br>
            <a:r>
              <a:rPr lang="az-Cyrl-AZ" sz="4800" dirty="0"/>
              <a:t>В БАНКУ</a:t>
            </a:r>
            <a:endParaRPr lang="ru-UA" sz="4800" dirty="0"/>
          </a:p>
        </p:txBody>
      </p:sp>
      <p:sp>
        <p:nvSpPr>
          <p:cNvPr id="3" name="Подзаголовок 2">
            <a:extLst>
              <a:ext uri="{FF2B5EF4-FFF2-40B4-BE49-F238E27FC236}">
                <a16:creationId xmlns:a16="http://schemas.microsoft.com/office/drawing/2014/main" id="{53098203-48E4-436F-B610-B5A5B1993162}"/>
              </a:ext>
            </a:extLst>
          </p:cNvPr>
          <p:cNvSpPr>
            <a:spLocks noGrp="1"/>
          </p:cNvSpPr>
          <p:nvPr>
            <p:ph type="subTitle" idx="1"/>
          </p:nvPr>
        </p:nvSpPr>
        <p:spPr/>
        <p:txBody>
          <a:bodyPr>
            <a:noAutofit/>
          </a:bodyPr>
          <a:lstStyle/>
          <a:p>
            <a:r>
              <a:rPr lang="az-Cyrl-AZ" dirty="0"/>
              <a:t>3.1. Організаційна структура та вимоги до служби</a:t>
            </a:r>
            <a:br>
              <a:rPr lang="az-Cyrl-AZ" dirty="0"/>
            </a:br>
            <a:r>
              <a:rPr lang="az-Cyrl-AZ" dirty="0"/>
              <a:t>внутрішнього аудиту банку</a:t>
            </a:r>
            <a:br>
              <a:rPr lang="az-Cyrl-AZ" dirty="0"/>
            </a:br>
            <a:r>
              <a:rPr lang="az-Cyrl-AZ" dirty="0"/>
              <a:t>3.2. Функції, повноваження і завдання служби</a:t>
            </a:r>
            <a:br>
              <a:rPr lang="az-Cyrl-AZ" dirty="0"/>
            </a:br>
            <a:r>
              <a:rPr lang="az-Cyrl-AZ" dirty="0"/>
              <a:t>внутрішнього аудиту банку</a:t>
            </a:r>
            <a:br>
              <a:rPr lang="az-Cyrl-AZ" dirty="0"/>
            </a:br>
            <a:r>
              <a:rPr lang="az-Cyrl-AZ" dirty="0"/>
              <a:t>3.3. Планування та етапи проведення внутрішнього</a:t>
            </a:r>
            <a:br>
              <a:rPr lang="az-Cyrl-AZ" dirty="0"/>
            </a:br>
            <a:r>
              <a:rPr lang="az-Cyrl-AZ" dirty="0"/>
              <a:t>аудиту в банку</a:t>
            </a:r>
            <a:endParaRPr lang="ru-UA" dirty="0"/>
          </a:p>
        </p:txBody>
      </p:sp>
    </p:spTree>
    <p:extLst>
      <p:ext uri="{BB962C8B-B14F-4D97-AF65-F5344CB8AC3E}">
        <p14:creationId xmlns:p14="http://schemas.microsoft.com/office/powerpoint/2010/main" val="453892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AB39D8-A176-4078-9984-B63B47414A4A}"/>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3B97AA06-F3B0-4A08-8D18-519E18AEC8AF}"/>
              </a:ext>
            </a:extLst>
          </p:cNvPr>
          <p:cNvSpPr>
            <a:spLocks noGrp="1"/>
          </p:cNvSpPr>
          <p:nvPr>
            <p:ph idx="1"/>
          </p:nvPr>
        </p:nvSpPr>
        <p:spPr/>
        <p:txBody>
          <a:bodyPr>
            <a:normAutofit/>
          </a:bodyPr>
          <a:lstStyle/>
          <a:p>
            <a:r>
              <a:rPr lang="az-Cyrl-AZ" dirty="0"/>
              <a:t>Захисна функція – це зусилля, спрямовані на охорону активів банку від потенційних крадіжок та фактів шахрайства, неефективного управління банківським бізнесом.</a:t>
            </a:r>
          </a:p>
          <a:p>
            <a:r>
              <a:rPr lang="az-Cyrl-AZ" dirty="0"/>
              <a:t>Аналітична функція – це аналіз ефективності та експертна оцінка різних аспектів (операцій) банківської діяльності.</a:t>
            </a:r>
          </a:p>
          <a:p>
            <a:r>
              <a:rPr lang="az-Cyrl-AZ" dirty="0"/>
              <a:t>Інформаційна функція – інформування керівництва банку про результати перевірок, виявлені факти порушень вимог законодавстваабо внутрішніх правил.</a:t>
            </a:r>
          </a:p>
          <a:p>
            <a:r>
              <a:rPr lang="az-Cyrl-AZ" dirty="0"/>
              <a:t>Консультаційна функція – надання поточних консультаційпрацівникам підрозділів.</a:t>
            </a:r>
          </a:p>
        </p:txBody>
      </p:sp>
    </p:spTree>
    <p:extLst>
      <p:ext uri="{BB962C8B-B14F-4D97-AF65-F5344CB8AC3E}">
        <p14:creationId xmlns:p14="http://schemas.microsoft.com/office/powerpoint/2010/main" val="4274897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9BC35-AC39-465D-A8BA-738B3FED3325}"/>
              </a:ext>
            </a:extLst>
          </p:cNvPr>
          <p:cNvSpPr>
            <a:spLocks noGrp="1"/>
          </p:cNvSpPr>
          <p:nvPr>
            <p:ph type="title"/>
          </p:nvPr>
        </p:nvSpPr>
        <p:spPr/>
        <p:txBody>
          <a:bodyPr>
            <a:normAutofit/>
          </a:bodyPr>
          <a:lstStyle/>
          <a:p>
            <a:pPr algn="ctr"/>
            <a:r>
              <a:rPr lang="az-Cyrl-AZ" dirty="0"/>
              <a:t>Служба внутрішнього аудиту банку має право:</a:t>
            </a:r>
            <a:br>
              <a:rPr lang="az-Cyrl-AZ" dirty="0"/>
            </a:br>
            <a:endParaRPr lang="ru-UA" dirty="0"/>
          </a:p>
        </p:txBody>
      </p:sp>
      <p:sp>
        <p:nvSpPr>
          <p:cNvPr id="3" name="Объект 2">
            <a:extLst>
              <a:ext uri="{FF2B5EF4-FFF2-40B4-BE49-F238E27FC236}">
                <a16:creationId xmlns:a16="http://schemas.microsoft.com/office/drawing/2014/main" id="{BED41BC7-35A0-4769-A3EE-8E17A6140F56}"/>
              </a:ext>
            </a:extLst>
          </p:cNvPr>
          <p:cNvSpPr>
            <a:spLocks noGrp="1"/>
          </p:cNvSpPr>
          <p:nvPr>
            <p:ph idx="1"/>
          </p:nvPr>
        </p:nvSpPr>
        <p:spPr/>
        <p:txBody>
          <a:bodyPr>
            <a:normAutofit fontScale="92500" lnSpcReduction="20000"/>
          </a:bodyPr>
          <a:lstStyle/>
          <a:p>
            <a:pPr marL="0" indent="0">
              <a:buNone/>
            </a:pPr>
            <a:r>
              <a:rPr lang="az-Cyrl-AZ" dirty="0"/>
              <a:t>• на ознайомлення з усією документацією банку та нагляду за</a:t>
            </a:r>
          </a:p>
          <a:p>
            <a:pPr marL="0" indent="0">
              <a:buNone/>
            </a:pPr>
            <a:r>
              <a:rPr lang="az-Cyrl-AZ" dirty="0"/>
              <a:t>діяльністю будь-якого підрозділу банку, а також вимагати письмові пояснення від окремих посадових осіб банку щодо виявлених недоліків у роботі;</a:t>
            </a:r>
          </a:p>
          <a:p>
            <a:pPr marL="0" indent="0">
              <a:buNone/>
            </a:pPr>
            <a:r>
              <a:rPr lang="az-Cyrl-AZ" dirty="0"/>
              <a:t>• визначати відповідність дій та операцій, що здійснюються співробітниками банку, згідно з вимогами чинного законодавства України, нормативними актами Національ ного банку України, рішеннями керівних органів банку, які визначають політику та стратегію банку, процедуру прийняття і реа лізацію рішень, організацію обліку та звітності;</a:t>
            </a:r>
          </a:p>
          <a:p>
            <a:pPr marL="0" indent="0">
              <a:buNone/>
            </a:pPr>
            <a:r>
              <a:rPr lang="az-Cyrl-AZ" dirty="0"/>
              <a:t>• перевіряти розрахунково-касові документи, контракти банку,</a:t>
            </a:r>
            <a:r>
              <a:rPr lang="ru-RU" dirty="0" err="1"/>
              <a:t>фінансову</a:t>
            </a:r>
            <a:r>
              <a:rPr lang="ru-RU" dirty="0"/>
              <a:t> і </a:t>
            </a:r>
            <a:r>
              <a:rPr lang="ru-RU" dirty="0" err="1"/>
              <a:t>статистичну</a:t>
            </a:r>
            <a:r>
              <a:rPr lang="ru-RU" dirty="0"/>
              <a:t> </a:t>
            </a:r>
            <a:r>
              <a:rPr lang="ru-RU" dirty="0" err="1"/>
              <a:t>звітність</a:t>
            </a:r>
            <a:r>
              <a:rPr lang="ru-RU" dirty="0"/>
              <a:t>, </a:t>
            </a:r>
            <a:r>
              <a:rPr lang="ru-RU" dirty="0" err="1"/>
              <a:t>іншу</a:t>
            </a:r>
            <a:r>
              <a:rPr lang="ru-RU" dirty="0"/>
              <a:t> </a:t>
            </a:r>
            <a:r>
              <a:rPr lang="ru-RU" dirty="0" err="1"/>
              <a:t>документацію</a:t>
            </a:r>
            <a:r>
              <a:rPr lang="ru-RU" dirty="0"/>
              <a:t>, а в </a:t>
            </a:r>
            <a:r>
              <a:rPr lang="ru-RU" dirty="0" err="1"/>
              <a:t>разі</a:t>
            </a:r>
            <a:r>
              <a:rPr lang="ru-RU" dirty="0"/>
              <a:t> </a:t>
            </a:r>
            <a:r>
              <a:rPr lang="ru-RU" dirty="0" err="1"/>
              <a:t>необхідності</a:t>
            </a:r>
            <a:r>
              <a:rPr lang="ru-RU" dirty="0"/>
              <a:t> – </a:t>
            </a:r>
            <a:r>
              <a:rPr lang="ru-RU" dirty="0" err="1"/>
              <a:t>наявність</a:t>
            </a:r>
            <a:r>
              <a:rPr lang="ru-RU" dirty="0"/>
              <a:t> </a:t>
            </a:r>
            <a:r>
              <a:rPr lang="ru-RU" dirty="0" err="1"/>
              <a:t>готівки</a:t>
            </a:r>
            <a:r>
              <a:rPr lang="ru-RU" dirty="0"/>
              <a:t>, </a:t>
            </a:r>
            <a:r>
              <a:rPr lang="ru-RU" dirty="0" err="1"/>
              <a:t>інших</a:t>
            </a:r>
            <a:r>
              <a:rPr lang="ru-RU" dirty="0"/>
              <a:t> </a:t>
            </a:r>
            <a:r>
              <a:rPr lang="ru-RU" dirty="0" err="1"/>
              <a:t>цінностей</a:t>
            </a:r>
            <a:r>
              <a:rPr lang="ru-RU" dirty="0"/>
              <a:t>, </a:t>
            </a:r>
            <a:r>
              <a:rPr lang="ru-RU" dirty="0" err="1"/>
              <a:t>які</a:t>
            </a:r>
            <a:r>
              <a:rPr lang="ru-RU" dirty="0"/>
              <a:t> </a:t>
            </a:r>
            <a:r>
              <a:rPr lang="ru-RU" dirty="0" err="1"/>
              <a:t>зберігаються</a:t>
            </a:r>
            <a:r>
              <a:rPr lang="ru-RU" dirty="0"/>
              <a:t> у банку;</a:t>
            </a:r>
            <a:endParaRPr lang="ru-UA" dirty="0"/>
          </a:p>
        </p:txBody>
      </p:sp>
    </p:spTree>
    <p:extLst>
      <p:ext uri="{BB962C8B-B14F-4D97-AF65-F5344CB8AC3E}">
        <p14:creationId xmlns:p14="http://schemas.microsoft.com/office/powerpoint/2010/main" val="123308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449A62-4FC8-4F08-A1EB-28238171C68E}"/>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79D5C625-C371-416B-9998-C359D4DB9D84}"/>
              </a:ext>
            </a:extLst>
          </p:cNvPr>
          <p:cNvSpPr>
            <a:spLocks noGrp="1"/>
          </p:cNvSpPr>
          <p:nvPr>
            <p:ph idx="1"/>
          </p:nvPr>
        </p:nvSpPr>
        <p:spPr/>
        <p:txBody>
          <a:bodyPr>
            <a:normAutofit/>
          </a:bodyPr>
          <a:lstStyle/>
          <a:p>
            <a:pPr marL="0" indent="0">
              <a:buNone/>
            </a:pPr>
            <a:r>
              <a:rPr lang="az-Cyrl-AZ" dirty="0"/>
              <a:t>• отримувати в межах своїх повноважень на запит від банку</a:t>
            </a:r>
          </a:p>
          <a:p>
            <a:pPr marL="0" indent="0">
              <a:buNone/>
            </a:pPr>
            <a:r>
              <a:rPr lang="az-Cyrl-AZ" dirty="0"/>
              <a:t>до інших організацій або третіх осіб – суб’єктів підприємницької діяльності потрібні відомості та документи, що пов’язані з процесом перевірки;</a:t>
            </a:r>
          </a:p>
          <a:p>
            <a:pPr marL="0" indent="0">
              <a:buNone/>
            </a:pPr>
            <a:r>
              <a:rPr lang="az-Cyrl-AZ" dirty="0"/>
              <a:t>• залучати в разі необхідності співробітників інших структурних підрозділів банку до виконання поставлених перед службою внутрішнього аудиту завдань;</a:t>
            </a:r>
          </a:p>
          <a:p>
            <a:pPr marL="0" indent="0">
              <a:buNone/>
            </a:pPr>
            <a:r>
              <a:rPr lang="az-Cyrl-AZ" dirty="0"/>
              <a:t>• мати безперешкодний доступ до підрозділу, що перевіряється, а також у приміщення, що використовуються для зберігання документів, готівки та коштовностей, отримувати інфор мацію, яка зберігається на магнітних носіях;</a:t>
            </a:r>
            <a:endParaRPr lang="ru-UA" dirty="0"/>
          </a:p>
        </p:txBody>
      </p:sp>
    </p:spTree>
    <p:extLst>
      <p:ext uri="{BB962C8B-B14F-4D97-AF65-F5344CB8AC3E}">
        <p14:creationId xmlns:p14="http://schemas.microsoft.com/office/powerpoint/2010/main" val="2966618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25024A-CAAD-4F5E-99BD-376B474C8D6A}"/>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74452936-1FC9-4B31-973B-4C0F6E11E08D}"/>
              </a:ext>
            </a:extLst>
          </p:cNvPr>
          <p:cNvSpPr>
            <a:spLocks noGrp="1"/>
          </p:cNvSpPr>
          <p:nvPr>
            <p:ph idx="1"/>
          </p:nvPr>
        </p:nvSpPr>
        <p:spPr/>
        <p:txBody>
          <a:bodyPr>
            <a:normAutofit/>
          </a:bodyPr>
          <a:lstStyle/>
          <a:p>
            <a:pPr marL="0" indent="0">
              <a:buNone/>
            </a:pPr>
            <a:r>
              <a:rPr lang="az-Cyrl-AZ" dirty="0"/>
              <a:t>• з дозволу керівництва банку знімати копії з одержаних документів, у тому числі копії файлів, копії будь-яких засобів, що зберігаються в локальних обчислювальних мере жах і автономних комп’ютерних системах, а також розшифро вувати ці записи;</a:t>
            </a:r>
          </a:p>
          <a:p>
            <a:pPr marL="0" indent="0">
              <a:buNone/>
            </a:pPr>
            <a:r>
              <a:rPr lang="az-Cyrl-AZ" dirty="0"/>
              <a:t>• при виявленні грубих порушень чинного законодавства, випадків розкрадань, допущених працівниками банку, рекомендувати правлінню банку усунення їх від виконання службових обов’язків – при встановленні фактів зловживання службовим становищем керівників банку повідомляти про такі випадки раду банку.</a:t>
            </a:r>
            <a:endParaRPr lang="ru-UA" dirty="0"/>
          </a:p>
        </p:txBody>
      </p:sp>
    </p:spTree>
    <p:extLst>
      <p:ext uri="{BB962C8B-B14F-4D97-AF65-F5344CB8AC3E}">
        <p14:creationId xmlns:p14="http://schemas.microsoft.com/office/powerpoint/2010/main" val="2610547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7D6074-6BF5-4773-A968-E5793821FFA1}"/>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4995B5C3-8435-4293-8052-7A4C1C7417C9}"/>
              </a:ext>
            </a:extLst>
          </p:cNvPr>
          <p:cNvSpPr>
            <a:spLocks noGrp="1"/>
          </p:cNvSpPr>
          <p:nvPr>
            <p:ph idx="1"/>
          </p:nvPr>
        </p:nvSpPr>
        <p:spPr/>
        <p:txBody>
          <a:bodyPr/>
          <a:lstStyle/>
          <a:p>
            <a:r>
              <a:rPr lang="ru-RU" dirty="0" err="1"/>
              <a:t>Керівництво</a:t>
            </a:r>
            <a:r>
              <a:rPr lang="ru-RU" dirty="0"/>
              <a:t> банку </a:t>
            </a:r>
            <a:r>
              <a:rPr lang="ru-RU" dirty="0" err="1"/>
              <a:t>зобов’язане</a:t>
            </a:r>
            <a:r>
              <a:rPr lang="ru-RU" dirty="0"/>
              <a:t> </a:t>
            </a:r>
            <a:r>
              <a:rPr lang="ru-RU" dirty="0" err="1"/>
              <a:t>своєчасно</a:t>
            </a:r>
            <a:r>
              <a:rPr lang="ru-RU" dirty="0"/>
              <a:t> </a:t>
            </a:r>
            <a:r>
              <a:rPr lang="ru-RU" dirty="0" err="1"/>
              <a:t>реагувати</a:t>
            </a:r>
            <a:r>
              <a:rPr lang="ru-RU" dirty="0"/>
              <a:t> на ре ко </a:t>
            </a:r>
            <a:r>
              <a:rPr lang="ru-RU" dirty="0" err="1"/>
              <a:t>мендації</a:t>
            </a:r>
            <a:r>
              <a:rPr lang="ru-RU" dirty="0"/>
              <a:t> </a:t>
            </a:r>
            <a:r>
              <a:rPr lang="ru-RU" dirty="0" err="1"/>
              <a:t>служби</a:t>
            </a:r>
            <a:r>
              <a:rPr lang="ru-RU" dirty="0"/>
              <a:t> </a:t>
            </a:r>
            <a:r>
              <a:rPr lang="ru-RU" dirty="0" err="1"/>
              <a:t>внутрішнього</a:t>
            </a:r>
            <a:r>
              <a:rPr lang="ru-RU" dirty="0"/>
              <a:t> аудиту.</a:t>
            </a:r>
          </a:p>
          <a:p>
            <a:r>
              <a:rPr lang="ru-RU" dirty="0"/>
              <a:t>Служба </a:t>
            </a:r>
            <a:r>
              <a:rPr lang="ru-RU" dirty="0" err="1"/>
              <a:t>внутрішнього</a:t>
            </a:r>
            <a:r>
              <a:rPr lang="ru-RU" dirty="0"/>
              <a:t> аудиту банку не </a:t>
            </a:r>
            <a:r>
              <a:rPr lang="ru-RU" dirty="0" err="1"/>
              <a:t>несе</a:t>
            </a:r>
            <a:r>
              <a:rPr lang="ru-RU" dirty="0"/>
              <a:t> </a:t>
            </a:r>
            <a:r>
              <a:rPr lang="ru-RU" dirty="0" err="1"/>
              <a:t>відповідальності</a:t>
            </a:r>
            <a:r>
              <a:rPr lang="ru-RU" dirty="0"/>
              <a:t> та</a:t>
            </a:r>
          </a:p>
          <a:p>
            <a:pPr marL="0" indent="0">
              <a:buNone/>
            </a:pPr>
            <a:r>
              <a:rPr lang="ru-RU" dirty="0"/>
              <a:t>не </a:t>
            </a:r>
            <a:r>
              <a:rPr lang="ru-RU" dirty="0" err="1"/>
              <a:t>має</a:t>
            </a:r>
            <a:r>
              <a:rPr lang="ru-RU" dirty="0"/>
              <a:t> </a:t>
            </a:r>
            <a:r>
              <a:rPr lang="ru-RU" dirty="0" err="1"/>
              <a:t>владних</a:t>
            </a:r>
            <a:r>
              <a:rPr lang="ru-RU" dirty="0"/>
              <a:t> </a:t>
            </a:r>
            <a:r>
              <a:rPr lang="ru-RU" dirty="0" err="1"/>
              <a:t>повноважень</a:t>
            </a:r>
            <a:r>
              <a:rPr lang="ru-RU" dirty="0"/>
              <a:t> </a:t>
            </a:r>
            <a:r>
              <a:rPr lang="ru-RU" dirty="0" err="1"/>
              <a:t>щодо</a:t>
            </a:r>
            <a:r>
              <a:rPr lang="ru-RU" dirty="0"/>
              <a:t> </a:t>
            </a:r>
            <a:r>
              <a:rPr lang="ru-RU" dirty="0" err="1"/>
              <a:t>операцій</a:t>
            </a:r>
            <a:r>
              <a:rPr lang="ru-RU" dirty="0"/>
              <a:t>, за </a:t>
            </a:r>
            <a:r>
              <a:rPr lang="ru-RU" dirty="0" err="1"/>
              <a:t>якими</a:t>
            </a:r>
            <a:r>
              <a:rPr lang="ru-RU" dirty="0"/>
              <a:t> вона </a:t>
            </a:r>
            <a:r>
              <a:rPr lang="ru-RU" dirty="0" err="1"/>
              <a:t>здійс</a:t>
            </a:r>
            <a:r>
              <a:rPr lang="ru-RU" dirty="0"/>
              <a:t> </a:t>
            </a:r>
            <a:r>
              <a:rPr lang="ru-RU" dirty="0" err="1"/>
              <a:t>нює</a:t>
            </a:r>
            <a:r>
              <a:rPr lang="ru-RU" dirty="0"/>
              <a:t> аудит.</a:t>
            </a:r>
            <a:endParaRPr lang="ru-UA" dirty="0"/>
          </a:p>
        </p:txBody>
      </p:sp>
    </p:spTree>
    <p:extLst>
      <p:ext uri="{BB962C8B-B14F-4D97-AF65-F5344CB8AC3E}">
        <p14:creationId xmlns:p14="http://schemas.microsoft.com/office/powerpoint/2010/main" val="2342566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122435-318D-46DC-A4DA-99CB55BBADA6}"/>
              </a:ext>
            </a:extLst>
          </p:cNvPr>
          <p:cNvSpPr>
            <a:spLocks noGrp="1"/>
          </p:cNvSpPr>
          <p:nvPr>
            <p:ph type="title"/>
          </p:nvPr>
        </p:nvSpPr>
        <p:spPr/>
        <p:txBody>
          <a:bodyPr>
            <a:normAutofit/>
          </a:bodyPr>
          <a:lstStyle/>
          <a:p>
            <a:r>
              <a:rPr lang="az-Cyrl-AZ" dirty="0"/>
              <a:t>Обов’язки служби внутрішнього аудиту</a:t>
            </a:r>
            <a:br>
              <a:rPr lang="az-Cyrl-AZ" dirty="0"/>
            </a:br>
            <a:endParaRPr lang="ru-UA" dirty="0"/>
          </a:p>
        </p:txBody>
      </p:sp>
      <p:sp>
        <p:nvSpPr>
          <p:cNvPr id="3" name="Объект 2">
            <a:extLst>
              <a:ext uri="{FF2B5EF4-FFF2-40B4-BE49-F238E27FC236}">
                <a16:creationId xmlns:a16="http://schemas.microsoft.com/office/drawing/2014/main" id="{987D58F7-8E28-4017-9A03-C76F65AE662C}"/>
              </a:ext>
            </a:extLst>
          </p:cNvPr>
          <p:cNvSpPr>
            <a:spLocks noGrp="1"/>
          </p:cNvSpPr>
          <p:nvPr>
            <p:ph idx="1"/>
          </p:nvPr>
        </p:nvSpPr>
        <p:spPr/>
        <p:txBody>
          <a:bodyPr>
            <a:normAutofit fontScale="92500" lnSpcReduction="10000"/>
          </a:bodyPr>
          <a:lstStyle/>
          <a:p>
            <a:r>
              <a:rPr lang="az-Cyrl-AZ" dirty="0"/>
              <a:t>Служба внутрішнього аудиту повинна:</a:t>
            </a:r>
          </a:p>
          <a:p>
            <a:r>
              <a:rPr lang="az-Cyrl-AZ" dirty="0"/>
              <a:t>• Проводити аудиторські перевірки з метою здійснення</a:t>
            </a:r>
          </a:p>
          <a:p>
            <a:r>
              <a:rPr lang="az-Cyrl-AZ" dirty="0"/>
              <a:t>оцінки адекватності та ефективності системи внутрішнього</a:t>
            </a:r>
          </a:p>
          <a:p>
            <a:r>
              <a:rPr lang="az-Cyrl-AZ" dirty="0"/>
              <a:t>контролю банку, її відповідності ступеню потенційного</a:t>
            </a:r>
          </a:p>
          <a:p>
            <a:r>
              <a:rPr lang="az-Cyrl-AZ" dirty="0"/>
              <a:t>ризику, притаманного різним сферам діяльності банку, а</a:t>
            </a:r>
          </a:p>
          <a:p>
            <a:r>
              <a:rPr lang="az-Cyrl-AZ" dirty="0"/>
              <a:t>також оцінювати його.</a:t>
            </a:r>
          </a:p>
          <a:p>
            <a:r>
              <a:rPr lang="az-Cyrl-AZ" dirty="0"/>
              <a:t>• Забезпечувати організацію постійного контролю за дотриман ням співробітниками банку встановленого документо-</a:t>
            </a:r>
            <a:endParaRPr lang="ru-UA" dirty="0"/>
          </a:p>
        </p:txBody>
      </p:sp>
    </p:spTree>
    <p:extLst>
      <p:ext uri="{BB962C8B-B14F-4D97-AF65-F5344CB8AC3E}">
        <p14:creationId xmlns:p14="http://schemas.microsoft.com/office/powerpoint/2010/main" val="3562899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E58D8E-2B83-41CD-BE1D-D2EDC5E68DDD}"/>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4EAE70E2-8D0E-489E-A1C9-7DC5D798629B}"/>
              </a:ext>
            </a:extLst>
          </p:cNvPr>
          <p:cNvSpPr>
            <a:spLocks noGrp="1"/>
          </p:cNvSpPr>
          <p:nvPr>
            <p:ph idx="1"/>
          </p:nvPr>
        </p:nvSpPr>
        <p:spPr/>
        <p:txBody>
          <a:bodyPr>
            <a:normAutofit/>
          </a:bodyPr>
          <a:lstStyle/>
          <a:p>
            <a:pPr marL="0" indent="0">
              <a:buNone/>
            </a:pPr>
            <a:r>
              <a:rPr lang="ru-RU" dirty="0"/>
              <a:t>обороту, процедур </a:t>
            </a:r>
            <a:r>
              <a:rPr lang="ru-RU" dirty="0" err="1"/>
              <a:t>проведення</a:t>
            </a:r>
            <a:r>
              <a:rPr lang="ru-RU" dirty="0"/>
              <a:t> </a:t>
            </a:r>
            <a:r>
              <a:rPr lang="ru-RU" dirty="0" err="1"/>
              <a:t>операцій</a:t>
            </a:r>
            <a:r>
              <a:rPr lang="ru-RU" dirty="0"/>
              <a:t>, </a:t>
            </a:r>
            <a:r>
              <a:rPr lang="ru-RU" dirty="0" err="1"/>
              <a:t>функцій</a:t>
            </a:r>
            <a:r>
              <a:rPr lang="ru-RU" dirty="0"/>
              <a:t> та </a:t>
            </a:r>
            <a:r>
              <a:rPr lang="ru-RU" dirty="0" err="1"/>
              <a:t>повноважень</a:t>
            </a:r>
            <a:r>
              <a:rPr lang="ru-RU" dirty="0"/>
              <a:t> </a:t>
            </a:r>
            <a:r>
              <a:rPr lang="ru-RU" dirty="0" err="1"/>
              <a:t>згідно</a:t>
            </a:r>
            <a:r>
              <a:rPr lang="ru-RU" dirty="0"/>
              <a:t> з </a:t>
            </a:r>
            <a:r>
              <a:rPr lang="ru-RU" dirty="0" err="1"/>
              <a:t>покладеними</a:t>
            </a:r>
            <a:r>
              <a:rPr lang="ru-RU" dirty="0"/>
              <a:t> на них </a:t>
            </a:r>
            <a:r>
              <a:rPr lang="ru-RU" dirty="0" err="1"/>
              <a:t>обов’язками</a:t>
            </a:r>
            <a:r>
              <a:rPr lang="ru-RU" dirty="0"/>
              <a:t>.</a:t>
            </a:r>
          </a:p>
          <a:p>
            <a:pPr marL="0" indent="0">
              <a:buNone/>
            </a:pPr>
            <a:r>
              <a:rPr lang="ru-RU" dirty="0"/>
              <a:t>• </a:t>
            </a:r>
            <a:r>
              <a:rPr lang="ru-RU" dirty="0" err="1"/>
              <a:t>Проводити</a:t>
            </a:r>
            <a:r>
              <a:rPr lang="ru-RU" dirty="0"/>
              <a:t> </a:t>
            </a:r>
            <a:r>
              <a:rPr lang="ru-RU" dirty="0" err="1"/>
              <a:t>розгляд</a:t>
            </a:r>
            <a:r>
              <a:rPr lang="ru-RU" dirty="0"/>
              <a:t> </a:t>
            </a:r>
            <a:r>
              <a:rPr lang="ru-RU" dirty="0" err="1"/>
              <a:t>фактів</a:t>
            </a:r>
            <a:r>
              <a:rPr lang="ru-RU" dirty="0"/>
              <a:t> </a:t>
            </a:r>
            <a:r>
              <a:rPr lang="ru-RU" dirty="0" err="1"/>
              <a:t>порушень</a:t>
            </a:r>
            <a:r>
              <a:rPr lang="ru-RU" dirty="0"/>
              <a:t> </a:t>
            </a:r>
            <a:r>
              <a:rPr lang="ru-RU" dirty="0" err="1"/>
              <a:t>співробітниками</a:t>
            </a:r>
            <a:r>
              <a:rPr lang="ru-RU" dirty="0"/>
              <a:t> банку чинного </a:t>
            </a:r>
            <a:r>
              <a:rPr lang="ru-RU" dirty="0" err="1"/>
              <a:t>законодавства</a:t>
            </a:r>
            <a:r>
              <a:rPr lang="ru-RU" dirty="0"/>
              <a:t>, </a:t>
            </a:r>
            <a:r>
              <a:rPr lang="ru-RU" dirty="0" err="1"/>
              <a:t>нормативних</a:t>
            </a:r>
            <a:r>
              <a:rPr lang="ru-RU" dirty="0"/>
              <a:t> </a:t>
            </a:r>
            <a:r>
              <a:rPr lang="ru-RU" dirty="0" err="1"/>
              <a:t>актів</a:t>
            </a:r>
            <a:r>
              <a:rPr lang="ru-RU" dirty="0"/>
              <a:t> </a:t>
            </a:r>
            <a:r>
              <a:rPr lang="ru-RU" dirty="0" err="1"/>
              <a:t>Національного</a:t>
            </a:r>
            <a:r>
              <a:rPr lang="ru-RU" dirty="0"/>
              <a:t> банку </a:t>
            </a:r>
            <a:r>
              <a:rPr lang="ru-RU" dirty="0" err="1"/>
              <a:t>України</a:t>
            </a:r>
            <a:r>
              <a:rPr lang="ru-RU" dirty="0"/>
              <a:t> та </a:t>
            </a:r>
            <a:r>
              <a:rPr lang="ru-RU" dirty="0" err="1"/>
              <a:t>стандартів</a:t>
            </a:r>
            <a:r>
              <a:rPr lang="ru-RU" dirty="0"/>
              <a:t> </a:t>
            </a:r>
            <a:r>
              <a:rPr lang="ru-RU" dirty="0" err="1"/>
              <a:t>професійної</a:t>
            </a:r>
            <a:r>
              <a:rPr lang="ru-RU" dirty="0"/>
              <a:t> </a:t>
            </a:r>
            <a:r>
              <a:rPr lang="ru-RU" dirty="0" err="1"/>
              <a:t>діяльності</a:t>
            </a:r>
            <a:r>
              <a:rPr lang="ru-RU" dirty="0"/>
              <a:t>, </a:t>
            </a:r>
            <a:r>
              <a:rPr lang="ru-RU" dirty="0" err="1"/>
              <a:t>внутрішніх</a:t>
            </a:r>
            <a:r>
              <a:rPr lang="ru-RU" dirty="0"/>
              <a:t> </a:t>
            </a:r>
            <a:r>
              <a:rPr lang="ru-RU" dirty="0" err="1"/>
              <a:t>докумен</a:t>
            </a:r>
            <a:r>
              <a:rPr lang="ru-RU" dirty="0"/>
              <a:t> </a:t>
            </a:r>
            <a:r>
              <a:rPr lang="ru-RU" dirty="0" err="1"/>
              <a:t>тів</a:t>
            </a:r>
            <a:r>
              <a:rPr lang="ru-RU" dirty="0"/>
              <a:t>, </a:t>
            </a:r>
            <a:r>
              <a:rPr lang="ru-RU" dirty="0" err="1"/>
              <a:t>які</a:t>
            </a:r>
            <a:r>
              <a:rPr lang="ru-RU" dirty="0"/>
              <a:t> </a:t>
            </a:r>
            <a:r>
              <a:rPr lang="ru-RU" dirty="0" err="1"/>
              <a:t>регулюють</a:t>
            </a:r>
            <a:r>
              <a:rPr lang="ru-RU" dirty="0"/>
              <a:t> та </a:t>
            </a:r>
            <a:r>
              <a:rPr lang="ru-RU" dirty="0" err="1"/>
              <a:t>визначають</a:t>
            </a:r>
            <a:r>
              <a:rPr lang="ru-RU" dirty="0"/>
              <a:t> </a:t>
            </a:r>
            <a:r>
              <a:rPr lang="ru-RU" dirty="0" err="1"/>
              <a:t>політику</a:t>
            </a:r>
            <a:r>
              <a:rPr lang="ru-RU" dirty="0"/>
              <a:t> банку.</a:t>
            </a:r>
          </a:p>
          <a:p>
            <a:pPr marL="0" indent="0">
              <a:buNone/>
            </a:pPr>
            <a:r>
              <a:rPr lang="ru-RU" dirty="0"/>
              <a:t>• </a:t>
            </a:r>
            <a:r>
              <a:rPr lang="ru-RU" dirty="0" err="1"/>
              <a:t>Рекомендувати</a:t>
            </a:r>
            <a:r>
              <a:rPr lang="ru-RU" dirty="0"/>
              <a:t> </a:t>
            </a:r>
            <a:r>
              <a:rPr lang="ru-RU" dirty="0" err="1"/>
              <a:t>керівництву</a:t>
            </a:r>
            <a:r>
              <a:rPr lang="ru-RU" dirty="0"/>
              <a:t> банку </a:t>
            </a:r>
            <a:r>
              <a:rPr lang="ru-RU" dirty="0" err="1"/>
              <a:t>приймати</a:t>
            </a:r>
            <a:r>
              <a:rPr lang="ru-RU" dirty="0"/>
              <a:t> </a:t>
            </a:r>
            <a:r>
              <a:rPr lang="ru-RU" dirty="0" err="1"/>
              <a:t>рішення</a:t>
            </a:r>
            <a:r>
              <a:rPr lang="ru-RU" dirty="0"/>
              <a:t> </a:t>
            </a:r>
            <a:r>
              <a:rPr lang="ru-RU" dirty="0" err="1"/>
              <a:t>щодо</a:t>
            </a:r>
            <a:endParaRPr lang="ru-RU" dirty="0"/>
          </a:p>
          <a:p>
            <a:pPr marL="0" indent="0">
              <a:buNone/>
            </a:pPr>
            <a:r>
              <a:rPr lang="ru-RU" dirty="0"/>
              <a:t>за без </a:t>
            </a:r>
            <a:r>
              <a:rPr lang="ru-RU" dirty="0" err="1"/>
              <a:t>печення</a:t>
            </a:r>
            <a:r>
              <a:rPr lang="ru-RU" dirty="0"/>
              <a:t> </a:t>
            </a:r>
            <a:r>
              <a:rPr lang="ru-RU" dirty="0" err="1"/>
              <a:t>недопущення</a:t>
            </a:r>
            <a:r>
              <a:rPr lang="ru-RU" dirty="0"/>
              <a:t> </a:t>
            </a:r>
            <a:r>
              <a:rPr lang="ru-RU" dirty="0" err="1"/>
              <a:t>дій</a:t>
            </a:r>
            <a:r>
              <a:rPr lang="ru-RU" dirty="0"/>
              <a:t>, результатом </a:t>
            </a:r>
            <a:r>
              <a:rPr lang="ru-RU" dirty="0" err="1"/>
              <a:t>яких</a:t>
            </a:r>
            <a:r>
              <a:rPr lang="ru-RU" dirty="0"/>
              <a:t> </a:t>
            </a:r>
            <a:r>
              <a:rPr lang="ru-RU" dirty="0" err="1"/>
              <a:t>може</a:t>
            </a:r>
            <a:r>
              <a:rPr lang="ru-RU" dirty="0"/>
              <a:t> стати порушен </a:t>
            </a:r>
            <a:r>
              <a:rPr lang="ru-RU" dirty="0" err="1"/>
              <a:t>ня</a:t>
            </a:r>
            <a:r>
              <a:rPr lang="ru-RU" dirty="0"/>
              <a:t> чинного </a:t>
            </a:r>
            <a:r>
              <a:rPr lang="ru-RU" dirty="0" err="1"/>
              <a:t>законодавства</a:t>
            </a:r>
            <a:r>
              <a:rPr lang="ru-RU" dirty="0"/>
              <a:t>, </a:t>
            </a:r>
            <a:r>
              <a:rPr lang="ru-RU" dirty="0" err="1"/>
              <a:t>нормативних</a:t>
            </a:r>
            <a:r>
              <a:rPr lang="ru-RU" dirty="0"/>
              <a:t> </a:t>
            </a:r>
            <a:r>
              <a:rPr lang="ru-RU" dirty="0" err="1"/>
              <a:t>актів</a:t>
            </a:r>
            <a:r>
              <a:rPr lang="ru-RU" dirty="0"/>
              <a:t> </a:t>
            </a:r>
            <a:r>
              <a:rPr lang="ru-RU" dirty="0" err="1"/>
              <a:t>Національного</a:t>
            </a:r>
            <a:r>
              <a:rPr lang="ru-RU" dirty="0"/>
              <a:t> банку </a:t>
            </a:r>
            <a:r>
              <a:rPr lang="ru-RU" dirty="0" err="1"/>
              <a:t>України</a:t>
            </a:r>
            <a:r>
              <a:rPr lang="ru-RU" dirty="0"/>
              <a:t>.</a:t>
            </a:r>
            <a:endParaRPr lang="ru-UA" dirty="0"/>
          </a:p>
        </p:txBody>
      </p:sp>
    </p:spTree>
    <p:extLst>
      <p:ext uri="{BB962C8B-B14F-4D97-AF65-F5344CB8AC3E}">
        <p14:creationId xmlns:p14="http://schemas.microsoft.com/office/powerpoint/2010/main" val="1850064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A740AB-9182-4D5F-AD29-9C4B3836FEE0}"/>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90ED88E0-BFAA-4E46-94E0-A44318889F99}"/>
              </a:ext>
            </a:extLst>
          </p:cNvPr>
          <p:cNvSpPr>
            <a:spLocks noGrp="1"/>
          </p:cNvSpPr>
          <p:nvPr>
            <p:ph idx="1"/>
          </p:nvPr>
        </p:nvSpPr>
        <p:spPr/>
        <p:txBody>
          <a:bodyPr/>
          <a:lstStyle/>
          <a:p>
            <a:pPr marL="0" indent="0">
              <a:buNone/>
            </a:pPr>
            <a:r>
              <a:rPr lang="az-Cyrl-AZ" dirty="0"/>
              <a:t>• Розробляти рекомендації та вказівки щодо усунення виявлених порушень, поліпшення системи внутрішнього контролю;</a:t>
            </a:r>
          </a:p>
          <a:p>
            <a:pPr marL="0" indent="0">
              <a:buNone/>
            </a:pPr>
            <a:r>
              <a:rPr lang="az-Cyrl-AZ" dirty="0"/>
              <a:t>контролювати їх використання та виконання.</a:t>
            </a:r>
          </a:p>
          <a:p>
            <a:pPr marL="0" indent="0">
              <a:buNone/>
            </a:pPr>
            <a:r>
              <a:rPr lang="az-Cyrl-AZ" dirty="0"/>
              <a:t>• Забезпечувати схоронність і повернення одержаних від підрозділів банку документів на всіх носіях.</a:t>
            </a:r>
          </a:p>
          <a:p>
            <a:pPr marL="0" indent="0">
              <a:buNone/>
            </a:pPr>
            <a:r>
              <a:rPr lang="az-Cyrl-AZ" dirty="0"/>
              <a:t>• Забезпечувати повноту документування кожного факту пере вірки, оформлювати письмово висновки, де мають бути відображені усі питання, вивчені в ході перевірки, та рекомендації, надані керівництву банку</a:t>
            </a:r>
            <a:endParaRPr lang="ru-UA" dirty="0"/>
          </a:p>
        </p:txBody>
      </p:sp>
    </p:spTree>
    <p:extLst>
      <p:ext uri="{BB962C8B-B14F-4D97-AF65-F5344CB8AC3E}">
        <p14:creationId xmlns:p14="http://schemas.microsoft.com/office/powerpoint/2010/main" val="4230653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2B89A9-C1D7-4444-AEF2-CFF74812278A}"/>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E23ED717-B869-4434-9FBC-1CDF2A981227}"/>
              </a:ext>
            </a:extLst>
          </p:cNvPr>
          <p:cNvSpPr>
            <a:spLocks noGrp="1"/>
          </p:cNvSpPr>
          <p:nvPr>
            <p:ph idx="1"/>
          </p:nvPr>
        </p:nvSpPr>
        <p:spPr/>
        <p:txBody>
          <a:bodyPr>
            <a:normAutofit/>
          </a:bodyPr>
          <a:lstStyle/>
          <a:p>
            <a:pPr marL="0" indent="0">
              <a:buNone/>
            </a:pPr>
            <a:r>
              <a:rPr lang="az-Cyrl-AZ" dirty="0"/>
              <a:t>• Контролювати організацію роботи в банку з вивчення усіма</a:t>
            </a:r>
          </a:p>
          <a:p>
            <a:pPr marL="0" indent="0">
              <a:buNone/>
            </a:pPr>
            <a:r>
              <a:rPr lang="az-Cyrl-AZ" dirty="0"/>
              <a:t>співробітниками вимог чинного законодавства України, нормативних актів Національного банку України, інших підзаконних та відомчих актів, внутрішніх документів банку на підставі переліку службових обов’язків.</a:t>
            </a:r>
          </a:p>
          <a:p>
            <a:pPr marL="0" indent="0">
              <a:buNone/>
            </a:pPr>
            <a:r>
              <a:rPr lang="az-Cyrl-AZ" dirty="0"/>
              <a:t>• Брати участь у засіданнях ради або правління банку під час</a:t>
            </a:r>
          </a:p>
          <a:p>
            <a:pPr marL="0" indent="0">
              <a:buNone/>
            </a:pPr>
            <a:r>
              <a:rPr lang="az-Cyrl-AZ" dirty="0"/>
              <a:t>обговорення питань, які прямо або опосередковано стосуються стану бухгалтерського обліку, внутрішнього контролю й аудиту, зовнішнього аудиту, змін у структурі або розвитку банку.</a:t>
            </a:r>
            <a:endParaRPr lang="ru-UA" dirty="0"/>
          </a:p>
        </p:txBody>
      </p:sp>
    </p:spTree>
    <p:extLst>
      <p:ext uri="{BB962C8B-B14F-4D97-AF65-F5344CB8AC3E}">
        <p14:creationId xmlns:p14="http://schemas.microsoft.com/office/powerpoint/2010/main" val="2664419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31366-BA65-4D78-94C0-C99976D804E6}"/>
              </a:ext>
            </a:extLst>
          </p:cNvPr>
          <p:cNvSpPr>
            <a:spLocks noGrp="1"/>
          </p:cNvSpPr>
          <p:nvPr>
            <p:ph type="title"/>
          </p:nvPr>
        </p:nvSpPr>
        <p:spPr/>
        <p:txBody>
          <a:bodyPr>
            <a:normAutofit fontScale="90000"/>
          </a:bodyPr>
          <a:lstStyle/>
          <a:p>
            <a:r>
              <a:rPr lang="ru-RU" dirty="0"/>
              <a:t>Порядок </a:t>
            </a:r>
            <a:r>
              <a:rPr lang="ru-RU" dirty="0" err="1"/>
              <a:t>проведення</a:t>
            </a:r>
            <a:r>
              <a:rPr lang="ru-RU" dirty="0"/>
              <a:t> </a:t>
            </a:r>
            <a:r>
              <a:rPr lang="ru-RU" dirty="0" err="1"/>
              <a:t>внутрішнього</a:t>
            </a:r>
            <a:r>
              <a:rPr lang="ru-RU" dirty="0"/>
              <a:t> аудиту та </a:t>
            </a:r>
            <a:r>
              <a:rPr lang="ru-RU" dirty="0" err="1"/>
              <a:t>оформлення</a:t>
            </a:r>
            <a:r>
              <a:rPr lang="ru-RU" dirty="0"/>
              <a:t> </a:t>
            </a:r>
            <a:r>
              <a:rPr lang="ru-RU" dirty="0" err="1"/>
              <a:t>результатів</a:t>
            </a:r>
            <a:r>
              <a:rPr lang="ru-RU" dirty="0"/>
              <a:t> </a:t>
            </a:r>
            <a:r>
              <a:rPr lang="ru-RU" dirty="0" err="1"/>
              <a:t>перевірки</a:t>
            </a:r>
            <a:br>
              <a:rPr lang="ru-RU" dirty="0"/>
            </a:br>
            <a:endParaRPr lang="ru-UA" dirty="0"/>
          </a:p>
        </p:txBody>
      </p:sp>
      <p:sp>
        <p:nvSpPr>
          <p:cNvPr id="3" name="Объект 2">
            <a:extLst>
              <a:ext uri="{FF2B5EF4-FFF2-40B4-BE49-F238E27FC236}">
                <a16:creationId xmlns:a16="http://schemas.microsoft.com/office/drawing/2014/main" id="{6912E251-F04E-4F06-A1EA-7E1EC1F60267}"/>
              </a:ext>
            </a:extLst>
          </p:cNvPr>
          <p:cNvSpPr>
            <a:spLocks noGrp="1"/>
          </p:cNvSpPr>
          <p:nvPr>
            <p:ph idx="1"/>
          </p:nvPr>
        </p:nvSpPr>
        <p:spPr/>
        <p:txBody>
          <a:bodyPr/>
          <a:lstStyle/>
          <a:p>
            <a:r>
              <a:rPr lang="ru-RU" dirty="0" err="1"/>
              <a:t>Проведення</a:t>
            </a:r>
            <a:r>
              <a:rPr lang="ru-RU" dirty="0"/>
              <a:t> аудиту </a:t>
            </a:r>
            <a:r>
              <a:rPr lang="ru-RU" dirty="0" err="1"/>
              <a:t>структурних</a:t>
            </a:r>
            <a:r>
              <a:rPr lang="ru-RU" dirty="0"/>
              <a:t> </a:t>
            </a:r>
            <a:r>
              <a:rPr lang="ru-RU" dirty="0" err="1"/>
              <a:t>підрозділів</a:t>
            </a:r>
            <a:r>
              <a:rPr lang="ru-RU" dirty="0"/>
              <a:t> банку </a:t>
            </a:r>
            <a:r>
              <a:rPr lang="ru-RU" dirty="0" err="1"/>
              <a:t>здійснюється</a:t>
            </a:r>
            <a:r>
              <a:rPr lang="ru-RU" dirty="0"/>
              <a:t> службою </a:t>
            </a:r>
            <a:r>
              <a:rPr lang="ru-RU" dirty="0" err="1"/>
              <a:t>внутрішнього</a:t>
            </a:r>
            <a:r>
              <a:rPr lang="ru-RU" dirty="0"/>
              <a:t> аудиту на </a:t>
            </a:r>
            <a:r>
              <a:rPr lang="ru-RU" dirty="0" err="1"/>
              <a:t>підставі</a:t>
            </a:r>
            <a:r>
              <a:rPr lang="ru-RU" dirty="0"/>
              <a:t> </a:t>
            </a:r>
            <a:r>
              <a:rPr lang="ru-RU" dirty="0" err="1"/>
              <a:t>погодженого</a:t>
            </a:r>
            <a:r>
              <a:rPr lang="ru-RU" dirty="0"/>
              <a:t> з радою</a:t>
            </a:r>
          </a:p>
          <a:p>
            <a:pPr marL="0" indent="0">
              <a:buNone/>
            </a:pPr>
            <a:r>
              <a:rPr lang="ru-RU" dirty="0"/>
              <a:t>банку та </a:t>
            </a:r>
            <a:r>
              <a:rPr lang="ru-RU" dirty="0" err="1"/>
              <a:t>затвердженого</a:t>
            </a:r>
            <a:r>
              <a:rPr lang="ru-RU" dirty="0"/>
              <a:t> </a:t>
            </a:r>
            <a:r>
              <a:rPr lang="ru-RU" dirty="0" err="1"/>
              <a:t>правлінням</a:t>
            </a:r>
            <a:r>
              <a:rPr lang="ru-RU" dirty="0"/>
              <a:t> банку плану (</a:t>
            </a:r>
            <a:r>
              <a:rPr lang="ru-RU" dirty="0" err="1"/>
              <a:t>графіка</a:t>
            </a:r>
            <a:r>
              <a:rPr lang="ru-RU" dirty="0"/>
              <a:t>) </a:t>
            </a:r>
            <a:r>
              <a:rPr lang="ru-RU" dirty="0" err="1"/>
              <a:t>проведення</a:t>
            </a:r>
            <a:r>
              <a:rPr lang="ru-RU" dirty="0"/>
              <a:t> </a:t>
            </a:r>
            <a:r>
              <a:rPr lang="ru-RU" dirty="0" err="1"/>
              <a:t>перевірок</a:t>
            </a:r>
            <a:r>
              <a:rPr lang="ru-RU" dirty="0"/>
              <a:t> на </a:t>
            </a:r>
            <a:r>
              <a:rPr lang="ru-RU" dirty="0" err="1"/>
              <a:t>поточний</a:t>
            </a:r>
            <a:r>
              <a:rPr lang="ru-RU" dirty="0"/>
              <a:t> </a:t>
            </a:r>
            <a:r>
              <a:rPr lang="ru-RU" dirty="0" err="1"/>
              <a:t>рік</a:t>
            </a:r>
            <a:r>
              <a:rPr lang="ru-RU" dirty="0"/>
              <a:t>.</a:t>
            </a:r>
          </a:p>
          <a:p>
            <a:pPr marL="0" indent="0">
              <a:buNone/>
            </a:pPr>
            <a:r>
              <a:rPr lang="ru-RU" dirty="0" err="1"/>
              <a:t>Обсяг</a:t>
            </a:r>
            <a:r>
              <a:rPr lang="ru-RU" dirty="0"/>
              <a:t> </a:t>
            </a:r>
            <a:r>
              <a:rPr lang="ru-RU" dirty="0" err="1"/>
              <a:t>програми</a:t>
            </a:r>
            <a:r>
              <a:rPr lang="ru-RU" dirty="0"/>
              <a:t> </a:t>
            </a:r>
            <a:r>
              <a:rPr lang="ru-RU" dirty="0" err="1"/>
              <a:t>внутрішнього</a:t>
            </a:r>
            <a:r>
              <a:rPr lang="ru-RU" dirty="0"/>
              <a:t> аудиту </a:t>
            </a:r>
            <a:r>
              <a:rPr lang="ru-RU" dirty="0" err="1"/>
              <a:t>має</a:t>
            </a:r>
            <a:r>
              <a:rPr lang="ru-RU" dirty="0"/>
              <a:t> бути </a:t>
            </a:r>
            <a:r>
              <a:rPr lang="ru-RU" dirty="0" err="1"/>
              <a:t>достатнім</a:t>
            </a:r>
            <a:r>
              <a:rPr lang="ru-RU" dirty="0"/>
              <a:t> для</a:t>
            </a:r>
          </a:p>
          <a:p>
            <a:pPr marL="0" indent="0">
              <a:buNone/>
            </a:pPr>
            <a:r>
              <a:rPr lang="ru-RU" dirty="0" err="1"/>
              <a:t>виконання</a:t>
            </a:r>
            <a:r>
              <a:rPr lang="ru-RU" dirty="0"/>
              <a:t> </a:t>
            </a:r>
            <a:r>
              <a:rPr lang="ru-RU" dirty="0" err="1"/>
              <a:t>завдань</a:t>
            </a:r>
            <a:r>
              <a:rPr lang="ru-RU" dirty="0"/>
              <a:t> </a:t>
            </a:r>
            <a:r>
              <a:rPr lang="ru-RU" dirty="0" err="1"/>
              <a:t>роботи</a:t>
            </a:r>
            <a:r>
              <a:rPr lang="ru-RU" dirty="0"/>
              <a:t> аудиту. Частота </a:t>
            </a:r>
            <a:r>
              <a:rPr lang="ru-RU" dirty="0" err="1"/>
              <a:t>проведення</a:t>
            </a:r>
            <a:r>
              <a:rPr lang="ru-RU" dirty="0"/>
              <a:t> </a:t>
            </a:r>
            <a:r>
              <a:rPr lang="ru-RU" dirty="0" err="1"/>
              <a:t>аудиторських</a:t>
            </a:r>
            <a:r>
              <a:rPr lang="ru-RU" dirty="0"/>
              <a:t> </a:t>
            </a:r>
            <a:endParaRPr lang="ru-UA" dirty="0"/>
          </a:p>
        </p:txBody>
      </p:sp>
    </p:spTree>
    <p:extLst>
      <p:ext uri="{BB962C8B-B14F-4D97-AF65-F5344CB8AC3E}">
        <p14:creationId xmlns:p14="http://schemas.microsoft.com/office/powerpoint/2010/main" val="185590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26DCB6-C818-4390-8FDB-704E5D64DD07}"/>
              </a:ext>
            </a:extLst>
          </p:cNvPr>
          <p:cNvSpPr>
            <a:spLocks noGrp="1"/>
          </p:cNvSpPr>
          <p:nvPr>
            <p:ph type="title"/>
          </p:nvPr>
        </p:nvSpPr>
        <p:spPr/>
        <p:txBody>
          <a:bodyPr>
            <a:normAutofit fontScale="90000"/>
          </a:bodyPr>
          <a:lstStyle/>
          <a:p>
            <a:r>
              <a:rPr lang="ru-RU" dirty="0"/>
              <a:t>3.1. ОРГАНІЗАЦІЙНА СТРУКТУРА</a:t>
            </a:r>
            <a:br>
              <a:rPr lang="ru-RU" dirty="0"/>
            </a:br>
            <a:r>
              <a:rPr lang="ru-RU" dirty="0"/>
              <a:t>ТА ВИМОГИ ДО СЛУЖБИ ВНУТРІШНЬОГО АУДИТУ БАНКУ</a:t>
            </a:r>
            <a:endParaRPr lang="ru-UA" dirty="0"/>
          </a:p>
        </p:txBody>
      </p:sp>
      <p:sp>
        <p:nvSpPr>
          <p:cNvPr id="3" name="Объект 2">
            <a:extLst>
              <a:ext uri="{FF2B5EF4-FFF2-40B4-BE49-F238E27FC236}">
                <a16:creationId xmlns:a16="http://schemas.microsoft.com/office/drawing/2014/main" id="{F6995195-B886-432D-9763-2B3656A9DF83}"/>
              </a:ext>
            </a:extLst>
          </p:cNvPr>
          <p:cNvSpPr>
            <a:spLocks noGrp="1"/>
          </p:cNvSpPr>
          <p:nvPr>
            <p:ph idx="1"/>
          </p:nvPr>
        </p:nvSpPr>
        <p:spPr/>
        <p:txBody>
          <a:bodyPr>
            <a:normAutofit lnSpcReduction="10000"/>
          </a:bodyPr>
          <a:lstStyle/>
          <a:p>
            <a:r>
              <a:rPr lang="az-Cyrl-AZ" dirty="0"/>
              <a:t>Служба внутрішнього аудиту банку – це самостійний структурний підрозділ банку, який створюється за рішенням виконавчого органу банку і підпорядковується безпосередньо правлінню (раді директорів) банку.</a:t>
            </a:r>
          </a:p>
          <a:p>
            <a:r>
              <a:rPr lang="ru-RU" dirty="0"/>
              <a:t> Статус, </a:t>
            </a:r>
            <a:r>
              <a:rPr lang="ru-RU" dirty="0" err="1"/>
              <a:t>функціональні</a:t>
            </a:r>
            <a:r>
              <a:rPr lang="ru-RU" dirty="0"/>
              <a:t> </a:t>
            </a:r>
            <a:r>
              <a:rPr lang="ru-RU" dirty="0" err="1"/>
              <a:t>обов’язки</a:t>
            </a:r>
            <a:r>
              <a:rPr lang="ru-RU" dirty="0"/>
              <a:t> та </a:t>
            </a:r>
            <a:r>
              <a:rPr lang="ru-RU" dirty="0" err="1"/>
              <a:t>повноваження</a:t>
            </a:r>
            <a:r>
              <a:rPr lang="ru-RU" dirty="0"/>
              <a:t> </a:t>
            </a:r>
            <a:r>
              <a:rPr lang="ru-RU" dirty="0" err="1"/>
              <a:t>служби</a:t>
            </a:r>
            <a:endParaRPr lang="ru-RU" dirty="0"/>
          </a:p>
          <a:p>
            <a:pPr marL="0" indent="0">
              <a:buNone/>
            </a:pPr>
            <a:r>
              <a:rPr lang="ru-RU" dirty="0" err="1"/>
              <a:t>внутрішнього</a:t>
            </a:r>
            <a:r>
              <a:rPr lang="ru-RU" dirty="0"/>
              <a:t> аудиту банку </a:t>
            </a:r>
            <a:r>
              <a:rPr lang="ru-RU" dirty="0" err="1"/>
              <a:t>визначаються</a:t>
            </a:r>
            <a:r>
              <a:rPr lang="ru-RU" dirty="0"/>
              <a:t> у </a:t>
            </a:r>
            <a:r>
              <a:rPr lang="ru-RU" dirty="0" err="1"/>
              <a:t>Положенні</a:t>
            </a:r>
            <a:r>
              <a:rPr lang="ru-RU" dirty="0"/>
              <a:t> про службу</a:t>
            </a:r>
          </a:p>
          <a:p>
            <a:pPr marL="0" indent="0">
              <a:buNone/>
            </a:pPr>
            <a:r>
              <a:rPr lang="ru-RU" dirty="0" err="1"/>
              <a:t>внутрішнього</a:t>
            </a:r>
            <a:r>
              <a:rPr lang="ru-RU" dirty="0"/>
              <a:t> аудиту банку.</a:t>
            </a:r>
          </a:p>
          <a:p>
            <a:r>
              <a:rPr lang="ru-RU" dirty="0"/>
              <a:t> </a:t>
            </a:r>
            <a:r>
              <a:rPr lang="ru-RU" dirty="0" err="1"/>
              <a:t>Положення</a:t>
            </a:r>
            <a:r>
              <a:rPr lang="ru-RU" dirty="0"/>
              <a:t> про службу </a:t>
            </a:r>
            <a:r>
              <a:rPr lang="ru-RU" dirty="0" err="1"/>
              <a:t>внутрішнього</a:t>
            </a:r>
            <a:r>
              <a:rPr lang="ru-RU" dirty="0"/>
              <a:t> аудиту банку </a:t>
            </a:r>
            <a:r>
              <a:rPr lang="ru-RU" dirty="0" err="1"/>
              <a:t>затверджує</a:t>
            </a:r>
            <a:endParaRPr lang="ru-RU" dirty="0"/>
          </a:p>
          <a:p>
            <a:pPr marL="0" indent="0">
              <a:buNone/>
            </a:pPr>
            <a:r>
              <a:rPr lang="ru-RU" dirty="0" err="1"/>
              <a:t>спостережна</a:t>
            </a:r>
            <a:r>
              <a:rPr lang="ru-RU" dirty="0"/>
              <a:t> рада банку.</a:t>
            </a:r>
          </a:p>
        </p:txBody>
      </p:sp>
    </p:spTree>
    <p:extLst>
      <p:ext uri="{BB962C8B-B14F-4D97-AF65-F5344CB8AC3E}">
        <p14:creationId xmlns:p14="http://schemas.microsoft.com/office/powerpoint/2010/main" val="3341552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935D1D-541E-40B5-9D13-9473CEE9719E}"/>
              </a:ext>
            </a:extLst>
          </p:cNvPr>
          <p:cNvSpPr>
            <a:spLocks noGrp="1"/>
          </p:cNvSpPr>
          <p:nvPr>
            <p:ph type="title"/>
          </p:nvPr>
        </p:nvSpPr>
        <p:spPr/>
        <p:txBody>
          <a:bodyPr>
            <a:normAutofit fontScale="90000"/>
          </a:bodyPr>
          <a:lstStyle/>
          <a:p>
            <a:r>
              <a:rPr lang="az-Cyrl-AZ" dirty="0"/>
              <a:t>При проведенні внутрішнього аудиту підрозділів банку необхідно передбачити наявність таких етапів перевірки:</a:t>
            </a:r>
            <a:br>
              <a:rPr lang="az-Cyrl-AZ" dirty="0"/>
            </a:br>
            <a:endParaRPr lang="ru-UA" dirty="0"/>
          </a:p>
        </p:txBody>
      </p:sp>
      <p:sp>
        <p:nvSpPr>
          <p:cNvPr id="3" name="Объект 2">
            <a:extLst>
              <a:ext uri="{FF2B5EF4-FFF2-40B4-BE49-F238E27FC236}">
                <a16:creationId xmlns:a16="http://schemas.microsoft.com/office/drawing/2014/main" id="{6905CDC7-8F4D-4BA1-A5B5-6A86908FBDDE}"/>
              </a:ext>
            </a:extLst>
          </p:cNvPr>
          <p:cNvSpPr>
            <a:spLocks noGrp="1"/>
          </p:cNvSpPr>
          <p:nvPr>
            <p:ph idx="1"/>
          </p:nvPr>
        </p:nvSpPr>
        <p:spPr/>
        <p:txBody>
          <a:bodyPr>
            <a:normAutofit fontScale="92500" lnSpcReduction="20000"/>
          </a:bodyPr>
          <a:lstStyle/>
          <a:p>
            <a:r>
              <a:rPr lang="az-Cyrl-AZ" dirty="0"/>
              <a:t>• отримання повної інформації про підрозділ, що пере віряється, включаючи засоби внутрішнього контролю;</a:t>
            </a:r>
          </a:p>
          <a:p>
            <a:pPr marL="0" indent="0">
              <a:buNone/>
            </a:pPr>
            <a:r>
              <a:rPr lang="az-Cyrl-AZ" dirty="0"/>
              <a:t>• складання та виконання плану роботи внутрішнього аудиту банку, в якому мають бути відображені мета і процедури перевірки з урахуванням інформації про підрозділ, що перевіряється;</a:t>
            </a:r>
          </a:p>
          <a:p>
            <a:pPr marL="0" indent="0">
              <a:buNone/>
            </a:pPr>
            <a:r>
              <a:rPr lang="az-Cyrl-AZ" dirty="0"/>
              <a:t>• проведення перевірки отриманої інформації на суттєвість, оцінка ризику за операціями, що допомагає визначитись, яку фінансову звітність необхідно проаналізувати, який розмір вибірки використати і які види аналітичних процедур провести;</a:t>
            </a:r>
          </a:p>
          <a:p>
            <a:pPr marL="0" indent="0">
              <a:buNone/>
            </a:pPr>
            <a:r>
              <a:rPr lang="az-Cyrl-AZ" dirty="0"/>
              <a:t>• проведення позапланової тематичної перевірки, що дасть змогу підвищити рівень упевненості щодо окремих висновків аудиторської перевірки;</a:t>
            </a:r>
            <a:endParaRPr lang="ru-UA" dirty="0"/>
          </a:p>
        </p:txBody>
      </p:sp>
    </p:spTree>
    <p:extLst>
      <p:ext uri="{BB962C8B-B14F-4D97-AF65-F5344CB8AC3E}">
        <p14:creationId xmlns:p14="http://schemas.microsoft.com/office/powerpoint/2010/main" val="2675964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3C8FA3-25C5-4488-8AC7-FD9A208E22DC}"/>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49CF6834-A84B-49D6-BF47-1DC4486492B1}"/>
              </a:ext>
            </a:extLst>
          </p:cNvPr>
          <p:cNvSpPr>
            <a:spLocks noGrp="1"/>
          </p:cNvSpPr>
          <p:nvPr>
            <p:ph idx="1"/>
          </p:nvPr>
        </p:nvSpPr>
        <p:spPr/>
        <p:txBody>
          <a:bodyPr/>
          <a:lstStyle/>
          <a:p>
            <a:pPr marL="0" indent="0">
              <a:buNone/>
            </a:pPr>
            <a:r>
              <a:rPr lang="az-Cyrl-AZ" dirty="0"/>
              <a:t>• здійснення документального підтвердження виконання всіх процедур проведення аудиту шляхом підготовки робочої</a:t>
            </a:r>
          </a:p>
          <a:p>
            <a:pPr marL="0" indent="0">
              <a:buNone/>
            </a:pPr>
            <a:r>
              <a:rPr lang="az-Cyrl-AZ" dirty="0"/>
              <a:t>документації аудиторської перевірки;</a:t>
            </a:r>
          </a:p>
          <a:p>
            <a:pPr marL="0" indent="0">
              <a:buNone/>
            </a:pPr>
            <a:r>
              <a:rPr lang="az-Cyrl-AZ" dirty="0"/>
              <a:t>• складання внутрішнім аудитором висновку та пропозицій</a:t>
            </a:r>
          </a:p>
          <a:p>
            <a:pPr marL="0" indent="0">
              <a:buNone/>
            </a:pPr>
            <a:r>
              <a:rPr lang="az-Cyrl-AZ" dirty="0"/>
              <a:t>щодо результатів перевірки відповідних структурних підрозділів банку</a:t>
            </a:r>
            <a:endParaRPr lang="ru-UA" dirty="0"/>
          </a:p>
        </p:txBody>
      </p:sp>
    </p:spTree>
    <p:extLst>
      <p:ext uri="{BB962C8B-B14F-4D97-AF65-F5344CB8AC3E}">
        <p14:creationId xmlns:p14="http://schemas.microsoft.com/office/powerpoint/2010/main" val="102838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B53194-2A35-4A7C-A65D-A226BD5BA4D7}"/>
              </a:ext>
            </a:extLst>
          </p:cNvPr>
          <p:cNvSpPr>
            <a:spLocks noGrp="1"/>
          </p:cNvSpPr>
          <p:nvPr>
            <p:ph type="title"/>
          </p:nvPr>
        </p:nvSpPr>
        <p:spPr/>
        <p:txBody>
          <a:bodyPr>
            <a:normAutofit/>
          </a:bodyPr>
          <a:lstStyle/>
          <a:p>
            <a:r>
              <a:rPr lang="ru-RU" dirty="0"/>
              <a:t>3.3. ПЛАНУВАННЯ ТА ЕТАПИ ПРОВЕДЕННЯ</a:t>
            </a:r>
            <a:br>
              <a:rPr lang="ru-RU" dirty="0"/>
            </a:br>
            <a:r>
              <a:rPr lang="ru-RU" dirty="0"/>
              <a:t>ВНУТРІШНЬОГО АУДИТУ В БАНКУ</a:t>
            </a:r>
            <a:endParaRPr lang="ru-UA" dirty="0"/>
          </a:p>
        </p:txBody>
      </p:sp>
      <p:sp>
        <p:nvSpPr>
          <p:cNvPr id="3" name="Объект 2">
            <a:extLst>
              <a:ext uri="{FF2B5EF4-FFF2-40B4-BE49-F238E27FC236}">
                <a16:creationId xmlns:a16="http://schemas.microsoft.com/office/drawing/2014/main" id="{17EA7E1C-76C7-4376-8DCE-C20C9DE49E88}"/>
              </a:ext>
            </a:extLst>
          </p:cNvPr>
          <p:cNvSpPr>
            <a:spLocks noGrp="1"/>
          </p:cNvSpPr>
          <p:nvPr>
            <p:ph idx="1"/>
          </p:nvPr>
        </p:nvSpPr>
        <p:spPr/>
        <p:txBody>
          <a:bodyPr>
            <a:normAutofit fontScale="85000" lnSpcReduction="20000"/>
          </a:bodyPr>
          <a:lstStyle/>
          <a:p>
            <a:r>
              <a:rPr lang="az-Cyrl-AZ" b="1" dirty="0"/>
              <a:t>На першому етапі </a:t>
            </a:r>
            <a:r>
              <a:rPr lang="az-Cyrl-AZ" dirty="0"/>
              <a:t>планування доцільно визначити об’єкти</a:t>
            </a:r>
          </a:p>
          <a:p>
            <a:pPr marL="0" indent="0">
              <a:buNone/>
            </a:pPr>
            <a:r>
              <a:rPr lang="az-Cyrl-AZ" dirty="0"/>
              <a:t>внутрішнього аудиту. Вибір пріоритетних об’єктів внутрішнього</a:t>
            </a:r>
          </a:p>
          <a:p>
            <a:pPr marL="0" indent="0">
              <a:buNone/>
            </a:pPr>
            <a:r>
              <a:rPr lang="az-Cyrl-AZ" dirty="0"/>
              <a:t>аудиту залежить:</a:t>
            </a:r>
          </a:p>
          <a:p>
            <a:pPr marL="0" indent="0">
              <a:buNone/>
            </a:pPr>
            <a:r>
              <a:rPr lang="az-Cyrl-AZ" dirty="0"/>
              <a:t>• від рівня ризику, який зазнає банк;</a:t>
            </a:r>
          </a:p>
          <a:p>
            <a:pPr marL="0" indent="0">
              <a:buNone/>
            </a:pPr>
            <a:r>
              <a:rPr lang="az-Cyrl-AZ" dirty="0"/>
              <a:t>• суттєвості сум, операцій чи їх фінансового результату;</a:t>
            </a:r>
          </a:p>
          <a:p>
            <a:pPr marL="0" indent="0">
              <a:buNone/>
            </a:pPr>
            <a:r>
              <a:rPr lang="az-Cyrl-AZ" dirty="0"/>
              <a:t>• наявності сигналів з боку керівництва щодо появи недоліків</a:t>
            </a:r>
          </a:p>
          <a:p>
            <a:pPr marL="0" indent="0">
              <a:buNone/>
            </a:pPr>
            <a:r>
              <a:rPr lang="az-Cyrl-AZ" dirty="0"/>
              <a:t>на окремих ланках роботи чи сферах ведення банківського</a:t>
            </a:r>
          </a:p>
          <a:p>
            <a:pPr marL="0" indent="0">
              <a:buNone/>
            </a:pPr>
            <a:r>
              <a:rPr lang="az-Cyrl-AZ" dirty="0"/>
              <a:t>бізнесу;</a:t>
            </a:r>
          </a:p>
          <a:p>
            <a:pPr marL="0" indent="0">
              <a:buNone/>
            </a:pPr>
            <a:r>
              <a:rPr lang="az-Cyrl-AZ" dirty="0"/>
              <a:t>• результатів попередніх аудиторських перевірок.</a:t>
            </a:r>
          </a:p>
        </p:txBody>
      </p:sp>
    </p:spTree>
    <p:extLst>
      <p:ext uri="{BB962C8B-B14F-4D97-AF65-F5344CB8AC3E}">
        <p14:creationId xmlns:p14="http://schemas.microsoft.com/office/powerpoint/2010/main" val="162820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D7B229-96D0-448E-9E65-900A41F1442A}"/>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29853AE1-9AA2-45CA-BA73-B5FF6DB89248}"/>
              </a:ext>
            </a:extLst>
          </p:cNvPr>
          <p:cNvSpPr>
            <a:spLocks noGrp="1"/>
          </p:cNvSpPr>
          <p:nvPr>
            <p:ph idx="1"/>
          </p:nvPr>
        </p:nvSpPr>
        <p:spPr/>
        <p:txBody>
          <a:bodyPr/>
          <a:lstStyle/>
          <a:p>
            <a:r>
              <a:rPr lang="az-Cyrl-AZ" b="1" dirty="0"/>
              <a:t>На другому етапі </a:t>
            </a:r>
            <a:r>
              <a:rPr lang="az-Cyrl-AZ" dirty="0"/>
              <a:t>планування необхідно оцінити бізнес-ризики. Результатом дії бізнес-ризику можуть бути фінансові збитки, втрата конкурентної позиції банку на певному сегменті ринку тощо. Через суттєвість впливу бізнес-ризику визначається значущість для банку конкретного виду діяльності.</a:t>
            </a:r>
            <a:endParaRPr lang="ru-UA" dirty="0"/>
          </a:p>
        </p:txBody>
      </p:sp>
    </p:spTree>
    <p:extLst>
      <p:ext uri="{BB962C8B-B14F-4D97-AF65-F5344CB8AC3E}">
        <p14:creationId xmlns:p14="http://schemas.microsoft.com/office/powerpoint/2010/main" val="4157167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08A542-C042-4D29-A769-6CF4781DC956}"/>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AA0FBF5F-AECF-4BAE-A5B9-3436E27E2A01}"/>
              </a:ext>
            </a:extLst>
          </p:cNvPr>
          <p:cNvSpPr>
            <a:spLocks noGrp="1"/>
          </p:cNvSpPr>
          <p:nvPr>
            <p:ph idx="1"/>
          </p:nvPr>
        </p:nvSpPr>
        <p:spPr/>
        <p:txBody>
          <a:bodyPr>
            <a:normAutofit/>
          </a:bodyPr>
          <a:lstStyle/>
          <a:p>
            <a:r>
              <a:rPr lang="az-Cyrl-AZ" b="1" dirty="0"/>
              <a:t>Третій етап </a:t>
            </a:r>
            <a:r>
              <a:rPr lang="az-Cyrl-AZ" dirty="0"/>
              <a:t>планування передбачає здійснення оцінки системи</a:t>
            </a:r>
          </a:p>
          <a:p>
            <a:pPr marL="0" indent="0">
              <a:buNone/>
            </a:pPr>
            <a:r>
              <a:rPr lang="az-Cyrl-AZ" dirty="0"/>
              <a:t>внутрішнього контролю в банку. Насамперед, необхідно перевірити наявність інформації, яку має служба внутрішнього аудиту за певними видами діяльності банку, зокрема щодо якості системи внутрішнього контролю. На основі попередніх аудиторських перевірок та нових відомостей оцінюється стан системи внутрішнього контролю банку і об’єктів аудиту.</a:t>
            </a:r>
            <a:endParaRPr lang="ru-UA" dirty="0"/>
          </a:p>
        </p:txBody>
      </p:sp>
    </p:spTree>
    <p:extLst>
      <p:ext uri="{BB962C8B-B14F-4D97-AF65-F5344CB8AC3E}">
        <p14:creationId xmlns:p14="http://schemas.microsoft.com/office/powerpoint/2010/main" val="1498010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74329F-ABFB-425C-B86D-DB5E9D5E5243}"/>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15817346-35EA-412B-8635-70FBB7F15329}"/>
              </a:ext>
            </a:extLst>
          </p:cNvPr>
          <p:cNvSpPr>
            <a:spLocks noGrp="1"/>
          </p:cNvSpPr>
          <p:nvPr>
            <p:ph idx="1"/>
          </p:nvPr>
        </p:nvSpPr>
        <p:spPr/>
        <p:txBody>
          <a:bodyPr>
            <a:normAutofit fontScale="92500" lnSpcReduction="10000"/>
          </a:bodyPr>
          <a:lstStyle/>
          <a:p>
            <a:r>
              <a:rPr lang="az-Cyrl-AZ" b="1" dirty="0"/>
              <a:t>На четвертому етапі </a:t>
            </a:r>
            <a:r>
              <a:rPr lang="az-Cyrl-AZ" dirty="0"/>
              <a:t>планування аудиторських перевірок</a:t>
            </a:r>
          </a:p>
          <a:p>
            <a:pPr marL="0" indent="0">
              <a:buNone/>
            </a:pPr>
            <a:r>
              <a:rPr lang="az-Cyrl-AZ" dirty="0"/>
              <a:t>необхідно враховувати дію таких специфічних факторів:</a:t>
            </a:r>
          </a:p>
          <a:p>
            <a:pPr marL="0" indent="0">
              <a:buNone/>
            </a:pPr>
            <a:r>
              <a:rPr lang="az-Cyrl-AZ" dirty="0"/>
              <a:t>• поява нових видів банківських операцій і систем їх ком п’ютерної підтримки;</a:t>
            </a:r>
          </a:p>
          <a:p>
            <a:pPr marL="0" indent="0">
              <a:buNone/>
            </a:pPr>
            <a:r>
              <a:rPr lang="az-Cyrl-AZ" dirty="0"/>
              <a:t>• зміна керівників у підрозділах банку;</a:t>
            </a:r>
          </a:p>
          <a:p>
            <a:pPr marL="0" indent="0">
              <a:buNone/>
            </a:pPr>
            <a:r>
              <a:rPr lang="az-Cyrl-AZ" dirty="0"/>
              <a:t>• необхідність перевірки врахування виявлених за резуль татами минулого аудиту недоліків у роботі підрозділів;</a:t>
            </a:r>
          </a:p>
          <a:p>
            <a:pPr marL="0" indent="0">
              <a:buNone/>
            </a:pPr>
            <a:r>
              <a:rPr lang="az-Cyrl-AZ" dirty="0"/>
              <a:t>• ресурсні можливості аудиторської служби;</a:t>
            </a:r>
          </a:p>
          <a:p>
            <a:pPr marL="0" indent="0">
              <a:buNone/>
            </a:pPr>
            <a:r>
              <a:rPr lang="az-Cyrl-AZ" dirty="0"/>
              <a:t>• зіставлення витрат і вигід від проведення аудиторської перевірки і тд</a:t>
            </a:r>
            <a:endParaRPr lang="ru-UA" dirty="0"/>
          </a:p>
        </p:txBody>
      </p:sp>
    </p:spTree>
    <p:extLst>
      <p:ext uri="{BB962C8B-B14F-4D97-AF65-F5344CB8AC3E}">
        <p14:creationId xmlns:p14="http://schemas.microsoft.com/office/powerpoint/2010/main" val="2544821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741CD0-6C15-4F88-9F15-4FE64E1DE330}"/>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C940E638-EBAD-4ABA-B57F-0A6132CB213F}"/>
              </a:ext>
            </a:extLst>
          </p:cNvPr>
          <p:cNvSpPr>
            <a:spLocks noGrp="1"/>
          </p:cNvSpPr>
          <p:nvPr>
            <p:ph idx="1"/>
          </p:nvPr>
        </p:nvSpPr>
        <p:spPr/>
        <p:txBody>
          <a:bodyPr/>
          <a:lstStyle/>
          <a:p>
            <a:r>
              <a:rPr lang="az-Cyrl-AZ" b="1" dirty="0"/>
              <a:t>П’ятий етап </a:t>
            </a:r>
            <a:r>
              <a:rPr lang="az-Cyrl-AZ" dirty="0"/>
              <a:t>полягає у визначенні періодичності, обсягів та пріоритетних напрямів проведення внутрішнього аудиту. Цей етап базується на всіх попередніх етапах процесу планування аудиторської діяльності банку. </a:t>
            </a:r>
          </a:p>
          <a:p>
            <a:r>
              <a:rPr lang="az-Cyrl-AZ" b="1" dirty="0"/>
              <a:t>Завершальним (шостим) етапом </a:t>
            </a:r>
            <a:r>
              <a:rPr lang="az-Cyrl-AZ" dirty="0"/>
              <a:t>процесу планування аудиторської діяльності є розроблення фінансового плану свого підрозділу</a:t>
            </a:r>
            <a:endParaRPr lang="ru-UA" dirty="0"/>
          </a:p>
        </p:txBody>
      </p:sp>
    </p:spTree>
    <p:extLst>
      <p:ext uri="{BB962C8B-B14F-4D97-AF65-F5344CB8AC3E}">
        <p14:creationId xmlns:p14="http://schemas.microsoft.com/office/powerpoint/2010/main" val="1877857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1B5154-9CB9-4AD6-BB12-0CCBA297610D}"/>
              </a:ext>
            </a:extLst>
          </p:cNvPr>
          <p:cNvSpPr>
            <a:spLocks noGrp="1"/>
          </p:cNvSpPr>
          <p:nvPr>
            <p:ph type="title"/>
          </p:nvPr>
        </p:nvSpPr>
        <p:spPr/>
        <p:txBody>
          <a:bodyPr>
            <a:normAutofit fontScale="90000"/>
          </a:bodyPr>
          <a:lstStyle/>
          <a:p>
            <a:r>
              <a:rPr lang="az-Cyrl-AZ" dirty="0"/>
              <a:t>Під час підготовки виробничого плану потрібно:</a:t>
            </a:r>
            <a:br>
              <a:rPr lang="az-Cyrl-AZ" dirty="0"/>
            </a:br>
            <a:endParaRPr lang="ru-UA" dirty="0"/>
          </a:p>
        </p:txBody>
      </p:sp>
      <p:sp>
        <p:nvSpPr>
          <p:cNvPr id="3" name="Объект 2">
            <a:extLst>
              <a:ext uri="{FF2B5EF4-FFF2-40B4-BE49-F238E27FC236}">
                <a16:creationId xmlns:a16="http://schemas.microsoft.com/office/drawing/2014/main" id="{AE844F6F-2A08-4DB1-B826-A7D7C331AB17}"/>
              </a:ext>
            </a:extLst>
          </p:cNvPr>
          <p:cNvSpPr>
            <a:spLocks noGrp="1"/>
          </p:cNvSpPr>
          <p:nvPr>
            <p:ph idx="1"/>
          </p:nvPr>
        </p:nvSpPr>
        <p:spPr/>
        <p:txBody>
          <a:bodyPr>
            <a:normAutofit fontScale="92500" lnSpcReduction="10000"/>
          </a:bodyPr>
          <a:lstStyle/>
          <a:p>
            <a:pPr marL="0" indent="0">
              <a:buNone/>
            </a:pPr>
            <a:r>
              <a:rPr lang="az-Cyrl-AZ" dirty="0"/>
              <a:t>• визначити перелік «першочергових» аудиторських перевірок;</a:t>
            </a:r>
          </a:p>
          <a:p>
            <a:pPr marL="0" indent="0">
              <a:buNone/>
            </a:pPr>
            <a:r>
              <a:rPr lang="az-Cyrl-AZ" dirty="0"/>
              <a:t>• розрахувати ресурси (людино-години), які передбачені для проведення першочергових аудиторських перевірок, і порівняти їх із реальними можливостями служби внутріш нього аудиту;</a:t>
            </a:r>
          </a:p>
          <a:p>
            <a:pPr marL="0" indent="0">
              <a:buNone/>
            </a:pPr>
            <a:r>
              <a:rPr lang="az-Cyrl-AZ" dirty="0"/>
              <a:t>• за наявності вільних ресурсів додатково включити до плану інші перевірки;</a:t>
            </a:r>
          </a:p>
          <a:p>
            <a:pPr marL="0" indent="0">
              <a:buNone/>
            </a:pPr>
            <a:r>
              <a:rPr lang="az-Cyrl-AZ" dirty="0"/>
              <a:t>• за недостатності ресурсів для проведення запланованої роботи у повному обсязі доцільно збільшити чисельність служби внутрішнього аудиту банку;</a:t>
            </a:r>
          </a:p>
          <a:p>
            <a:pPr marL="0" indent="0">
              <a:buNone/>
            </a:pPr>
            <a:r>
              <a:rPr lang="az-Cyrl-AZ" dirty="0"/>
              <a:t>• у разі неможливості виконання плану згідно з вище зазначеними умовами менш важливі аудиторські перевірки виключаються з плану.</a:t>
            </a:r>
            <a:endParaRPr lang="ru-UA" dirty="0"/>
          </a:p>
        </p:txBody>
      </p:sp>
    </p:spTree>
    <p:extLst>
      <p:ext uri="{BB962C8B-B14F-4D97-AF65-F5344CB8AC3E}">
        <p14:creationId xmlns:p14="http://schemas.microsoft.com/office/powerpoint/2010/main" val="3416359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E513D5-2FB7-4824-993F-F09B3A6B2E54}"/>
              </a:ext>
            </a:extLst>
          </p:cNvPr>
          <p:cNvSpPr>
            <a:spLocks noGrp="1"/>
          </p:cNvSpPr>
          <p:nvPr>
            <p:ph type="title"/>
          </p:nvPr>
        </p:nvSpPr>
        <p:spPr/>
        <p:txBody>
          <a:bodyPr>
            <a:normAutofit/>
          </a:bodyPr>
          <a:lstStyle/>
          <a:p>
            <a:r>
              <a:rPr lang="az-Cyrl-AZ" dirty="0"/>
              <a:t>Положення про службу внутрішнього аудиту банку має містити такі розділи:</a:t>
            </a:r>
            <a:endParaRPr lang="ru-UA" dirty="0"/>
          </a:p>
        </p:txBody>
      </p:sp>
      <p:sp>
        <p:nvSpPr>
          <p:cNvPr id="3" name="Объект 2">
            <a:extLst>
              <a:ext uri="{FF2B5EF4-FFF2-40B4-BE49-F238E27FC236}">
                <a16:creationId xmlns:a16="http://schemas.microsoft.com/office/drawing/2014/main" id="{200414C9-94B1-4849-90FF-7A2A1E1D5635}"/>
              </a:ext>
            </a:extLst>
          </p:cNvPr>
          <p:cNvSpPr>
            <a:spLocks noGrp="1"/>
          </p:cNvSpPr>
          <p:nvPr>
            <p:ph idx="1"/>
          </p:nvPr>
        </p:nvSpPr>
        <p:spPr/>
        <p:txBody>
          <a:bodyPr/>
          <a:lstStyle/>
          <a:p>
            <a:pPr marL="0" indent="0">
              <a:buNone/>
            </a:pPr>
            <a:r>
              <a:rPr lang="az-Cyrl-AZ" dirty="0"/>
              <a:t>• завдання і функції служби внутрішнього аудиту банку;</a:t>
            </a:r>
          </a:p>
          <a:p>
            <a:pPr marL="0" indent="0">
              <a:buNone/>
            </a:pPr>
            <a:r>
              <a:rPr lang="az-Cyrl-AZ" dirty="0"/>
              <a:t>• статус і роль служби внутрішнього аудиту;</a:t>
            </a:r>
          </a:p>
          <a:p>
            <a:pPr marL="0" indent="0">
              <a:buNone/>
            </a:pPr>
            <a:r>
              <a:rPr lang="az-Cyrl-AZ" dirty="0"/>
              <a:t>• права і обов’язки керівника служби внутрішнього аудиту</a:t>
            </a:r>
          </a:p>
          <a:p>
            <a:pPr marL="0" indent="0">
              <a:buNone/>
            </a:pPr>
            <a:r>
              <a:rPr lang="az-Cyrl-AZ" dirty="0"/>
              <a:t>банку та її внутрішніх аудиторів;</a:t>
            </a:r>
          </a:p>
          <a:p>
            <a:pPr marL="0" indent="0">
              <a:buNone/>
            </a:pPr>
            <a:r>
              <a:rPr lang="az-Cyrl-AZ" dirty="0"/>
              <a:t>• обсяги й напрями роботи внутрішніх аудиторів;</a:t>
            </a:r>
          </a:p>
          <a:p>
            <a:pPr marL="0" indent="0">
              <a:buNone/>
            </a:pPr>
            <a:r>
              <a:rPr lang="az-Cyrl-AZ" dirty="0"/>
              <a:t>• обов’язки внутрішніх аудиторів зі звітування. </a:t>
            </a:r>
          </a:p>
          <a:p>
            <a:endParaRPr lang="ru-UA" dirty="0"/>
          </a:p>
        </p:txBody>
      </p:sp>
    </p:spTree>
    <p:extLst>
      <p:ext uri="{BB962C8B-B14F-4D97-AF65-F5344CB8AC3E}">
        <p14:creationId xmlns:p14="http://schemas.microsoft.com/office/powerpoint/2010/main" val="3265746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08FB01-DCFD-42F8-8775-B7EFB2E766D6}"/>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9B494187-EC52-4281-9BB3-AEE528853508}"/>
              </a:ext>
            </a:extLst>
          </p:cNvPr>
          <p:cNvSpPr>
            <a:spLocks noGrp="1"/>
          </p:cNvSpPr>
          <p:nvPr>
            <p:ph idx="1"/>
          </p:nvPr>
        </p:nvSpPr>
        <p:spPr/>
        <p:txBody>
          <a:bodyPr>
            <a:normAutofit fontScale="92500" lnSpcReduction="20000"/>
          </a:bodyPr>
          <a:lstStyle/>
          <a:p>
            <a:r>
              <a:rPr lang="az-Cyrl-AZ" dirty="0"/>
              <a:t>Служба внутрішнього аудиту банку має бути укомплектована</a:t>
            </a:r>
          </a:p>
          <a:p>
            <a:pPr marL="0" indent="0">
              <a:buNone/>
            </a:pPr>
            <a:r>
              <a:rPr lang="az-Cyrl-AZ" dirty="0"/>
              <a:t>професійно придатними, кваліфікованими кадрами, які в змозі виконувати покладені на них функціональні обов’язки. Працівники</a:t>
            </a:r>
          </a:p>
          <a:p>
            <a:pPr marL="0" indent="0">
              <a:buNone/>
            </a:pPr>
            <a:r>
              <a:rPr lang="az-Cyrl-AZ" dirty="0"/>
              <a:t>служби внутрішнього аудиту повинні володіти базовими знаннями</a:t>
            </a:r>
          </a:p>
          <a:p>
            <a:pPr marL="0" indent="0">
              <a:buNone/>
            </a:pPr>
            <a:r>
              <a:rPr lang="az-Cyrl-AZ" dirty="0"/>
              <a:t>у сфері бухгалтерського обліку і фінансів, права, інформаційних</a:t>
            </a:r>
          </a:p>
          <a:p>
            <a:pPr marL="0" indent="0">
              <a:buNone/>
            </a:pPr>
            <a:r>
              <a:rPr lang="az-Cyrl-AZ" dirty="0"/>
              <a:t>технологій, управління активами і пасивами, фінансового, організаційного менеджменту банку тощо.</a:t>
            </a:r>
          </a:p>
          <a:p>
            <a:pPr marL="0" indent="0">
              <a:buNone/>
            </a:pPr>
            <a:r>
              <a:rPr lang="az-Cyrl-AZ" dirty="0"/>
              <a:t> Кандидатура керівника служби внутрішнього аудиту банку погоджується з Національним банком України.</a:t>
            </a:r>
          </a:p>
        </p:txBody>
      </p:sp>
    </p:spTree>
    <p:extLst>
      <p:ext uri="{BB962C8B-B14F-4D97-AF65-F5344CB8AC3E}">
        <p14:creationId xmlns:p14="http://schemas.microsoft.com/office/powerpoint/2010/main" val="3567238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CE27CA-5992-4F10-A7E8-EE13BFE1CDD4}"/>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9F626591-7550-480C-8B8B-B09F056DB1B8}"/>
              </a:ext>
            </a:extLst>
          </p:cNvPr>
          <p:cNvSpPr>
            <a:spLocks noGrp="1"/>
          </p:cNvSpPr>
          <p:nvPr>
            <p:ph idx="1"/>
          </p:nvPr>
        </p:nvSpPr>
        <p:spPr/>
        <p:txBody>
          <a:bodyPr>
            <a:normAutofit fontScale="85000" lnSpcReduction="20000"/>
          </a:bodyPr>
          <a:lstStyle/>
          <a:p>
            <a:r>
              <a:rPr lang="az-Cyrl-AZ" dirty="0"/>
              <a:t>Погодження кандидатури на посаду керівника служби внутрішнього аудиту банку здійснює Комісія Національного банку України з питань нагляду та регулювання діяльності банків або комісія при територіальному управлінні Національного банку України з питань нагляду та регулювання діяльності банків шляхом проведення</a:t>
            </a:r>
          </a:p>
          <a:p>
            <a:pPr marL="0" indent="0">
              <a:buNone/>
            </a:pPr>
            <a:r>
              <a:rPr lang="az-Cyrl-AZ" dirty="0"/>
              <a:t>співбесіди за умов, визначених Комісією.</a:t>
            </a:r>
          </a:p>
          <a:p>
            <a:r>
              <a:rPr lang="az-Cyrl-AZ" dirty="0"/>
              <a:t>Кандидат на посаду керівника служби внутрішнього аудиту банку, який повинен відповідати кваліфікаційним вимогам, установленим нормативно-правовими актами Національного банку України,подає до Комісії НБУ або до комісії при територіальному управлінні для проходження співбесіди такі документи: клопотання за довільною формою; копію диплома про освіту; копію трудової книжки; анкету встановленого зразка. Вищезазначені копії документів мають бути засвідчені нотаріально</a:t>
            </a:r>
            <a:endParaRPr lang="ru-UA" dirty="0"/>
          </a:p>
        </p:txBody>
      </p:sp>
    </p:spTree>
    <p:extLst>
      <p:ext uri="{BB962C8B-B14F-4D97-AF65-F5344CB8AC3E}">
        <p14:creationId xmlns:p14="http://schemas.microsoft.com/office/powerpoint/2010/main" val="348199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D94BCC-7880-44ED-B2D9-3F6AF4F7199D}"/>
              </a:ext>
            </a:extLst>
          </p:cNvPr>
          <p:cNvSpPr>
            <a:spLocks noGrp="1"/>
          </p:cNvSpPr>
          <p:nvPr>
            <p:ph type="title"/>
          </p:nvPr>
        </p:nvSpPr>
        <p:spPr/>
        <p:txBody>
          <a:bodyPr>
            <a:normAutofit/>
          </a:bodyPr>
          <a:lstStyle/>
          <a:p>
            <a:r>
              <a:rPr lang="ru-RU" dirty="0"/>
              <a:t>3.2. ФУНКЦІЇ, ПОВНОВАЖЕННЯ І ЗАВДАННЯ</a:t>
            </a:r>
            <a:br>
              <a:rPr lang="ru-RU" dirty="0"/>
            </a:br>
            <a:r>
              <a:rPr lang="ru-RU" dirty="0"/>
              <a:t>СЛУЖБИ ВНУТРІШНЬОГО АУДИТУ БАНКУ</a:t>
            </a:r>
            <a:endParaRPr lang="ru-UA" dirty="0"/>
          </a:p>
        </p:txBody>
      </p:sp>
      <p:sp>
        <p:nvSpPr>
          <p:cNvPr id="3" name="Объект 2">
            <a:extLst>
              <a:ext uri="{FF2B5EF4-FFF2-40B4-BE49-F238E27FC236}">
                <a16:creationId xmlns:a16="http://schemas.microsoft.com/office/drawing/2014/main" id="{7F7B01FA-685E-4E14-BF91-807AA9B2645A}"/>
              </a:ext>
            </a:extLst>
          </p:cNvPr>
          <p:cNvSpPr>
            <a:spLocks noGrp="1"/>
          </p:cNvSpPr>
          <p:nvPr>
            <p:ph idx="1"/>
          </p:nvPr>
        </p:nvSpPr>
        <p:spPr/>
        <p:txBody>
          <a:bodyPr>
            <a:normAutofit fontScale="85000" lnSpcReduction="20000"/>
          </a:bodyPr>
          <a:lstStyle/>
          <a:p>
            <a:r>
              <a:rPr lang="az-Cyrl-AZ" dirty="0"/>
              <a:t>Внутрішній аудит – це незалежний підрозділ, який не бере</a:t>
            </a:r>
          </a:p>
          <a:p>
            <a:pPr marL="0" indent="0">
              <a:buNone/>
            </a:pPr>
            <a:r>
              <a:rPr lang="az-Cyrl-AZ" dirty="0"/>
              <a:t>участі у виконанні операцій, а періодично перевіряє та оцінює:</a:t>
            </a:r>
          </a:p>
          <a:p>
            <a:pPr marL="0" indent="0">
              <a:buNone/>
            </a:pPr>
            <a:r>
              <a:rPr lang="az-Cyrl-AZ" dirty="0"/>
              <a:t>• адекватність і ефективність заходів та системи внутріш-</a:t>
            </a:r>
          </a:p>
          <a:p>
            <a:pPr marL="0" indent="0">
              <a:buNone/>
            </a:pPr>
            <a:r>
              <a:rPr lang="az-Cyrl-AZ" dirty="0"/>
              <a:t> нього контролю;</a:t>
            </a:r>
          </a:p>
          <a:p>
            <a:pPr marL="0" indent="0">
              <a:buNone/>
            </a:pPr>
            <a:r>
              <a:rPr lang="az-Cyrl-AZ" dirty="0"/>
              <a:t>• управління ризиками, кредитним та інвестиційним портфелями;</a:t>
            </a:r>
          </a:p>
          <a:p>
            <a:pPr marL="0" indent="0">
              <a:buNone/>
            </a:pPr>
            <a:r>
              <a:rPr lang="az-Cyrl-AZ" dirty="0"/>
              <a:t>• повноту, своєчасність і достовірність фінансової та іншої</a:t>
            </a:r>
          </a:p>
          <a:p>
            <a:pPr marL="0" indent="0">
              <a:buNone/>
            </a:pPr>
            <a:r>
              <a:rPr lang="az-Cyrl-AZ" dirty="0"/>
              <a:t>звітності;</a:t>
            </a:r>
          </a:p>
          <a:p>
            <a:pPr marL="0" indent="0">
              <a:buNone/>
            </a:pPr>
            <a:r>
              <a:rPr lang="az-Cyrl-AZ" dirty="0"/>
              <a:t>• дотримання принципів і внутрішніх процедур обліку;</a:t>
            </a:r>
          </a:p>
          <a:p>
            <a:pPr marL="0" indent="0">
              <a:buNone/>
            </a:pPr>
            <a:r>
              <a:rPr lang="az-Cyrl-AZ" dirty="0"/>
              <a:t>• відповідність регулятивним вимогам. </a:t>
            </a:r>
            <a:endParaRPr lang="ru-UA" dirty="0"/>
          </a:p>
        </p:txBody>
      </p:sp>
    </p:spTree>
    <p:extLst>
      <p:ext uri="{BB962C8B-B14F-4D97-AF65-F5344CB8AC3E}">
        <p14:creationId xmlns:p14="http://schemas.microsoft.com/office/powerpoint/2010/main" val="133180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4687CB-DECC-4FD3-A750-1D3F9AB065B6}"/>
              </a:ext>
            </a:extLst>
          </p:cNvPr>
          <p:cNvSpPr>
            <a:spLocks noGrp="1"/>
          </p:cNvSpPr>
          <p:nvPr>
            <p:ph type="title"/>
          </p:nvPr>
        </p:nvSpPr>
        <p:spPr/>
        <p:txBody>
          <a:bodyPr/>
          <a:lstStyle/>
          <a:p>
            <a:endParaRPr lang="ru-UA"/>
          </a:p>
        </p:txBody>
      </p:sp>
      <p:sp>
        <p:nvSpPr>
          <p:cNvPr id="3" name="Объект 2">
            <a:extLst>
              <a:ext uri="{FF2B5EF4-FFF2-40B4-BE49-F238E27FC236}">
                <a16:creationId xmlns:a16="http://schemas.microsoft.com/office/drawing/2014/main" id="{4A151259-E00C-43CA-AA07-B2F9D6A6EBF8}"/>
              </a:ext>
            </a:extLst>
          </p:cNvPr>
          <p:cNvSpPr>
            <a:spLocks noGrp="1"/>
          </p:cNvSpPr>
          <p:nvPr>
            <p:ph idx="1"/>
          </p:nvPr>
        </p:nvSpPr>
        <p:spPr/>
        <p:txBody>
          <a:bodyPr/>
          <a:lstStyle/>
          <a:p>
            <a:r>
              <a:rPr lang="ru-RU" dirty="0"/>
              <a:t>За МСА 610, </a:t>
            </a:r>
            <a:r>
              <a:rPr lang="ru-RU" dirty="0" err="1"/>
              <a:t>термін</a:t>
            </a:r>
            <a:r>
              <a:rPr lang="ru-RU" dirty="0"/>
              <a:t> «</a:t>
            </a:r>
            <a:r>
              <a:rPr lang="ru-RU" dirty="0" err="1"/>
              <a:t>внутрішній</a:t>
            </a:r>
            <a:r>
              <a:rPr lang="ru-RU" dirty="0"/>
              <a:t> аудит» </a:t>
            </a:r>
            <a:r>
              <a:rPr lang="ru-RU" dirty="0" err="1"/>
              <a:t>означає</a:t>
            </a:r>
            <a:r>
              <a:rPr lang="ru-RU" dirty="0"/>
              <a:t> </a:t>
            </a:r>
            <a:r>
              <a:rPr lang="ru-RU" dirty="0" err="1"/>
              <a:t>оцінювальну</a:t>
            </a:r>
            <a:endParaRPr lang="ru-RU" dirty="0"/>
          </a:p>
          <a:p>
            <a:pPr marL="0" indent="0">
              <a:buNone/>
            </a:pPr>
            <a:r>
              <a:rPr lang="ru-RU" dirty="0" err="1"/>
              <a:t>діяльність</a:t>
            </a:r>
            <a:r>
              <a:rPr lang="ru-RU" dirty="0"/>
              <a:t> </a:t>
            </a:r>
            <a:r>
              <a:rPr lang="ru-RU" dirty="0" err="1"/>
              <a:t>служби</a:t>
            </a:r>
            <a:r>
              <a:rPr lang="ru-RU" dirty="0"/>
              <a:t>, яка створена </a:t>
            </a:r>
            <a:r>
              <a:rPr lang="ru-RU" dirty="0" err="1"/>
              <a:t>суб’єктом</a:t>
            </a:r>
            <a:r>
              <a:rPr lang="ru-RU" dirty="0"/>
              <a:t> </a:t>
            </a:r>
            <a:r>
              <a:rPr lang="ru-RU" dirty="0" err="1"/>
              <a:t>господарювання</a:t>
            </a:r>
            <a:r>
              <a:rPr lang="ru-RU" dirty="0"/>
              <a:t> в </a:t>
            </a:r>
            <a:r>
              <a:rPr lang="ru-RU" dirty="0" err="1"/>
              <a:t>самій</a:t>
            </a:r>
            <a:r>
              <a:rPr lang="ru-RU" dirty="0"/>
              <a:t> </a:t>
            </a:r>
            <a:r>
              <a:rPr lang="ru-RU" dirty="0" err="1"/>
              <a:t>системі</a:t>
            </a:r>
            <a:r>
              <a:rPr lang="ru-RU" dirty="0"/>
              <a:t> </a:t>
            </a:r>
            <a:r>
              <a:rPr lang="ru-RU" dirty="0" err="1"/>
              <a:t>управління</a:t>
            </a:r>
            <a:r>
              <a:rPr lang="ru-RU" dirty="0"/>
              <a:t> такого </a:t>
            </a:r>
            <a:r>
              <a:rPr lang="ru-RU" dirty="0" err="1"/>
              <a:t>суб’єкта</a:t>
            </a:r>
            <a:r>
              <a:rPr lang="ru-RU" dirty="0"/>
              <a:t> </a:t>
            </a:r>
            <a:r>
              <a:rPr lang="uk-UA" dirty="0"/>
              <a:t>і складається з:</a:t>
            </a:r>
          </a:p>
          <a:p>
            <a:r>
              <a:rPr lang="uk-UA" dirty="0"/>
              <a:t>Перевірки</a:t>
            </a:r>
          </a:p>
          <a:p>
            <a:r>
              <a:rPr lang="uk-UA" dirty="0" err="1"/>
              <a:t>Оцінвання</a:t>
            </a:r>
            <a:endParaRPr lang="uk-UA" dirty="0"/>
          </a:p>
          <a:p>
            <a:r>
              <a:rPr lang="uk-UA" dirty="0" err="1"/>
              <a:t>Моніторінгу</a:t>
            </a:r>
            <a:endParaRPr lang="ru-UA" dirty="0"/>
          </a:p>
        </p:txBody>
      </p:sp>
    </p:spTree>
    <p:extLst>
      <p:ext uri="{BB962C8B-B14F-4D97-AF65-F5344CB8AC3E}">
        <p14:creationId xmlns:p14="http://schemas.microsoft.com/office/powerpoint/2010/main" val="1621063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4ADDB4-367C-4D9B-AF67-9A6EC47A7C9A}"/>
              </a:ext>
            </a:extLst>
          </p:cNvPr>
          <p:cNvSpPr>
            <a:spLocks noGrp="1"/>
          </p:cNvSpPr>
          <p:nvPr>
            <p:ph type="title"/>
          </p:nvPr>
        </p:nvSpPr>
        <p:spPr/>
        <p:txBody>
          <a:bodyPr>
            <a:normAutofit fontScale="90000"/>
          </a:bodyPr>
          <a:lstStyle/>
          <a:p>
            <a:r>
              <a:rPr lang="az-Cyrl-AZ" dirty="0"/>
              <a:t>МСА 610 вказує на такі основні елементи внутрішнього аудиту:</a:t>
            </a:r>
            <a:br>
              <a:rPr lang="az-Cyrl-AZ" dirty="0"/>
            </a:br>
            <a:endParaRPr lang="ru-UA" dirty="0"/>
          </a:p>
        </p:txBody>
      </p:sp>
      <p:sp>
        <p:nvSpPr>
          <p:cNvPr id="3" name="Объект 2">
            <a:extLst>
              <a:ext uri="{FF2B5EF4-FFF2-40B4-BE49-F238E27FC236}">
                <a16:creationId xmlns:a16="http://schemas.microsoft.com/office/drawing/2014/main" id="{81031C23-1BF9-410B-AECE-F3D3E2CBC3BD}"/>
              </a:ext>
            </a:extLst>
          </p:cNvPr>
          <p:cNvSpPr>
            <a:spLocks noGrp="1"/>
          </p:cNvSpPr>
          <p:nvPr>
            <p:ph idx="1"/>
          </p:nvPr>
        </p:nvSpPr>
        <p:spPr/>
        <p:txBody>
          <a:bodyPr/>
          <a:lstStyle/>
          <a:p>
            <a:pPr marL="0" indent="0">
              <a:buNone/>
            </a:pPr>
            <a:r>
              <a:rPr lang="az-Cyrl-AZ" dirty="0"/>
              <a:t>• огляд систем бухгалтерського обліку та внутрішнього контролю;</a:t>
            </a:r>
          </a:p>
          <a:p>
            <a:pPr marL="0" indent="0">
              <a:buNone/>
            </a:pPr>
            <a:r>
              <a:rPr lang="az-Cyrl-AZ" dirty="0"/>
              <a:t>• перевірка фінансової і господарської інформації;</a:t>
            </a:r>
          </a:p>
          <a:p>
            <a:pPr marL="0" indent="0">
              <a:buNone/>
            </a:pPr>
            <a:r>
              <a:rPr lang="ru-RU" dirty="0"/>
              <a:t>• </a:t>
            </a:r>
            <a:r>
              <a:rPr lang="ru-RU" dirty="0" err="1"/>
              <a:t>перевірка</a:t>
            </a:r>
            <a:r>
              <a:rPr lang="ru-RU" dirty="0"/>
              <a:t> </a:t>
            </a:r>
            <a:r>
              <a:rPr lang="ru-RU" dirty="0" err="1"/>
              <a:t>економічності</a:t>
            </a:r>
            <a:r>
              <a:rPr lang="ru-RU" dirty="0"/>
              <a:t> та </a:t>
            </a:r>
            <a:r>
              <a:rPr lang="ru-RU" dirty="0" err="1"/>
              <a:t>продуктивності</a:t>
            </a:r>
            <a:r>
              <a:rPr lang="ru-RU" dirty="0"/>
              <a:t> </a:t>
            </a:r>
            <a:r>
              <a:rPr lang="ru-RU" dirty="0" err="1"/>
              <a:t>діяльності</a:t>
            </a:r>
            <a:r>
              <a:rPr lang="ru-RU" dirty="0"/>
              <a:t>; </a:t>
            </a:r>
          </a:p>
          <a:p>
            <a:pPr marL="0" indent="0">
              <a:buNone/>
            </a:pPr>
            <a:r>
              <a:rPr lang="ru-RU" dirty="0"/>
              <a:t>• </a:t>
            </a:r>
            <a:r>
              <a:rPr lang="ru-RU" dirty="0" err="1"/>
              <a:t>перевірка</a:t>
            </a:r>
            <a:r>
              <a:rPr lang="ru-RU" dirty="0"/>
              <a:t> </a:t>
            </a:r>
            <a:r>
              <a:rPr lang="ru-RU" dirty="0" err="1"/>
              <a:t>дотримання</a:t>
            </a:r>
            <a:r>
              <a:rPr lang="ru-RU" dirty="0"/>
              <a:t> </a:t>
            </a:r>
            <a:r>
              <a:rPr lang="ru-RU" dirty="0" err="1"/>
              <a:t>законів</a:t>
            </a:r>
            <a:r>
              <a:rPr lang="ru-RU" dirty="0"/>
              <a:t>, </a:t>
            </a:r>
            <a:r>
              <a:rPr lang="ru-RU" dirty="0" err="1"/>
              <a:t>нормативних</a:t>
            </a:r>
            <a:r>
              <a:rPr lang="ru-RU" dirty="0"/>
              <a:t> </a:t>
            </a:r>
            <a:r>
              <a:rPr lang="ru-RU" dirty="0" err="1"/>
              <a:t>актів</a:t>
            </a:r>
            <a:r>
              <a:rPr lang="ru-RU" dirty="0"/>
              <a:t>, </a:t>
            </a:r>
            <a:r>
              <a:rPr lang="ru-RU" dirty="0" err="1"/>
              <a:t>внутрішніх</a:t>
            </a:r>
            <a:r>
              <a:rPr lang="ru-RU" dirty="0"/>
              <a:t> правил, директив </a:t>
            </a:r>
            <a:r>
              <a:rPr lang="ru-RU" dirty="0" err="1"/>
              <a:t>управлінського</a:t>
            </a:r>
            <a:r>
              <a:rPr lang="ru-RU" dirty="0"/>
              <a:t> персоналу</a:t>
            </a:r>
            <a:endParaRPr lang="ru-UA" dirty="0"/>
          </a:p>
        </p:txBody>
      </p:sp>
    </p:spTree>
    <p:extLst>
      <p:ext uri="{BB962C8B-B14F-4D97-AF65-F5344CB8AC3E}">
        <p14:creationId xmlns:p14="http://schemas.microsoft.com/office/powerpoint/2010/main" val="262023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82E987-2D0D-49D7-A703-80077B7A3647}"/>
              </a:ext>
            </a:extLst>
          </p:cNvPr>
          <p:cNvSpPr>
            <a:spLocks noGrp="1"/>
          </p:cNvSpPr>
          <p:nvPr>
            <p:ph type="title"/>
          </p:nvPr>
        </p:nvSpPr>
        <p:spPr/>
        <p:txBody>
          <a:bodyPr/>
          <a:lstStyle/>
          <a:p>
            <a:r>
              <a:rPr lang="az-Cyrl-AZ" dirty="0"/>
              <a:t>Функції внутрішнього аудиту банку:</a:t>
            </a:r>
            <a:endParaRPr lang="ru-UA" dirty="0"/>
          </a:p>
        </p:txBody>
      </p:sp>
      <p:sp>
        <p:nvSpPr>
          <p:cNvPr id="3" name="Объект 2">
            <a:extLst>
              <a:ext uri="{FF2B5EF4-FFF2-40B4-BE49-F238E27FC236}">
                <a16:creationId xmlns:a16="http://schemas.microsoft.com/office/drawing/2014/main" id="{BF0496F1-A55A-40A8-A06B-569B6D99098C}"/>
              </a:ext>
            </a:extLst>
          </p:cNvPr>
          <p:cNvSpPr>
            <a:spLocks noGrp="1"/>
          </p:cNvSpPr>
          <p:nvPr>
            <p:ph idx="1"/>
          </p:nvPr>
        </p:nvSpPr>
        <p:spPr/>
        <p:txBody>
          <a:bodyPr/>
          <a:lstStyle/>
          <a:p>
            <a:r>
              <a:rPr lang="az-Cyrl-AZ" b="1" dirty="0"/>
              <a:t>Функція координації </a:t>
            </a:r>
            <a:r>
              <a:rPr lang="az-Cyrl-AZ" dirty="0"/>
              <a:t>полягає у плануванні роботи внутрішнього аудитора з погляду потреб акціонерів, інвесторів та правління</a:t>
            </a:r>
          </a:p>
          <a:p>
            <a:pPr marL="0" indent="0">
              <a:buNone/>
            </a:pPr>
            <a:r>
              <a:rPr lang="az-Cyrl-AZ" dirty="0"/>
              <a:t>банку.</a:t>
            </a:r>
          </a:p>
          <a:p>
            <a:r>
              <a:rPr lang="az-Cyrl-AZ" b="1" dirty="0"/>
              <a:t>Функція контролю </a:t>
            </a:r>
            <a:r>
              <a:rPr lang="az-Cyrl-AZ" dirty="0"/>
              <a:t>– внутрішні аудитори перевіряють роботу</a:t>
            </a:r>
          </a:p>
          <a:p>
            <a:pPr marL="0" indent="0">
              <a:buNone/>
            </a:pPr>
            <a:r>
              <a:rPr lang="az-Cyrl-AZ" dirty="0"/>
              <a:t>окремих підрозділів банку з метою оцінки внутрішнього контролю, політики та процедур банку, оцінюють адекватність систем внутрішнього технологічного контролю та дисципліну виконання персоналом вказівок і наданих рекомендацій. </a:t>
            </a:r>
            <a:endParaRPr lang="ru-UA" dirty="0"/>
          </a:p>
        </p:txBody>
      </p:sp>
    </p:spTree>
    <p:extLst>
      <p:ext uri="{BB962C8B-B14F-4D97-AF65-F5344CB8AC3E}">
        <p14:creationId xmlns:p14="http://schemas.microsoft.com/office/powerpoint/2010/main" val="2293424571"/>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76</TotalTime>
  <Words>1785</Words>
  <Application>Microsoft Office PowerPoint</Application>
  <PresentationFormat>Широкоэкранный</PresentationFormat>
  <Paragraphs>130</Paragraphs>
  <Slides>27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27</vt:i4>
      </vt:variant>
    </vt:vector>
  </HeadingPairs>
  <TitlesOfParts>
    <vt:vector size="30" baseType="lpstr">
      <vt:lpstr>Arial</vt:lpstr>
      <vt:lpstr>Gill Sans MT</vt:lpstr>
      <vt:lpstr>Галерея</vt:lpstr>
      <vt:lpstr>ОРГАНІЗАЦІЙНІ ОСНОВИ ФУНКЦІОНУВАННЯ СЛУЖБИ ВНУТРІШНЬОГО АУДИТУ В БАНКУ</vt:lpstr>
      <vt:lpstr>3.1. ОРГАНІЗАЦІЙНА СТРУКТУРА ТА ВИМОГИ ДО СЛУЖБИ ВНУТРІШНЬОГО АУДИТУ БАНКУ</vt:lpstr>
      <vt:lpstr>Положення про службу внутрішнього аудиту банку має містити такі розділи:</vt:lpstr>
      <vt:lpstr>Презентация PowerPoint</vt:lpstr>
      <vt:lpstr>Презентация PowerPoint</vt:lpstr>
      <vt:lpstr>3.2. ФУНКЦІЇ, ПОВНОВАЖЕННЯ І ЗАВДАННЯ СЛУЖБИ ВНУТРІШНЬОГО АУДИТУ БАНКУ</vt:lpstr>
      <vt:lpstr>Презентация PowerPoint</vt:lpstr>
      <vt:lpstr>МСА 610 вказує на такі основні елементи внутрішнього аудиту: </vt:lpstr>
      <vt:lpstr>Функції внутрішнього аудиту банку:</vt:lpstr>
      <vt:lpstr>Презентация PowerPoint</vt:lpstr>
      <vt:lpstr>Служба внутрішнього аудиту банку має право: </vt:lpstr>
      <vt:lpstr>Презентация PowerPoint</vt:lpstr>
      <vt:lpstr>Презентация PowerPoint</vt:lpstr>
      <vt:lpstr>Презентация PowerPoint</vt:lpstr>
      <vt:lpstr>Обов’язки служби внутрішнього аудиту </vt:lpstr>
      <vt:lpstr>Презентация PowerPoint</vt:lpstr>
      <vt:lpstr>Презентация PowerPoint</vt:lpstr>
      <vt:lpstr>Презентация PowerPoint</vt:lpstr>
      <vt:lpstr>Порядок проведення внутрішнього аудиту та оформлення результатів перевірки </vt:lpstr>
      <vt:lpstr>При проведенні внутрішнього аудиту підрозділів банку необхідно передбачити наявність таких етапів перевірки: </vt:lpstr>
      <vt:lpstr>Презентация PowerPoint</vt:lpstr>
      <vt:lpstr>3.3. ПЛАНУВАННЯ ТА ЕТАПИ ПРОВЕДЕННЯ ВНУТРІШНЬОГО АУДИТУ В БАНКУ</vt:lpstr>
      <vt:lpstr>Презентация PowerPoint</vt:lpstr>
      <vt:lpstr>Презентация PowerPoint</vt:lpstr>
      <vt:lpstr>Презентация PowerPoint</vt:lpstr>
      <vt:lpstr>Презентация PowerPoint</vt:lpstr>
      <vt:lpstr>Під час підготовки виробничого плану потрібно: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ОРГАНІЗАЦІЙНІ ОСНОВИ ФУНКЦІОНУВАННЯ СЛУЖБИ ВНУТРІШНЬОГО АУДИТУ В БАНКУ</dc:title>
  <dc:creator>My comp</dc:creator>
  <cp:lastModifiedBy>My comp</cp:lastModifiedBy>
  <cp:revision>7</cp:revision>
  <dcterms:created xsi:type="dcterms:W3CDTF">2024-09-17T07:02:19Z</dcterms:created>
  <dcterms:modified xsi:type="dcterms:W3CDTF">2024-09-17T08:19:04Z</dcterms:modified>
</cp:coreProperties>
</file>