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0A53-7F6D-4C17-94B7-00586FAC2DD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517E-8F3E-41CF-AEC5-439C808A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0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0A53-7F6D-4C17-94B7-00586FAC2DD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517E-8F3E-41CF-AEC5-439C808A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6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0A53-7F6D-4C17-94B7-00586FAC2DD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517E-8F3E-41CF-AEC5-439C808A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6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0A53-7F6D-4C17-94B7-00586FAC2DD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517E-8F3E-41CF-AEC5-439C808A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6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0A53-7F6D-4C17-94B7-00586FAC2DD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517E-8F3E-41CF-AEC5-439C808A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4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0A53-7F6D-4C17-94B7-00586FAC2DD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517E-8F3E-41CF-AEC5-439C808A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0A53-7F6D-4C17-94B7-00586FAC2DD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517E-8F3E-41CF-AEC5-439C808A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7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0A53-7F6D-4C17-94B7-00586FAC2DD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517E-8F3E-41CF-AEC5-439C808A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8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0A53-7F6D-4C17-94B7-00586FAC2DD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517E-8F3E-41CF-AEC5-439C808A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0A53-7F6D-4C17-94B7-00586FAC2DD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517E-8F3E-41CF-AEC5-439C808A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3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0A53-7F6D-4C17-94B7-00586FAC2DD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517E-8F3E-41CF-AEC5-439C808A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0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90A53-7F6D-4C17-94B7-00586FAC2DD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1517E-8F3E-41CF-AEC5-439C808A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УСТРОЙСТВО И ФУНКЦИОНИРОВАНИЕ АЭС</a:t>
            </a:r>
            <a:br>
              <a:rPr lang="ru-RU" dirty="0"/>
            </a:br>
            <a:r>
              <a:rPr lang="ru-RU" dirty="0"/>
              <a:t>РАЗЛИЧНОГО ТИПА</a:t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10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254" y="252643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3. Представление о ядерных реакторах различного типа</a:t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206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05" y="378387"/>
            <a:ext cx="5977804" cy="60505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1746" y="2951018"/>
            <a:ext cx="4544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</a:t>
            </a:r>
            <a:r>
              <a:rPr lang="ru-RU" dirty="0" smtClean="0"/>
              <a:t>3</a:t>
            </a:r>
            <a:r>
              <a:rPr lang="ru-RU" dirty="0"/>
              <a:t>. Схема ядерного реактора на тепловых нейтронах:</a:t>
            </a:r>
          </a:p>
          <a:p>
            <a:r>
              <a:rPr lang="ru-RU" dirty="0" smtClean="0"/>
              <a:t>1- </a:t>
            </a:r>
            <a:r>
              <a:rPr lang="ru-RU" dirty="0"/>
              <a:t>регулирующий стержень; 2 </a:t>
            </a:r>
            <a:r>
              <a:rPr lang="ru-RU" dirty="0" smtClean="0"/>
              <a:t> </a:t>
            </a:r>
            <a:r>
              <a:rPr lang="ru-RU" dirty="0"/>
              <a:t>- биологическая защита; 3 </a:t>
            </a:r>
            <a:r>
              <a:rPr lang="ru-RU" dirty="0" smtClean="0"/>
              <a:t>- </a:t>
            </a:r>
            <a:r>
              <a:rPr lang="ru-RU" dirty="0"/>
              <a:t>отражатель; 4 </a:t>
            </a:r>
            <a:r>
              <a:rPr lang="ru-RU" dirty="0" smtClean="0"/>
              <a:t>- </a:t>
            </a:r>
            <a:r>
              <a:rPr lang="ru-RU" dirty="0"/>
              <a:t>замедлитель; 5  </a:t>
            </a:r>
            <a:r>
              <a:rPr lang="ru-RU" dirty="0" smtClean="0"/>
              <a:t>- ТВЭЛ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23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83" y="280987"/>
            <a:ext cx="3142817" cy="65334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81745" y="5444836"/>
            <a:ext cx="568037" cy="1260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655" y="226764"/>
            <a:ext cx="2311174" cy="65876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05714" y="148925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Рис. 4. Ядерный реактор ВВЭР-1000:</a:t>
            </a:r>
          </a:p>
          <a:p>
            <a:r>
              <a:rPr lang="ru-RU" dirty="0" smtClean="0"/>
              <a:t>а — продольный разрез; б - общий вид:</a:t>
            </a:r>
          </a:p>
          <a:p>
            <a:r>
              <a:rPr lang="ru-RU" dirty="0" smtClean="0"/>
              <a:t>1 — привод стержней СУЗ; 2 - шпилька с </a:t>
            </a:r>
            <a:r>
              <a:rPr lang="ru-RU" dirty="0" err="1" smtClean="0"/>
              <a:t>колпачковой</a:t>
            </a:r>
            <a:r>
              <a:rPr lang="ru-RU" dirty="0" smtClean="0"/>
              <a:t> гайкой; 3 - крышка корпуса реактора; 4 — корпус реактора; 5 — подвесная шахта; 6 — кольцевое уплотнение;</a:t>
            </a:r>
          </a:p>
          <a:p>
            <a:r>
              <a:rPr lang="ru-RU" dirty="0" smtClean="0"/>
              <a:t>пояс активной зоны; 8 - ТВС; 9 - ТВС с регулирующим элементом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79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140" y="922304"/>
            <a:ext cx="8854787" cy="513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28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465"/>
            <a:ext cx="5015345" cy="70788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30484" y="3064224"/>
            <a:ext cx="387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Корпус ядерного реактора ВВЭР-1000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76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98" y="202853"/>
            <a:ext cx="4437784" cy="50657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102" y="0"/>
            <a:ext cx="1251217" cy="68344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5998" y="537807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Рис. 6. Тепловыделяющая сборка реактора типа ВВЭР-1000:</a:t>
            </a:r>
          </a:p>
          <a:p>
            <a:r>
              <a:rPr lang="ru-RU" dirty="0" smtClean="0"/>
              <a:t>1 - центральная трубка: 2 - </a:t>
            </a:r>
            <a:r>
              <a:rPr lang="ru-RU" dirty="0" err="1" smtClean="0"/>
              <a:t>твэлы</a:t>
            </a:r>
            <a:r>
              <a:rPr lang="ru-RU" dirty="0" smtClean="0"/>
              <a:t>: 3 - трубка для стержней регулирования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92319" y="55165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Рис. 7. Тепловыделяющий элемент:</a:t>
            </a:r>
          </a:p>
          <a:p>
            <a:r>
              <a:rPr lang="ru-RU" dirty="0" smtClean="0"/>
              <a:t>1 — наконечник; 2 - разрезная втулка; </a:t>
            </a:r>
          </a:p>
          <a:p>
            <a:r>
              <a:rPr lang="ru-RU" dirty="0" smtClean="0"/>
              <a:t>3 — оболочка; 4 - топливная таблетка; </a:t>
            </a:r>
          </a:p>
          <a:p>
            <a:r>
              <a:rPr lang="ru-RU" dirty="0" smtClean="0"/>
              <a:t>5 — нижняя заглушка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44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42" y="0"/>
            <a:ext cx="5233122" cy="66994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97236" y="24408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Рис. 8. Элементы для изготовления корпуса реактора ВВЭР-1000 с указанием размеров и масс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18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1" y="110208"/>
            <a:ext cx="6762317" cy="60918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96000" y="523957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Рис. 9. Поперечные разрезы реактора ВВЭР-440:</a:t>
            </a:r>
          </a:p>
          <a:p>
            <a:r>
              <a:rPr lang="ru-RU" dirty="0" smtClean="0"/>
              <a:t>1 - канал контроля тепловых потоков; 2 - сборка СУЗ; 3 - топливная сборка; 4 - корпус; 5 - вход теплоносителя; 6 - выход теплоносителя; 7 - канал контроля нейтронного потока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49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710" y="124691"/>
            <a:ext cx="4042585" cy="67333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8982" y="52902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Рис. 10. Реактор ВВЭР-440 в бетонной шахте и с защитным колпаком:</a:t>
            </a:r>
          </a:p>
          <a:p>
            <a:r>
              <a:rPr lang="ru-RU" dirty="0" smtClean="0"/>
              <a:t>1 — верхний блок с приводами СУЗ; 2 — шахта реактора; </a:t>
            </a:r>
          </a:p>
          <a:p>
            <a:r>
              <a:rPr lang="ru-RU" dirty="0" smtClean="0"/>
              <a:t>3 — </a:t>
            </a:r>
            <a:r>
              <a:rPr lang="ru-RU" dirty="0" err="1" smtClean="0"/>
              <a:t>выемная</a:t>
            </a:r>
            <a:r>
              <a:rPr lang="ru-RU" dirty="0" smtClean="0"/>
              <a:t> корзина; 4 — активная юна; 5 — корпус реактора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62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49" y="0"/>
            <a:ext cx="7214481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66509" y="33501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Рис. 11. Реактор РБМК-1000:</a:t>
            </a:r>
          </a:p>
          <a:p>
            <a:r>
              <a:rPr lang="ru-RU" dirty="0"/>
              <a:t>1</a:t>
            </a:r>
            <a:r>
              <a:rPr lang="ru-RU" dirty="0" smtClean="0"/>
              <a:t> - собственно реактор; 2 - водяные коммуникации; </a:t>
            </a:r>
          </a:p>
          <a:p>
            <a:r>
              <a:rPr lang="ru-RU" dirty="0" smtClean="0"/>
              <a:t>3 - пароводяные коммуникации; 4 - перегрузочная машина; 5 — барабан-сепаратор; 6 — ГЦН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36873" y="2488513"/>
            <a:ext cx="46551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ехнические данные РБМК-1000:</a:t>
            </a:r>
          </a:p>
          <a:p>
            <a:r>
              <a:rPr lang="ru-RU" dirty="0" smtClean="0"/>
              <a:t>Мощность энергоблока электрическая, МВт............................................................. 1000</a:t>
            </a:r>
          </a:p>
          <a:p>
            <a:r>
              <a:rPr lang="ru-RU" dirty="0" smtClean="0"/>
              <a:t>Мощность реактора тепловая, МВт............................................................. 3200</a:t>
            </a:r>
          </a:p>
          <a:p>
            <a:r>
              <a:rPr lang="ru-RU" dirty="0" smtClean="0"/>
              <a:t>КПД,%......................................................... 31,3</a:t>
            </a:r>
          </a:p>
          <a:p>
            <a:r>
              <a:rPr lang="ru-RU" dirty="0" smtClean="0"/>
              <a:t>Высота активной зоны, м.......................... 7</a:t>
            </a:r>
          </a:p>
          <a:p>
            <a:r>
              <a:rPr lang="ru-RU" dirty="0" smtClean="0"/>
              <a:t>Диаметр активной зоны, м....................... 1,8</a:t>
            </a:r>
          </a:p>
          <a:p>
            <a:r>
              <a:rPr lang="ru-RU" dirty="0" smtClean="0"/>
              <a:t>Число каналов............................................ 1693</a:t>
            </a:r>
          </a:p>
          <a:p>
            <a:r>
              <a:rPr lang="ru-RU" dirty="0" smtClean="0"/>
              <a:t>Загрузка топлива, т..................................... 192</a:t>
            </a:r>
          </a:p>
          <a:p>
            <a:r>
              <a:rPr lang="ru-RU" dirty="0" smtClean="0"/>
              <a:t>Обогащение топлива, %............................. 2</a:t>
            </a:r>
          </a:p>
          <a:p>
            <a:r>
              <a:rPr lang="ru-RU" dirty="0" smtClean="0"/>
              <a:t>Диаметр </a:t>
            </a:r>
            <a:r>
              <a:rPr lang="ru-RU" dirty="0" err="1" smtClean="0"/>
              <a:t>твэла</a:t>
            </a:r>
            <a:r>
              <a:rPr lang="ru-RU" dirty="0" smtClean="0"/>
              <a:t>, мм......................................13,6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4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Место атомной энергетики в </a:t>
            </a:r>
            <a:r>
              <a:rPr lang="ru-RU" dirty="0" smtClean="0"/>
              <a:t>мире</a:t>
            </a:r>
            <a:endParaRPr lang="ru-RU" dirty="0"/>
          </a:p>
          <a:p>
            <a:r>
              <a:rPr lang="ru-RU" dirty="0" smtClean="0"/>
              <a:t>2</a:t>
            </a:r>
            <a:r>
              <a:rPr lang="ru-RU" dirty="0"/>
              <a:t>. Ресурсы, потребляемые АЭС, ее продукция и отходы производства</a:t>
            </a:r>
          </a:p>
          <a:p>
            <a:r>
              <a:rPr lang="ru-RU" dirty="0" smtClean="0"/>
              <a:t>3</a:t>
            </a:r>
            <a:r>
              <a:rPr lang="ru-RU" dirty="0"/>
              <a:t>. Представление о ядерных реакторах различного типа</a:t>
            </a:r>
          </a:p>
          <a:p>
            <a:r>
              <a:rPr lang="ru-RU" dirty="0" smtClean="0"/>
              <a:t>4</a:t>
            </a:r>
            <a:r>
              <a:rPr lang="ru-RU" dirty="0"/>
              <a:t>. Сравнение реакторов типов ВВЭР и РБМК</a:t>
            </a:r>
          </a:p>
          <a:p>
            <a:r>
              <a:rPr lang="ru-RU" dirty="0" smtClean="0"/>
              <a:t>5</a:t>
            </a:r>
            <a:r>
              <a:rPr lang="ru-RU" dirty="0"/>
              <a:t>. Технологические схемы производства электроэнергии на АЭС с реакторами типов ВВЭР и РБМК</a:t>
            </a:r>
          </a:p>
          <a:p>
            <a:r>
              <a:rPr lang="ru-RU" dirty="0" smtClean="0"/>
              <a:t>6</a:t>
            </a:r>
            <a:r>
              <a:rPr lang="ru-RU" dirty="0"/>
              <a:t>. Преимущества и недостатки АЭС по сравнению с ТЭС</a:t>
            </a:r>
          </a:p>
          <a:p>
            <a:r>
              <a:rPr lang="ru-RU" dirty="0" smtClean="0"/>
              <a:t>7</a:t>
            </a:r>
            <a:r>
              <a:rPr lang="ru-RU" dirty="0"/>
              <a:t>. Текущее положение и перспективы строительства АЭС </a:t>
            </a:r>
            <a:r>
              <a:rPr lang="ru-RU" dirty="0" smtClean="0"/>
              <a:t>за </a:t>
            </a:r>
            <a:r>
              <a:rPr lang="ru-RU" dirty="0"/>
              <a:t>рубежом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04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8" y="0"/>
            <a:ext cx="4192826" cy="6705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42509" y="432367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Рис. 7.12. Технологический канал реактора РБМК-1000: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1</a:t>
            </a:r>
            <a:r>
              <a:rPr lang="ru-RU" dirty="0" smtClean="0"/>
              <a:t> — стальная пробка биологической зашиты;</a:t>
            </a:r>
          </a:p>
          <a:p>
            <a:r>
              <a:rPr lang="ru-RU" dirty="0" smtClean="0"/>
              <a:t>2 - биологическая зашита: 3, 12 — верхняя и нижняя металлоконструкции реактора; 4, 14 - концевые части трубы технологического канала; 5 — крепление верхней концевой части к корпусу технологического канала; 6 — подвеска ТВС; 7 - запорная пробка; 8 - упругие разрезные графитовые кольца: 9 - пучки ТВС; 10 - графитовая кладка;</a:t>
            </a:r>
          </a:p>
          <a:p>
            <a:r>
              <a:rPr lang="ru-RU" dirty="0" smtClean="0"/>
              <a:t>11 - центральная (циркониевая) часть трубы технологического канала диаметром 88 мм и толщиной 4 мм; 13 - бетонное основание: 15 - </a:t>
            </a:r>
            <a:r>
              <a:rPr lang="ru-RU" dirty="0" err="1" smtClean="0"/>
              <a:t>сильфонные</a:t>
            </a:r>
            <a:r>
              <a:rPr lang="ru-RU" dirty="0" smtClean="0"/>
              <a:t> компенсаторы; 16 - сальниковое уплотнение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81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05" y="132008"/>
            <a:ext cx="4340803" cy="67296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81745" y="5971309"/>
            <a:ext cx="2022764" cy="886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4904509" y="98613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Рис. 13. Пучок </a:t>
            </a:r>
            <a:r>
              <a:rPr lang="ru-RU" dirty="0" err="1" smtClean="0"/>
              <a:t>твэлов</a:t>
            </a:r>
            <a:r>
              <a:rPr lang="ru-RU" dirty="0" smtClean="0"/>
              <a:t> ТВС реактора РБМК: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1 — подвеска; 2 — переходник; 3 — хвостовик; 4 - </a:t>
            </a:r>
            <a:r>
              <a:rPr lang="ru-RU" dirty="0" err="1" smtClean="0"/>
              <a:t>твэл</a:t>
            </a:r>
            <a:r>
              <a:rPr lang="ru-RU" dirty="0" smtClean="0"/>
              <a:t>; </a:t>
            </a:r>
          </a:p>
          <a:p>
            <a:r>
              <a:rPr lang="ru-RU" dirty="0" smtClean="0"/>
              <a:t>5 -  несущий стержень; 6 - наконечник; 7 - гайка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01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491" y="2401743"/>
            <a:ext cx="10515600" cy="1325563"/>
          </a:xfrm>
        </p:spPr>
        <p:txBody>
          <a:bodyPr/>
          <a:lstStyle/>
          <a:p>
            <a:r>
              <a:rPr lang="ru-RU" dirty="0" smtClean="0"/>
              <a:t>4. Сравнение реакторов типов ВВЭР и РБМК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40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926" y="537152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Главное преимущество реакторов типа ВВЭР перед РБМК состоит в их большей безопасности. Это определяется тремя причинами:</a:t>
            </a:r>
          </a:p>
          <a:p>
            <a:pPr algn="just"/>
            <a:r>
              <a:rPr lang="ru-RU" dirty="0"/>
              <a:t>реактор ВВЭР принципиально не имеет так называемых положительных обратных связей, т.е. в случае потери теплоносителя и прекращения охлаждения активной зоны цепная реакция горения ядерного топлива затухает, а не разгоняется, как в РБМК;</a:t>
            </a:r>
          </a:p>
          <a:p>
            <a:pPr algn="just"/>
            <a:r>
              <a:rPr lang="ru-RU" dirty="0"/>
              <a:t>активная зона ВВЭР не содержит горючего вещества (графита), которого в активной зоне РБМК около 2 тыс. т;</a:t>
            </a:r>
          </a:p>
          <a:p>
            <a:pPr algn="just"/>
            <a:r>
              <a:rPr lang="ru-RU" dirty="0"/>
              <a:t>реактор ВВЭР имеет защитную оболочку, не допускающую выхода радиоактивности за пределы АЭС даже при разрушении корпуса реактора; выполнить единый защитный колпак для РБМК невозможно из-за большой разветвленности труб реакторного контура.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27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309" y="230476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5. Технологические схемы производства электроэнергии на АЭС</a:t>
            </a:r>
            <a:br>
              <a:rPr lang="ru-RU" dirty="0" smtClean="0"/>
            </a:br>
            <a:r>
              <a:rPr lang="ru-RU" dirty="0" smtClean="0"/>
              <a:t>с реакторами типов ВВЭР и РБМК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7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692" y="19642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 14. Схема двухконтурной АЭС с водо-водяным реактором типа ВВЭР (приведенные значения относятся к ВВЭР-1000)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37" y="745868"/>
            <a:ext cx="10761910" cy="550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04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193" y="864727"/>
            <a:ext cx="9793431" cy="52788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819" y="123554"/>
            <a:ext cx="11984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 15. Схема одноконтурной АЭС с канальным реактором РБМК (приведенные значения относятся к РБМК-1000)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91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09" y="2138507"/>
            <a:ext cx="10515600" cy="1325563"/>
          </a:xfrm>
        </p:spPr>
        <p:txBody>
          <a:bodyPr/>
          <a:lstStyle/>
          <a:p>
            <a:r>
              <a:rPr lang="ru-RU" dirty="0" smtClean="0"/>
              <a:t>6. Преимущества и недостатки АЭС по сравнению с ТЭС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07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07" y="1219200"/>
            <a:ext cx="10137595" cy="37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67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8764" y="875759"/>
            <a:ext cx="114854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Главный недостаток АЭС тяжелые последствия аварий в реакторном отделении с его разгерметизацией и выбросом радиоактивных веществ в атмосферу с заражением громадных пространств. Это не требует особых пояснений — достаточно вспомнить аварию на Чернобыльской АЭС. Для исключения таких аварий АЭС оборудуется сложнейшими системами безопасности с многократными запасами и резервированием, обеспечивающими даже в случае так называемой максимальной проектной аварии (местный полный поперечный разрыв трубопровода циркуляционного контура в реакторном отделении) исключение расплавления активной зоны и ее расхолаживание.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Серьезной проблемой для АЭС является их вывод из эксплуатации после выработки ресурса, стоимость которого, по оценкам, может составлять до 20 % стоимости их строительства.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669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1. Место </a:t>
            </a:r>
            <a:r>
              <a:rPr lang="ru-RU" dirty="0"/>
              <a:t>атомной энергетики в </a:t>
            </a:r>
            <a:r>
              <a:rPr lang="ru-RU" dirty="0" smtClean="0"/>
              <a:t>мире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5186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Ядерная реакторная установка служит для генерации пара высоких параметров, т.е. играет ту же роль, что и энергетический котел в ПСУ, работающий на органическом </a:t>
            </a:r>
            <a:r>
              <a:rPr lang="ru-RU" dirty="0" smtClean="0"/>
              <a:t>топливе и обладает несколькими важными особенностями:</a:t>
            </a:r>
            <a:endParaRPr lang="ru-RU" dirty="0"/>
          </a:p>
          <a:p>
            <a:pPr algn="just"/>
            <a:r>
              <a:rPr lang="ru-RU" dirty="0"/>
              <a:t>источником теплоты для генерации пара является непрерывно протекающая реакция расщепления нейтронами ядер делящихся материалов, в первую очередь изотопа урана </a:t>
            </a:r>
            <a:r>
              <a:rPr lang="ru-RU" dirty="0" smtClean="0"/>
              <a:t>235 который </a:t>
            </a:r>
            <a:r>
              <a:rPr lang="ru-RU" dirty="0"/>
              <a:t>служит ядерным топливом;</a:t>
            </a:r>
          </a:p>
          <a:p>
            <a:pPr algn="just"/>
            <a:r>
              <a:rPr lang="ru-RU" dirty="0"/>
              <a:t>пар, производимый ЯРУ, — радиоактивный и имеет низкие начальные параметры: в большинстве ЯРУ он является влажным и имеет давление не выше 7 МПа, соответственно этому его температура не превышает 300 °С</a:t>
            </a:r>
            <a:r>
              <a:rPr lang="ru-RU" dirty="0" smtClean="0"/>
              <a:t>;</a:t>
            </a:r>
          </a:p>
          <a:p>
            <a:pPr algn="just"/>
            <a:r>
              <a:rPr lang="ru-RU" dirty="0"/>
              <a:t>по техническим причинам в ЯРУ нельзя организовать перегрев не только свежего пара, но и его промежуточный перегрев, сравнительно легко реализуемый в энергетическом котле традиционной ТЭС, работающей на органическом топливе.</a:t>
            </a:r>
          </a:p>
          <a:p>
            <a:pPr algn="just"/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42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0" y="751344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Контрольные вопросы</a:t>
            </a:r>
          </a:p>
          <a:p>
            <a:r>
              <a:rPr lang="ru-RU" dirty="0" smtClean="0"/>
              <a:t>1.  В чем главное отличие ядерного горючего от органического топлива?</a:t>
            </a:r>
          </a:p>
          <a:p>
            <a:r>
              <a:rPr lang="ru-RU" dirty="0" smtClean="0"/>
              <a:t>2. По какому показателю оценивается эффективность АЭС? Почему для этого не используется понятие условного топлива?</a:t>
            </a:r>
          </a:p>
          <a:p>
            <a:r>
              <a:rPr lang="ru-RU" dirty="0" smtClean="0"/>
              <a:t>3. Назовите основные элементы ядерного реактора.</a:t>
            </a:r>
          </a:p>
          <a:p>
            <a:r>
              <a:rPr lang="ru-RU" dirty="0"/>
              <a:t>4</a:t>
            </a:r>
            <a:r>
              <a:rPr lang="ru-RU" dirty="0" smtClean="0"/>
              <a:t>. Чем принципиально отличаются корпусные ядерные реакторы от канальных?</a:t>
            </a:r>
          </a:p>
          <a:p>
            <a:r>
              <a:rPr lang="ru-RU" dirty="0" smtClean="0"/>
              <a:t>5. Что такое активная зона ядерного реактора? В чем различие этих зон для корпусных и канальных реакторов?</a:t>
            </a:r>
          </a:p>
          <a:p>
            <a:r>
              <a:rPr lang="ru-RU" dirty="0" smtClean="0"/>
              <a:t>6. Как устроен технологический канал реактора РБМК?</a:t>
            </a:r>
          </a:p>
          <a:p>
            <a:r>
              <a:rPr lang="ru-RU" dirty="0" smtClean="0"/>
              <a:t>7. Чем отличается двухконтурная АЭС от одноконтурной?</a:t>
            </a:r>
          </a:p>
          <a:p>
            <a:r>
              <a:rPr lang="ru-RU" dirty="0" smtClean="0"/>
              <a:t>8. В чем принципиальная разница в начальных параметрах пара турбоустановок АЭС и ТЭС?</a:t>
            </a:r>
          </a:p>
          <a:p>
            <a:r>
              <a:rPr lang="ru-RU" dirty="0" smtClean="0"/>
              <a:t>9. Назовите преимущества и недостатки АЭС по сравнению с ТЭС.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1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956" y="1032869"/>
            <a:ext cx="4770644" cy="57993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06128" y="327374"/>
            <a:ext cx="10220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Число атомных энергоблоков и их совокупная электрическая мощность для различных стран мира (по данным МАГАТЭ на 26.06.1012 г.)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5010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13142"/>
          <a:stretch/>
        </p:blipFill>
        <p:spPr>
          <a:xfrm>
            <a:off x="542617" y="1260065"/>
            <a:ext cx="10782300" cy="3921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9527" y="374073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Структура АЭС </a:t>
            </a:r>
            <a:r>
              <a:rPr lang="uk-UA" dirty="0" err="1" smtClean="0"/>
              <a:t>Украин</a:t>
            </a:r>
            <a:r>
              <a:rPr lang="ru-RU" dirty="0" smtClean="0"/>
              <a:t>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3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130" y="1825625"/>
            <a:ext cx="10295739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130" y="894486"/>
            <a:ext cx="10295739" cy="93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09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473" y="269268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2. Ресурсы, потребляемые АЭС, ее продукция и отходы производства</a:t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13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Превращения ядерного горючего в топливном цикле (для водо-водяного реактора ВВЭР-1000)</a:t>
            </a:r>
            <a:br>
              <a:rPr lang="ru-RU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09" y="1537138"/>
            <a:ext cx="10435981" cy="418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60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454" y="1698169"/>
            <a:ext cx="11811001" cy="23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134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1160</Words>
  <Application>Microsoft Office PowerPoint</Application>
  <PresentationFormat>Широкоэкранный</PresentationFormat>
  <Paragraphs>88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УСТРОЙСТВО И ФУНКЦИОНИРОВАНИЕ АЭС РАЗЛИЧНОГО ТИПА </vt:lpstr>
      <vt:lpstr>Презентация PowerPoint</vt:lpstr>
      <vt:lpstr>1. Место атомной энергетики в мире </vt:lpstr>
      <vt:lpstr>Презентация PowerPoint</vt:lpstr>
      <vt:lpstr>Презентация PowerPoint</vt:lpstr>
      <vt:lpstr>Презентация PowerPoint</vt:lpstr>
      <vt:lpstr>2. Ресурсы, потребляемые АЭС, ее продукция и отходы производства </vt:lpstr>
      <vt:lpstr> Превращения ядерного горючего в топливном цикле (для водо-водяного реактора ВВЭР-1000) </vt:lpstr>
      <vt:lpstr>Презентация PowerPoint</vt:lpstr>
      <vt:lpstr>3. Представление о ядерных реакторах различного типа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Сравнение реакторов типов ВВЭР и РБМК</vt:lpstr>
      <vt:lpstr>Презентация PowerPoint</vt:lpstr>
      <vt:lpstr>5. Технологические схемы производства электроэнергии на АЭС с реакторами типов ВВЭР и РБМК</vt:lpstr>
      <vt:lpstr>Презентация PowerPoint</vt:lpstr>
      <vt:lpstr>Презентация PowerPoint</vt:lpstr>
      <vt:lpstr>6. Преимущества и недостатки АЭС по сравнению с ТЭС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УСТРОЙСТВО И ФУНКЦИОНИРОВАНИЕ АЭС РАЗЛИЧНОГО ТИПА </dc:title>
  <dc:creator>MOVCHAN</dc:creator>
  <cp:lastModifiedBy>MOVCHAN</cp:lastModifiedBy>
  <cp:revision>7</cp:revision>
  <dcterms:created xsi:type="dcterms:W3CDTF">2023-03-05T18:57:20Z</dcterms:created>
  <dcterms:modified xsi:type="dcterms:W3CDTF">2023-03-05T19:59:19Z</dcterms:modified>
</cp:coreProperties>
</file>