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91" r:id="rId7"/>
    <p:sldId id="292" r:id="rId8"/>
    <p:sldId id="261" r:id="rId9"/>
    <p:sldId id="262" r:id="rId10"/>
    <p:sldId id="309" r:id="rId11"/>
    <p:sldId id="308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75" y="2924944"/>
            <a:ext cx="8808913" cy="3240360"/>
          </a:xfrm>
        </p:spPr>
        <p:txBody>
          <a:bodyPr>
            <a:noAutofit/>
          </a:bodyPr>
          <a:lstStyle/>
          <a:p>
            <a:r>
              <a:rPr lang="uk-UA" sz="3400" dirty="0" smtClean="0">
                <a:solidFill>
                  <a:srgbClr val="002060"/>
                </a:solidFill>
              </a:rPr>
              <a:t> </a:t>
            </a:r>
            <a:r>
              <a:rPr lang="uk-UA" sz="3400" u="sng" dirty="0" smtClean="0">
                <a:solidFill>
                  <a:srgbClr val="002060"/>
                </a:solidFill>
              </a:rPr>
              <a:t>Тема</a:t>
            </a:r>
            <a:r>
              <a:rPr lang="uk-UA" sz="3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uk-UA" sz="3400" dirty="0" smtClean="0">
                <a:solidFill>
                  <a:srgbClr val="002060"/>
                </a:solidFill>
              </a:rPr>
              <a:t>«</a:t>
            </a:r>
            <a:r>
              <a:rPr lang="uk-UA" sz="3600" dirty="0" smtClean="0">
                <a:solidFill>
                  <a:srgbClr val="002060"/>
                </a:solidFill>
              </a:rPr>
              <a:t>Спеціальна освіта в Україні та модернізація освітньої галузі</a:t>
            </a:r>
            <a:r>
              <a:rPr lang="uk-UA" sz="3400" dirty="0" smtClean="0">
                <a:solidFill>
                  <a:srgbClr val="002060"/>
                </a:solidFill>
              </a:rPr>
              <a:t>»</a:t>
            </a:r>
            <a:endParaRPr lang="uk-UA" sz="3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6552728" cy="1080120"/>
          </a:xfrm>
        </p:spPr>
        <p:txBody>
          <a:bodyPr>
            <a:noAutofit/>
          </a:bodyPr>
          <a:lstStyle/>
          <a:p>
            <a:r>
              <a:rPr lang="uk-UA" sz="5400" b="1" u="sng" dirty="0" smtClean="0">
                <a:solidFill>
                  <a:srgbClr val="C00000"/>
                </a:solidFill>
              </a:rPr>
              <a:t>ЛОГОПЕДІЯ</a:t>
            </a:r>
            <a:endParaRPr lang="uk-UA" sz="4000" dirty="0">
              <a:solidFill>
                <a:srgbClr val="C00000"/>
              </a:solidFill>
            </a:endParaRPr>
          </a:p>
        </p:txBody>
      </p:sp>
      <p:sp>
        <p:nvSpPr>
          <p:cNvPr id="4" name="AutoShape 2" descr="Картинки по запросу лого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5013"/>
            <a:ext cx="2124744" cy="2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09539"/>
            <a:ext cx="7056784" cy="167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901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43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1" y="1484784"/>
            <a:ext cx="8683983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dirty="0" smtClean="0"/>
              <a:t>Державна політика має базуватися на оптимізації процесу інтегрування учнів з особливими потребами у загальноосвітній простір та враховувати науково‐методичні підходи впровадження інклюзивної освіти:</a:t>
            </a:r>
          </a:p>
          <a:p>
            <a:r>
              <a:rPr lang="uk-UA" sz="1600" b="1" dirty="0" smtClean="0"/>
              <a:t>інклюзивна освіта потребує розроблення відповідної нормативно‐ правової бази, що закріплює правові засади здобуття освіти в різних формах особами з порушеннями психофізичного розвитку;</a:t>
            </a:r>
          </a:p>
          <a:p>
            <a:r>
              <a:rPr lang="uk-UA" sz="1600" b="1" dirty="0" smtClean="0"/>
              <a:t>інклюзивне навчання дітей з порушеннями психофізичного розвитку має відбуватися за участі різнопрофільних фахівців й за умови вчасно проведеної корекційно‐розвивальної роботи;</a:t>
            </a:r>
          </a:p>
          <a:p>
            <a:r>
              <a:rPr lang="uk-UA" sz="1600" b="1" dirty="0" smtClean="0"/>
              <a:t>ефективність інклюзивного навчання освіти суттєво підвищиться за умови своєчасної й кваліфікованої діагностики та оцінювання розвитку дитини, а також при наданні консультативно‐ інформаційної підтримки педагогам і адміністрації загальноосвітнього закладу, в якому вона навчається, та її батькам;</a:t>
            </a:r>
          </a:p>
          <a:p>
            <a:r>
              <a:rPr lang="uk-UA" sz="1600" b="1" dirty="0" smtClean="0"/>
              <a:t>в умовах інклюзивної освіти вкрай значущим є застосування </a:t>
            </a:r>
            <a:r>
              <a:rPr lang="uk-UA" sz="1600" b="1" dirty="0" err="1" smtClean="0"/>
              <a:t>мультидисциплінарного</a:t>
            </a:r>
            <a:r>
              <a:rPr lang="uk-UA" sz="1600" b="1" dirty="0" smtClean="0"/>
              <a:t> підходу при організації психолого‐педагогічного супроводу учнів, залучення місцевої громади до вирішення питань інтегрування такої дитини у соціокультурний простір;</a:t>
            </a:r>
            <a:endParaRPr lang="uk-UA" sz="1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71600" y="437800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Особливості впровадження інклюзивного навчання в Україні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460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43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/>
              <a:t>Необхідними є</a:t>
            </a:r>
          </a:p>
          <a:p>
            <a:r>
              <a:rPr lang="uk-UA" sz="1800" b="1" dirty="0" smtClean="0"/>
              <a:t>розробка й подальше удосконалення навчально‐методичного забезпечення (індивідуальних навчальних планів, спеціальних програм, підручників і дидактичних засобів, враховуючи вимоги особистісно‐діяльнісного підходу в освіті дітей з порушеннями психофізичного розвитку;</a:t>
            </a:r>
          </a:p>
          <a:p>
            <a:r>
              <a:rPr lang="uk-UA" sz="1800" b="1" dirty="0" smtClean="0"/>
              <a:t>ефективне інклюзивне навчання можливе лише за умови спеціальної підготовки і перепідготовки педагогічних кадрів.</a:t>
            </a:r>
          </a:p>
          <a:p>
            <a:pPr marL="0" indent="0">
              <a:buNone/>
            </a:pPr>
            <a:r>
              <a:rPr lang="uk-UA" sz="1800" b="1" dirty="0" smtClean="0">
                <a:solidFill>
                  <a:srgbClr val="C00000"/>
                </a:solidFill>
              </a:rPr>
              <a:t>Метою</a:t>
            </a:r>
            <a:r>
              <a:rPr lang="uk-UA" sz="1800" b="1" dirty="0" smtClean="0"/>
              <a:t> такої підготовки є оволодіння педагогами загальноосвітніх шкіл (дошкільних закладів) основними методами диференційованого навчання, сучасними методиками оцінювання навчальних досягнень та розвитку дітей тощо;  широке запровадження інклюзивного навчання дітей з порушеннями  психофізичного розвитку передбачає залучення батьків до навчально‐виховного процесу на партнерських засадах, співпрацю з громадою та підтримку ініціатив громадських і батьківських організацій.</a:t>
            </a:r>
            <a:endParaRPr lang="uk-UA" sz="1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971600" y="437800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Особливості впровадження інклюзивного навчання в Україні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785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2048" y="2463152"/>
            <a:ext cx="8503920" cy="1181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>
                <a:solidFill>
                  <a:srgbClr val="C00000"/>
                </a:solidFill>
              </a:rPr>
              <a:t>Дякую за увагу!</a:t>
            </a:r>
            <a:endParaRPr lang="uk-UA" sz="6000" b="1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8428679" cy="199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5531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3784"/>
            <a:ext cx="8064896" cy="75895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Спеціальна освіта в Україні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9685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Система спеціальної освіти в Україні має вертикально‐горизонтальну структуру. 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Вертикальна</a:t>
            </a:r>
            <a:r>
              <a:rPr lang="uk-UA" b="1" dirty="0" smtClean="0"/>
              <a:t> структура базується на вікових особливостях учнів і рівнях загальноосвітніх програм.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Горизонтальна</a:t>
            </a:r>
            <a:r>
              <a:rPr lang="uk-UA" b="1" dirty="0" smtClean="0"/>
              <a:t> структура враховує психофізичний розвиток дитини, особливості її пізнавальної діяльності та характер порушення.</a:t>
            </a:r>
          </a:p>
          <a:p>
            <a:pPr marL="0" indent="0">
              <a:buNone/>
            </a:pPr>
            <a:r>
              <a:rPr lang="uk-UA" b="1" dirty="0" smtClean="0"/>
              <a:t>Вертикальна структура визначається віковими періодами:  </a:t>
            </a:r>
          </a:p>
          <a:p>
            <a:r>
              <a:rPr lang="uk-UA" b="1" u="sng" dirty="0" smtClean="0"/>
              <a:t>раннього дитинства </a:t>
            </a:r>
            <a:r>
              <a:rPr lang="uk-UA" b="1" dirty="0" smtClean="0"/>
              <a:t>(від 0 до 3 років);</a:t>
            </a:r>
          </a:p>
          <a:p>
            <a:r>
              <a:rPr lang="uk-UA" b="1" u="sng" dirty="0" smtClean="0"/>
              <a:t>дошкільний період </a:t>
            </a:r>
            <a:r>
              <a:rPr lang="uk-UA" b="1" dirty="0" smtClean="0"/>
              <a:t>(з 3 до 6‐7 років);</a:t>
            </a:r>
          </a:p>
          <a:p>
            <a:r>
              <a:rPr lang="uk-UA" b="1" u="sng" dirty="0" smtClean="0"/>
              <a:t>період шкільного та професійного навчання</a:t>
            </a:r>
            <a:r>
              <a:rPr lang="uk-UA" b="1" dirty="0" smtClean="0"/>
              <a:t> (з 6‐7 до 16‐21 років). </a:t>
            </a:r>
            <a:endParaRPr lang="uk-UA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7490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9072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b="1" dirty="0" smtClean="0"/>
              <a:t>Для дітей </a:t>
            </a:r>
            <a:r>
              <a:rPr lang="uk-UA" sz="2600" b="1" dirty="0" smtClean="0">
                <a:solidFill>
                  <a:srgbClr val="C00000"/>
                </a:solidFill>
              </a:rPr>
              <a:t>дошкільного віку </a:t>
            </a:r>
            <a:r>
              <a:rPr lang="uk-UA" sz="2600" b="1" dirty="0" smtClean="0"/>
              <a:t>з особливостями психофізичного розвитку функціонують:</a:t>
            </a:r>
          </a:p>
          <a:p>
            <a:pPr marL="0" indent="0">
              <a:buNone/>
            </a:pPr>
            <a:endParaRPr lang="uk-UA" sz="1400" b="1" dirty="0" smtClean="0"/>
          </a:p>
          <a:p>
            <a:r>
              <a:rPr lang="uk-UA" sz="2600" b="1" dirty="0" smtClean="0"/>
              <a:t>спеціальні дитячі дошкільні заклади,</a:t>
            </a:r>
          </a:p>
          <a:p>
            <a:r>
              <a:rPr lang="uk-UA" sz="2600" b="1" dirty="0" smtClean="0"/>
              <a:t>дитячі навчальні заклади компенсуючого типу,</a:t>
            </a:r>
          </a:p>
          <a:p>
            <a:r>
              <a:rPr lang="uk-UA" sz="2600" b="1" dirty="0" smtClean="0"/>
              <a:t>спеціальні групи при дошкільних навчальних закладах комбінованого типу,</a:t>
            </a:r>
          </a:p>
          <a:p>
            <a:r>
              <a:rPr lang="uk-UA" sz="2600" b="1" dirty="0" smtClean="0"/>
              <a:t>дошкільні групи при спеціальних школах,</a:t>
            </a:r>
          </a:p>
          <a:p>
            <a:r>
              <a:rPr lang="uk-UA" sz="2600" b="1" dirty="0" smtClean="0"/>
              <a:t>реабілітаційні центри.</a:t>
            </a:r>
            <a:endParaRPr lang="uk-UA" sz="26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71600" y="293784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</a:rPr>
              <a:t>Спеціальна освіта в Україні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5318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6552" y="1527048"/>
            <a:ext cx="8503920" cy="4998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 </a:t>
            </a:r>
            <a:r>
              <a:rPr lang="uk-UA" sz="2400" b="1" dirty="0" smtClean="0"/>
              <a:t>Основними державними навчальними закладами для дітей з особливостями психофізичного розвитку </a:t>
            </a:r>
            <a:r>
              <a:rPr lang="uk-UA" sz="2400" b="1" dirty="0" smtClean="0">
                <a:solidFill>
                  <a:srgbClr val="C00000"/>
                </a:solidFill>
              </a:rPr>
              <a:t>шкільного віку </a:t>
            </a:r>
            <a:r>
              <a:rPr lang="uk-UA" sz="2400" b="1" dirty="0" smtClean="0"/>
              <a:t>є:</a:t>
            </a:r>
          </a:p>
          <a:p>
            <a:r>
              <a:rPr lang="uk-UA" sz="2400" b="1" dirty="0" smtClean="0"/>
              <a:t>спеціальні загальноосвітні школи‐інтернати,</a:t>
            </a:r>
          </a:p>
          <a:p>
            <a:r>
              <a:rPr lang="uk-UA" sz="2400" b="1" dirty="0" smtClean="0"/>
              <a:t>навчально‐реабілітаційні центри та спеціальні класи в загальноосвітніх навчальних закладах масового типу.</a:t>
            </a:r>
          </a:p>
          <a:p>
            <a:pPr marL="0" indent="0" algn="ctr">
              <a:buNone/>
            </a:pPr>
            <a:r>
              <a:rPr lang="uk-UA" sz="2400" b="1" dirty="0" smtClean="0"/>
              <a:t>Спеціальні навчальні заклади для дітей з особливостями психофізичного розвитку реалізують програми початкової, основної та середньої (повної) загальної освіти, складені на основі Державного стандарту спеціальної освіти</a:t>
            </a:r>
            <a:endParaRPr lang="uk-UA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971600" y="293784"/>
            <a:ext cx="8064896" cy="75895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Спеціальна освіта в Україні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759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71064"/>
            <a:ext cx="8712968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Горизонтальна структура </a:t>
            </a:r>
            <a:r>
              <a:rPr lang="uk-UA" sz="2000" b="1" dirty="0" smtClean="0"/>
              <a:t>спеціальної освіти в Україні представлена 8‐ма типами спеціальних закладів:</a:t>
            </a:r>
          </a:p>
          <a:p>
            <a:pPr marL="0" indent="0" algn="just">
              <a:buNone/>
            </a:pPr>
            <a:endParaRPr lang="uk-UA" sz="1400" b="1" dirty="0" smtClean="0"/>
          </a:p>
          <a:p>
            <a:pPr algn="just"/>
            <a:r>
              <a:rPr lang="uk-UA" sz="2000" b="1" dirty="0" smtClean="0"/>
              <a:t>для дітей з порушеннями слуху,</a:t>
            </a:r>
          </a:p>
          <a:p>
            <a:pPr algn="just"/>
            <a:r>
              <a:rPr lang="uk-UA" sz="2000" b="1" dirty="0" err="1" smtClean="0"/>
              <a:t>слабочуючих</a:t>
            </a:r>
            <a:r>
              <a:rPr lang="uk-UA" sz="2000" b="1" dirty="0" smtClean="0"/>
              <a:t>,</a:t>
            </a:r>
          </a:p>
          <a:p>
            <a:pPr algn="just"/>
            <a:r>
              <a:rPr lang="uk-UA" sz="2000" b="1" dirty="0" smtClean="0"/>
              <a:t>з порушеннями зору,</a:t>
            </a:r>
          </a:p>
          <a:p>
            <a:pPr algn="just"/>
            <a:r>
              <a:rPr lang="uk-UA" sz="2000" b="1" dirty="0" err="1" smtClean="0"/>
              <a:t>слабозорих</a:t>
            </a:r>
            <a:r>
              <a:rPr lang="uk-UA" sz="2000" b="1" dirty="0" smtClean="0"/>
              <a:t>,</a:t>
            </a:r>
          </a:p>
          <a:p>
            <a:pPr algn="just"/>
            <a:r>
              <a:rPr lang="uk-UA" sz="2000" b="1" dirty="0" smtClean="0"/>
              <a:t>з тяжкими порушеннями мовлення,</a:t>
            </a:r>
          </a:p>
          <a:p>
            <a:pPr algn="just"/>
            <a:r>
              <a:rPr lang="uk-UA" sz="2000" b="1" dirty="0" smtClean="0"/>
              <a:t>з порушеннями опорно‐рухового апарату,</a:t>
            </a:r>
          </a:p>
          <a:p>
            <a:pPr algn="just"/>
            <a:r>
              <a:rPr lang="uk-UA" sz="2000" b="1" dirty="0" smtClean="0"/>
              <a:t>для розумово відсталих,</a:t>
            </a:r>
          </a:p>
          <a:p>
            <a:pPr algn="just"/>
            <a:r>
              <a:rPr lang="uk-UA" sz="2000" b="1" dirty="0" smtClean="0"/>
              <a:t>із затримкою психічного розвитку</a:t>
            </a:r>
            <a:r>
              <a:rPr lang="uk-UA" sz="2000" dirty="0" smtClean="0"/>
              <a:t>. </a:t>
            </a:r>
            <a:endParaRPr lang="uk-UA" sz="1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71600" y="293784"/>
            <a:ext cx="8064896" cy="75895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</a:rPr>
              <a:t>Спеціальна освіта в Україні</a:t>
            </a:r>
            <a:endParaRPr lang="uk-U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01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99056"/>
            <a:ext cx="8712968" cy="4854280"/>
          </a:xfrm>
        </p:spPr>
        <p:txBody>
          <a:bodyPr>
            <a:noAutofit/>
          </a:bodyPr>
          <a:lstStyle/>
          <a:p>
            <a:r>
              <a:rPr lang="uk-UA" sz="1800" b="1" dirty="0" smtClean="0"/>
              <a:t>уніфікованість;</a:t>
            </a:r>
          </a:p>
          <a:p>
            <a:r>
              <a:rPr lang="uk-UA" sz="1800" b="1" dirty="0" smtClean="0"/>
              <a:t>ізольованість дітей з психофізичними порушеннями;</a:t>
            </a:r>
          </a:p>
          <a:p>
            <a:r>
              <a:rPr lang="uk-UA" sz="1800" b="1" dirty="0" smtClean="0"/>
              <a:t>соціальна інфантильність учнів;</a:t>
            </a:r>
          </a:p>
          <a:p>
            <a:r>
              <a:rPr lang="uk-UA" sz="1800" b="1" dirty="0" smtClean="0"/>
              <a:t>обмеженість розвитку життєвих компетенцій; </a:t>
            </a:r>
          </a:p>
          <a:p>
            <a:r>
              <a:rPr lang="uk-UA" sz="1800" b="1" dirty="0" smtClean="0"/>
              <a:t>недостатня соціально‐практична спрямованість навчального процесу;</a:t>
            </a:r>
          </a:p>
          <a:p>
            <a:r>
              <a:rPr lang="uk-UA" sz="1800" b="1" dirty="0" smtClean="0"/>
              <a:t>недостатня </a:t>
            </a:r>
            <a:r>
              <a:rPr lang="uk-UA" sz="1800" b="1" dirty="0" err="1" smtClean="0"/>
              <a:t>індивідуалізованість</a:t>
            </a:r>
            <a:r>
              <a:rPr lang="uk-UA" sz="1800" b="1" dirty="0" smtClean="0"/>
              <a:t> та особистісна зорієнтованість</a:t>
            </a:r>
            <a:r>
              <a:rPr lang="uk-UA" sz="1800" b="1" dirty="0" smtClean="0">
                <a:sym typeface="Symbol"/>
              </a:rPr>
              <a:t> </a:t>
            </a:r>
            <a:r>
              <a:rPr lang="uk-UA" sz="1800" b="1" dirty="0" smtClean="0"/>
              <a:t>навчально‐виховного процесу;</a:t>
            </a:r>
          </a:p>
          <a:p>
            <a:r>
              <a:rPr lang="uk-UA" sz="1800" b="1" dirty="0" smtClean="0"/>
              <a:t>низька ефективність корекційно‐розвивальних занять;</a:t>
            </a:r>
          </a:p>
          <a:p>
            <a:r>
              <a:rPr lang="uk-UA" sz="1800" b="1" dirty="0" smtClean="0"/>
              <a:t>відсутність </a:t>
            </a:r>
            <a:r>
              <a:rPr lang="uk-UA" sz="1800" b="1" dirty="0" err="1" smtClean="0"/>
              <a:t>ліцензійованого</a:t>
            </a:r>
            <a:r>
              <a:rPr lang="uk-UA" sz="1800" b="1" dirty="0" smtClean="0"/>
              <a:t> психолого‐педагогічного інструментарію для діагностики порушень;</a:t>
            </a:r>
          </a:p>
          <a:p>
            <a:r>
              <a:rPr lang="uk-UA" sz="1800" b="1" dirty="0" smtClean="0"/>
              <a:t>недостатнє науково‐методичне та навчальне забезпечення освітнього процесу дітей з важкими патологіями, атиповими порушеннями, які потребують додаткових освітніх та корекційно‐реабілітаційних послуг.</a:t>
            </a:r>
            <a:endParaRPr lang="uk-UA" sz="1800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64896" cy="75895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Недоліки сучасної системи спеціальної освіти 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512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43072"/>
            <a:ext cx="8712968" cy="485428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Інтегрування дітей з порушеннями психофізичного розвитку до загальноосвітнього простору України, як один з напрямів гуманізації всієї системи освіти, відповідає пріоритетам державної політики.</a:t>
            </a:r>
          </a:p>
          <a:p>
            <a:endParaRPr lang="uk-UA" sz="2000" b="1" dirty="0" smtClean="0"/>
          </a:p>
          <a:p>
            <a:r>
              <a:rPr lang="uk-UA" sz="2000" b="1" dirty="0" smtClean="0"/>
              <a:t>На зміну «</a:t>
            </a:r>
            <a:r>
              <a:rPr lang="uk-UA" sz="2000" b="1" dirty="0" err="1" smtClean="0"/>
              <a:t>державоцентриській</a:t>
            </a:r>
            <a:r>
              <a:rPr lang="uk-UA" sz="2000" b="1" dirty="0" smtClean="0"/>
              <a:t>» освітній системі, де головна мета визначалася як формування особистості за певними еталонами й підпорядкування власних інтересів державним з жорсткою регламентацією навчального процесу, має йти «</a:t>
            </a:r>
            <a:r>
              <a:rPr lang="uk-UA" sz="2000" b="1" dirty="0" err="1" smtClean="0"/>
              <a:t>дитиноцентриська</a:t>
            </a:r>
            <a:r>
              <a:rPr lang="uk-UA" sz="2000" b="1" dirty="0" smtClean="0"/>
              <a:t>» система освіти, в якій домінує </a:t>
            </a:r>
            <a:r>
              <a:rPr lang="uk-UA" sz="2000" b="1" u="sng" dirty="0" smtClean="0">
                <a:solidFill>
                  <a:srgbClr val="C00000"/>
                </a:solidFill>
              </a:rPr>
              <a:t>орієнтація на інтереси дитини</a:t>
            </a:r>
            <a:r>
              <a:rPr lang="uk-UA" sz="2000" b="1" dirty="0" smtClean="0"/>
              <a:t>, на задоволення її потреб.</a:t>
            </a:r>
            <a:endParaRPr lang="uk-UA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71600" y="437800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Особливості впровадження інклюзивного навчання в Україні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0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Важлива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умова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цієї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:</a:t>
            </a:r>
          </a:p>
          <a:p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вибору</a:t>
            </a:r>
            <a:r>
              <a:rPr lang="ru-RU" b="1" dirty="0" smtClean="0"/>
              <a:t> </a:t>
            </a:r>
            <a:r>
              <a:rPr lang="ru-RU" b="1" dirty="0" err="1"/>
              <a:t>освітньої</a:t>
            </a:r>
            <a:r>
              <a:rPr lang="ru-RU" b="1" dirty="0"/>
              <a:t> установи та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програми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 </a:t>
            </a:r>
            <a:r>
              <a:rPr lang="ru-RU" b="1" dirty="0" err="1"/>
              <a:t>індивідуальних</a:t>
            </a:r>
            <a:r>
              <a:rPr lang="ru-RU" b="1" dirty="0"/>
              <a:t> </a:t>
            </a:r>
            <a:r>
              <a:rPr lang="ru-RU" b="1" dirty="0" err="1" smtClean="0"/>
              <a:t>особливостей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r>
              <a:rPr lang="ru-RU" b="1" dirty="0" smtClean="0"/>
              <a:t>;</a:t>
            </a:r>
          </a:p>
          <a:p>
            <a:r>
              <a:rPr lang="ru-RU" b="1" dirty="0" err="1" smtClean="0"/>
              <a:t>здійснення</a:t>
            </a:r>
            <a:r>
              <a:rPr lang="ru-RU" b="1" dirty="0" smtClean="0"/>
              <a:t> </a:t>
            </a:r>
            <a:r>
              <a:rPr lang="ru-RU" b="1" dirty="0" err="1" smtClean="0"/>
              <a:t>стимулювання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досягнень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 у </a:t>
            </a:r>
            <a:r>
              <a:rPr lang="ru-RU" b="1" dirty="0" err="1" smtClean="0"/>
              <a:t>різних</a:t>
            </a:r>
            <a:r>
              <a:rPr lang="ru-RU" b="1" dirty="0" smtClean="0"/>
              <a:t> сферах </a:t>
            </a:r>
            <a:r>
              <a:rPr lang="ru-RU" b="1" dirty="0" err="1"/>
              <a:t>діяльності</a:t>
            </a:r>
            <a:r>
              <a:rPr lang="ru-RU" b="1" dirty="0" smtClean="0"/>
              <a:t>;</a:t>
            </a:r>
          </a:p>
          <a:p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соціально‐педагогічного</a:t>
            </a:r>
            <a:r>
              <a:rPr lang="ru-RU" b="1" dirty="0" smtClean="0"/>
              <a:t> </a:t>
            </a:r>
            <a:r>
              <a:rPr lang="ru-RU" b="1" dirty="0" err="1" smtClean="0"/>
              <a:t>захисту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pPr marL="0" indent="0" algn="ctr">
              <a:buNone/>
            </a:pPr>
            <a:r>
              <a:rPr lang="ru-RU" b="1" dirty="0" err="1" smtClean="0"/>
              <a:t>Реорганізація</a:t>
            </a:r>
            <a:r>
              <a:rPr lang="ru-RU" b="1" dirty="0" smtClean="0"/>
              <a:t> </a:t>
            </a:r>
            <a:r>
              <a:rPr lang="ru-RU" b="1" dirty="0"/>
              <a:t>й </a:t>
            </a:r>
            <a:r>
              <a:rPr lang="ru-RU" b="1" dirty="0" err="1"/>
              <a:t>оновлення</a:t>
            </a:r>
            <a:r>
              <a:rPr lang="ru-RU" b="1" dirty="0"/>
              <a:t> </a:t>
            </a:r>
            <a:r>
              <a:rPr lang="ru-RU" b="1" dirty="0" err="1"/>
              <a:t>національної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педагогічної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на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принципів</a:t>
            </a:r>
            <a:r>
              <a:rPr lang="ru-RU" b="1" dirty="0"/>
              <a:t> </a:t>
            </a:r>
            <a:r>
              <a:rPr lang="ru-RU" b="1" dirty="0" err="1"/>
              <a:t>демократизації</a:t>
            </a:r>
            <a:r>
              <a:rPr lang="ru-RU" b="1" dirty="0"/>
              <a:t>, </a:t>
            </a:r>
            <a:r>
              <a:rPr lang="ru-RU" b="1" dirty="0" err="1"/>
              <a:t>гуманізації</a:t>
            </a:r>
            <a:r>
              <a:rPr lang="ru-RU" b="1" dirty="0"/>
              <a:t> та </a:t>
            </a:r>
            <a:r>
              <a:rPr lang="ru-RU" b="1" dirty="0" err="1"/>
              <a:t>модернізації</a:t>
            </a:r>
            <a:r>
              <a:rPr lang="ru-RU" b="1" dirty="0"/>
              <a:t>, </a:t>
            </a:r>
            <a:r>
              <a:rPr lang="ru-RU" b="1" dirty="0" err="1"/>
              <a:t>визнання</a:t>
            </a:r>
            <a:r>
              <a:rPr lang="ru-RU" b="1" dirty="0"/>
              <a:t> права </a:t>
            </a:r>
            <a:r>
              <a:rPr lang="ru-RU" b="1" dirty="0" err="1"/>
              <a:t>кожної</a:t>
            </a:r>
            <a:r>
              <a:rPr lang="ru-RU" b="1" dirty="0"/>
              <a:t> </a:t>
            </a:r>
            <a:r>
              <a:rPr lang="ru-RU" b="1" dirty="0" err="1"/>
              <a:t>дитини</a:t>
            </a:r>
            <a:r>
              <a:rPr lang="ru-RU" b="1" dirty="0"/>
              <a:t> на </a:t>
            </a:r>
            <a:r>
              <a:rPr lang="ru-RU" b="1" dirty="0" err="1"/>
              <a:t>одержання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, </a:t>
            </a:r>
            <a:r>
              <a:rPr lang="ru-RU" b="1" dirty="0" err="1"/>
              <a:t>адекватної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пізнавальним</a:t>
            </a:r>
            <a:r>
              <a:rPr lang="ru-RU" b="1" dirty="0"/>
              <a:t> </a:t>
            </a:r>
            <a:r>
              <a:rPr lang="ru-RU" b="1" dirty="0" err="1"/>
              <a:t>можливостям</a:t>
            </a:r>
            <a:r>
              <a:rPr lang="ru-RU" b="1" dirty="0"/>
              <a:t> і </a:t>
            </a:r>
            <a:r>
              <a:rPr lang="ru-RU" b="1" dirty="0" err="1"/>
              <a:t>вимогам</a:t>
            </a:r>
            <a:r>
              <a:rPr lang="ru-RU" b="1" dirty="0"/>
              <a:t> часу є </a:t>
            </a:r>
            <a:r>
              <a:rPr lang="ru-RU" b="1" dirty="0" err="1"/>
              <a:t>дороговказом</a:t>
            </a:r>
            <a:r>
              <a:rPr lang="ru-RU" b="1" dirty="0"/>
              <a:t> до </a:t>
            </a:r>
            <a:r>
              <a:rPr lang="ru-RU" b="1" dirty="0" err="1"/>
              <a:t>пошуку</a:t>
            </a:r>
            <a:r>
              <a:rPr lang="ru-RU" b="1" dirty="0"/>
              <a:t> </a:t>
            </a:r>
            <a:r>
              <a:rPr lang="ru-RU" b="1" dirty="0" err="1"/>
              <a:t>оптимальних</a:t>
            </a:r>
            <a:r>
              <a:rPr lang="ru-RU" b="1" dirty="0"/>
              <a:t> </a:t>
            </a:r>
            <a:r>
              <a:rPr lang="ru-RU" b="1" dirty="0" err="1"/>
              <a:t>шляхів</a:t>
            </a:r>
            <a:r>
              <a:rPr lang="ru-RU" b="1" dirty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реформування</a:t>
            </a:r>
            <a:r>
              <a:rPr lang="ru-RU" b="1" dirty="0"/>
              <a:t>, </a:t>
            </a:r>
            <a:r>
              <a:rPr lang="ru-RU" b="1" dirty="0" err="1"/>
              <a:t>соціалізації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з </a:t>
            </a:r>
            <a:r>
              <a:rPr lang="ru-RU" b="1" dirty="0" err="1"/>
              <a:t>порушеннями</a:t>
            </a:r>
            <a:r>
              <a:rPr lang="ru-RU" b="1" dirty="0"/>
              <a:t> </a:t>
            </a:r>
            <a:r>
              <a:rPr lang="ru-RU" b="1" dirty="0" err="1"/>
              <a:t>психофізичного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,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інтегрування</a:t>
            </a:r>
            <a:r>
              <a:rPr lang="ru-RU" b="1" dirty="0"/>
              <a:t>  у </a:t>
            </a:r>
            <a:r>
              <a:rPr lang="ru-RU" b="1" dirty="0" err="1"/>
              <a:t>суспільство</a:t>
            </a:r>
            <a:r>
              <a:rPr lang="ru-RU" b="1" dirty="0" smtClean="0"/>
              <a:t>.</a:t>
            </a:r>
            <a:endParaRPr lang="uk-U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71600" y="437800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Особливості впровадження інклюзивного навчання в Україні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047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Реалізація ідеї інклюзії не означає згортання існуючої диференційованої системи спеціальної освіти.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Ефективне інтегрування можливе лише в умовах постійного удосконалення систем загальної та спеціальної освіти, ліквідації наявних кордонів між ними.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971600" y="437800"/>
            <a:ext cx="8064896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Особливості впровадження інклюзивного навчання в Україні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303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724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ЛОГОПЕДІЯ</vt:lpstr>
      <vt:lpstr>Спеціальна освіта в Україні</vt:lpstr>
      <vt:lpstr>Презентация PowerPoint</vt:lpstr>
      <vt:lpstr>Спеціальна освіта в Україні</vt:lpstr>
      <vt:lpstr>Спеціальна освіта в Україні</vt:lpstr>
      <vt:lpstr>Недоліки сучасної системи спеціальної освіти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ЛОГОПЕДІЯ  Розділ 1:  «Логопедія як спеціальна педагогічна наука»</dc:title>
  <dc:creator>ку</dc:creator>
  <cp:lastModifiedBy>RePack by Diakov</cp:lastModifiedBy>
  <cp:revision>86</cp:revision>
  <dcterms:created xsi:type="dcterms:W3CDTF">2020-01-18T07:40:30Z</dcterms:created>
  <dcterms:modified xsi:type="dcterms:W3CDTF">2020-02-02T16:12:36Z</dcterms:modified>
</cp:coreProperties>
</file>