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80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17.06.2023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white-calculator-pen-bright-pink-background-marketing-financial-concepts_51530-170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ctrTitle"/>
          </p:nvPr>
        </p:nvSpPr>
        <p:spPr>
          <a:xfrm>
            <a:off x="3857620" y="1071546"/>
            <a:ext cx="4600580" cy="3571899"/>
          </a:xfrm>
        </p:spPr>
        <p:txBody>
          <a:bodyPr>
            <a:noAutofit/>
          </a:bodyPr>
          <a:lstStyle/>
          <a:p>
            <a:r>
              <a:rPr lang="ru-RU" sz="2400" b="1" i="1" dirty="0" err="1" smtClean="0">
                <a:latin typeface="Times New Roman" pitchFamily="18" charset="0"/>
                <a:cs typeface="Times New Roman" pitchFamily="18" charset="0"/>
              </a:rPr>
              <a:t>Аналіз</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варіантів</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альтернативних</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рішень</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Оптимальне</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використання</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ресурсів</a:t>
            </a:r>
            <a:r>
              <a:rPr lang="ru-RU" sz="2400" b="1" i="1" dirty="0" smtClean="0">
                <a:latin typeface="Times New Roman" pitchFamily="18" charset="0"/>
                <a:cs typeface="Times New Roman" pitchFamily="18" charset="0"/>
              </a:rPr>
              <a:t> в </a:t>
            </a:r>
            <a:r>
              <a:rPr lang="ru-RU" sz="2400" b="1" i="1" dirty="0" err="1" smtClean="0">
                <a:latin typeface="Times New Roman" pitchFamily="18" charset="0"/>
                <a:cs typeface="Times New Roman" pitchFamily="18" charset="0"/>
              </a:rPr>
              <a:t>умовах</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обмежень.Розгляд</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ситуацій</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купляти</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чи</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виробляти</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чи</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приймати</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спецзамовлення</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чи</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проводити</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модернізацію</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виробничої</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лінії</a:t>
            </a:r>
            <a:r>
              <a:rPr lang="ru-RU" sz="2400" b="1" i="1" dirty="0" smtClean="0">
                <a:latin typeface="Times New Roman" pitchFamily="18" charset="0"/>
                <a:cs typeface="Times New Roman" pitchFamily="18" charset="0"/>
              </a:rPr>
              <a:t> та </a:t>
            </a:r>
            <a:r>
              <a:rPr lang="ru-RU" sz="2400" b="1" i="1" dirty="0" err="1" smtClean="0">
                <a:latin typeface="Times New Roman" pitchFamily="18" charset="0"/>
                <a:cs typeface="Times New Roman" pitchFamily="18" charset="0"/>
              </a:rPr>
              <a:t>інші</a:t>
            </a:r>
            <a:r>
              <a:rPr lang="ru-RU" sz="2400" b="1" i="1" dirty="0" smtClean="0">
                <a:latin typeface="Times New Roman" pitchFamily="18" charset="0"/>
                <a:cs typeface="Times New Roman" pitchFamily="18" charset="0"/>
              </a:rPr>
              <a:t>.</a:t>
            </a:r>
            <a:endParaRPr lang="ru-RU" sz="2400" b="1" i="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0" y="5105400"/>
            <a:ext cx="6400800" cy="1752600"/>
          </a:xfrm>
        </p:spPr>
        <p:txBody>
          <a:bodyPr/>
          <a:lstStyle/>
          <a:p>
            <a:pPr algn="l"/>
            <a:endParaRPr lang="ru-RU"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fontScale="90000"/>
          </a:bodyPr>
          <a:lstStyle/>
          <a:p>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ru-RU" sz="2400" b="1" i="1" dirty="0" err="1" smtClean="0">
                <a:latin typeface="Times New Roman" pitchFamily="18" charset="0"/>
                <a:cs typeface="Times New Roman" pitchFamily="18" charset="0"/>
              </a:rPr>
              <a:t>Рішення</a:t>
            </a:r>
            <a:r>
              <a:rPr lang="ru-RU" sz="2400" b="1" i="1" dirty="0" smtClean="0">
                <a:latin typeface="Times New Roman" pitchFamily="18" charset="0"/>
                <a:cs typeface="Times New Roman" pitchFamily="18" charset="0"/>
              </a:rPr>
              <a:t> про </a:t>
            </a:r>
            <a:r>
              <a:rPr lang="ru-RU" sz="2400" b="1" i="1" dirty="0" err="1" smtClean="0">
                <a:latin typeface="Times New Roman" pitchFamily="18" charset="0"/>
                <a:cs typeface="Times New Roman" pitchFamily="18" charset="0"/>
              </a:rPr>
              <a:t>виробництво</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чи</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купівлю</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комплектуючих</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виробів</a:t>
            </a:r>
            <a:r>
              <a:rPr lang="ru-RU" sz="2400" b="1"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
            </a:r>
            <a:br>
              <a:rPr lang="ru-RU" sz="2400"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Для </a:t>
            </a:r>
            <a:r>
              <a:rPr lang="ru-RU" sz="2400" i="1" dirty="0" err="1" smtClean="0">
                <a:latin typeface="Times New Roman" pitchFamily="18" charset="0"/>
                <a:cs typeface="Times New Roman" pitchFamily="18" charset="0"/>
              </a:rPr>
              <a:t>прийняття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рішення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стосовно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виготовлення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напівфабрикатів</a:t>
            </a:r>
            <a:r>
              <a:rPr lang="ru-RU" sz="2400" i="1" dirty="0" smtClean="0">
                <a:latin typeface="Times New Roman" pitchFamily="18" charset="0"/>
                <a:cs typeface="Times New Roman" pitchFamily="18" charset="0"/>
              </a:rPr>
              <a:t> у </a:t>
            </a:r>
            <a:r>
              <a:rPr lang="ru-RU" sz="2400" i="1" dirty="0" err="1" smtClean="0">
                <a:latin typeface="Times New Roman" pitchFamily="18" charset="0"/>
                <a:cs typeface="Times New Roman" pitchFamily="18" charset="0"/>
              </a:rPr>
              <a:t>власному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виробництві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чи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придбання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їх</a:t>
            </a:r>
            <a:r>
              <a:rPr lang="ru-RU" sz="2400" i="1" dirty="0" smtClean="0">
                <a:latin typeface="Times New Roman" pitchFamily="18" charset="0"/>
                <a:cs typeface="Times New Roman" pitchFamily="18" charset="0"/>
              </a:rPr>
              <a:t> на </a:t>
            </a:r>
            <a:r>
              <a:rPr lang="ru-RU" sz="2400" i="1" dirty="0" err="1" smtClean="0">
                <a:latin typeface="Times New Roman" pitchFamily="18" charset="0"/>
                <a:cs typeface="Times New Roman" pitchFamily="18" charset="0"/>
              </a:rPr>
              <a:t>стороні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необхідно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порівняти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ціну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придбання</a:t>
            </a:r>
            <a:r>
              <a:rPr lang="ru-RU" sz="2400" i="1" dirty="0" smtClean="0">
                <a:latin typeface="Times New Roman" pitchFamily="18" charset="0"/>
                <a:cs typeface="Times New Roman" pitchFamily="18" charset="0"/>
              </a:rPr>
              <a:t> одного </a:t>
            </a:r>
            <a:r>
              <a:rPr lang="ru-RU" sz="2400" i="1" dirty="0" err="1" smtClean="0">
                <a:latin typeface="Times New Roman" pitchFamily="18" charset="0"/>
                <a:cs typeface="Times New Roman" pitchFamily="18" charset="0"/>
              </a:rPr>
              <a:t>напівфабрикату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витратами</a:t>
            </a:r>
            <a:r>
              <a:rPr lang="ru-RU" sz="2400" i="1" dirty="0" smtClean="0">
                <a:latin typeface="Times New Roman" pitchFamily="18" charset="0"/>
                <a:cs typeface="Times New Roman" pitchFamily="18" charset="0"/>
              </a:rPr>
              <a:t> на </a:t>
            </a:r>
            <a:r>
              <a:rPr lang="ru-RU" sz="2400" i="1" dirty="0" err="1" smtClean="0">
                <a:latin typeface="Times New Roman" pitchFamily="18" charset="0"/>
                <a:cs typeface="Times New Roman" pitchFamily="18" charset="0"/>
              </a:rPr>
              <a:t>його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виготовлення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власними</a:t>
            </a:r>
            <a:r>
              <a:rPr lang="ru-RU" sz="2400" i="1" dirty="0" smtClean="0">
                <a:latin typeface="Times New Roman" pitchFamily="18" charset="0"/>
                <a:cs typeface="Times New Roman" pitchFamily="18" charset="0"/>
              </a:rPr>
              <a:t> силами. При </a:t>
            </a:r>
            <a:r>
              <a:rPr lang="ru-RU" sz="2400" i="1" dirty="0" err="1" smtClean="0">
                <a:latin typeface="Times New Roman" pitchFamily="18" charset="0"/>
                <a:cs typeface="Times New Roman" pitchFamily="18" charset="0"/>
              </a:rPr>
              <a:t>цьому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релевантними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даними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будуть</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купівельна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ціна</a:t>
            </a:r>
            <a:r>
              <a:rPr lang="ru-RU" sz="2400" i="1" dirty="0" smtClean="0">
                <a:latin typeface="Times New Roman" pitchFamily="18" charset="0"/>
                <a:cs typeface="Times New Roman" pitchFamily="18" charset="0"/>
              </a:rPr>
              <a:t> за </a:t>
            </a:r>
            <a:r>
              <a:rPr lang="ru-RU" sz="2400" i="1" dirty="0" err="1" smtClean="0">
                <a:latin typeface="Times New Roman" pitchFamily="18" charset="0"/>
                <a:cs typeface="Times New Roman" pitchFamily="18" charset="0"/>
              </a:rPr>
              <a:t>одиницю</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змінні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витрати</a:t>
            </a:r>
            <a:r>
              <a:rPr lang="ru-RU" sz="2400" i="1" dirty="0" smtClean="0">
                <a:latin typeface="Times New Roman" pitchFamily="18" charset="0"/>
                <a:cs typeface="Times New Roman" pitchFamily="18" charset="0"/>
              </a:rPr>
              <a:t> на </a:t>
            </a:r>
            <a:r>
              <a:rPr lang="ru-RU" sz="2400" i="1" dirty="0" err="1" smtClean="0">
                <a:latin typeface="Times New Roman" pitchFamily="18" charset="0"/>
                <a:cs typeface="Times New Roman" pitchFamily="18" charset="0"/>
              </a:rPr>
              <a:t>виробництво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одиниці</a:t>
            </a:r>
            <a:r>
              <a:rPr lang="ru-RU" sz="2400" i="1" dirty="0" smtClean="0">
                <a:latin typeface="Times New Roman" pitchFamily="18" charset="0"/>
                <a:cs typeface="Times New Roman" pitchFamily="18" charset="0"/>
              </a:rPr>
              <a:t> та </a:t>
            </a:r>
            <a:r>
              <a:rPr lang="ru-RU" sz="2400" i="1" dirty="0" err="1" smtClean="0">
                <a:latin typeface="Times New Roman" pitchFamily="18" charset="0"/>
                <a:cs typeface="Times New Roman" pitchFamily="18" charset="0"/>
              </a:rPr>
              <a:t>частка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постійних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виробничих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якої</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можна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уникнути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Крім</a:t>
            </a:r>
            <a:r>
              <a:rPr lang="ru-RU" sz="2400" i="1" dirty="0" smtClean="0">
                <a:latin typeface="Times New Roman" pitchFamily="18" charset="0"/>
                <a:cs typeface="Times New Roman" pitchFamily="18" charset="0"/>
              </a:rPr>
              <a:t> того, </a:t>
            </a:r>
            <a:r>
              <a:rPr lang="ru-RU" sz="2400" i="1" dirty="0" err="1" smtClean="0">
                <a:latin typeface="Times New Roman" pitchFamily="18" charset="0"/>
                <a:cs typeface="Times New Roman" pitchFamily="18" charset="0"/>
              </a:rPr>
              <a:t>слід</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враховувати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можливі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наприклад</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дохід</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від</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передачі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вільних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виробничих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потужностей</a:t>
            </a:r>
            <a:r>
              <a:rPr lang="ru-RU" sz="2400" i="1" dirty="0" smtClean="0">
                <a:latin typeface="Times New Roman" pitchFamily="18" charset="0"/>
                <a:cs typeface="Times New Roman" pitchFamily="18" charset="0"/>
              </a:rPr>
              <a:t> в </a:t>
            </a:r>
            <a:r>
              <a:rPr lang="ru-RU" sz="2400" i="1" dirty="0" err="1" smtClean="0">
                <a:latin typeface="Times New Roman" pitchFamily="18" charset="0"/>
                <a:cs typeface="Times New Roman" pitchFamily="18" charset="0"/>
              </a:rPr>
              <a:t>оренду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який</a:t>
            </a:r>
            <a:r>
              <a:rPr lang="ru-RU" sz="2400" i="1" dirty="0" smtClean="0">
                <a:latin typeface="Times New Roman" pitchFamily="18" charset="0"/>
                <a:cs typeface="Times New Roman" pitchFamily="18" charset="0"/>
              </a:rPr>
              <a:t> буде </a:t>
            </a:r>
            <a:r>
              <a:rPr lang="ru-RU" sz="2400" i="1" dirty="0" err="1" smtClean="0">
                <a:latin typeface="Times New Roman" pitchFamily="18" charset="0"/>
                <a:cs typeface="Times New Roman" pitchFamily="18" charset="0"/>
              </a:rPr>
              <a:t>втрачено</a:t>
            </a:r>
            <a:r>
              <a:rPr lang="ru-RU" sz="2400" i="1" dirty="0" smtClean="0">
                <a:latin typeface="Times New Roman" pitchFamily="18" charset="0"/>
                <a:cs typeface="Times New Roman" pitchFamily="18" charset="0"/>
              </a:rPr>
              <a:t> у </a:t>
            </a:r>
            <a:r>
              <a:rPr lang="ru-RU" sz="2400" i="1" dirty="0" err="1" smtClean="0">
                <a:latin typeface="Times New Roman" pitchFamily="18" charset="0"/>
                <a:cs typeface="Times New Roman" pitchFamily="18" charset="0"/>
              </a:rPr>
              <a:t>разі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продовження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власного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виробництва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Якщо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підприємство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розглядає</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можливість</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відмовитися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від</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закупівлі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необхідних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компонентів</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розпочати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власне</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виробництво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крім</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виробничих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можуть</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зрости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також</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адміністративні</a:t>
            </a:r>
            <a:r>
              <a:rPr lang="ru-RU" sz="2400" i="1" dirty="0" smtClean="0">
                <a:latin typeface="Times New Roman" pitchFamily="18" charset="0"/>
                <a:cs typeface="Times New Roman" pitchFamily="18" charset="0"/>
              </a:rPr>
              <a:t> та </a:t>
            </a:r>
            <a:r>
              <a:rPr lang="ru-RU" sz="2400" i="1" dirty="0" err="1" smtClean="0">
                <a:latin typeface="Times New Roman" pitchFamily="18" charset="0"/>
                <a:cs typeface="Times New Roman" pitchFamily="18" charset="0"/>
              </a:rPr>
              <a:t>інші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витрати</a:t>
            </a:r>
            <a:r>
              <a:rPr lang="ru-RU" sz="2400" i="1" dirty="0" smtClean="0">
                <a:latin typeface="Times New Roman" pitchFamily="18" charset="0"/>
                <a:cs typeface="Times New Roman" pitchFamily="18" charset="0"/>
              </a:rPr>
              <a:t>.</a:t>
            </a:r>
            <a:r>
              <a:rPr lang="ru-RU" sz="2400" dirty="0" smtClean="0"/>
              <a:t/>
            </a:r>
            <a:br>
              <a:rPr lang="ru-RU" sz="2400" dirty="0" smtClean="0"/>
            </a:br>
            <a:r>
              <a:rPr lang="ru-RU" sz="2400" dirty="0" smtClean="0"/>
              <a:t/>
            </a:r>
            <a:br>
              <a:rPr lang="ru-RU" sz="2400" dirty="0" smtClean="0"/>
            </a:br>
            <a:r>
              <a:rPr lang="ru-RU" sz="2400" i="1" dirty="0" smtClean="0">
                <a:latin typeface="Times New Roman" pitchFamily="18" charset="0"/>
                <a:cs typeface="Times New Roman" pitchFamily="18" charset="0"/>
              </a:rPr>
              <a:t> </a:t>
            </a:r>
            <a:r>
              <a:rPr lang="ru-RU" sz="2400" dirty="0" smtClean="0"/>
              <a:t/>
            </a:r>
            <a:br>
              <a:rPr lang="ru-RU" sz="2400" dirty="0" smtClean="0"/>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ru-RU" sz="2800" dirty="0" smtClean="0"/>
              <a:t/>
            </a:r>
            <a:br>
              <a:rPr lang="ru-RU" sz="2800" dirty="0" smtClean="0"/>
            </a:br>
            <a:r>
              <a:rPr lang="en-US" sz="2800" b="1" i="1" dirty="0" smtClean="0">
                <a:latin typeface="Times New Roman" pitchFamily="18" charset="0"/>
                <a:cs typeface="Times New Roman" pitchFamily="18" charset="0"/>
              </a:rPr>
              <a:t/>
            </a:r>
            <a:br>
              <a:rPr lang="en-US" sz="2800" b="1" i="1" dirty="0" smtClean="0">
                <a:latin typeface="Times New Roman" pitchFamily="18" charset="0"/>
                <a:cs typeface="Times New Roman" pitchFamily="18" charset="0"/>
              </a:rPr>
            </a:br>
            <a:endParaRPr lang="ru-RU" sz="2800" i="1"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fontScale="90000"/>
          </a:bodyPr>
          <a:lstStyle/>
          <a:p>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300" b="1" i="1" dirty="0" smtClean="0">
                <a:latin typeface="Times New Roman" pitchFamily="18" charset="0"/>
                <a:cs typeface="Times New Roman" pitchFamily="18" charset="0"/>
              </a:rPr>
              <a:t/>
            </a:r>
            <a:br>
              <a:rPr lang="en-US" sz="2300" b="1" i="1" dirty="0" smtClean="0">
                <a:latin typeface="Times New Roman" pitchFamily="18" charset="0"/>
                <a:cs typeface="Times New Roman" pitchFamily="18" charset="0"/>
              </a:rPr>
            </a:br>
            <a:r>
              <a:rPr lang="en-US" sz="2300" b="1" i="1" dirty="0" smtClean="0">
                <a:latin typeface="Times New Roman" pitchFamily="18" charset="0"/>
                <a:cs typeface="Times New Roman" pitchFamily="18" charset="0"/>
              </a:rPr>
              <a:t/>
            </a:r>
            <a:br>
              <a:rPr lang="en-US" sz="2300" b="1" i="1" dirty="0" smtClean="0">
                <a:latin typeface="Times New Roman" pitchFamily="18" charset="0"/>
                <a:cs typeface="Times New Roman" pitchFamily="18" charset="0"/>
              </a:rPr>
            </a:br>
            <a:r>
              <a:rPr lang="en-US" sz="2300" b="1" i="1" dirty="0" smtClean="0">
                <a:latin typeface="Times New Roman" pitchFamily="18" charset="0"/>
                <a:cs typeface="Times New Roman" pitchFamily="18" charset="0"/>
              </a:rPr>
              <a:t/>
            </a:r>
            <a:br>
              <a:rPr lang="en-US" sz="2300" b="1" i="1" dirty="0" smtClean="0">
                <a:latin typeface="Times New Roman" pitchFamily="18" charset="0"/>
                <a:cs typeface="Times New Roman" pitchFamily="18" charset="0"/>
              </a:rPr>
            </a:br>
            <a:r>
              <a:rPr lang="ru-RU" sz="2300" b="1" i="1" dirty="0" err="1" smtClean="0">
                <a:latin typeface="Times New Roman" pitchFamily="18" charset="0"/>
                <a:cs typeface="Times New Roman" pitchFamily="18" charset="0"/>
              </a:rPr>
              <a:t>Рішення</a:t>
            </a:r>
            <a:r>
              <a:rPr lang="ru-RU" sz="2300" b="1" i="1" dirty="0" smtClean="0">
                <a:latin typeface="Times New Roman" pitchFamily="18" charset="0"/>
                <a:cs typeface="Times New Roman" pitchFamily="18" charset="0"/>
              </a:rPr>
              <a:t> про </a:t>
            </a:r>
            <a:r>
              <a:rPr lang="ru-RU" sz="2300" b="1" i="1" dirty="0" err="1" smtClean="0">
                <a:latin typeface="Times New Roman" pitchFamily="18" charset="0"/>
                <a:cs typeface="Times New Roman" pitchFamily="18" charset="0"/>
              </a:rPr>
              <a:t>спеціальне</a:t>
            </a:r>
            <a:r>
              <a:rPr lang="ru-RU" sz="2300" b="1" i="1" dirty="0" smtClean="0">
                <a:latin typeface="Times New Roman" pitchFamily="18" charset="0"/>
                <a:cs typeface="Times New Roman" pitchFamily="18" charset="0"/>
              </a:rPr>
              <a:t> </a:t>
            </a:r>
            <a:r>
              <a:rPr lang="ru-RU" sz="2300" b="1" i="1" dirty="0" err="1" smtClean="0">
                <a:latin typeface="Times New Roman" pitchFamily="18" charset="0"/>
                <a:cs typeface="Times New Roman" pitchFamily="18" charset="0"/>
              </a:rPr>
              <a:t>замовлення</a:t>
            </a:r>
            <a:r>
              <a:rPr lang="ru-RU" sz="2300" b="1" i="1" dirty="0" smtClean="0">
                <a:latin typeface="Times New Roman" pitchFamily="18" charset="0"/>
                <a:cs typeface="Times New Roman" pitchFamily="18" charset="0"/>
              </a:rPr>
              <a:t>.</a:t>
            </a:r>
            <a:r>
              <a:rPr lang="ru-RU" sz="2300" i="1" dirty="0" smtClean="0">
                <a:latin typeface="Times New Roman" pitchFamily="18" charset="0"/>
                <a:cs typeface="Times New Roman" pitchFamily="18" charset="0"/>
              </a:rPr>
              <a:t/>
            </a:r>
            <a:br>
              <a:rPr lang="ru-RU" sz="2300" i="1" dirty="0" smtClean="0">
                <a:latin typeface="Times New Roman" pitchFamily="18" charset="0"/>
                <a:cs typeface="Times New Roman" pitchFamily="18" charset="0"/>
              </a:rPr>
            </a:br>
            <a:r>
              <a:rPr lang="en-US" sz="2300" i="1" dirty="0" smtClean="0">
                <a:latin typeface="Times New Roman" pitchFamily="18" charset="0"/>
                <a:cs typeface="Times New Roman" pitchFamily="18" charset="0"/>
              </a:rPr>
              <a:t/>
            </a:r>
            <a:br>
              <a:rPr lang="en-US" sz="2300" i="1" dirty="0" smtClean="0">
                <a:latin typeface="Times New Roman" pitchFamily="18" charset="0"/>
                <a:cs typeface="Times New Roman" pitchFamily="18" charset="0"/>
              </a:rPr>
            </a:br>
            <a:r>
              <a:rPr lang="ru-RU" sz="2300" i="1" dirty="0" err="1" smtClean="0">
                <a:latin typeface="Times New Roman" pitchFamily="18" charset="0"/>
                <a:cs typeface="Times New Roman" pitchFamily="18" charset="0"/>
              </a:rPr>
              <a:t>Рішення</a:t>
            </a:r>
            <a:r>
              <a:rPr lang="ru-RU" sz="2300" i="1" dirty="0" smtClean="0">
                <a:latin typeface="Times New Roman" pitchFamily="18" charset="0"/>
                <a:cs typeface="Times New Roman" pitchFamily="18" charset="0"/>
              </a:rPr>
              <a:t> про </a:t>
            </a:r>
            <a:r>
              <a:rPr lang="ru-RU" sz="2300" i="1" dirty="0" err="1" smtClean="0">
                <a:latin typeface="Times New Roman" pitchFamily="18" charset="0"/>
                <a:cs typeface="Times New Roman" pitchFamily="18" charset="0"/>
              </a:rPr>
              <a:t>спеціальне</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замовлення</a:t>
            </a:r>
            <a:r>
              <a:rPr lang="ru-RU" sz="2300" i="1" dirty="0" smtClean="0">
                <a:latin typeface="Times New Roman" pitchFamily="18" charset="0"/>
                <a:cs typeface="Times New Roman" pitchFamily="18" charset="0"/>
              </a:rPr>
              <a:t> — </a:t>
            </a:r>
            <a:r>
              <a:rPr lang="ru-RU" sz="2300" i="1" dirty="0" err="1" smtClean="0">
                <a:latin typeface="Times New Roman" pitchFamily="18" charset="0"/>
                <a:cs typeface="Times New Roman" pitchFamily="18" charset="0"/>
              </a:rPr>
              <a:t>рішення</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пов'язане</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з</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розглядом</a:t>
            </a:r>
            <a:r>
              <a:rPr lang="ru-RU" sz="2300" i="1" dirty="0" smtClean="0">
                <a:latin typeface="Times New Roman" pitchFamily="18" charset="0"/>
                <a:cs typeface="Times New Roman" pitchFamily="18" charset="0"/>
              </a:rPr>
              <a:t> І </a:t>
            </a:r>
            <a:r>
              <a:rPr lang="ru-RU" sz="2300" i="1" dirty="0" err="1" smtClean="0">
                <a:latin typeface="Times New Roman" pitchFamily="18" charset="0"/>
                <a:cs typeface="Times New Roman" pitchFamily="18" charset="0"/>
              </a:rPr>
              <a:t>отриманої</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пропозиції</a:t>
            </a:r>
            <a:r>
              <a:rPr lang="ru-RU" sz="2300" i="1" dirty="0" smtClean="0">
                <a:latin typeface="Times New Roman" pitchFamily="18" charset="0"/>
                <a:cs typeface="Times New Roman" pitchFamily="18" charset="0"/>
              </a:rPr>
              <a:t> на </a:t>
            </a:r>
            <a:r>
              <a:rPr lang="ru-RU" sz="2300" i="1" dirty="0" err="1" smtClean="0">
                <a:latin typeface="Times New Roman" pitchFamily="18" charset="0"/>
                <a:cs typeface="Times New Roman" pitchFamily="18" charset="0"/>
              </a:rPr>
              <a:t>разовий</a:t>
            </a:r>
            <a:r>
              <a:rPr lang="ru-RU" sz="2300" i="1" dirty="0" smtClean="0">
                <a:latin typeface="Times New Roman" pitchFamily="18" charset="0"/>
                <a:cs typeface="Times New Roman" pitchFamily="18" charset="0"/>
              </a:rPr>
              <a:t> продаж </a:t>
            </a:r>
            <a:r>
              <a:rPr lang="ru-RU" sz="2300" i="1" dirty="0" err="1" smtClean="0">
                <a:latin typeface="Times New Roman" pitchFamily="18" charset="0"/>
                <a:cs typeface="Times New Roman" pitchFamily="18" charset="0"/>
              </a:rPr>
              <a:t>продук¬ції</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або</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надання</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послуг</a:t>
            </a:r>
            <a:r>
              <a:rPr lang="ru-RU" sz="2300" i="1" dirty="0" smtClean="0">
                <a:latin typeface="Times New Roman" pitchFamily="18" charset="0"/>
                <a:cs typeface="Times New Roman" pitchFamily="18" charset="0"/>
              </a:rPr>
              <a:t> за </a:t>
            </a:r>
            <a:r>
              <a:rPr lang="ru-RU" sz="2300" i="1" dirty="0" err="1" smtClean="0">
                <a:latin typeface="Times New Roman" pitchFamily="18" charset="0"/>
                <a:cs typeface="Times New Roman" pitchFamily="18" charset="0"/>
              </a:rPr>
              <a:t>ціною</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нижчою</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за</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звичайну</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ціну</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або</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навіть</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нижчою</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за</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собівартість</a:t>
            </a:r>
            <a:r>
              <a:rPr lang="ru-RU" sz="2300" i="1" dirty="0" smtClean="0">
                <a:latin typeface="Times New Roman" pitchFamily="18" charset="0"/>
                <a:cs typeface="Times New Roman" pitchFamily="18" charset="0"/>
              </a:rPr>
              <a:t>.</a:t>
            </a:r>
            <a:br>
              <a:rPr lang="ru-RU" sz="2300" i="1" dirty="0" smtClean="0">
                <a:latin typeface="Times New Roman" pitchFamily="18" charset="0"/>
                <a:cs typeface="Times New Roman" pitchFamily="18" charset="0"/>
              </a:rPr>
            </a:br>
            <a:r>
              <a:rPr lang="ru-RU" sz="2300" i="1" dirty="0" smtClean="0">
                <a:latin typeface="Times New Roman" pitchFamily="18" charset="0"/>
                <a:cs typeface="Times New Roman" pitchFamily="18" charset="0"/>
              </a:rPr>
              <a:t>Коли </a:t>
            </a:r>
            <a:r>
              <a:rPr lang="ru-RU" sz="2300" i="1" dirty="0" err="1" smtClean="0">
                <a:latin typeface="Times New Roman" pitchFamily="18" charset="0"/>
                <a:cs typeface="Times New Roman" pitchFamily="18" charset="0"/>
              </a:rPr>
              <a:t>підприємство</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отримує</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пропозицію</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продати</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товари</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чи</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надати</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послуги</a:t>
            </a:r>
            <a:r>
              <a:rPr lang="ru-RU" sz="2300" i="1" dirty="0" smtClean="0">
                <a:latin typeface="Times New Roman" pitchFamily="18" charset="0"/>
                <a:cs typeface="Times New Roman" pitchFamily="18" charset="0"/>
              </a:rPr>
              <a:t> за </a:t>
            </a:r>
            <a:r>
              <a:rPr lang="ru-RU" sz="2300" i="1" dirty="0" err="1" smtClean="0">
                <a:latin typeface="Times New Roman" pitchFamily="18" charset="0"/>
                <a:cs typeface="Times New Roman" pitchFamily="18" charset="0"/>
              </a:rPr>
              <a:t>ціною</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нижчою</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за</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звичайну</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або</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нижчою</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за</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собівартість</a:t>
            </a:r>
            <a:r>
              <a:rPr lang="ru-RU" sz="2300" i="1" dirty="0" smtClean="0">
                <a:latin typeface="Times New Roman" pitchFamily="18" charset="0"/>
                <a:cs typeface="Times New Roman" pitchFamily="18" charset="0"/>
              </a:rPr>
              <a:t>), то </a:t>
            </a:r>
            <a:r>
              <a:rPr lang="ru-RU" sz="2300" i="1" dirty="0" err="1" smtClean="0">
                <a:latin typeface="Times New Roman" pitchFamily="18" charset="0"/>
                <a:cs typeface="Times New Roman" pitchFamily="18" charset="0"/>
              </a:rPr>
              <a:t>прийняття</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такої</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пропозиції</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доцільне</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лише</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тоді</a:t>
            </a:r>
            <a:r>
              <a:rPr lang="ru-RU" sz="2300" i="1" dirty="0" smtClean="0">
                <a:latin typeface="Times New Roman" pitchFamily="18" charset="0"/>
                <a:cs typeface="Times New Roman" pitchFamily="18" charset="0"/>
              </a:rPr>
              <a:t>, коли </a:t>
            </a:r>
            <a:r>
              <a:rPr lang="ru-RU" sz="2300" i="1" dirty="0" err="1" smtClean="0">
                <a:latin typeface="Times New Roman" pitchFamily="18" charset="0"/>
                <a:cs typeface="Times New Roman" pitchFamily="18" charset="0"/>
              </a:rPr>
              <a:t>додатковий</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дохід</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перевищує</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додаткові</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ви¬трати</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і</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відсутня</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загроза</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деформації</a:t>
            </a:r>
            <a:r>
              <a:rPr lang="ru-RU" sz="2300" i="1" dirty="0" smtClean="0">
                <a:latin typeface="Times New Roman" pitchFamily="18" charset="0"/>
                <a:cs typeface="Times New Roman" pitchFamily="18" charset="0"/>
              </a:rPr>
              <a:t> ринку.</a:t>
            </a:r>
            <a:br>
              <a:rPr lang="ru-RU" sz="2300" i="1" dirty="0" smtClean="0">
                <a:latin typeface="Times New Roman" pitchFamily="18" charset="0"/>
                <a:cs typeface="Times New Roman" pitchFamily="18" charset="0"/>
              </a:rPr>
            </a:br>
            <a:r>
              <a:rPr lang="ru-RU" sz="2300" i="1" dirty="0" smtClean="0">
                <a:latin typeface="Times New Roman" pitchFamily="18" charset="0"/>
                <a:cs typeface="Times New Roman" pitchFamily="18" charset="0"/>
              </a:rPr>
              <a:t>Тому </a:t>
            </a:r>
            <a:r>
              <a:rPr lang="ru-RU" sz="2300" i="1" dirty="0" err="1" smtClean="0">
                <a:latin typeface="Times New Roman" pitchFamily="18" charset="0"/>
                <a:cs typeface="Times New Roman" pitchFamily="18" charset="0"/>
              </a:rPr>
              <a:t>аналіз</a:t>
            </a:r>
            <a:r>
              <a:rPr lang="ru-RU" sz="2300" i="1" dirty="0" smtClean="0">
                <a:latin typeface="Times New Roman" pitchFamily="18" charset="0"/>
                <a:cs typeface="Times New Roman" pitchFamily="18" charset="0"/>
              </a:rPr>
              <a:t> для </a:t>
            </a:r>
            <a:r>
              <a:rPr lang="ru-RU" sz="2300" i="1" dirty="0" err="1" smtClean="0">
                <a:latin typeface="Times New Roman" pitchFamily="18" charset="0"/>
                <a:cs typeface="Times New Roman" pitchFamily="18" charset="0"/>
              </a:rPr>
              <a:t>прийняття</a:t>
            </a:r>
            <a:r>
              <a:rPr lang="ru-RU" sz="2300" i="1" dirty="0" smtClean="0">
                <a:latin typeface="Times New Roman" pitchFamily="18" charset="0"/>
                <a:cs typeface="Times New Roman" pitchFamily="18" charset="0"/>
              </a:rPr>
              <a:t> такого </a:t>
            </a:r>
            <a:r>
              <a:rPr lang="ru-RU" sz="2300" i="1" dirty="0" err="1" smtClean="0">
                <a:latin typeface="Times New Roman" pitchFamily="18" charset="0"/>
                <a:cs typeface="Times New Roman" pitchFamily="18" charset="0"/>
              </a:rPr>
              <a:t>рішення</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передбачає</a:t>
            </a:r>
            <a:r>
              <a:rPr lang="ru-RU" sz="2300" i="1" dirty="0" smtClean="0">
                <a:latin typeface="Times New Roman" pitchFamily="18" charset="0"/>
                <a:cs typeface="Times New Roman" pitchFamily="18" charset="0"/>
              </a:rPr>
              <a:t>:</a:t>
            </a:r>
            <a:br>
              <a:rPr lang="ru-RU" sz="2300" i="1" dirty="0" smtClean="0">
                <a:latin typeface="Times New Roman" pitchFamily="18" charset="0"/>
                <a:cs typeface="Times New Roman" pitchFamily="18" charset="0"/>
              </a:rPr>
            </a:br>
            <a:r>
              <a:rPr lang="en-US" sz="2300" i="1" dirty="0" smtClean="0">
                <a:latin typeface="Times New Roman" pitchFamily="18" charset="0"/>
                <a:cs typeface="Times New Roman" pitchFamily="18" charset="0"/>
              </a:rPr>
              <a:t>-</a:t>
            </a:r>
            <a:r>
              <a:rPr lang="ru-RU" sz="2300" i="1" dirty="0" err="1" smtClean="0">
                <a:latin typeface="Times New Roman" pitchFamily="18" charset="0"/>
                <a:cs typeface="Times New Roman" pitchFamily="18" charset="0"/>
              </a:rPr>
              <a:t>маржинальний</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підхід</a:t>
            </a:r>
            <a:r>
              <a:rPr lang="ru-RU" sz="2300" i="1" dirty="0" smtClean="0">
                <a:latin typeface="Times New Roman" pitchFamily="18" charset="0"/>
                <a:cs typeface="Times New Roman" pitchFamily="18" charset="0"/>
              </a:rPr>
              <a:t>;</a:t>
            </a:r>
            <a:br>
              <a:rPr lang="ru-RU" sz="2300" i="1" dirty="0" smtClean="0">
                <a:latin typeface="Times New Roman" pitchFamily="18" charset="0"/>
                <a:cs typeface="Times New Roman" pitchFamily="18" charset="0"/>
              </a:rPr>
            </a:br>
            <a:r>
              <a:rPr lang="en-US" sz="2300" i="1" dirty="0" smtClean="0">
                <a:latin typeface="Times New Roman" pitchFamily="18" charset="0"/>
                <a:cs typeface="Times New Roman" pitchFamily="18" charset="0"/>
              </a:rPr>
              <a:t>-</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диференціальний</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аналіз</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релевантних</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витрат</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і</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доходів</a:t>
            </a:r>
            <a:r>
              <a:rPr lang="ru-RU" sz="2300" i="1" dirty="0" smtClean="0">
                <a:latin typeface="Times New Roman" pitchFamily="18" charset="0"/>
                <a:cs typeface="Times New Roman" pitchFamily="18" charset="0"/>
              </a:rPr>
              <a:t>;</a:t>
            </a:r>
            <a:br>
              <a:rPr lang="ru-RU" sz="2300" i="1" dirty="0" smtClean="0">
                <a:latin typeface="Times New Roman" pitchFamily="18" charset="0"/>
                <a:cs typeface="Times New Roman" pitchFamily="18" charset="0"/>
              </a:rPr>
            </a:br>
            <a:r>
              <a:rPr lang="en-US" sz="2300" i="1" dirty="0" smtClean="0">
                <a:latin typeface="Times New Roman" pitchFamily="18" charset="0"/>
                <a:cs typeface="Times New Roman" pitchFamily="18" charset="0"/>
              </a:rPr>
              <a:t>-</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врахування</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альтернативних</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витрат</a:t>
            </a:r>
            <a:r>
              <a:rPr lang="ru-RU" sz="2300" i="1" dirty="0" smtClean="0">
                <a:latin typeface="Times New Roman" pitchFamily="18" charset="0"/>
                <a:cs typeface="Times New Roman" pitchFamily="18" charset="0"/>
              </a:rPr>
              <a:t> за </a:t>
            </a:r>
            <a:r>
              <a:rPr lang="ru-RU" sz="2300" i="1" dirty="0" err="1" smtClean="0">
                <a:latin typeface="Times New Roman" pitchFamily="18" charset="0"/>
                <a:cs typeface="Times New Roman" pitchFamily="18" charset="0"/>
              </a:rPr>
              <a:t>відсутності</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вільної</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потужності</a:t>
            </a:r>
            <a:r>
              <a:rPr lang="ru-RU" sz="2300" i="1" dirty="0" smtClean="0">
                <a:latin typeface="Times New Roman" pitchFamily="18" charset="0"/>
                <a:cs typeface="Times New Roman" pitchFamily="18" charset="0"/>
              </a:rPr>
              <a:t>;</a:t>
            </a:r>
            <a:br>
              <a:rPr lang="ru-RU" sz="2300" i="1" dirty="0" smtClean="0">
                <a:latin typeface="Times New Roman" pitchFamily="18" charset="0"/>
                <a:cs typeface="Times New Roman" pitchFamily="18" charset="0"/>
              </a:rPr>
            </a:br>
            <a:r>
              <a:rPr lang="en-US" sz="2300" i="1" dirty="0" smtClean="0">
                <a:latin typeface="Times New Roman" pitchFamily="18" charset="0"/>
                <a:cs typeface="Times New Roman" pitchFamily="18" charset="0"/>
              </a:rPr>
              <a:t>-</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врахування</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можливих</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довгострокових</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наслідків</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прийняття</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спеціального</a:t>
            </a:r>
            <a:r>
              <a:rPr lang="ru-RU" sz="2300" i="1" dirty="0" smtClean="0">
                <a:latin typeface="Times New Roman" pitchFamily="18" charset="0"/>
                <a:cs typeface="Times New Roman" pitchFamily="18" charset="0"/>
              </a:rPr>
              <a:t> </a:t>
            </a:r>
            <a:r>
              <a:rPr lang="ru-RU" sz="2300" i="1" dirty="0" err="1" smtClean="0">
                <a:latin typeface="Times New Roman" pitchFamily="18" charset="0"/>
                <a:cs typeface="Times New Roman" pitchFamily="18" charset="0"/>
              </a:rPr>
              <a:t>замовлення</a:t>
            </a:r>
            <a:r>
              <a:rPr lang="ru-RU" sz="2300" i="1" dirty="0" smtClean="0">
                <a:latin typeface="Times New Roman" pitchFamily="18" charset="0"/>
                <a:cs typeface="Times New Roman" pitchFamily="18" charset="0"/>
              </a:rPr>
              <a:t>.</a:t>
            </a:r>
            <a:r>
              <a:rPr lang="ru-RU" sz="2400" dirty="0" smtClean="0"/>
              <a:t/>
            </a:r>
            <a:br>
              <a:rPr lang="ru-RU" sz="2400" dirty="0" smtClean="0"/>
            </a:br>
            <a:r>
              <a:rPr lang="ru-RU" sz="2400" i="1" dirty="0" smtClean="0">
                <a:latin typeface="Times New Roman" pitchFamily="18" charset="0"/>
                <a:cs typeface="Times New Roman" pitchFamily="18" charset="0"/>
              </a:rPr>
              <a:t/>
            </a:r>
            <a:br>
              <a:rPr lang="ru-RU" sz="2400" i="1" dirty="0" smtClean="0">
                <a:latin typeface="Times New Roman" pitchFamily="18" charset="0"/>
                <a:cs typeface="Times New Roman" pitchFamily="18" charset="0"/>
              </a:rPr>
            </a:br>
            <a:r>
              <a:rPr lang="ru-RU" sz="2400" dirty="0" smtClean="0"/>
              <a:t/>
            </a:r>
            <a:br>
              <a:rPr lang="ru-RU" sz="2400" dirty="0" smtClean="0"/>
            </a:br>
            <a:r>
              <a:rPr lang="ru-RU" sz="2400" dirty="0" smtClean="0"/>
              <a:t/>
            </a:r>
            <a:br>
              <a:rPr lang="ru-RU" sz="2400" dirty="0" smtClean="0"/>
            </a:br>
            <a:r>
              <a:rPr lang="ru-RU" sz="2400" i="1" dirty="0" smtClean="0">
                <a:latin typeface="Times New Roman" pitchFamily="18" charset="0"/>
                <a:cs typeface="Times New Roman" pitchFamily="18" charset="0"/>
              </a:rPr>
              <a:t> </a:t>
            </a:r>
            <a:r>
              <a:rPr lang="ru-RU" sz="2400" dirty="0" smtClean="0"/>
              <a:t/>
            </a:r>
            <a:br>
              <a:rPr lang="ru-RU" sz="2400" dirty="0" smtClean="0"/>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ru-RU" sz="2800" dirty="0" smtClean="0"/>
              <a:t/>
            </a:r>
            <a:br>
              <a:rPr lang="ru-RU" sz="2800" dirty="0" smtClean="0"/>
            </a:br>
            <a:r>
              <a:rPr lang="en-US" sz="2800" b="1" i="1" dirty="0" smtClean="0">
                <a:latin typeface="Times New Roman" pitchFamily="18" charset="0"/>
                <a:cs typeface="Times New Roman" pitchFamily="18" charset="0"/>
              </a:rPr>
              <a:t/>
            </a:r>
            <a:br>
              <a:rPr lang="en-US" sz="2800" b="1" i="1" dirty="0" smtClean="0">
                <a:latin typeface="Times New Roman" pitchFamily="18" charset="0"/>
                <a:cs typeface="Times New Roman" pitchFamily="18" charset="0"/>
              </a:rPr>
            </a:br>
            <a:endParaRPr lang="ru-RU" sz="2800" i="1"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fontScale="90000"/>
          </a:bodyPr>
          <a:lstStyle/>
          <a:p>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300" b="1" i="1" dirty="0" smtClean="0">
                <a:latin typeface="Times New Roman" pitchFamily="18" charset="0"/>
                <a:cs typeface="Times New Roman" pitchFamily="18" charset="0"/>
              </a:rPr>
              <a:t/>
            </a:r>
            <a:br>
              <a:rPr lang="en-US" sz="2300" b="1" i="1" dirty="0" smtClean="0">
                <a:latin typeface="Times New Roman" pitchFamily="18" charset="0"/>
                <a:cs typeface="Times New Roman" pitchFamily="18" charset="0"/>
              </a:rPr>
            </a:br>
            <a:r>
              <a:rPr lang="en-US" sz="2300" b="1" i="1" dirty="0" smtClean="0">
                <a:latin typeface="Times New Roman" pitchFamily="18" charset="0"/>
                <a:cs typeface="Times New Roman" pitchFamily="18" charset="0"/>
              </a:rPr>
              <a:t/>
            </a:r>
            <a:br>
              <a:rPr lang="en-US" sz="23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ru-RU" sz="2700" i="1" dirty="0" err="1" smtClean="0">
                <a:latin typeface="Times New Roman" pitchFamily="18" charset="0"/>
                <a:cs typeface="Times New Roman" pitchFamily="18" charset="0"/>
              </a:rPr>
              <a:t>Розглянемо</a:t>
            </a:r>
            <a:r>
              <a:rPr lang="ru-RU" sz="2700" i="1" dirty="0" smtClean="0">
                <a:latin typeface="Times New Roman" pitchFamily="18" charset="0"/>
                <a:cs typeface="Times New Roman" pitchFamily="18" charset="0"/>
              </a:rPr>
              <a:t> </a:t>
            </a:r>
            <a:r>
              <a:rPr lang="en-US"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таку</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ситуацію</a:t>
            </a:r>
            <a:r>
              <a:rPr lang="ru-RU" sz="2700" i="1" dirty="0" smtClean="0">
                <a:latin typeface="Times New Roman" pitchFamily="18" charset="0"/>
                <a:cs typeface="Times New Roman" pitchFamily="18" charset="0"/>
              </a:rPr>
              <a:t> на </a:t>
            </a:r>
            <a:r>
              <a:rPr lang="ru-RU" sz="2700" i="1" dirty="0" err="1" smtClean="0">
                <a:latin typeface="Times New Roman" pitchFamily="18" charset="0"/>
                <a:cs typeface="Times New Roman" pitchFamily="18" charset="0"/>
              </a:rPr>
              <a:t>прикладі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компанії</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Сп</a:t>
            </a:r>
            <a:r>
              <a:rPr lang="uk-UA" sz="2700" i="1" dirty="0" smtClean="0">
                <a:latin typeface="Times New Roman" pitchFamily="18" charset="0"/>
                <a:cs typeface="Times New Roman" pitchFamily="18" charset="0"/>
              </a:rPr>
              <a:t>о</a:t>
            </a:r>
            <a:r>
              <a:rPr lang="ru-RU" sz="2700" i="1" dirty="0" err="1" smtClean="0">
                <a:latin typeface="Times New Roman" pitchFamily="18" charset="0"/>
                <a:cs typeface="Times New Roman" pitchFamily="18" charset="0"/>
              </a:rPr>
              <a:t>рт</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котра</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виробляє</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спортивні</a:t>
            </a:r>
            <a:r>
              <a:rPr lang="ru-RU" sz="2700" i="1" dirty="0" smtClean="0">
                <a:latin typeface="Times New Roman" pitchFamily="18" charset="0"/>
                <a:cs typeface="Times New Roman" pitchFamily="18" charset="0"/>
              </a:rPr>
              <a:t> байдарки </a:t>
            </a:r>
            <a:r>
              <a:rPr lang="ru-RU" sz="2700" i="1" dirty="0" err="1" smtClean="0">
                <a:latin typeface="Times New Roman" pitchFamily="18" charset="0"/>
                <a:cs typeface="Times New Roman" pitchFamily="18" charset="0"/>
              </a:rPr>
              <a:t>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має</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недовантажені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виробничі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потужності</a:t>
            </a:r>
            <a:r>
              <a:rPr lang="ru-RU" sz="2700" i="1" dirty="0" smtClean="0">
                <a:latin typeface="Times New Roman" pitchFamily="18" charset="0"/>
                <a:cs typeface="Times New Roman" pitchFamily="18" charset="0"/>
              </a:rPr>
              <a:t>.</a:t>
            </a:r>
            <a:br>
              <a:rPr lang="ru-RU" sz="2700" i="1" dirty="0" smtClean="0">
                <a:latin typeface="Times New Roman" pitchFamily="18" charset="0"/>
                <a:cs typeface="Times New Roman" pitchFamily="18" charset="0"/>
              </a:rPr>
            </a:br>
            <a:r>
              <a:rPr lang="ru-RU" sz="2700" i="1" dirty="0" smtClean="0">
                <a:latin typeface="Times New Roman" pitchFamily="18" charset="0"/>
                <a:cs typeface="Times New Roman" pitchFamily="18" charset="0"/>
              </a:rPr>
              <a:t>У </a:t>
            </a:r>
            <a:r>
              <a:rPr lang="ru-RU" sz="2700" i="1" dirty="0" err="1" smtClean="0">
                <a:latin typeface="Times New Roman" pitchFamily="18" charset="0"/>
                <a:cs typeface="Times New Roman" pitchFamily="18" charset="0"/>
              </a:rPr>
              <a:t>розглянутій</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ситуації</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компанія</a:t>
            </a:r>
            <a:r>
              <a:rPr lang="ru-RU" sz="2700" i="1" dirty="0" smtClean="0">
                <a:latin typeface="Times New Roman" pitchFamily="18" charset="0"/>
                <a:cs typeface="Times New Roman" pitchFamily="18" charset="0"/>
              </a:rPr>
              <a:t> мала </a:t>
            </a:r>
            <a:r>
              <a:rPr lang="ru-RU" sz="2700" i="1" dirty="0" err="1" smtClean="0">
                <a:latin typeface="Times New Roman" pitchFamily="18" charset="0"/>
                <a:cs typeface="Times New Roman" pitchFamily="18" charset="0"/>
              </a:rPr>
              <a:t>вільні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виробничі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потужності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Якщо</a:t>
            </a:r>
            <a:r>
              <a:rPr lang="ru-RU" sz="2700" i="1" dirty="0" smtClean="0">
                <a:latin typeface="Times New Roman" pitchFamily="18" charset="0"/>
                <a:cs typeface="Times New Roman" pitchFamily="18" charset="0"/>
              </a:rPr>
              <a:t> ж </a:t>
            </a:r>
            <a:r>
              <a:rPr lang="ru-RU" sz="2700" i="1" dirty="0" err="1" smtClean="0">
                <a:latin typeface="Times New Roman" pitchFamily="18" charset="0"/>
                <a:cs typeface="Times New Roman" pitchFamily="18" charset="0"/>
              </a:rPr>
              <a:t>потужності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компанії</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цілком</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завантажені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тоді</a:t>
            </a:r>
            <a:r>
              <a:rPr lang="ru-RU" sz="2700" i="1" dirty="0" smtClean="0">
                <a:latin typeface="Times New Roman" pitchFamily="18" charset="0"/>
                <a:cs typeface="Times New Roman" pitchFamily="18" charset="0"/>
              </a:rPr>
              <a:t> для </a:t>
            </a:r>
            <a:r>
              <a:rPr lang="ru-RU" sz="2700" i="1" dirty="0" err="1" smtClean="0">
                <a:latin typeface="Times New Roman" pitchFamily="18" charset="0"/>
                <a:cs typeface="Times New Roman" pitchFamily="18" charset="0"/>
              </a:rPr>
              <a:t>виконання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спеціального</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замовлення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їй</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доведеться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або</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скоротити</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випуск</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звичайної</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продукції</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або</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збіль¬шити</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постійні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накладні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витрати</a:t>
            </a:r>
            <a:r>
              <a:rPr lang="ru-RU" sz="2700" i="1" dirty="0" smtClean="0">
                <a:latin typeface="Times New Roman" pitchFamily="18" charset="0"/>
                <a:cs typeface="Times New Roman" pitchFamily="18" charset="0"/>
              </a:rPr>
              <a:t>. В </a:t>
            </a:r>
            <a:r>
              <a:rPr lang="ru-RU" sz="2700" i="1" dirty="0" err="1" smtClean="0">
                <a:latin typeface="Times New Roman" pitchFamily="18" charset="0"/>
                <a:cs typeface="Times New Roman" pitchFamily="18" charset="0"/>
              </a:rPr>
              <a:t>цьому</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разі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можливі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втрати</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пов'язані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скоро-ченням</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обсягу</a:t>
            </a:r>
            <a:r>
              <a:rPr lang="ru-RU" sz="2700" i="1" dirty="0" smtClean="0">
                <a:latin typeface="Times New Roman" pitchFamily="18" charset="0"/>
                <a:cs typeface="Times New Roman" pitchFamily="18" charset="0"/>
              </a:rPr>
              <a:t> продажу </a:t>
            </a:r>
            <a:r>
              <a:rPr lang="ru-RU" sz="2700" i="1" dirty="0" err="1" smtClean="0">
                <a:latin typeface="Times New Roman" pitchFamily="18" charset="0"/>
                <a:cs typeface="Times New Roman" pitchFamily="18" charset="0"/>
              </a:rPr>
              <a:t>звичайної</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продукції</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або</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додаткові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постійні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накладні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витрати</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теж</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будуть</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релевантні</a:t>
            </a:r>
            <a:r>
              <a:rPr lang="ru-RU" sz="2700" i="1" dirty="0" smtClean="0">
                <a:latin typeface="Times New Roman" pitchFamily="18" charset="0"/>
                <a:cs typeface="Times New Roman" pitchFamily="18" charset="0"/>
              </a:rPr>
              <a:t> для </a:t>
            </a:r>
            <a:r>
              <a:rPr lang="ru-RU" sz="2700" i="1" dirty="0" err="1" smtClean="0">
                <a:latin typeface="Times New Roman" pitchFamily="18" charset="0"/>
                <a:cs typeface="Times New Roman" pitchFamily="18" charset="0"/>
              </a:rPr>
              <a:t>диференціального</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аналізу</a:t>
            </a:r>
            <a:r>
              <a:rPr lang="ru-RU" sz="2700" i="1" dirty="0" smtClean="0">
                <a:latin typeface="Times New Roman" pitchFamily="18" charset="0"/>
                <a:cs typeface="Times New Roman" pitchFamily="18" charset="0"/>
              </a:rPr>
              <a:t>.</a:t>
            </a:r>
            <a:r>
              <a:rPr lang="ru-RU" sz="2000" dirty="0" smtClean="0"/>
              <a:t/>
            </a:r>
            <a:br>
              <a:rPr lang="ru-RU" sz="2000" dirty="0" smtClean="0"/>
            </a:br>
            <a:r>
              <a:rPr lang="ru-RU" sz="2300" i="1" dirty="0" smtClean="0">
                <a:latin typeface="Times New Roman" pitchFamily="18" charset="0"/>
                <a:cs typeface="Times New Roman" pitchFamily="18" charset="0"/>
              </a:rPr>
              <a:t/>
            </a:r>
            <a:br>
              <a:rPr lang="ru-RU" sz="2300" i="1" dirty="0" smtClean="0">
                <a:latin typeface="Times New Roman" pitchFamily="18" charset="0"/>
                <a:cs typeface="Times New Roman" pitchFamily="18" charset="0"/>
              </a:rPr>
            </a:br>
            <a:r>
              <a:rPr lang="en-US" sz="2300" i="1" dirty="0" smtClean="0">
                <a:latin typeface="Times New Roman" pitchFamily="18" charset="0"/>
                <a:cs typeface="Times New Roman" pitchFamily="18" charset="0"/>
              </a:rPr>
              <a:t/>
            </a:r>
            <a:br>
              <a:rPr lang="en-US" sz="2300" i="1" dirty="0" smtClean="0">
                <a:latin typeface="Times New Roman" pitchFamily="18" charset="0"/>
                <a:cs typeface="Times New Roman" pitchFamily="18" charset="0"/>
              </a:rPr>
            </a:br>
            <a:r>
              <a:rPr lang="ru-RU" sz="2400" dirty="0" smtClean="0"/>
              <a:t/>
            </a:r>
            <a:br>
              <a:rPr lang="ru-RU" sz="2400" dirty="0" smtClean="0"/>
            </a:br>
            <a:r>
              <a:rPr lang="ru-RU" sz="2400" i="1" dirty="0" smtClean="0">
                <a:latin typeface="Times New Roman" pitchFamily="18" charset="0"/>
                <a:cs typeface="Times New Roman" pitchFamily="18" charset="0"/>
              </a:rPr>
              <a:t/>
            </a:r>
            <a:br>
              <a:rPr lang="ru-RU" sz="2400" i="1" dirty="0" smtClean="0">
                <a:latin typeface="Times New Roman" pitchFamily="18" charset="0"/>
                <a:cs typeface="Times New Roman" pitchFamily="18" charset="0"/>
              </a:rPr>
            </a:br>
            <a:r>
              <a:rPr lang="ru-RU" sz="2400" dirty="0" smtClean="0"/>
              <a:t/>
            </a:r>
            <a:br>
              <a:rPr lang="ru-RU" sz="2400" dirty="0" smtClean="0"/>
            </a:br>
            <a:r>
              <a:rPr lang="ru-RU" sz="2400" dirty="0" smtClean="0"/>
              <a:t/>
            </a:r>
            <a:br>
              <a:rPr lang="ru-RU" sz="2400" dirty="0" smtClean="0"/>
            </a:br>
            <a:r>
              <a:rPr lang="ru-RU" sz="2400" i="1" dirty="0" smtClean="0">
                <a:latin typeface="Times New Roman" pitchFamily="18" charset="0"/>
                <a:cs typeface="Times New Roman" pitchFamily="18" charset="0"/>
              </a:rPr>
              <a:t> </a:t>
            </a:r>
            <a:r>
              <a:rPr lang="ru-RU" sz="2400" dirty="0" smtClean="0"/>
              <a:t/>
            </a:r>
            <a:br>
              <a:rPr lang="ru-RU" sz="2400" dirty="0" smtClean="0"/>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ru-RU" sz="2800" dirty="0" smtClean="0"/>
              <a:t/>
            </a:r>
            <a:br>
              <a:rPr lang="ru-RU" sz="2800" dirty="0" smtClean="0"/>
            </a:br>
            <a:r>
              <a:rPr lang="en-US" sz="2800" b="1" i="1" dirty="0" smtClean="0">
                <a:latin typeface="Times New Roman" pitchFamily="18" charset="0"/>
                <a:cs typeface="Times New Roman" pitchFamily="18" charset="0"/>
              </a:rPr>
              <a:t/>
            </a:r>
            <a:br>
              <a:rPr lang="en-US" sz="2800" b="1" i="1" dirty="0" smtClean="0">
                <a:latin typeface="Times New Roman" pitchFamily="18" charset="0"/>
                <a:cs typeface="Times New Roman" pitchFamily="18" charset="0"/>
              </a:rPr>
            </a:br>
            <a:endParaRPr lang="ru-RU" sz="2800"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a:bodyPr>
          <a:lstStyle/>
          <a:p>
            <a:r>
              <a:rPr lang="ru-RU" sz="2000" b="1" i="1" dirty="0" err="1" smtClean="0">
                <a:latin typeface="Times New Roman" pitchFamily="18" charset="0"/>
                <a:cs typeface="Times New Roman" pitchFamily="18" charset="0"/>
              </a:rPr>
              <a:t>Аналіз</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варіантів</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альтернативних</a:t>
            </a:r>
            <a:r>
              <a:rPr lang="ru-RU" sz="2000" b="1" i="1" dirty="0" smtClean="0">
                <a:latin typeface="Times New Roman" pitchFamily="18" charset="0"/>
                <a:cs typeface="Times New Roman" pitchFamily="18" charset="0"/>
              </a:rPr>
              <a:t> </a:t>
            </a:r>
            <a:r>
              <a:rPr lang="ru-RU" sz="2000" b="1" i="1" dirty="0" err="1" smtClean="0">
                <a:latin typeface="Times New Roman" pitchFamily="18" charset="0"/>
                <a:cs typeface="Times New Roman" pitchFamily="18" charset="0"/>
              </a:rPr>
              <a:t>рішень</a:t>
            </a:r>
            <a:r>
              <a:rPr lang="ru-RU" sz="2000" b="1"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a:r>
            <a:br>
              <a:rPr lang="en-US" sz="2000" i="1" dirty="0" smtClean="0">
                <a:latin typeface="Times New Roman" pitchFamily="18" charset="0"/>
                <a:cs typeface="Times New Roman" pitchFamily="18" charset="0"/>
              </a:rPr>
            </a:br>
            <a:r>
              <a:rPr lang="ru-RU" sz="2000" i="1" dirty="0" smtClean="0">
                <a:latin typeface="Times New Roman" pitchFamily="18" charset="0"/>
                <a:cs typeface="Times New Roman" pitchFamily="18" charset="0"/>
              </a:rPr>
              <a:t>При </a:t>
            </a:r>
            <a:r>
              <a:rPr lang="ru-RU" sz="2000" i="1" dirty="0" err="1" smtClean="0">
                <a:latin typeface="Times New Roman" pitchFamily="18" charset="0"/>
                <a:cs typeface="Times New Roman" pitchFamily="18" charset="0"/>
              </a:rPr>
              <a:t>ухваленні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значимі</a:t>
            </a:r>
            <a:r>
              <a:rPr lang="ru-RU" sz="2000" i="1" dirty="0" smtClean="0">
                <a:latin typeface="Times New Roman" pitchFamily="18" charset="0"/>
                <a:cs typeface="Times New Roman" pitchFamily="18" charset="0"/>
              </a:rPr>
              <a:t> для </a:t>
            </a:r>
            <a:r>
              <a:rPr lang="ru-RU" sz="2000" i="1" dirty="0" err="1" smtClean="0">
                <a:latin typeface="Times New Roman" pitchFamily="18" charset="0"/>
                <a:cs typeface="Times New Roman" pitchFamily="18" charset="0"/>
              </a:rPr>
              <a:t>нього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тільки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витрати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надходження</a:t>
            </a:r>
            <a:r>
              <a:rPr lang="ru-RU" sz="2000" i="1" dirty="0" smtClean="0">
                <a:latin typeface="Times New Roman" pitchFamily="18" charset="0"/>
                <a:cs typeface="Times New Roman" pitchFamily="18" charset="0"/>
              </a:rPr>
              <a:t>, величина </a:t>
            </a:r>
            <a:r>
              <a:rPr lang="ru-RU" sz="2000" i="1" dirty="0" err="1" smtClean="0">
                <a:latin typeface="Times New Roman" pitchFamily="18" charset="0"/>
                <a:cs typeface="Times New Roman" pitchFamily="18" charset="0"/>
              </a:rPr>
              <a:t>яких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залежить</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від</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прийнятого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Такі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витрати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надходження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називаються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релевантними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тобто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прийнятими</a:t>
            </a:r>
            <a:r>
              <a:rPr lang="ru-RU" sz="2000" i="1" dirty="0" smtClean="0">
                <a:latin typeface="Times New Roman" pitchFamily="18" charset="0"/>
                <a:cs typeface="Times New Roman" pitchFamily="18" charset="0"/>
              </a:rPr>
              <a:t> в </a:t>
            </a:r>
            <a:r>
              <a:rPr lang="ru-RU" sz="2000" i="1" dirty="0" err="1" smtClean="0">
                <a:latin typeface="Times New Roman" pitchFamily="18" charset="0"/>
                <a:cs typeface="Times New Roman" pitchFamily="18" charset="0"/>
              </a:rPr>
              <a:t>розрахунок</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Витрати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надходження</a:t>
            </a:r>
            <a:r>
              <a:rPr lang="ru-RU" sz="2000" i="1" dirty="0" smtClean="0">
                <a:latin typeface="Times New Roman" pitchFamily="18" charset="0"/>
                <a:cs typeface="Times New Roman" pitchFamily="18" charset="0"/>
              </a:rPr>
              <a:t>, величина </a:t>
            </a:r>
            <a:r>
              <a:rPr lang="ru-RU" sz="2000" i="1" dirty="0" err="1" smtClean="0">
                <a:latin typeface="Times New Roman" pitchFamily="18" charset="0"/>
                <a:cs typeface="Times New Roman" pitchFamily="18" charset="0"/>
              </a:rPr>
              <a:t>яких</a:t>
            </a:r>
            <a:r>
              <a:rPr lang="ru-RU" sz="2000" i="1" dirty="0" smtClean="0">
                <a:latin typeface="Times New Roman" pitchFamily="18" charset="0"/>
                <a:cs typeface="Times New Roman" pitchFamily="18" charset="0"/>
              </a:rPr>
              <a:t> не </a:t>
            </a:r>
            <a:r>
              <a:rPr lang="ru-RU" sz="2000" i="1" dirty="0" err="1" smtClean="0">
                <a:latin typeface="Times New Roman" pitchFamily="18" charset="0"/>
                <a:cs typeface="Times New Roman" pitchFamily="18" charset="0"/>
              </a:rPr>
              <a:t>залежить</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від</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прийнятого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є</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нерелевантними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a:t>
            </a:r>
            <a:r>
              <a:rPr lang="ru-RU" sz="2000" i="1" dirty="0" smtClean="0">
                <a:latin typeface="Times New Roman" pitchFamily="18" charset="0"/>
                <a:cs typeface="Times New Roman" pitchFamily="18" charset="0"/>
              </a:rPr>
              <a:t> тому не </a:t>
            </a:r>
            <a:r>
              <a:rPr lang="ru-RU" sz="2000" i="1" dirty="0" err="1" smtClean="0">
                <a:latin typeface="Times New Roman" pitchFamily="18" charset="0"/>
                <a:cs typeface="Times New Roman" pitchFamily="18" charset="0"/>
              </a:rPr>
              <a:t>враховуються</a:t>
            </a:r>
            <a:r>
              <a:rPr lang="ru-RU" sz="2000" i="1" dirty="0" smtClean="0">
                <a:latin typeface="Times New Roman" pitchFamily="18" charset="0"/>
                <a:cs typeface="Times New Roman" pitchFamily="18" charset="0"/>
              </a:rPr>
              <a:t> при </a:t>
            </a:r>
            <a:r>
              <a:rPr lang="ru-RU" sz="2000" i="1" dirty="0" err="1" smtClean="0">
                <a:latin typeface="Times New Roman" pitchFamily="18" charset="0"/>
                <a:cs typeface="Times New Roman" pitchFamily="18" charset="0"/>
              </a:rPr>
              <a:t>ухваленні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рішення</a:t>
            </a:r>
            <a:r>
              <a:rPr lang="ru-RU" sz="2000" i="1" dirty="0" smtClean="0">
                <a:latin typeface="Times New Roman" pitchFamily="18" charset="0"/>
                <a:cs typeface="Times New Roman" pitchFamily="18" charset="0"/>
              </a:rPr>
              <a:t>. Таким чином, </a:t>
            </a:r>
            <a:r>
              <a:rPr lang="ru-RU" sz="2000" i="1" dirty="0" err="1" smtClean="0">
                <a:latin typeface="Times New Roman" pitchFamily="18" charset="0"/>
                <a:cs typeface="Times New Roman" pitchFamily="18" charset="0"/>
              </a:rPr>
              <a:t>релевантними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фінансовими</a:t>
            </a:r>
            <a:r>
              <a:rPr lang="ru-RU" sz="2000" i="1" dirty="0" smtClean="0">
                <a:latin typeface="Times New Roman" pitchFamily="18" charset="0"/>
                <a:cs typeface="Times New Roman" pitchFamily="18" charset="0"/>
              </a:rPr>
              <a:t> параметрами, </a:t>
            </a:r>
            <a:r>
              <a:rPr lang="ru-RU" sz="2000" i="1" dirty="0" err="1" smtClean="0">
                <a:latin typeface="Times New Roman" pitchFamily="18" charset="0"/>
                <a:cs typeface="Times New Roman" pitchFamily="18" charset="0"/>
              </a:rPr>
              <a:t>аналізованими</a:t>
            </a:r>
            <a:r>
              <a:rPr lang="ru-RU" sz="2000" i="1" dirty="0" smtClean="0">
                <a:latin typeface="Times New Roman" pitchFamily="18" charset="0"/>
                <a:cs typeface="Times New Roman" pitchFamily="18" charset="0"/>
              </a:rPr>
              <a:t> в </a:t>
            </a:r>
            <a:r>
              <a:rPr lang="ru-RU" sz="2000" i="1" dirty="0" err="1" smtClean="0">
                <a:latin typeface="Times New Roman" pitchFamily="18" charset="0"/>
                <a:cs typeface="Times New Roman" pitchFamily="18" charset="0"/>
              </a:rPr>
              <a:t>процесі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ухвалення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є</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майбутні</a:t>
            </a:r>
            <a:r>
              <a:rPr lang="ru-RU" sz="2000" i="1" dirty="0" smtClean="0">
                <a:latin typeface="Times New Roman" pitchFamily="18" charset="0"/>
                <a:cs typeface="Times New Roman" pitchFamily="18" charset="0"/>
              </a:rPr>
              <a:t> потоки </a:t>
            </a:r>
            <a:r>
              <a:rPr lang="ru-RU" sz="2000" i="1" dirty="0" err="1" smtClean="0">
                <a:latin typeface="Times New Roman" pitchFamily="18" charset="0"/>
                <a:cs typeface="Times New Roman" pitchFamily="18" charset="0"/>
              </a:rPr>
              <a:t>готівки</a:t>
            </a:r>
            <a:r>
              <a:rPr lang="ru-RU" sz="2000" i="1" dirty="0" smtClean="0">
                <a:latin typeface="Times New Roman" pitchFamily="18" charset="0"/>
                <a:cs typeface="Times New Roman" pitchFamily="18" charset="0"/>
              </a:rPr>
              <a:t>, величина </a:t>
            </a:r>
            <a:r>
              <a:rPr lang="ru-RU" sz="2000" i="1" dirty="0" err="1" smtClean="0">
                <a:latin typeface="Times New Roman" pitchFamily="18" charset="0"/>
                <a:cs typeface="Times New Roman" pitchFamily="18" charset="0"/>
              </a:rPr>
              <a:t>яких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залежить</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від</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розглянутих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альтернативних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варіантів</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Інакше</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кажучи</a:t>
            </a:r>
            <a:r>
              <a:rPr lang="ru-RU" sz="2000" i="1" dirty="0" smtClean="0">
                <a:latin typeface="Times New Roman" pitchFamily="18" charset="0"/>
                <a:cs typeface="Times New Roman" pitchFamily="18" charset="0"/>
              </a:rPr>
              <a:t>, у </a:t>
            </a:r>
            <a:r>
              <a:rPr lang="ru-RU" sz="2000" i="1" dirty="0" err="1" smtClean="0">
                <a:latin typeface="Times New Roman" pitchFamily="18" charset="0"/>
                <a:cs typeface="Times New Roman" pitchFamily="18" charset="0"/>
              </a:rPr>
              <a:t>розрахунок</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повинні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прийматися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тільки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прирістні</a:t>
            </a:r>
            <a:r>
              <a:rPr lang="ru-RU" sz="2000" i="1" dirty="0" smtClean="0">
                <a:latin typeface="Times New Roman" pitchFamily="18" charset="0"/>
                <a:cs typeface="Times New Roman" pitchFamily="18" charset="0"/>
              </a:rPr>
              <a:t> потоки </a:t>
            </a:r>
            <a:r>
              <a:rPr lang="ru-RU" sz="2000" i="1" dirty="0" err="1" smtClean="0">
                <a:latin typeface="Times New Roman" pitchFamily="18" charset="0"/>
                <a:cs typeface="Times New Roman" pitchFamily="18" charset="0"/>
              </a:rPr>
              <a:t>коштів</a:t>
            </a:r>
            <a:r>
              <a:rPr lang="ru-RU" sz="2000" i="1" dirty="0" smtClean="0">
                <a:latin typeface="Times New Roman" pitchFamily="18" charset="0"/>
                <a:cs typeface="Times New Roman" pitchFamily="18" charset="0"/>
              </a:rPr>
              <a:t>, а потоки, </a:t>
            </a:r>
            <a:r>
              <a:rPr lang="ru-RU" sz="2000" i="1" dirty="0" err="1" smtClean="0">
                <a:latin typeface="Times New Roman" pitchFamily="18" charset="0"/>
                <a:cs typeface="Times New Roman" pitchFamily="18" charset="0"/>
              </a:rPr>
              <a:t>незмінні</a:t>
            </a:r>
            <a:r>
              <a:rPr lang="ru-RU" sz="2000" i="1" dirty="0" smtClean="0">
                <a:latin typeface="Times New Roman" pitchFamily="18" charset="0"/>
                <a:cs typeface="Times New Roman" pitchFamily="18" charset="0"/>
              </a:rPr>
              <a:t> при будь</a:t>
            </a:r>
            <a:r>
              <a:rPr lang="en-US"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якому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варіанті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є</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нерелевантними</a:t>
            </a:r>
            <a:r>
              <a:rPr lang="ru-RU" sz="2000" i="1" dirty="0" smtClean="0">
                <a:latin typeface="Times New Roman" pitchFamily="18" charset="0"/>
                <a:cs typeface="Times New Roman" pitchFamily="18" charset="0"/>
              </a:rPr>
              <a:t> для </a:t>
            </a:r>
            <a:r>
              <a:rPr lang="ru-RU" sz="2000" i="1" dirty="0" err="1" smtClean="0">
                <a:latin typeface="Times New Roman" pitchFamily="18" charset="0"/>
                <a:cs typeface="Times New Roman" pitchFamily="18" charset="0"/>
              </a:rPr>
              <a:t>розглянутого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рішення</a:t>
            </a:r>
            <a:r>
              <a:rPr lang="ru-RU" sz="2000"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Оскільки</a:t>
            </a:r>
            <a:r>
              <a:rPr lang="ru-RU" sz="2000" i="1" dirty="0" smtClean="0">
                <a:latin typeface="Times New Roman" pitchFamily="18" charset="0"/>
                <a:cs typeface="Times New Roman" pitchFamily="18" charset="0"/>
              </a:rPr>
              <a:t> при </a:t>
            </a:r>
            <a:r>
              <a:rPr lang="ru-RU" sz="2000" i="1" dirty="0" err="1" smtClean="0">
                <a:latin typeface="Times New Roman" pitchFamily="18" charset="0"/>
                <a:cs typeface="Times New Roman" pitchFamily="18" charset="0"/>
              </a:rPr>
              <a:t>ухваленні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вибір</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майбутнього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варіанта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дій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робиться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декількох</a:t>
            </a:r>
            <a:r>
              <a:rPr lang="ru-RU" sz="2000" i="1" dirty="0" smtClean="0">
                <a:latin typeface="Times New Roman" pitchFamily="18" charset="0"/>
                <a:cs typeface="Times New Roman" pitchFamily="18" charset="0"/>
              </a:rPr>
              <a:t> альтернатив </a:t>
            </a:r>
            <a:r>
              <a:rPr lang="ru-RU" sz="2000" i="1" dirty="0" err="1" smtClean="0">
                <a:latin typeface="Times New Roman" pitchFamily="18" charset="0"/>
                <a:cs typeface="Times New Roman" pitchFamily="18" charset="0"/>
              </a:rPr>
              <a:t>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нічого</a:t>
            </a:r>
            <a:r>
              <a:rPr lang="ru-RU" sz="2000" i="1" dirty="0" smtClean="0">
                <a:latin typeface="Times New Roman" pitchFamily="18" charset="0"/>
                <a:cs typeface="Times New Roman" pitchFamily="18" charset="0"/>
              </a:rPr>
              <a:t> не </a:t>
            </a:r>
            <a:r>
              <a:rPr lang="ru-RU" sz="2000" i="1" dirty="0" err="1" smtClean="0">
                <a:latin typeface="Times New Roman" pitchFamily="18" charset="0"/>
                <a:cs typeface="Times New Roman" pitchFamily="18" charset="0"/>
              </a:rPr>
              <a:t>можна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зробити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щоб</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змінити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минуле</a:t>
            </a:r>
            <a:r>
              <a:rPr lang="ru-RU" sz="2000" i="1" dirty="0" smtClean="0">
                <a:latin typeface="Times New Roman" pitchFamily="18" charset="0"/>
                <a:cs typeface="Times New Roman" pitchFamily="18" charset="0"/>
              </a:rPr>
              <a:t>, то </a:t>
            </a:r>
            <a:r>
              <a:rPr lang="ru-RU" sz="2000" i="1" dirty="0" err="1" smtClean="0">
                <a:latin typeface="Times New Roman" pitchFamily="18" charset="0"/>
                <a:cs typeface="Times New Roman" pitchFamily="18" charset="0"/>
              </a:rPr>
              <a:t>минулі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витрати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є</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нерелевантними</a:t>
            </a:r>
            <a:r>
              <a:rPr lang="ru-RU" sz="2000" i="1" dirty="0" smtClean="0">
                <a:latin typeface="Times New Roman" pitchFamily="18" charset="0"/>
                <a:cs typeface="Times New Roman" pitchFamily="18" charset="0"/>
              </a:rPr>
              <a:t> для </a:t>
            </a:r>
            <a:r>
              <a:rPr lang="ru-RU" sz="2000" i="1" dirty="0" err="1" smtClean="0">
                <a:latin typeface="Times New Roman" pitchFamily="18" charset="0"/>
                <a:cs typeface="Times New Roman" pitchFamily="18" charset="0"/>
              </a:rPr>
              <a:t>розглянутого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Розберемо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випадок</a:t>
            </a:r>
            <a:r>
              <a:rPr lang="ru-RU" sz="2000" i="1" dirty="0" smtClean="0">
                <a:latin typeface="Times New Roman" pitchFamily="18" charset="0"/>
                <a:cs typeface="Times New Roman" pitchFamily="18" charset="0"/>
              </a:rPr>
              <a:t>, коли </a:t>
            </a:r>
            <a:r>
              <a:rPr lang="ru-RU" sz="2000" i="1" dirty="0" err="1" smtClean="0">
                <a:latin typeface="Times New Roman" pitchFamily="18" charset="0"/>
                <a:cs typeface="Times New Roman" pitchFamily="18" charset="0"/>
              </a:rPr>
              <a:t>людині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необхідно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зробити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вибір</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між</a:t>
            </a:r>
            <a:r>
              <a:rPr lang="ru-RU" sz="2000" i="1" dirty="0" smtClean="0">
                <a:latin typeface="Times New Roman" pitchFamily="18" charset="0"/>
                <a:cs typeface="Times New Roman" pitchFamily="18" charset="0"/>
              </a:rPr>
              <a:t> покупкою </a:t>
            </a:r>
            <a:r>
              <a:rPr lang="ru-RU" sz="2000" i="1" dirty="0" err="1" smtClean="0">
                <a:latin typeface="Times New Roman" pitchFamily="18" charset="0"/>
                <a:cs typeface="Times New Roman" pitchFamily="18" charset="0"/>
              </a:rPr>
              <a:t>проїзного</a:t>
            </a:r>
            <a:r>
              <a:rPr lang="ru-RU" sz="2000" i="1" dirty="0" smtClean="0">
                <a:latin typeface="Times New Roman" pitchFamily="18" charset="0"/>
                <a:cs typeface="Times New Roman" pitchFamily="18" charset="0"/>
              </a:rPr>
              <a:t> квитка на </a:t>
            </a:r>
            <a:r>
              <a:rPr lang="ru-RU" sz="2000" i="1" dirty="0" err="1" smtClean="0">
                <a:latin typeface="Times New Roman" pitchFamily="18" charset="0"/>
                <a:cs typeface="Times New Roman" pitchFamily="18" charset="0"/>
              </a:rPr>
              <a:t>місяць</a:t>
            </a:r>
            <a:r>
              <a:rPr lang="ru-RU" sz="2000" i="1" dirty="0" smtClean="0">
                <a:latin typeface="Times New Roman" pitchFamily="18" charset="0"/>
                <a:cs typeface="Times New Roman" pitchFamily="18" charset="0"/>
              </a:rPr>
              <a:t> для </a:t>
            </a:r>
            <a:r>
              <a:rPr lang="ru-RU" sz="2000" i="1" dirty="0" err="1" smtClean="0">
                <a:latin typeface="Times New Roman" pitchFamily="18" charset="0"/>
                <a:cs typeface="Times New Roman" pitchFamily="18" charset="0"/>
              </a:rPr>
              <a:t>проїзду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залізницею</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використанням</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для</a:t>
            </a:r>
            <a:r>
              <a:rPr lang="ru-RU" sz="2000" i="1" dirty="0" smtClean="0">
                <a:latin typeface="Times New Roman" pitchFamily="18" charset="0"/>
                <a:cs typeface="Times New Roman" pitchFamily="18" charset="0"/>
              </a:rPr>
              <a:t> тих же </a:t>
            </a:r>
            <a:r>
              <a:rPr lang="ru-RU" sz="2000" i="1" dirty="0" err="1" smtClean="0">
                <a:latin typeface="Times New Roman" pitchFamily="18" charset="0"/>
                <a:cs typeface="Times New Roman" pitchFamily="18" charset="0"/>
              </a:rPr>
              <a:t>поїздок</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особистої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автомашини</a:t>
            </a:r>
            <a:r>
              <a:rPr lang="ru-RU" sz="1800" i="1" dirty="0" smtClean="0">
                <a:latin typeface="Times New Roman" pitchFamily="18" charset="0"/>
                <a:cs typeface="Times New Roman" pitchFamily="18" charset="0"/>
              </a:rPr>
              <a:t>. </a:t>
            </a:r>
            <a:endParaRPr lang="ru-RU" sz="1800" i="1"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a:bodyPr>
          <a:lstStyle/>
          <a:p>
            <a:r>
              <a:rPr lang="ru-RU" sz="2000" i="1" dirty="0" err="1" smtClean="0">
                <a:latin typeface="Times New Roman" pitchFamily="18" charset="0"/>
                <a:cs typeface="Times New Roman" pitchFamily="18" charset="0"/>
              </a:rPr>
              <a:t>Припустимо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що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ця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людина</a:t>
            </a:r>
            <a:r>
              <a:rPr lang="ru-RU" sz="2000" i="1" dirty="0" smtClean="0">
                <a:latin typeface="Times New Roman" pitchFamily="18" charset="0"/>
                <a:cs typeface="Times New Roman" pitchFamily="18" charset="0"/>
              </a:rPr>
              <a:t> в </a:t>
            </a:r>
            <a:r>
              <a:rPr lang="ru-RU" sz="2000" i="1" dirty="0" err="1" smtClean="0">
                <a:latin typeface="Times New Roman" pitchFamily="18" charset="0"/>
                <a:cs typeface="Times New Roman" pitchFamily="18" charset="0"/>
              </a:rPr>
              <a:t>будь-якому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разі</a:t>
            </a:r>
            <a:r>
              <a:rPr lang="ru-RU" sz="2000" i="1" dirty="0" smtClean="0">
                <a:latin typeface="Times New Roman" pitchFamily="18" charset="0"/>
                <a:cs typeface="Times New Roman" pitchFamily="18" charset="0"/>
              </a:rPr>
              <a:t> буде </a:t>
            </a:r>
            <a:r>
              <a:rPr lang="ru-RU" sz="2000" i="1" dirty="0" err="1" smtClean="0">
                <a:latin typeface="Times New Roman" pitchFamily="18" charset="0"/>
                <a:cs typeface="Times New Roman" pitchFamily="18" charset="0"/>
              </a:rPr>
              <a:t>власником</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автомобіля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незалежно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від</a:t>
            </a:r>
            <a:r>
              <a:rPr lang="ru-RU" sz="2000" i="1" dirty="0" smtClean="0">
                <a:latin typeface="Times New Roman" pitchFamily="18" charset="0"/>
                <a:cs typeface="Times New Roman" pitchFamily="18" charset="0"/>
              </a:rPr>
              <a:t> того, буде вона ним </a:t>
            </a:r>
            <a:r>
              <a:rPr lang="ru-RU" sz="2000" i="1" dirty="0" err="1" smtClean="0">
                <a:latin typeface="Times New Roman" pitchFamily="18" charset="0"/>
                <a:cs typeface="Times New Roman" pitchFamily="18" charset="0"/>
              </a:rPr>
              <a:t>користуватися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або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вибере</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варіант</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поїздок</a:t>
            </a:r>
            <a:r>
              <a:rPr lang="ru-RU" sz="2000" i="1" dirty="0" smtClean="0">
                <a:latin typeface="Times New Roman" pitchFamily="18" charset="0"/>
                <a:cs typeface="Times New Roman" pitchFamily="18" charset="0"/>
              </a:rPr>
              <a:t> на </a:t>
            </a:r>
            <a:r>
              <a:rPr lang="ru-RU" sz="2000" i="1" dirty="0" err="1" smtClean="0">
                <a:latin typeface="Times New Roman" pitchFamily="18" charset="0"/>
                <a:cs typeface="Times New Roman" pitchFamily="18" charset="0"/>
              </a:rPr>
              <a:t>поїзді</a:t>
            </a:r>
            <a:r>
              <a:rPr lang="ru-RU" sz="2000" i="1" dirty="0" smtClean="0">
                <a:latin typeface="Times New Roman" pitchFamily="18" charset="0"/>
                <a:cs typeface="Times New Roman" pitchFamily="18" charset="0"/>
              </a:rPr>
              <a:t>. У </a:t>
            </a:r>
            <a:r>
              <a:rPr lang="ru-RU" sz="2000" i="1" dirty="0" err="1" smtClean="0">
                <a:latin typeface="Times New Roman" pitchFamily="18" charset="0"/>
                <a:cs typeface="Times New Roman" pitchFamily="18" charset="0"/>
              </a:rPr>
              <a:t>цьому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випадку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витрати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пов'язані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із</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загальним</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обслуговуванням</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автомобіля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сплатою</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податку</a:t>
            </a:r>
            <a:r>
              <a:rPr lang="ru-RU" sz="2000" i="1" dirty="0" smtClean="0">
                <a:latin typeface="Times New Roman" pitchFamily="18" charset="0"/>
                <a:cs typeface="Times New Roman" pitchFamily="18" charset="0"/>
              </a:rPr>
              <a:t> на </a:t>
            </a:r>
            <a:r>
              <a:rPr lang="ru-RU" sz="2000" i="1" dirty="0" err="1" smtClean="0">
                <a:latin typeface="Times New Roman" pitchFamily="18" charset="0"/>
                <a:cs typeface="Times New Roman" pitchFamily="18" charset="0"/>
              </a:rPr>
              <a:t>транспортні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засоби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страхуванням</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є</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нерелевантними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бо</a:t>
            </a:r>
            <a:r>
              <a:rPr lang="ru-RU" sz="2000" i="1" dirty="0" smtClean="0">
                <a:latin typeface="Times New Roman" pitchFamily="18" charset="0"/>
                <a:cs typeface="Times New Roman" pitchFamily="18" charset="0"/>
              </a:rPr>
              <a:t> вони </a:t>
            </a:r>
            <a:r>
              <a:rPr lang="ru-RU" sz="2000" i="1" dirty="0" err="1" smtClean="0">
                <a:latin typeface="Times New Roman" pitchFamily="18" charset="0"/>
                <a:cs typeface="Times New Roman" pitchFamily="18" charset="0"/>
              </a:rPr>
              <a:t>залишаються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тими</a:t>
            </a:r>
            <a:r>
              <a:rPr lang="ru-RU" sz="2000" i="1" dirty="0" smtClean="0">
                <a:latin typeface="Times New Roman" pitchFamily="18" charset="0"/>
                <a:cs typeface="Times New Roman" pitchFamily="18" charset="0"/>
              </a:rPr>
              <a:t> самими при </a:t>
            </a:r>
            <a:r>
              <a:rPr lang="ru-RU" sz="2000" i="1" dirty="0" err="1" smtClean="0">
                <a:latin typeface="Times New Roman" pitchFamily="18" charset="0"/>
                <a:cs typeface="Times New Roman" pitchFamily="18" charset="0"/>
              </a:rPr>
              <a:t>будь-якому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варіанті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поїздок</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цієї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людини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Однак</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витрати</a:t>
            </a:r>
            <a:r>
              <a:rPr lang="ru-RU" sz="2000" i="1" dirty="0" smtClean="0">
                <a:latin typeface="Times New Roman" pitchFamily="18" charset="0"/>
                <a:cs typeface="Times New Roman" pitchFamily="18" charset="0"/>
              </a:rPr>
              <a:t> на бензин </a:t>
            </a:r>
            <a:r>
              <a:rPr lang="ru-RU" sz="2000" i="1" dirty="0" err="1" smtClean="0">
                <a:latin typeface="Times New Roman" pitchFamily="18" charset="0"/>
                <a:cs typeface="Times New Roman" pitchFamily="18" charset="0"/>
              </a:rPr>
              <a:t>релевантні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оскільки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змінюються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залежно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від</a:t>
            </a:r>
            <a:r>
              <a:rPr lang="ru-RU" sz="2000" i="1" dirty="0" smtClean="0">
                <a:latin typeface="Times New Roman" pitchFamily="18" charset="0"/>
                <a:cs typeface="Times New Roman" pitchFamily="18" charset="0"/>
              </a:rPr>
              <a:t> того, </a:t>
            </a:r>
            <a:r>
              <a:rPr lang="ru-RU" sz="2000" i="1" dirty="0" err="1" smtClean="0">
                <a:latin typeface="Times New Roman" pitchFamily="18" charset="0"/>
                <a:cs typeface="Times New Roman" pitchFamily="18" charset="0"/>
              </a:rPr>
              <a:t>який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використовується</a:t>
            </a:r>
            <a:r>
              <a:rPr lang="ru-RU" sz="2000" i="1" dirty="0" smtClean="0">
                <a:latin typeface="Times New Roman" pitchFamily="18" charset="0"/>
                <a:cs typeface="Times New Roman" pitchFamily="18" charset="0"/>
              </a:rPr>
              <a:t> вид транспорту. </a:t>
            </a:r>
            <a:r>
              <a:rPr lang="en-US" sz="2000" i="1" dirty="0" smtClean="0">
                <a:latin typeface="Times New Roman" pitchFamily="18" charset="0"/>
                <a:cs typeface="Times New Roman" pitchFamily="18" charset="0"/>
              </a:rPr>
              <a:t/>
            </a:r>
            <a:br>
              <a:rPr lang="en-US" sz="2000" i="1" dirty="0" smtClean="0">
                <a:latin typeface="Times New Roman" pitchFamily="18" charset="0"/>
                <a:cs typeface="Times New Roman" pitchFamily="18" charset="0"/>
              </a:rPr>
            </a:br>
            <a:r>
              <a:rPr lang="ru-RU" sz="2000" i="1" dirty="0" err="1" smtClean="0">
                <a:latin typeface="Times New Roman" pitchFamily="18" charset="0"/>
                <a:cs typeface="Times New Roman" pitchFamily="18" charset="0"/>
              </a:rPr>
              <a:t>Ті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фактори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які</a:t>
            </a:r>
            <a:r>
              <a:rPr lang="ru-RU" sz="2000" i="1" dirty="0" smtClean="0">
                <a:latin typeface="Times New Roman" pitchFamily="18" charset="0"/>
                <a:cs typeface="Times New Roman" pitchFamily="18" charset="0"/>
              </a:rPr>
              <a:t> не </a:t>
            </a:r>
            <a:r>
              <a:rPr lang="ru-RU" sz="2000" i="1" dirty="0" err="1" smtClean="0">
                <a:latin typeface="Times New Roman" pitchFamily="18" charset="0"/>
                <a:cs typeface="Times New Roman" pitchFamily="18" charset="0"/>
              </a:rPr>
              <a:t>можуть</a:t>
            </a:r>
            <a:r>
              <a:rPr lang="ru-RU" sz="2000" i="1" dirty="0" smtClean="0">
                <a:latin typeface="Times New Roman" pitchFamily="18" charset="0"/>
                <a:cs typeface="Times New Roman" pitchFamily="18" charset="0"/>
              </a:rPr>
              <a:t> бути </a:t>
            </a:r>
            <a:r>
              <a:rPr lang="ru-RU" sz="2000" i="1" dirty="0" err="1" smtClean="0">
                <a:latin typeface="Times New Roman" pitchFamily="18" charset="0"/>
                <a:cs typeface="Times New Roman" pitchFamily="18" charset="0"/>
              </a:rPr>
              <a:t>виражені</a:t>
            </a:r>
            <a:r>
              <a:rPr lang="ru-RU" sz="2000" i="1" dirty="0" smtClean="0">
                <a:latin typeface="Times New Roman" pitchFamily="18" charset="0"/>
                <a:cs typeface="Times New Roman" pitchFamily="18" charset="0"/>
              </a:rPr>
              <a:t> в грошовому </a:t>
            </a:r>
            <a:r>
              <a:rPr lang="ru-RU" sz="2000" i="1" dirty="0" err="1" smtClean="0">
                <a:latin typeface="Times New Roman" pitchFamily="18" charset="0"/>
                <a:cs typeface="Times New Roman" pitchFamily="18" charset="0"/>
              </a:rPr>
              <a:t>вимірі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класифікуються</a:t>
            </a:r>
            <a:r>
              <a:rPr lang="ru-RU" sz="2000" i="1" dirty="0" smtClean="0">
                <a:latin typeface="Times New Roman" pitchFamily="18" charset="0"/>
                <a:cs typeface="Times New Roman" pitchFamily="18" charset="0"/>
              </a:rPr>
              <a:t> як </a:t>
            </a:r>
            <a:r>
              <a:rPr lang="ru-RU" sz="2000" i="1" dirty="0" err="1" smtClean="0">
                <a:latin typeface="Times New Roman" pitchFamily="18" charset="0"/>
                <a:cs typeface="Times New Roman" pitchFamily="18" charset="0"/>
              </a:rPr>
              <a:t>якісні</a:t>
            </a:r>
            <a:r>
              <a:rPr lang="ru-RU" sz="2000" i="1" dirty="0" smtClean="0">
                <a:latin typeface="Times New Roman" pitchFamily="18" charset="0"/>
                <a:cs typeface="Times New Roman" pitchFamily="18" charset="0"/>
              </a:rPr>
              <a:t>. Прикладом такого фактора </a:t>
            </a:r>
            <a:r>
              <a:rPr lang="ru-RU" sz="2000" i="1" dirty="0" err="1" smtClean="0">
                <a:latin typeface="Times New Roman" pitchFamily="18" charset="0"/>
                <a:cs typeface="Times New Roman" pitchFamily="18" charset="0"/>
              </a:rPr>
              <a:t>може</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служити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зниження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дисципліни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праці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працівників</a:t>
            </a:r>
            <a:r>
              <a:rPr lang="ru-RU" sz="2000" i="1" dirty="0" smtClean="0">
                <a:latin typeface="Times New Roman" pitchFamily="18" charset="0"/>
                <a:cs typeface="Times New Roman" pitchFamily="18" charset="0"/>
              </a:rPr>
              <a:t> у </a:t>
            </a:r>
            <a:r>
              <a:rPr lang="ru-RU" sz="2000" i="1" dirty="0" err="1" smtClean="0">
                <a:latin typeface="Times New Roman" pitchFamily="18" charset="0"/>
                <a:cs typeface="Times New Roman" pitchFamily="18" charset="0"/>
              </a:rPr>
              <a:t>результаті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надлишку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виробленої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продукції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подальшого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ухвалення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рішення</a:t>
            </a:r>
            <a:r>
              <a:rPr lang="ru-RU" sz="2000" i="1" dirty="0" smtClean="0">
                <a:latin typeface="Times New Roman" pitchFamily="18" charset="0"/>
                <a:cs typeface="Times New Roman" pitchFamily="18" charset="0"/>
              </a:rPr>
              <a:t> про </a:t>
            </a:r>
            <a:r>
              <a:rPr lang="ru-RU" sz="2000" i="1" dirty="0" err="1" smtClean="0">
                <a:latin typeface="Times New Roman" pitchFamily="18" charset="0"/>
                <a:cs typeface="Times New Roman" pitchFamily="18" charset="0"/>
              </a:rPr>
              <a:t>закриття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частини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виробництва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Дуже</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важливо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щоб</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якісні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фактори</a:t>
            </a:r>
            <a:r>
              <a:rPr lang="ru-RU" sz="2000" i="1" dirty="0" smtClean="0">
                <a:latin typeface="Times New Roman" pitchFamily="18" charset="0"/>
                <a:cs typeface="Times New Roman" pitchFamily="18" charset="0"/>
              </a:rPr>
              <a:t> в </a:t>
            </a:r>
            <a:r>
              <a:rPr lang="ru-RU" sz="2000" i="1" dirty="0" err="1" smtClean="0">
                <a:latin typeface="Times New Roman" pitchFamily="18" charset="0"/>
                <a:cs typeface="Times New Roman" pitchFamily="18" charset="0"/>
              </a:rPr>
              <a:t>процесі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ухвалення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враховувалися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керівництвом</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адже</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протилежному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випадку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зростає</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небезпека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віддати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перевагу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невірному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рішенню</a:t>
            </a:r>
            <a:r>
              <a:rPr lang="ru-RU" sz="2000" i="1" dirty="0" smtClean="0">
                <a:latin typeface="Times New Roman" pitchFamily="18" charset="0"/>
                <a:cs typeface="Times New Roman" pitchFamily="18" charset="0"/>
              </a:rPr>
              <a:t>.</a:t>
            </a:r>
            <a:endParaRPr lang="ru-RU" sz="2000"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a:bodyPr>
          <a:lstStyle/>
          <a:p>
            <a:r>
              <a:rPr lang="ru-RU" sz="2000" i="1" dirty="0" err="1" smtClean="0">
                <a:latin typeface="Times New Roman" pitchFamily="18" charset="0"/>
                <a:cs typeface="Times New Roman" pitchFamily="18" charset="0"/>
              </a:rPr>
              <a:t>Моральні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аспекти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пов'язані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із</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працею</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поводженням</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працівників</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втрату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довіри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замовника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неможливо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виразити</a:t>
            </a:r>
            <a:r>
              <a:rPr lang="ru-RU" sz="2000" i="1" dirty="0" smtClean="0">
                <a:latin typeface="Times New Roman" pitchFamily="18" charset="0"/>
                <a:cs typeface="Times New Roman" pitchFamily="18" charset="0"/>
              </a:rPr>
              <a:t> у </a:t>
            </a:r>
            <a:r>
              <a:rPr lang="ru-RU" sz="2000" i="1" dirty="0" err="1" smtClean="0">
                <a:latin typeface="Times New Roman" pitchFamily="18" charset="0"/>
                <a:cs typeface="Times New Roman" pitchFamily="18" charset="0"/>
              </a:rPr>
              <a:t>вартісних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показниках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однак</a:t>
            </a:r>
            <a:r>
              <a:rPr lang="ru-RU" sz="2000" i="1" dirty="0" smtClean="0">
                <a:latin typeface="Times New Roman" pitchFamily="18" charset="0"/>
                <a:cs typeface="Times New Roman" pitchFamily="18" charset="0"/>
              </a:rPr>
              <a:t> бухгалтер </a:t>
            </a:r>
            <a:r>
              <a:rPr lang="ru-RU" sz="2000" i="1" dirty="0" err="1" smtClean="0">
                <a:latin typeface="Times New Roman" pitchFamily="18" charset="0"/>
                <a:cs typeface="Times New Roman" pitchFamily="18" charset="0"/>
              </a:rPr>
              <a:t>зобов'язаний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поряд</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поданням</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релевантної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кількісної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фінансової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інформації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привернути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увагу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керівництва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a:t>
            </a:r>
            <a:r>
              <a:rPr lang="ru-RU" sz="2000" i="1" dirty="0" smtClean="0">
                <a:latin typeface="Times New Roman" pitchFamily="18" charset="0"/>
                <a:cs typeface="Times New Roman" pitchFamily="18" charset="0"/>
              </a:rPr>
              <a:t> до </a:t>
            </a:r>
            <a:r>
              <a:rPr lang="ru-RU" sz="2000" i="1" dirty="0" err="1" smtClean="0">
                <a:latin typeface="Times New Roman" pitchFamily="18" charset="0"/>
                <a:cs typeface="Times New Roman" pitchFamily="18" charset="0"/>
              </a:rPr>
              <a:t>якісних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факторів</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які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швидше</a:t>
            </a:r>
            <a:r>
              <a:rPr lang="ru-RU" sz="2000" i="1" dirty="0" smtClean="0">
                <a:latin typeface="Times New Roman" pitchFamily="18" charset="0"/>
                <a:cs typeface="Times New Roman" pitchFamily="18" charset="0"/>
              </a:rPr>
              <a:t> за все </a:t>
            </a:r>
            <a:r>
              <a:rPr lang="ru-RU" sz="2000" i="1" dirty="0" err="1" smtClean="0">
                <a:latin typeface="Times New Roman" pitchFamily="18" charset="0"/>
                <a:cs typeface="Times New Roman" pitchFamily="18" charset="0"/>
              </a:rPr>
              <a:t>вплинуть</a:t>
            </a:r>
            <a:r>
              <a:rPr lang="ru-RU" sz="2000" i="1" dirty="0" smtClean="0">
                <a:latin typeface="Times New Roman" pitchFamily="18" charset="0"/>
                <a:cs typeface="Times New Roman" pitchFamily="18" charset="0"/>
              </a:rPr>
              <a:t> на </a:t>
            </a:r>
            <a:r>
              <a:rPr lang="ru-RU" sz="2000" i="1" dirty="0" err="1" smtClean="0">
                <a:latin typeface="Times New Roman" pitchFamily="18" charset="0"/>
                <a:cs typeface="Times New Roman" pitchFamily="18" charset="0"/>
              </a:rPr>
              <a:t>майбутню</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рентабельність</a:t>
            </a:r>
            <a:r>
              <a:rPr lang="ru-RU" sz="2000" i="1" dirty="0" smtClean="0">
                <a:latin typeface="Times New Roman" pitchFamily="18" charset="0"/>
                <a:cs typeface="Times New Roman" pitchFamily="18" charset="0"/>
              </a:rPr>
              <a:t>. В </a:t>
            </a:r>
            <a:r>
              <a:rPr lang="ru-RU" sz="2000" i="1" dirty="0" err="1" smtClean="0">
                <a:latin typeface="Times New Roman" pitchFamily="18" charset="0"/>
                <a:cs typeface="Times New Roman" pitchFamily="18" charset="0"/>
              </a:rPr>
              <a:t>умовах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подібних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тим</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які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наведені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прикладі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керівництво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компанії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повинне</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оцінити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ймовірність</a:t>
            </a:r>
            <a:r>
              <a:rPr lang="ru-RU" sz="2000" i="1" dirty="0" smtClean="0">
                <a:latin typeface="Times New Roman" pitchFamily="18" charset="0"/>
                <a:cs typeface="Times New Roman" pitchFamily="18" charset="0"/>
              </a:rPr>
              <a:t> того, </a:t>
            </a:r>
            <a:r>
              <a:rPr lang="ru-RU" sz="2000" i="1" dirty="0" err="1" smtClean="0">
                <a:latin typeface="Times New Roman" pitchFamily="18" charset="0"/>
                <a:cs typeface="Times New Roman" pitchFamily="18" charset="0"/>
              </a:rPr>
              <a:t>що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постачальник</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може</a:t>
            </a:r>
            <a:r>
              <a:rPr lang="ru-RU" sz="2000" i="1" dirty="0" smtClean="0">
                <a:latin typeface="Times New Roman" pitchFamily="18" charset="0"/>
                <a:cs typeface="Times New Roman" pitchFamily="18" charset="0"/>
              </a:rPr>
              <a:t> в </a:t>
            </a:r>
            <a:r>
              <a:rPr lang="ru-RU" sz="2000" i="1" dirty="0" err="1" smtClean="0">
                <a:latin typeface="Times New Roman" pitchFamily="18" charset="0"/>
                <a:cs typeface="Times New Roman" pitchFamily="18" charset="0"/>
              </a:rPr>
              <a:t>майбутньому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порушити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свої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зобов'язання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постачання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можливий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вплив</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цих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подій</a:t>
            </a:r>
            <a:r>
              <a:rPr lang="ru-RU" sz="2000" i="1" dirty="0" smtClean="0">
                <a:latin typeface="Times New Roman" pitchFamily="18" charset="0"/>
                <a:cs typeface="Times New Roman" pitchFamily="18" charset="0"/>
              </a:rPr>
              <a:t> на </a:t>
            </a:r>
            <a:r>
              <a:rPr lang="ru-RU" sz="2000" i="1" dirty="0" err="1" smtClean="0">
                <a:latin typeface="Times New Roman" pitchFamily="18" charset="0"/>
                <a:cs typeface="Times New Roman" pitchFamily="18" charset="0"/>
              </a:rPr>
              <a:t>взаємини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компанії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своїми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замовниками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Якщо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постачальників</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даного</a:t>
            </a:r>
            <a:r>
              <a:rPr lang="ru-RU" sz="2000" i="1" dirty="0" smtClean="0">
                <a:latin typeface="Times New Roman" pitchFamily="18" charset="0"/>
                <a:cs typeface="Times New Roman" pitchFamily="18" charset="0"/>
              </a:rPr>
              <a:t> компонента </a:t>
            </a:r>
            <a:r>
              <a:rPr lang="ru-RU" sz="2000" i="1" dirty="0" err="1" smtClean="0">
                <a:latin typeface="Times New Roman" pitchFamily="18" charset="0"/>
                <a:cs typeface="Times New Roman" pitchFamily="18" charset="0"/>
              </a:rPr>
              <a:t>багато</a:t>
            </a:r>
            <a:r>
              <a:rPr lang="ru-RU" sz="2000" i="1" dirty="0" smtClean="0">
                <a:latin typeface="Times New Roman" pitchFamily="18" charset="0"/>
                <a:cs typeface="Times New Roman" pitchFamily="18" charset="0"/>
              </a:rPr>
              <a:t>, а на </a:t>
            </a:r>
            <a:r>
              <a:rPr lang="ru-RU" sz="2000" i="1" dirty="0" err="1" smtClean="0">
                <a:latin typeface="Times New Roman" pitchFamily="18" charset="0"/>
                <a:cs typeface="Times New Roman" pitchFamily="18" charset="0"/>
              </a:rPr>
              <a:t>продукцію</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компанії</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повторних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замовлень</a:t>
            </a:r>
            <a:r>
              <a:rPr lang="ru-RU" sz="2000" i="1" dirty="0" smtClean="0">
                <a:latin typeface="Times New Roman" pitchFamily="18" charset="0"/>
                <a:cs typeface="Times New Roman" pitchFamily="18" charset="0"/>
              </a:rPr>
              <a:t> не </a:t>
            </a:r>
            <a:r>
              <a:rPr lang="ru-RU" sz="2000" i="1" dirty="0" err="1" smtClean="0">
                <a:latin typeface="Times New Roman" pitchFamily="18" charset="0"/>
                <a:cs typeface="Times New Roman" pitchFamily="18" charset="0"/>
              </a:rPr>
              <a:t>передбачається</a:t>
            </a:r>
            <a:r>
              <a:rPr lang="ru-RU" sz="2000" i="1" dirty="0" smtClean="0">
                <a:latin typeface="Times New Roman" pitchFamily="18" charset="0"/>
                <a:cs typeface="Times New Roman" pitchFamily="18" charset="0"/>
              </a:rPr>
              <a:t>, то </a:t>
            </a:r>
            <a:r>
              <a:rPr lang="ru-RU" sz="2000" i="1" dirty="0" err="1" smtClean="0">
                <a:latin typeface="Times New Roman" pitchFamily="18" charset="0"/>
                <a:cs typeface="Times New Roman" pitchFamily="18" charset="0"/>
              </a:rPr>
              <a:t>надавати</a:t>
            </a:r>
            <a:r>
              <a:rPr lang="ru-RU" sz="2000" i="1" dirty="0" smtClean="0">
                <a:latin typeface="Times New Roman" pitchFamily="18" charset="0"/>
                <a:cs typeface="Times New Roman" pitchFamily="18" charset="0"/>
              </a:rPr>
              <a:t> великого </a:t>
            </a:r>
            <a:r>
              <a:rPr lang="ru-RU" sz="2000" i="1" dirty="0" err="1" smtClean="0">
                <a:latin typeface="Times New Roman" pitchFamily="18" charset="0"/>
                <a:cs typeface="Times New Roman" pitchFamily="18" charset="0"/>
              </a:rPr>
              <a:t>значення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якісному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факторові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немає</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необхідності</a:t>
            </a:r>
            <a:r>
              <a:rPr lang="ru-RU" sz="2000" i="1" dirty="0" smtClean="0">
                <a:latin typeface="Times New Roman" pitchFamily="18" charset="0"/>
                <a:cs typeface="Times New Roman" pitchFamily="18" charset="0"/>
              </a:rPr>
              <a:t>. І </a:t>
            </a:r>
            <a:r>
              <a:rPr lang="ru-RU" sz="2000" i="1" dirty="0" err="1" smtClean="0">
                <a:latin typeface="Times New Roman" pitchFamily="18" charset="0"/>
                <a:cs typeface="Times New Roman" pitchFamily="18" charset="0"/>
              </a:rPr>
              <a:t>навпаки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якщо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якийсь</a:t>
            </a:r>
            <a:r>
              <a:rPr lang="ru-RU" sz="2000" i="1" dirty="0" smtClean="0">
                <a:latin typeface="Times New Roman" pitchFamily="18" charset="0"/>
                <a:cs typeface="Times New Roman" pitchFamily="18" charset="0"/>
              </a:rPr>
              <a:t> компонент </a:t>
            </a:r>
            <a:r>
              <a:rPr lang="ru-RU" sz="2000" i="1" dirty="0" err="1" smtClean="0">
                <a:latin typeface="Times New Roman" pitchFamily="18" charset="0"/>
                <a:cs typeface="Times New Roman" pitchFamily="18" charset="0"/>
              </a:rPr>
              <a:t>надходить</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тільки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від</a:t>
            </a:r>
            <a:r>
              <a:rPr lang="ru-RU" sz="2000" i="1" dirty="0" smtClean="0">
                <a:latin typeface="Times New Roman" pitchFamily="18" charset="0"/>
                <a:cs typeface="Times New Roman" pitchFamily="18" charset="0"/>
              </a:rPr>
              <a:t> одного </a:t>
            </a:r>
            <a:r>
              <a:rPr lang="ru-RU" sz="2000" i="1" dirty="0" err="1" smtClean="0">
                <a:latin typeface="Times New Roman" pitchFamily="18" charset="0"/>
                <a:cs typeface="Times New Roman" pitchFamily="18" charset="0"/>
              </a:rPr>
              <a:t>постачальника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компанія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розраховує</a:t>
            </a:r>
            <a:r>
              <a:rPr lang="ru-RU" sz="2000" i="1" dirty="0" smtClean="0">
                <a:latin typeface="Times New Roman" pitchFamily="18" charset="0"/>
                <a:cs typeface="Times New Roman" pitchFamily="18" charset="0"/>
              </a:rPr>
              <a:t> на </a:t>
            </a:r>
            <a:r>
              <a:rPr lang="ru-RU" sz="2000" i="1" dirty="0" err="1" smtClean="0">
                <a:latin typeface="Times New Roman" pitchFamily="18" charset="0"/>
                <a:cs typeface="Times New Roman" pitchFamily="18" charset="0"/>
              </a:rPr>
              <a:t>повторні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замовлення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від</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своїх</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замовників</a:t>
            </a:r>
            <a:r>
              <a:rPr lang="ru-RU" sz="2000" i="1" dirty="0" smtClean="0">
                <a:latin typeface="Times New Roman" pitchFamily="18" charset="0"/>
                <a:cs typeface="Times New Roman" pitchFamily="18" charset="0"/>
              </a:rPr>
              <a:t>, то </a:t>
            </a:r>
            <a:r>
              <a:rPr lang="ru-RU" sz="2000" i="1" dirty="0" err="1" smtClean="0">
                <a:latin typeface="Times New Roman" pitchFamily="18" charset="0"/>
                <a:cs typeface="Times New Roman" pitchFamily="18" charset="0"/>
              </a:rPr>
              <a:t>якісний</a:t>
            </a:r>
            <a:r>
              <a:rPr lang="ru-RU" sz="2000" i="1" dirty="0" smtClean="0">
                <a:latin typeface="Times New Roman" pitchFamily="18" charset="0"/>
                <a:cs typeface="Times New Roman" pitchFamily="18" charset="0"/>
              </a:rPr>
              <a:t> фактор </a:t>
            </a:r>
            <a:r>
              <a:rPr lang="ru-RU" sz="2000" i="1" dirty="0" err="1" smtClean="0">
                <a:latin typeface="Times New Roman" pitchFamily="18" charset="0"/>
                <a:cs typeface="Times New Roman" pitchFamily="18" charset="0"/>
              </a:rPr>
              <a:t>стає</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дуже</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важливим</a:t>
            </a:r>
            <a:r>
              <a:rPr lang="ru-RU" sz="2000" i="1" dirty="0" smtClean="0">
                <a:latin typeface="Times New Roman" pitchFamily="18" charset="0"/>
                <a:cs typeface="Times New Roman" pitchFamily="18" charset="0"/>
              </a:rPr>
              <a:t>. В </a:t>
            </a:r>
            <a:r>
              <a:rPr lang="ru-RU" sz="2000" i="1" dirty="0" err="1" smtClean="0">
                <a:latin typeface="Times New Roman" pitchFamily="18" charset="0"/>
                <a:cs typeface="Times New Roman" pitchFamily="18" charset="0"/>
              </a:rPr>
              <a:t>останньому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випадку</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компанія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може</a:t>
            </a:r>
            <a:r>
              <a:rPr lang="ru-RU" sz="2000" i="1" dirty="0" smtClean="0">
                <a:latin typeface="Times New Roman" pitchFamily="18" charset="0"/>
                <a:cs typeface="Times New Roman" pitchFamily="18" charset="0"/>
              </a:rPr>
              <a:t> прийти до думки, </a:t>
            </a:r>
            <a:r>
              <a:rPr lang="ru-RU" sz="2000" i="1" dirty="0" err="1" smtClean="0">
                <a:latin typeface="Times New Roman" pitchFamily="18" charset="0"/>
                <a:cs typeface="Times New Roman" pitchFamily="18" charset="0"/>
              </a:rPr>
              <a:t>що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економія</a:t>
            </a:r>
            <a:r>
              <a:rPr lang="ru-RU" sz="2000" i="1" dirty="0" smtClean="0">
                <a:latin typeface="Times New Roman" pitchFamily="18" charset="0"/>
                <a:cs typeface="Times New Roman" pitchFamily="18" charset="0"/>
              </a:rPr>
              <a:t> на </a:t>
            </a:r>
            <a:r>
              <a:rPr lang="ru-RU" sz="2000" i="1" dirty="0" err="1" smtClean="0">
                <a:latin typeface="Times New Roman" pitchFamily="18" charset="0"/>
                <a:cs typeface="Times New Roman" pitchFamily="18" charset="0"/>
              </a:rPr>
              <a:t>витратах</a:t>
            </a:r>
            <a:r>
              <a:rPr lang="ru-RU" sz="2000" i="1" dirty="0" smtClean="0">
                <a:latin typeface="Times New Roman" pitchFamily="18" charset="0"/>
                <a:cs typeface="Times New Roman" pitchFamily="18" charset="0"/>
              </a:rPr>
              <a:t> при </a:t>
            </a:r>
            <a:r>
              <a:rPr lang="ru-RU" sz="2000" i="1" dirty="0" err="1" smtClean="0">
                <a:latin typeface="Times New Roman" pitchFamily="18" charset="0"/>
                <a:cs typeface="Times New Roman" pitchFamily="18" charset="0"/>
              </a:rPr>
              <a:t>покупці</a:t>
            </a:r>
            <a:r>
              <a:rPr lang="ru-RU" sz="2000" i="1" dirty="0" smtClean="0">
                <a:latin typeface="Times New Roman" pitchFamily="18" charset="0"/>
                <a:cs typeface="Times New Roman" pitchFamily="18" charset="0"/>
              </a:rPr>
              <a:t> компонента в </a:t>
            </a:r>
            <a:r>
              <a:rPr lang="ru-RU" sz="2000" i="1" dirty="0" err="1" smtClean="0">
                <a:latin typeface="Times New Roman" pitchFamily="18" charset="0"/>
                <a:cs typeface="Times New Roman" pitchFamily="18" charset="0"/>
              </a:rPr>
              <a:t>зовнішнього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постачальника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недостатня</a:t>
            </a:r>
            <a:r>
              <a:rPr lang="ru-RU" sz="2000" i="1" dirty="0" smtClean="0">
                <a:latin typeface="Times New Roman" pitchFamily="18" charset="0"/>
                <a:cs typeface="Times New Roman" pitchFamily="18" charset="0"/>
              </a:rPr>
              <a:t> для того, </a:t>
            </a:r>
            <a:r>
              <a:rPr lang="ru-RU" sz="2000" i="1" dirty="0" err="1" smtClean="0">
                <a:latin typeface="Times New Roman" pitchFamily="18" charset="0"/>
                <a:cs typeface="Times New Roman" pitchFamily="18" charset="0"/>
              </a:rPr>
              <a:t>щоб</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покрити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можливий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ризик</a:t>
            </a:r>
            <a:r>
              <a:rPr lang="ru-RU" sz="2000" i="1" dirty="0" smtClean="0">
                <a:latin typeface="Times New Roman" pitchFamily="18" charset="0"/>
                <a:cs typeface="Times New Roman" pitchFamily="18" charset="0"/>
              </a:rPr>
              <a:t> за </a:t>
            </a:r>
            <a:r>
              <a:rPr lang="ru-RU" sz="2000" i="1" dirty="0" err="1" smtClean="0">
                <a:latin typeface="Times New Roman" pitchFamily="18" charset="0"/>
                <a:cs typeface="Times New Roman" pitchFamily="18" charset="0"/>
              </a:rPr>
              <a:t>якісним</a:t>
            </a:r>
            <a:r>
              <a:rPr lang="ru-RU" sz="2000" i="1" dirty="0" smtClean="0">
                <a:latin typeface="Times New Roman" pitchFamily="18" charset="0"/>
                <a:cs typeface="Times New Roman" pitchFamily="18" charset="0"/>
              </a:rPr>
              <a:t> фактором.</a:t>
            </a:r>
            <a:endParaRPr lang="ru-RU" sz="2000"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a:bodyPr>
          <a:lstStyle/>
          <a:p>
            <a:r>
              <a:rPr lang="ru-RU" sz="2800" i="1" dirty="0" smtClean="0">
                <a:latin typeface="Times New Roman" pitchFamily="18" charset="0"/>
                <a:cs typeface="Times New Roman" pitchFamily="18" charset="0"/>
              </a:rPr>
              <a:t>Там, де </a:t>
            </a:r>
            <a:r>
              <a:rPr lang="ru-RU" sz="2800" i="1" dirty="0" err="1" smtClean="0">
                <a:latin typeface="Times New Roman" pitchFamily="18" charset="0"/>
                <a:cs typeface="Times New Roman" pitchFamily="18" charset="0"/>
              </a:rPr>
              <a:t>це</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можливо</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якісні</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фактори</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варто</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виражати</a:t>
            </a:r>
            <a:r>
              <a:rPr lang="ru-RU" sz="2800" i="1" dirty="0" smtClean="0">
                <a:latin typeface="Times New Roman" pitchFamily="18" charset="0"/>
                <a:cs typeface="Times New Roman" pitchFamily="18" charset="0"/>
              </a:rPr>
              <a:t> в </a:t>
            </a:r>
            <a:r>
              <a:rPr lang="ru-RU" sz="2800" i="1" dirty="0" err="1" smtClean="0">
                <a:latin typeface="Times New Roman" pitchFamily="18" charset="0"/>
                <a:cs typeface="Times New Roman" pitchFamily="18" charset="0"/>
              </a:rPr>
              <a:t>кількісних</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показниках</a:t>
            </a:r>
            <a:r>
              <a:rPr lang="ru-RU" sz="2800" i="1" dirty="0" smtClean="0">
                <a:latin typeface="Times New Roman" pitchFamily="18" charset="0"/>
                <a:cs typeface="Times New Roman" pitchFamily="18" charset="0"/>
              </a:rPr>
              <a:t>, нехай </a:t>
            </a:r>
            <a:r>
              <a:rPr lang="ru-RU" sz="2800" i="1" dirty="0" err="1" smtClean="0">
                <a:latin typeface="Times New Roman" pitchFamily="18" charset="0"/>
                <a:cs typeface="Times New Roman" pitchFamily="18" charset="0"/>
              </a:rPr>
              <a:t>навіть</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і</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невартісних</a:t>
            </a:r>
            <a:r>
              <a:rPr lang="ru-RU" sz="2800" i="1" dirty="0" smtClean="0">
                <a:latin typeface="Times New Roman" pitchFamily="18" charset="0"/>
                <a:cs typeface="Times New Roman" pitchFamily="18" charset="0"/>
              </a:rPr>
              <a:t>. Прикладами таких </a:t>
            </a:r>
            <a:r>
              <a:rPr lang="ru-RU" sz="2800" i="1" dirty="0" err="1" smtClean="0">
                <a:latin typeface="Times New Roman" pitchFamily="18" charset="0"/>
                <a:cs typeface="Times New Roman" pitchFamily="18" charset="0"/>
              </a:rPr>
              <a:t>перетворень</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є</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збільшення</a:t>
            </a:r>
            <a:r>
              <a:rPr lang="ru-RU" sz="2800" i="1" dirty="0" smtClean="0">
                <a:latin typeface="Times New Roman" pitchFamily="18" charset="0"/>
                <a:cs typeface="Times New Roman" pitchFamily="18" charset="0"/>
              </a:rPr>
              <a:t> (у </a:t>
            </a:r>
            <a:r>
              <a:rPr lang="ru-RU" sz="2800" i="1" dirty="0" err="1" smtClean="0">
                <a:latin typeface="Times New Roman" pitchFamily="18" charset="0"/>
                <a:cs typeface="Times New Roman" pitchFamily="18" charset="0"/>
              </a:rPr>
              <a:t>відсотковому</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вираженні</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кількості</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запізнень</a:t>
            </a:r>
            <a:r>
              <a:rPr lang="ru-RU" sz="2800" i="1" dirty="0" smtClean="0">
                <a:latin typeface="Times New Roman" pitchFamily="18" charset="0"/>
                <a:cs typeface="Times New Roman" pitchFamily="18" charset="0"/>
              </a:rPr>
              <a:t> поставок </a:t>
            </a:r>
            <a:r>
              <a:rPr lang="ru-RU" sz="2800" i="1" dirty="0" err="1" smtClean="0">
                <a:latin typeface="Times New Roman" pitchFamily="18" charset="0"/>
                <a:cs typeface="Times New Roman" pitchFamily="18" charset="0"/>
              </a:rPr>
              <a:t>замовлених</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компонентів</a:t>
            </a:r>
            <a:r>
              <a:rPr lang="ru-RU" sz="2800" i="1" dirty="0" smtClean="0">
                <a:latin typeface="Times New Roman" pitchFamily="18" charset="0"/>
                <a:cs typeface="Times New Roman" pitchFamily="18" charset="0"/>
              </a:rPr>
              <a:t> для нового </a:t>
            </a:r>
            <a:r>
              <a:rPr lang="ru-RU" sz="2800" i="1" dirty="0" err="1" smtClean="0">
                <a:latin typeface="Times New Roman" pitchFamily="18" charset="0"/>
                <a:cs typeface="Times New Roman" pitchFamily="18" charset="0"/>
              </a:rPr>
              <a:t>виробничого</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процесу</a:t>
            </a:r>
            <a:r>
              <a:rPr lang="ru-RU" sz="2800" i="1" dirty="0" smtClean="0">
                <a:latin typeface="Times New Roman" pitchFamily="18" charset="0"/>
                <a:cs typeface="Times New Roman" pitchFamily="18" charset="0"/>
              </a:rPr>
              <a:t> в строк; </a:t>
            </a:r>
            <a:r>
              <a:rPr lang="ru-RU" sz="2800" i="1" dirty="0" err="1" smtClean="0">
                <a:latin typeface="Times New Roman" pitchFamily="18" charset="0"/>
                <a:cs typeface="Times New Roman" pitchFamily="18" charset="0"/>
              </a:rPr>
              <a:t>скорочення</a:t>
            </a:r>
            <a:r>
              <a:rPr lang="ru-RU" sz="2800" i="1" dirty="0" smtClean="0">
                <a:latin typeface="Times New Roman" pitchFamily="18" charset="0"/>
                <a:cs typeface="Times New Roman" pitchFamily="18" charset="0"/>
              </a:rPr>
              <a:t> строку, </a:t>
            </a:r>
            <a:r>
              <a:rPr lang="ru-RU" sz="2800" i="1" dirty="0" err="1" smtClean="0">
                <a:latin typeface="Times New Roman" pitchFamily="18" charset="0"/>
                <a:cs typeface="Times New Roman" pitchFamily="18" charset="0"/>
              </a:rPr>
              <a:t>протягом</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якого</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замовник</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готовий</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очікувати</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виконання</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своїх</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вимог</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зниження</a:t>
            </a:r>
            <a:r>
              <a:rPr lang="ru-RU" sz="2800" i="1" dirty="0" smtClean="0">
                <a:latin typeface="Times New Roman" pitchFamily="18" charset="0"/>
                <a:cs typeface="Times New Roman" pitchFamily="18" charset="0"/>
              </a:rPr>
              <a:t> числа </a:t>
            </a:r>
            <a:r>
              <a:rPr lang="ru-RU" sz="2800" i="1" dirty="0" err="1" smtClean="0">
                <a:latin typeface="Times New Roman" pitchFamily="18" charset="0"/>
                <a:cs typeface="Times New Roman" pitchFamily="18" charset="0"/>
              </a:rPr>
              <a:t>бракованих</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одиниць</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продукції</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доставлених</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замовникові</a:t>
            </a:r>
            <a:r>
              <a:rPr lang="ru-RU" sz="2800" i="1" dirty="0" smtClean="0">
                <a:latin typeface="Times New Roman" pitchFamily="18" charset="0"/>
                <a:cs typeface="Times New Roman" pitchFamily="18" charset="0"/>
              </a:rPr>
              <a:t> в </a:t>
            </a:r>
            <a:r>
              <a:rPr lang="ru-RU" sz="2800" i="1" dirty="0" err="1" smtClean="0">
                <a:latin typeface="Times New Roman" pitchFamily="18" charset="0"/>
                <a:cs typeface="Times New Roman" pitchFamily="18" charset="0"/>
              </a:rPr>
              <a:t>результаті</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інвестицій</a:t>
            </a:r>
            <a:r>
              <a:rPr lang="ru-RU" sz="2800" i="1" dirty="0" smtClean="0">
                <a:latin typeface="Times New Roman" pitchFamily="18" charset="0"/>
                <a:cs typeface="Times New Roman" pitchFamily="18" charset="0"/>
              </a:rPr>
              <a:t> у контроль </a:t>
            </a:r>
            <a:r>
              <a:rPr lang="ru-RU" sz="2800" i="1" dirty="0" err="1" smtClean="0">
                <a:latin typeface="Times New Roman" pitchFamily="18" charset="0"/>
                <a:cs typeface="Times New Roman" pitchFamily="18" charset="0"/>
              </a:rPr>
              <a:t>якості</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продукції</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що</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випускається</a:t>
            </a:r>
            <a:r>
              <a:rPr lang="ru-RU" sz="2800" i="1" dirty="0" smtClean="0">
                <a:latin typeface="Times New Roman" pitchFamily="18" charset="0"/>
                <a:cs typeface="Times New Roman" pitchFamily="18" charset="0"/>
              </a:rPr>
              <a:t>.</a:t>
            </a:r>
            <a:endParaRPr lang="ru-RU" sz="28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fontScale="90000"/>
          </a:bodyPr>
          <a:lstStyle/>
          <a:p>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ru-RU" sz="2200" b="1" i="1" dirty="0" err="1" smtClean="0">
                <a:latin typeface="Times New Roman" pitchFamily="18" charset="0"/>
                <a:cs typeface="Times New Roman" pitchFamily="18" charset="0"/>
              </a:rPr>
              <a:t>Оптимальне</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використання</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ресурсів</a:t>
            </a:r>
            <a:r>
              <a:rPr lang="ru-RU" sz="2200" b="1" i="1" dirty="0" smtClean="0">
                <a:latin typeface="Times New Roman" pitchFamily="18" charset="0"/>
                <a:cs typeface="Times New Roman" pitchFamily="18" charset="0"/>
              </a:rPr>
              <a:t> в </a:t>
            </a:r>
            <a:r>
              <a:rPr lang="ru-RU" sz="2200" b="1" i="1" dirty="0" err="1" smtClean="0">
                <a:latin typeface="Times New Roman" pitchFamily="18" charset="0"/>
                <a:cs typeface="Times New Roman" pitchFamily="18" charset="0"/>
              </a:rPr>
              <a:t>умовах</a:t>
            </a:r>
            <a:r>
              <a:rPr lang="ru-RU" sz="2200" b="1" i="1" dirty="0" smtClean="0">
                <a:latin typeface="Times New Roman" pitchFamily="18" charset="0"/>
                <a:cs typeface="Times New Roman" pitchFamily="18" charset="0"/>
              </a:rPr>
              <a:t> </a:t>
            </a:r>
            <a:r>
              <a:rPr lang="ru-RU" sz="2200" b="1" i="1" dirty="0" err="1" smtClean="0">
                <a:latin typeface="Times New Roman" pitchFamily="18" charset="0"/>
                <a:cs typeface="Times New Roman" pitchFamily="18" charset="0"/>
              </a:rPr>
              <a:t>обмежень</a:t>
            </a: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ru-RU" sz="2200" b="1" i="1" dirty="0" err="1" smtClean="0">
                <a:latin typeface="Times New Roman" pitchFamily="18" charset="0"/>
                <a:cs typeface="Times New Roman" pitchFamily="18" charset="0"/>
              </a:rPr>
              <a:t>Обмеження</a:t>
            </a:r>
            <a:r>
              <a:rPr lang="ru-RU" sz="2200" i="1" dirty="0" smtClean="0">
                <a:latin typeface="Times New Roman" pitchFamily="18" charset="0"/>
                <a:cs typeface="Times New Roman" pitchFamily="18" charset="0"/>
              </a:rPr>
              <a:t> – </a:t>
            </a:r>
            <a:r>
              <a:rPr lang="ru-RU" sz="2200" i="1" dirty="0" err="1" smtClean="0">
                <a:latin typeface="Times New Roman" pitchFamily="18" charset="0"/>
                <a:cs typeface="Times New Roman" pitchFamily="18" charset="0"/>
              </a:rPr>
              <a:t>це</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чинники</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що</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обмежують</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виробництво</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або</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реалізацію</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продукції</a:t>
            </a:r>
            <a:r>
              <a:rPr lang="ru-RU" sz="2200" i="1" dirty="0" smtClean="0">
                <a:latin typeface="Times New Roman" pitchFamily="18" charset="0"/>
                <a:cs typeface="Times New Roman" pitchFamily="18" charset="0"/>
              </a:rPr>
              <a:t>(</a:t>
            </a:r>
            <a:r>
              <a:rPr lang="ru-RU" sz="2200" i="1" dirty="0" err="1" smtClean="0">
                <a:latin typeface="Times New Roman" pitchFamily="18" charset="0"/>
                <a:cs typeface="Times New Roman" pitchFamily="18" charset="0"/>
              </a:rPr>
              <a:t>послуг</a:t>
            </a:r>
            <a:r>
              <a:rPr lang="ru-RU" sz="2200" i="1" dirty="0" smtClean="0">
                <a:latin typeface="Times New Roman" pitchFamily="18" charset="0"/>
                <a:cs typeface="Times New Roman" pitchFamily="18" charset="0"/>
              </a:rPr>
              <a:t>).</a:t>
            </a:r>
            <a:br>
              <a:rPr lang="ru-RU" sz="2200" i="1" dirty="0" smtClean="0">
                <a:latin typeface="Times New Roman" pitchFamily="18" charset="0"/>
                <a:cs typeface="Times New Roman" pitchFamily="18" charset="0"/>
              </a:rPr>
            </a:br>
            <a:r>
              <a:rPr lang="ru-RU" sz="2200" i="1" dirty="0" smtClean="0">
                <a:latin typeface="Times New Roman" pitchFamily="18" charset="0"/>
                <a:cs typeface="Times New Roman" pitchFamily="18" charset="0"/>
              </a:rPr>
              <a:t>Прикладами </a:t>
            </a:r>
            <a:r>
              <a:rPr lang="ru-RU" sz="2200" i="1" dirty="0" err="1" smtClean="0">
                <a:latin typeface="Times New Roman" pitchFamily="18" charset="0"/>
                <a:cs typeface="Times New Roman" pitchFamily="18" charset="0"/>
              </a:rPr>
              <a:t>обмежень</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є</a:t>
            </a:r>
            <a:r>
              <a:rPr lang="ru-RU" sz="2200" i="1" dirty="0" smtClean="0">
                <a:latin typeface="Times New Roman" pitchFamily="18" charset="0"/>
                <a:cs typeface="Times New Roman" pitchFamily="18" charset="0"/>
              </a:rPr>
              <a:t> попит на </a:t>
            </a:r>
            <a:r>
              <a:rPr lang="ru-RU" sz="2200" i="1" dirty="0" err="1" smtClean="0">
                <a:latin typeface="Times New Roman" pitchFamily="18" charset="0"/>
                <a:cs typeface="Times New Roman" pitchFamily="18" charset="0"/>
              </a:rPr>
              <a:t>продукцію</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робоча</a:t>
            </a:r>
            <a:r>
              <a:rPr lang="ru-RU" sz="2200" i="1" dirty="0" smtClean="0">
                <a:latin typeface="Times New Roman" pitchFamily="18" charset="0"/>
                <a:cs typeface="Times New Roman" pitchFamily="18" charset="0"/>
              </a:rPr>
              <a:t> сила, </a:t>
            </a:r>
            <a:r>
              <a:rPr lang="ru-RU" sz="2200" i="1" dirty="0" err="1" smtClean="0">
                <a:latin typeface="Times New Roman" pitchFamily="18" charset="0"/>
                <a:cs typeface="Times New Roman" pitchFamily="18" charset="0"/>
              </a:rPr>
              <a:t>матеріальні</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ресурси</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виробнича</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потужність</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грошові</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кошти</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тощо</a:t>
            </a:r>
            <a:r>
              <a:rPr lang="ru-RU" sz="2200" i="1" dirty="0" smtClean="0">
                <a:latin typeface="Times New Roman" pitchFamily="18" charset="0"/>
                <a:cs typeface="Times New Roman" pitchFamily="18" charset="0"/>
              </a:rPr>
              <a:t>.</a:t>
            </a:r>
            <a:br>
              <a:rPr lang="ru-RU" sz="2200" i="1" dirty="0" smtClean="0">
                <a:latin typeface="Times New Roman" pitchFamily="18" charset="0"/>
                <a:cs typeface="Times New Roman" pitchFamily="18" charset="0"/>
              </a:rPr>
            </a:br>
            <a:r>
              <a:rPr lang="ru-RU" sz="2200" i="1" dirty="0" err="1" smtClean="0">
                <a:latin typeface="Times New Roman" pitchFamily="18" charset="0"/>
                <a:cs typeface="Times New Roman" pitchFamily="18" charset="0"/>
              </a:rPr>
              <a:t>Діючи</a:t>
            </a:r>
            <a:r>
              <a:rPr lang="ru-RU" sz="2200" i="1" dirty="0" smtClean="0">
                <a:latin typeface="Times New Roman" pitchFamily="18" charset="0"/>
                <a:cs typeface="Times New Roman" pitchFamily="18" charset="0"/>
              </a:rPr>
              <a:t> за умов </a:t>
            </a:r>
            <a:r>
              <a:rPr lang="ru-RU" sz="2200" i="1" dirty="0" err="1" smtClean="0">
                <a:latin typeface="Times New Roman" pitchFamily="18" charset="0"/>
                <a:cs typeface="Times New Roman" pitchFamily="18" charset="0"/>
              </a:rPr>
              <a:t>існуючих</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обмежень</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підприємство</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змушене</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обирати</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ті</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види</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продукції</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або</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послуг</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виробництво</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яких</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найвигідніше</a:t>
            </a:r>
            <a:r>
              <a:rPr lang="ru-RU" sz="2200" i="1" dirty="0" smtClean="0">
                <a:latin typeface="Times New Roman" pitchFamily="18" charset="0"/>
                <a:cs typeface="Times New Roman" pitchFamily="18" charset="0"/>
              </a:rPr>
              <a:t>.</a:t>
            </a:r>
            <a:br>
              <a:rPr lang="ru-RU" sz="2200" i="1" dirty="0" smtClean="0">
                <a:latin typeface="Times New Roman" pitchFamily="18" charset="0"/>
                <a:cs typeface="Times New Roman" pitchFamily="18" charset="0"/>
              </a:rPr>
            </a:br>
            <a:r>
              <a:rPr lang="ru-RU" sz="2200" i="1" dirty="0" smtClean="0">
                <a:latin typeface="Times New Roman" pitchFamily="18" charset="0"/>
                <a:cs typeface="Times New Roman" pitchFamily="18" charset="0"/>
              </a:rPr>
              <a:t>У </a:t>
            </a:r>
            <a:r>
              <a:rPr lang="ru-RU" sz="2200" i="1" dirty="0" err="1" smtClean="0">
                <a:latin typeface="Times New Roman" pitchFamily="18" charset="0"/>
                <a:cs typeface="Times New Roman" pitchFamily="18" charset="0"/>
              </a:rPr>
              <a:t>зв’язку</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з</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цим</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необхідно</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вирішити</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які</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продукти</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або</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послуги</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є</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найприбутковішими</a:t>
            </a:r>
            <a:r>
              <a:rPr lang="ru-RU" sz="2200" i="1" dirty="0" smtClean="0">
                <a:latin typeface="Times New Roman" pitchFamily="18" charset="0"/>
                <a:cs typeface="Times New Roman" pitchFamily="18" charset="0"/>
              </a:rPr>
              <a:t>.</a:t>
            </a:r>
            <a:br>
              <a:rPr lang="ru-RU" sz="2200" i="1" dirty="0" smtClean="0">
                <a:latin typeface="Times New Roman" pitchFamily="18" charset="0"/>
                <a:cs typeface="Times New Roman" pitchFamily="18" charset="0"/>
              </a:rPr>
            </a:br>
            <a:r>
              <a:rPr lang="ru-RU" sz="2200" i="1" dirty="0" err="1" smtClean="0">
                <a:latin typeface="Times New Roman" pitchFamily="18" charset="0"/>
                <a:cs typeface="Times New Roman" pitchFamily="18" charset="0"/>
              </a:rPr>
              <a:t>Отже</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оптимальне</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використання</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обмежених</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ресурсів</a:t>
            </a:r>
            <a:r>
              <a:rPr lang="ru-RU" sz="2200" i="1" dirty="0" smtClean="0">
                <a:latin typeface="Times New Roman" pitchFamily="18" charset="0"/>
                <a:cs typeface="Times New Roman" pitchFamily="18" charset="0"/>
              </a:rPr>
              <a:t> – </a:t>
            </a:r>
            <a:r>
              <a:rPr lang="ru-RU" sz="2200" i="1" dirty="0" err="1" smtClean="0">
                <a:latin typeface="Times New Roman" pitchFamily="18" charset="0"/>
                <a:cs typeface="Times New Roman" pitchFamily="18" charset="0"/>
              </a:rPr>
              <a:t>це</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рішення</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спрямоване</a:t>
            </a:r>
            <a:r>
              <a:rPr lang="ru-RU" sz="2200" i="1" dirty="0" smtClean="0">
                <a:latin typeface="Times New Roman" pitchFamily="18" charset="0"/>
                <a:cs typeface="Times New Roman" pitchFamily="18" charset="0"/>
              </a:rPr>
              <a:t> на </a:t>
            </a:r>
            <a:r>
              <a:rPr lang="ru-RU" sz="2200" i="1" dirty="0" err="1" smtClean="0">
                <a:latin typeface="Times New Roman" pitchFamily="18" charset="0"/>
                <a:cs typeface="Times New Roman" pitchFamily="18" charset="0"/>
              </a:rPr>
              <a:t>складання</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виробничої</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програми</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котра</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забезпечить</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максимізацію</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прибутку</a:t>
            </a:r>
            <a:r>
              <a:rPr lang="ru-RU" sz="2200" i="1" dirty="0" smtClean="0">
                <a:latin typeface="Times New Roman" pitchFamily="18" charset="0"/>
                <a:cs typeface="Times New Roman" pitchFamily="18" charset="0"/>
              </a:rPr>
              <a:t> за умов </a:t>
            </a:r>
            <a:r>
              <a:rPr lang="ru-RU" sz="2200" i="1" dirty="0" err="1" smtClean="0">
                <a:latin typeface="Times New Roman" pitchFamily="18" charset="0"/>
                <a:cs typeface="Times New Roman" pitchFamily="18" charset="0"/>
              </a:rPr>
              <a:t>наявних</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обмежень</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Аналіз</a:t>
            </a:r>
            <a:r>
              <a:rPr lang="ru-RU" sz="2200" i="1" dirty="0" smtClean="0">
                <a:latin typeface="Times New Roman" pitchFamily="18" charset="0"/>
                <a:cs typeface="Times New Roman" pitchFamily="18" charset="0"/>
              </a:rPr>
              <a:t> таких </a:t>
            </a:r>
            <a:r>
              <a:rPr lang="ru-RU" sz="2200" i="1" dirty="0" err="1" smtClean="0">
                <a:latin typeface="Times New Roman" pitchFamily="18" charset="0"/>
                <a:cs typeface="Times New Roman" pitchFamily="18" charset="0"/>
              </a:rPr>
              <a:t>рішень</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залежить</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від</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кількості</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обмежень</a:t>
            </a:r>
            <a:r>
              <a:rPr lang="ru-RU" sz="2200" i="1" dirty="0" smtClean="0">
                <a:latin typeface="Times New Roman" pitchFamily="18" charset="0"/>
                <a:cs typeface="Times New Roman" pitchFamily="18" charset="0"/>
              </a:rPr>
              <a:t>.</a:t>
            </a:r>
            <a:br>
              <a:rPr lang="ru-RU" sz="2200" i="1" dirty="0" smtClean="0">
                <a:latin typeface="Times New Roman" pitchFamily="18" charset="0"/>
                <a:cs typeface="Times New Roman" pitchFamily="18" charset="0"/>
              </a:rPr>
            </a:br>
            <a:r>
              <a:rPr lang="ru-RU" sz="2200" i="1" dirty="0" smtClean="0">
                <a:latin typeface="Times New Roman" pitchFamily="18" charset="0"/>
                <a:cs typeface="Times New Roman" pitchFamily="18" charset="0"/>
              </a:rPr>
              <a:t>За </a:t>
            </a:r>
            <a:r>
              <a:rPr lang="ru-RU" sz="2200" i="1" dirty="0" err="1" smtClean="0">
                <a:latin typeface="Times New Roman" pitchFamily="18" charset="0"/>
                <a:cs typeface="Times New Roman" pitchFamily="18" charset="0"/>
              </a:rPr>
              <a:t>наявності</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лише</a:t>
            </a:r>
            <a:r>
              <a:rPr lang="ru-RU" sz="2200" i="1" dirty="0" smtClean="0">
                <a:latin typeface="Times New Roman" pitchFamily="18" charset="0"/>
                <a:cs typeface="Times New Roman" pitchFamily="18" charset="0"/>
              </a:rPr>
              <a:t> одного </a:t>
            </a:r>
            <a:r>
              <a:rPr lang="ru-RU" sz="2200" i="1" dirty="0" err="1" smtClean="0">
                <a:latin typeface="Times New Roman" pitchFamily="18" charset="0"/>
                <a:cs typeface="Times New Roman" pitchFamily="18" charset="0"/>
              </a:rPr>
              <a:t>обмеження</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аналіз</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заради</a:t>
            </a:r>
            <a:r>
              <a:rPr lang="ru-RU" sz="2200" i="1" dirty="0" smtClean="0">
                <a:latin typeface="Times New Roman" pitchFamily="18" charset="0"/>
                <a:cs typeface="Times New Roman" pitchFamily="18" charset="0"/>
              </a:rPr>
              <a:t> оптимального </a:t>
            </a:r>
            <a:r>
              <a:rPr lang="ru-RU" sz="2200" i="1" dirty="0" err="1" smtClean="0">
                <a:latin typeface="Times New Roman" pitchFamily="18" charset="0"/>
                <a:cs typeface="Times New Roman" pitchFamily="18" charset="0"/>
              </a:rPr>
              <a:t>використання</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ресурсів</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підприємства</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базується</a:t>
            </a:r>
            <a:r>
              <a:rPr lang="ru-RU" sz="2200" i="1" dirty="0" smtClean="0">
                <a:latin typeface="Times New Roman" pitchFamily="18" charset="0"/>
                <a:cs typeface="Times New Roman" pitchFamily="18" charset="0"/>
              </a:rPr>
              <a:t> на </a:t>
            </a:r>
            <a:r>
              <a:rPr lang="ru-RU" sz="2200" i="1" dirty="0" err="1" smtClean="0">
                <a:latin typeface="Times New Roman" pitchFamily="18" charset="0"/>
                <a:cs typeface="Times New Roman" pitchFamily="18" charset="0"/>
              </a:rPr>
              <a:t>показнику</a:t>
            </a:r>
            <a:r>
              <a:rPr lang="ru-RU" sz="2200" i="1" dirty="0" smtClean="0">
                <a:latin typeface="Times New Roman" pitchFamily="18" charset="0"/>
                <a:cs typeface="Times New Roman" pitchFamily="18" charset="0"/>
              </a:rPr>
              <a:t> маржинального доходу на </a:t>
            </a:r>
            <a:r>
              <a:rPr lang="ru-RU" sz="2200" i="1" dirty="0" err="1" smtClean="0">
                <a:latin typeface="Times New Roman" pitchFamily="18" charset="0"/>
                <a:cs typeface="Times New Roman" pitchFamily="18" charset="0"/>
              </a:rPr>
              <a:t>одиницю</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обмежувального</a:t>
            </a:r>
            <a:r>
              <a:rPr lang="ru-RU" sz="2200" i="1" dirty="0" smtClean="0">
                <a:latin typeface="Times New Roman" pitchFamily="18" charset="0"/>
                <a:cs typeface="Times New Roman" pitchFamily="18" charset="0"/>
              </a:rPr>
              <a:t> </a:t>
            </a:r>
            <a:r>
              <a:rPr lang="ru-RU" sz="2200" i="1" dirty="0" err="1" smtClean="0">
                <a:latin typeface="Times New Roman" pitchFamily="18" charset="0"/>
                <a:cs typeface="Times New Roman" pitchFamily="18" charset="0"/>
              </a:rPr>
              <a:t>чинника</a:t>
            </a:r>
            <a:r>
              <a:rPr lang="ru-RU" sz="2200" i="1" dirty="0" smtClean="0">
                <a:latin typeface="Times New Roman" pitchFamily="18" charset="0"/>
                <a:cs typeface="Times New Roman" pitchFamily="18" charset="0"/>
              </a:rPr>
              <a:t>.</a:t>
            </a:r>
            <a:r>
              <a:rPr lang="ru-RU" sz="2800" dirty="0" smtClean="0"/>
              <a:t/>
            </a:r>
            <a:br>
              <a:rPr lang="ru-RU" sz="2800" dirty="0" smtClean="0"/>
            </a:br>
            <a:r>
              <a:rPr lang="en-US" sz="2800" b="1" i="1" dirty="0" smtClean="0">
                <a:latin typeface="Times New Roman" pitchFamily="18" charset="0"/>
                <a:cs typeface="Times New Roman" pitchFamily="18" charset="0"/>
              </a:rPr>
              <a:t/>
            </a:r>
            <a:br>
              <a:rPr lang="en-US" sz="2800" b="1" i="1" dirty="0" smtClean="0">
                <a:latin typeface="Times New Roman" pitchFamily="18" charset="0"/>
                <a:cs typeface="Times New Roman" pitchFamily="18" charset="0"/>
              </a:rPr>
            </a:br>
            <a:endParaRPr lang="ru-RU" sz="28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fontScale="90000"/>
          </a:bodyPr>
          <a:lstStyle/>
          <a:p>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За </a:t>
            </a:r>
            <a:r>
              <a:rPr lang="ru-RU" sz="2400" i="1" dirty="0" err="1" smtClean="0">
                <a:latin typeface="Times New Roman" pitchFamily="18" charset="0"/>
                <a:cs typeface="Times New Roman" pitchFamily="18" charset="0"/>
              </a:rPr>
              <a:t>наявності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кількох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обмежень</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аналіз</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здійснюють</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допомогою</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лінійного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програмування</a:t>
            </a:r>
            <a:r>
              <a:rPr lang="ru-RU" sz="2400" i="1" dirty="0" smtClean="0">
                <a:latin typeface="Times New Roman" pitchFamily="18" charset="0"/>
                <a:cs typeface="Times New Roman" pitchFamily="18" charset="0"/>
              </a:rPr>
              <a:t> – </a:t>
            </a:r>
            <a:r>
              <a:rPr lang="ru-RU" sz="2400" i="1" dirty="0" err="1" smtClean="0">
                <a:latin typeface="Times New Roman" pitchFamily="18" charset="0"/>
                <a:cs typeface="Times New Roman" pitchFamily="18" charset="0"/>
              </a:rPr>
              <a:t>математичного</a:t>
            </a:r>
            <a:r>
              <a:rPr lang="ru-RU" sz="2400" i="1" dirty="0" smtClean="0">
                <a:latin typeface="Times New Roman" pitchFamily="18" charset="0"/>
                <a:cs typeface="Times New Roman" pitchFamily="18" charset="0"/>
              </a:rPr>
              <a:t> методу, </a:t>
            </a:r>
            <a:r>
              <a:rPr lang="ru-RU" sz="2400" i="1" dirty="0" err="1" smtClean="0">
                <a:latin typeface="Times New Roman" pitchFamily="18" charset="0"/>
                <a:cs typeface="Times New Roman" pitchFamily="18" charset="0"/>
              </a:rPr>
              <a:t>використовуваний</a:t>
            </a:r>
            <a:r>
              <a:rPr lang="ru-RU" sz="2400" i="1" dirty="0" smtClean="0">
                <a:latin typeface="Times New Roman" pitchFamily="18" charset="0"/>
                <a:cs typeface="Times New Roman" pitchFamily="18" charset="0"/>
              </a:rPr>
              <a:t> для </a:t>
            </a:r>
            <a:r>
              <a:rPr lang="ru-RU" sz="2400" i="1" dirty="0" err="1" smtClean="0">
                <a:latin typeface="Times New Roman" pitchFamily="18" charset="0"/>
                <a:cs typeface="Times New Roman" pitchFamily="18" charset="0"/>
              </a:rPr>
              <a:t>оптимізації</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виробничої</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діяльності</a:t>
            </a:r>
            <a:r>
              <a:rPr lang="ru-RU" sz="2400" i="1" dirty="0" smtClean="0">
                <a:latin typeface="Times New Roman" pitchFamily="18" charset="0"/>
                <a:cs typeface="Times New Roman" pitchFamily="18" charset="0"/>
              </a:rPr>
              <a:t> шляхом </a:t>
            </a:r>
            <a:r>
              <a:rPr lang="ru-RU" sz="2400" i="1" dirty="0" err="1" smtClean="0">
                <a:latin typeface="Times New Roman" pitchFamily="18" charset="0"/>
                <a:cs typeface="Times New Roman" pitchFamily="18" charset="0"/>
              </a:rPr>
              <a:t>розв’язання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серії</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наявних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рівнянь</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лінійних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обмежень</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Процес</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лінійного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програмування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має</a:t>
            </a:r>
            <a:r>
              <a:rPr lang="ru-RU" sz="2400" i="1" dirty="0" smtClean="0">
                <a:latin typeface="Times New Roman" pitchFamily="18" charset="0"/>
                <a:cs typeface="Times New Roman" pitchFamily="18" charset="0"/>
              </a:rPr>
              <a:t> три </a:t>
            </a:r>
            <a:r>
              <a:rPr lang="ru-RU" sz="2400" i="1" dirty="0" err="1" smtClean="0">
                <a:latin typeface="Times New Roman" pitchFamily="18" charset="0"/>
                <a:cs typeface="Times New Roman" pitchFamily="18" charset="0"/>
              </a:rPr>
              <a:t>стадії</a:t>
            </a:r>
            <a:r>
              <a:rPr lang="ru-RU"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1) </a:t>
            </a:r>
            <a:r>
              <a:rPr lang="ru-RU" sz="2400" i="1" dirty="0" err="1" smtClean="0">
                <a:latin typeface="Times New Roman" pitchFamily="18" charset="0"/>
                <a:cs typeface="Times New Roman" pitchFamily="18" charset="0"/>
              </a:rPr>
              <a:t>побудова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моделі</a:t>
            </a:r>
            <a:r>
              <a:rPr lang="ru-RU"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2) </a:t>
            </a:r>
            <a:r>
              <a:rPr lang="ru-RU" sz="2400" i="1" dirty="0" err="1" smtClean="0">
                <a:latin typeface="Times New Roman" pitchFamily="18" charset="0"/>
                <a:cs typeface="Times New Roman" pitchFamily="18" charset="0"/>
              </a:rPr>
              <a:t>вирішення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моделі</a:t>
            </a:r>
            <a:r>
              <a:rPr lang="ru-RU"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3) </a:t>
            </a:r>
            <a:r>
              <a:rPr lang="ru-RU" sz="2400" i="1" dirty="0" err="1" smtClean="0">
                <a:latin typeface="Times New Roman" pitchFamily="18" charset="0"/>
                <a:cs typeface="Times New Roman" pitchFamily="18" charset="0"/>
              </a:rPr>
              <a:t>аналіз</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вирішення</a:t>
            </a:r>
            <a:r>
              <a:rPr lang="ru-RU" sz="2400" i="1"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i="1" dirty="0" err="1" smtClean="0">
                <a:latin typeface="Times New Roman" pitchFamily="18" charset="0"/>
                <a:cs typeface="Times New Roman" pitchFamily="18" charset="0"/>
              </a:rPr>
              <a:t>Побудова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моделі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лінійного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програмування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передбачає</a:t>
            </a:r>
            <a:r>
              <a:rPr lang="ru-RU" sz="2400" i="1" dirty="0" smtClean="0">
                <a:latin typeface="Times New Roman" pitchFamily="18" charset="0"/>
                <a:cs typeface="Times New Roman" pitchFamily="18" charset="0"/>
              </a:rPr>
              <a:t>: 1) </a:t>
            </a:r>
            <a:r>
              <a:rPr lang="ru-RU" sz="2400" i="1" dirty="0" err="1" smtClean="0">
                <a:latin typeface="Times New Roman" pitchFamily="18" charset="0"/>
                <a:cs typeface="Times New Roman" pitchFamily="18" charset="0"/>
              </a:rPr>
              <a:t>Визначення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змінних</a:t>
            </a:r>
            <a:r>
              <a:rPr lang="ru-RU" sz="2400" i="1" dirty="0" smtClean="0">
                <a:latin typeface="Times New Roman" pitchFamily="18" charset="0"/>
                <a:cs typeface="Times New Roman" pitchFamily="18" charset="0"/>
              </a:rPr>
              <a:t> величин; </a:t>
            </a:r>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2) </a:t>
            </a:r>
            <a:r>
              <a:rPr lang="ru-RU" sz="2400" i="1" dirty="0" err="1" smtClean="0">
                <a:latin typeface="Times New Roman" pitchFamily="18" charset="0"/>
                <a:cs typeface="Times New Roman" pitchFamily="18" charset="0"/>
              </a:rPr>
              <a:t>Визначення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цільової</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функції</a:t>
            </a:r>
            <a:r>
              <a:rPr lang="ru-RU" sz="2400" i="1" dirty="0" smtClean="0">
                <a:latin typeface="Times New Roman" pitchFamily="18" charset="0"/>
                <a:cs typeface="Times New Roman" pitchFamily="18" charset="0"/>
              </a:rPr>
              <a:t> та </a:t>
            </a:r>
            <a:r>
              <a:rPr lang="ru-RU" sz="2400" i="1" dirty="0" err="1" smtClean="0">
                <a:latin typeface="Times New Roman" pitchFamily="18" charset="0"/>
                <a:cs typeface="Times New Roman" pitchFamily="18" charset="0"/>
              </a:rPr>
              <a:t>побудову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її</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рівняння</a:t>
            </a:r>
            <a:r>
              <a:rPr lang="ru-RU"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3) </a:t>
            </a:r>
            <a:r>
              <a:rPr lang="ru-RU" sz="2400" i="1" dirty="0" err="1" smtClean="0">
                <a:latin typeface="Times New Roman" pitchFamily="18" charset="0"/>
                <a:cs typeface="Times New Roman" pitchFamily="18" charset="0"/>
              </a:rPr>
              <a:t>Визначення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обмежень</a:t>
            </a:r>
            <a:r>
              <a:rPr lang="ru-RU" sz="2400" i="1" dirty="0" smtClean="0">
                <a:latin typeface="Times New Roman" pitchFamily="18" charset="0"/>
                <a:cs typeface="Times New Roman" pitchFamily="18" charset="0"/>
              </a:rPr>
              <a:t> та </a:t>
            </a:r>
            <a:r>
              <a:rPr lang="ru-RU" sz="2400" i="1" dirty="0" err="1" smtClean="0">
                <a:latin typeface="Times New Roman" pitchFamily="18" charset="0"/>
                <a:cs typeface="Times New Roman" pitchFamily="18" charset="0"/>
              </a:rPr>
              <a:t>побудову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їх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рівнянь</a:t>
            </a:r>
            <a:r>
              <a:rPr lang="ru-RU" sz="2400" i="1"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i="1" dirty="0" err="1" smtClean="0">
                <a:latin typeface="Times New Roman" pitchFamily="18" charset="0"/>
                <a:cs typeface="Times New Roman" pitchFamily="18" charset="0"/>
              </a:rPr>
              <a:t>Цільова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функція</a:t>
            </a:r>
            <a:r>
              <a:rPr lang="ru-RU" sz="2400" i="1" dirty="0" smtClean="0">
                <a:latin typeface="Times New Roman" pitchFamily="18" charset="0"/>
                <a:cs typeface="Times New Roman" pitchFamily="18" charset="0"/>
              </a:rPr>
              <a:t> – мета, </a:t>
            </a:r>
            <a:r>
              <a:rPr lang="ru-RU" sz="2400" i="1" dirty="0" err="1" smtClean="0">
                <a:latin typeface="Times New Roman" pitchFamily="18" charset="0"/>
                <a:cs typeface="Times New Roman" pitchFamily="18" charset="0"/>
              </a:rPr>
              <a:t>якої</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намагається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досягти</a:t>
            </a:r>
            <a:r>
              <a:rPr lang="ru-RU" sz="2400" i="1" dirty="0" smtClean="0">
                <a:latin typeface="Times New Roman" pitchFamily="18" charset="0"/>
                <a:cs typeface="Times New Roman" pitchFamily="18" charset="0"/>
              </a:rPr>
              <a:t> менеджер.</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i="1" dirty="0" err="1" smtClean="0">
                <a:latin typeface="Times New Roman" pitchFamily="18" charset="0"/>
                <a:cs typeface="Times New Roman" pitchFamily="18" charset="0"/>
              </a:rPr>
              <a:t>Рівняння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цільової</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функції</a:t>
            </a:r>
            <a:r>
              <a:rPr lang="ru-RU" sz="2400" i="1" dirty="0" smtClean="0">
                <a:latin typeface="Times New Roman" pitchFamily="18" charset="0"/>
                <a:cs typeface="Times New Roman" pitchFamily="18" charset="0"/>
              </a:rPr>
              <a:t> – </a:t>
            </a:r>
            <a:r>
              <a:rPr lang="ru-RU" sz="2400" i="1" dirty="0" err="1" smtClean="0">
                <a:latin typeface="Times New Roman" pitchFamily="18" charset="0"/>
                <a:cs typeface="Times New Roman" pitchFamily="18" charset="0"/>
              </a:rPr>
              <a:t>алгебраїчне</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зображення</a:t>
            </a:r>
            <a:r>
              <a:rPr lang="ru-RU" sz="2400" i="1" dirty="0" smtClean="0">
                <a:latin typeface="Times New Roman" pitchFamily="18" charset="0"/>
                <a:cs typeface="Times New Roman" pitchFamily="18" charset="0"/>
              </a:rPr>
              <a:t> мети, </a:t>
            </a:r>
            <a:r>
              <a:rPr lang="ru-RU" sz="2400" i="1" dirty="0" err="1" smtClean="0">
                <a:latin typeface="Times New Roman" pitchFamily="18" charset="0"/>
                <a:cs typeface="Times New Roman" pitchFamily="18" charset="0"/>
              </a:rPr>
              <a:t>якої</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намагається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досягти</a:t>
            </a:r>
            <a:r>
              <a:rPr lang="ru-RU" sz="2400" i="1" dirty="0" smtClean="0">
                <a:latin typeface="Times New Roman" pitchFamily="18" charset="0"/>
                <a:cs typeface="Times New Roman" pitchFamily="18" charset="0"/>
              </a:rPr>
              <a:t> менеджер у </a:t>
            </a:r>
            <a:r>
              <a:rPr lang="ru-RU" sz="2400" i="1" dirty="0" err="1" smtClean="0">
                <a:latin typeface="Times New Roman" pitchFamily="18" charset="0"/>
                <a:cs typeface="Times New Roman" pitchFamily="18" charset="0"/>
              </a:rPr>
              <a:t>процесі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лінійного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програмування</a:t>
            </a:r>
            <a:r>
              <a:rPr lang="ru-RU" sz="2400" i="1" dirty="0" smtClean="0">
                <a:latin typeface="Times New Roman" pitchFamily="18" charset="0"/>
                <a:cs typeface="Times New Roman" pitchFamily="18" charset="0"/>
              </a:rPr>
              <a:t>.</a:t>
            </a:r>
            <a:r>
              <a:rPr lang="ru-RU" sz="2400" dirty="0" smtClean="0"/>
              <a:t/>
            </a:r>
            <a:br>
              <a:rPr lang="ru-RU" sz="2400" dirty="0" smtClean="0"/>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ru-RU" sz="2800" dirty="0" smtClean="0"/>
              <a:t/>
            </a:r>
            <a:br>
              <a:rPr lang="ru-RU" sz="2800" dirty="0" smtClean="0"/>
            </a:br>
            <a:r>
              <a:rPr lang="en-US" sz="2800" b="1" i="1" dirty="0" smtClean="0">
                <a:latin typeface="Times New Roman" pitchFamily="18" charset="0"/>
                <a:cs typeface="Times New Roman" pitchFamily="18" charset="0"/>
              </a:rPr>
              <a:t/>
            </a:r>
            <a:br>
              <a:rPr lang="en-US" sz="2800" b="1" i="1" dirty="0" smtClean="0">
                <a:latin typeface="Times New Roman" pitchFamily="18" charset="0"/>
                <a:cs typeface="Times New Roman" pitchFamily="18" charset="0"/>
              </a:rPr>
            </a:br>
            <a:endParaRPr lang="ru-RU" sz="2800"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fontScale="90000"/>
          </a:bodyPr>
          <a:lstStyle/>
          <a:p>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ru-RU" sz="2700" i="1" dirty="0" err="1" smtClean="0">
                <a:latin typeface="Times New Roman" pitchFamily="18" charset="0"/>
                <a:cs typeface="Times New Roman" pitchFamily="18" charset="0"/>
              </a:rPr>
              <a:t>Рівняння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обмеження</a:t>
            </a:r>
            <a:r>
              <a:rPr lang="ru-RU" sz="2700" i="1" dirty="0" smtClean="0">
                <a:latin typeface="Times New Roman" pitchFamily="18" charset="0"/>
                <a:cs typeface="Times New Roman" pitchFamily="18" charset="0"/>
              </a:rPr>
              <a:t> – </a:t>
            </a:r>
            <a:r>
              <a:rPr lang="ru-RU" sz="2700" i="1" dirty="0" err="1" smtClean="0">
                <a:latin typeface="Times New Roman" pitchFamily="18" charset="0"/>
                <a:cs typeface="Times New Roman" pitchFamily="18" charset="0"/>
              </a:rPr>
              <a:t>алгебраїчне</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зображення</a:t>
            </a:r>
            <a:r>
              <a:rPr lang="ru-RU" sz="2700" i="1" dirty="0" smtClean="0">
                <a:latin typeface="Times New Roman" pitchFamily="18" charset="0"/>
                <a:cs typeface="Times New Roman" pitchFamily="18" charset="0"/>
              </a:rPr>
              <a:t> одного </a:t>
            </a:r>
            <a:r>
              <a:rPr lang="ru-RU" sz="2700" i="1" dirty="0" err="1" smtClean="0">
                <a:latin typeface="Times New Roman" pitchFamily="18" charset="0"/>
                <a:cs typeface="Times New Roman" pitchFamily="18" charset="0"/>
              </a:rPr>
              <a:t>з</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обмежувальних</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чинників</a:t>
            </a:r>
            <a:r>
              <a:rPr lang="ru-RU" sz="2700" i="1" dirty="0" smtClean="0">
                <a:latin typeface="Times New Roman" pitchFamily="18" charset="0"/>
                <a:cs typeface="Times New Roman" pitchFamily="18" charset="0"/>
              </a:rPr>
              <a:t>.</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ru-RU" sz="2700" i="1" dirty="0" err="1" smtClean="0">
                <a:latin typeface="Times New Roman" pitchFamily="18" charset="0"/>
                <a:cs typeface="Times New Roman" pitchFamily="18" charset="0"/>
              </a:rPr>
              <a:t>Розв’язок</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можна</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отримувати</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різними</a:t>
            </a:r>
            <a:r>
              <a:rPr lang="ru-RU" sz="2700" i="1" dirty="0" smtClean="0">
                <a:latin typeface="Times New Roman" pitchFamily="18" charset="0"/>
                <a:cs typeface="Times New Roman" pitchFamily="18" charset="0"/>
              </a:rPr>
              <a:t> методами. </a:t>
            </a:r>
            <a:r>
              <a:rPr lang="ru-RU" sz="2700" i="1" dirty="0" err="1" smtClean="0">
                <a:latin typeface="Times New Roman" pitchFamily="18" charset="0"/>
                <a:cs typeface="Times New Roman" pitchFamily="18" charset="0"/>
              </a:rPr>
              <a:t>Найчастіше</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користуються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комп’ютером</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Якщо</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змінних</a:t>
            </a:r>
            <a:r>
              <a:rPr lang="ru-RU" sz="2700" i="1" dirty="0" smtClean="0">
                <a:latin typeface="Times New Roman" pitchFamily="18" charset="0"/>
                <a:cs typeface="Times New Roman" pitchFamily="18" charset="0"/>
              </a:rPr>
              <a:t> 2, задачу </a:t>
            </a:r>
            <a:r>
              <a:rPr lang="ru-RU" sz="2700" i="1" dirty="0" err="1" smtClean="0">
                <a:latin typeface="Times New Roman" pitchFamily="18" charset="0"/>
                <a:cs typeface="Times New Roman" pitchFamily="18" charset="0"/>
              </a:rPr>
              <a:t>розв’язують</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графічно</a:t>
            </a:r>
            <a:r>
              <a:rPr lang="ru-RU" sz="2700" i="1" dirty="0" smtClean="0">
                <a:latin typeface="Times New Roman" pitchFamily="18" charset="0"/>
                <a:cs typeface="Times New Roman" pitchFamily="18" charset="0"/>
              </a:rPr>
              <a:t>, для </a:t>
            </a:r>
            <a:r>
              <a:rPr lang="ru-RU" sz="2700" i="1" dirty="0" err="1" smtClean="0">
                <a:latin typeface="Times New Roman" pitchFamily="18" charset="0"/>
                <a:cs typeface="Times New Roman" pitchFamily="18" charset="0"/>
              </a:rPr>
              <a:t>решти</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варіантів</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найзручнішим</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є</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симплексний</a:t>
            </a:r>
            <a:r>
              <a:rPr lang="ru-RU" sz="2700" i="1" dirty="0" smtClean="0">
                <a:latin typeface="Times New Roman" pitchFamily="18" charset="0"/>
                <a:cs typeface="Times New Roman" pitchFamily="18" charset="0"/>
              </a:rPr>
              <a:t> метод.</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ru-RU" sz="2700" i="1" dirty="0" err="1" smtClean="0">
                <a:latin typeface="Times New Roman" pitchFamily="18" charset="0"/>
                <a:cs typeface="Times New Roman" pitchFamily="18" charset="0"/>
              </a:rPr>
              <a:t>Після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вирішення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моделі</a:t>
            </a:r>
            <a:r>
              <a:rPr lang="ru-RU" sz="2700" i="1" dirty="0" smtClean="0">
                <a:latin typeface="Times New Roman" pitchFamily="18" charset="0"/>
                <a:cs typeface="Times New Roman" pitchFamily="18" charset="0"/>
              </a:rPr>
              <a:t> проводиться </a:t>
            </a:r>
            <a:r>
              <a:rPr lang="ru-RU" sz="2700" i="1" dirty="0" err="1" smtClean="0">
                <a:latin typeface="Times New Roman" pitchFamily="18" charset="0"/>
                <a:cs typeface="Times New Roman" pitchFamily="18" charset="0"/>
              </a:rPr>
              <a:t>її</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аналіз</a:t>
            </a:r>
            <a:r>
              <a:rPr lang="ru-RU" sz="2700" i="1" dirty="0" smtClean="0">
                <a:latin typeface="Times New Roman" pitchFamily="18" charset="0"/>
                <a:cs typeface="Times New Roman" pitchFamily="18" charset="0"/>
              </a:rPr>
              <a:t>. Метою </a:t>
            </a:r>
            <a:r>
              <a:rPr lang="ru-RU" sz="2700" i="1" dirty="0" err="1" smtClean="0">
                <a:latin typeface="Times New Roman" pitchFamily="18" charset="0"/>
                <a:cs typeface="Times New Roman" pitchFamily="18" charset="0"/>
              </a:rPr>
              <a:t>аналізу</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вирішення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є</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визначення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чутливості</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моделі</a:t>
            </a:r>
            <a:r>
              <a:rPr lang="ru-RU" sz="2700" i="1" dirty="0" smtClean="0">
                <a:latin typeface="Times New Roman" pitchFamily="18" charset="0"/>
                <a:cs typeface="Times New Roman" pitchFamily="18" charset="0"/>
              </a:rPr>
              <a:t> до </a:t>
            </a:r>
            <a:r>
              <a:rPr lang="ru-RU" sz="2700" i="1" dirty="0" err="1" smtClean="0">
                <a:latin typeface="Times New Roman" pitchFamily="18" charset="0"/>
                <a:cs typeface="Times New Roman" pitchFamily="18" charset="0"/>
              </a:rPr>
              <a:t>зміни</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значень</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обмежувальних</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чинників</a:t>
            </a:r>
            <a:r>
              <a:rPr lang="ru-RU" sz="2700" i="1" dirty="0" smtClean="0">
                <a:latin typeface="Times New Roman" pitchFamily="18" charset="0"/>
                <a:cs typeface="Times New Roman" pitchFamily="18" charset="0"/>
              </a:rPr>
              <a:t>. Для </a:t>
            </a:r>
            <a:r>
              <a:rPr lang="ru-RU" sz="2700" i="1" dirty="0" err="1" smtClean="0">
                <a:latin typeface="Times New Roman" pitchFamily="18" charset="0"/>
                <a:cs typeface="Times New Roman" pitchFamily="18" charset="0"/>
              </a:rPr>
              <a:t>цього</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обчислюють</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тіньову</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ціну</a:t>
            </a:r>
            <a:r>
              <a:rPr lang="ru-RU" sz="2700" i="1" dirty="0" smtClean="0">
                <a:latin typeface="Times New Roman" pitchFamily="18" charset="0"/>
                <a:cs typeface="Times New Roman" pitchFamily="18" charset="0"/>
              </a:rPr>
              <a:t> – величину </a:t>
            </a:r>
            <a:r>
              <a:rPr lang="ru-RU" sz="2700" i="1" dirty="0" err="1" smtClean="0">
                <a:latin typeface="Times New Roman" pitchFamily="18" charset="0"/>
                <a:cs typeface="Times New Roman" pitchFamily="18" charset="0"/>
              </a:rPr>
              <a:t>зниження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значень</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цільової</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функції</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внаслідок</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зменшення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значення</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відповідного</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обмежувального</a:t>
            </a:r>
            <a:r>
              <a:rPr lang="ru-RU" sz="2700" i="1" dirty="0" smtClean="0">
                <a:latin typeface="Times New Roman" pitchFamily="18" charset="0"/>
                <a:cs typeface="Times New Roman" pitchFamily="18" charset="0"/>
              </a:rPr>
              <a:t> </a:t>
            </a:r>
            <a:r>
              <a:rPr lang="ru-RU" sz="2700" i="1" dirty="0" err="1" smtClean="0">
                <a:latin typeface="Times New Roman" pitchFamily="18" charset="0"/>
                <a:cs typeface="Times New Roman" pitchFamily="18" charset="0"/>
              </a:rPr>
              <a:t>чинника</a:t>
            </a:r>
            <a:r>
              <a:rPr lang="ru-RU" sz="2700" i="1" dirty="0" smtClean="0">
                <a:latin typeface="Times New Roman" pitchFamily="18" charset="0"/>
                <a:cs typeface="Times New Roman" pitchFamily="18" charset="0"/>
              </a:rPr>
              <a:t> на </a:t>
            </a:r>
            <a:r>
              <a:rPr lang="ru-RU" sz="2700" i="1" dirty="0" err="1" smtClean="0">
                <a:latin typeface="Times New Roman" pitchFamily="18" charset="0"/>
                <a:cs typeface="Times New Roman" pitchFamily="18" charset="0"/>
              </a:rPr>
              <a:t>одиницю</a:t>
            </a:r>
            <a:r>
              <a:rPr lang="ru-RU" sz="2700" i="1" dirty="0" smtClean="0">
                <a:latin typeface="Times New Roman" pitchFamily="18" charset="0"/>
                <a:cs typeface="Times New Roman" pitchFamily="18" charset="0"/>
              </a:rPr>
              <a:t>.</a:t>
            </a:r>
            <a:r>
              <a:rPr lang="ru-RU" sz="2400" dirty="0" smtClean="0"/>
              <a:t/>
            </a:r>
            <a:br>
              <a:rPr lang="ru-RU" sz="2400" dirty="0" smtClean="0"/>
            </a:br>
            <a:r>
              <a:rPr lang="ru-RU" sz="2400" i="1" dirty="0" smtClean="0">
                <a:latin typeface="Times New Roman" pitchFamily="18" charset="0"/>
                <a:cs typeface="Times New Roman" pitchFamily="18" charset="0"/>
              </a:rPr>
              <a:t> </a:t>
            </a:r>
            <a:r>
              <a:rPr lang="ru-RU" sz="2400" dirty="0" smtClean="0"/>
              <a:t/>
            </a:r>
            <a:br>
              <a:rPr lang="ru-RU" sz="2400" dirty="0" smtClean="0"/>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ru-RU" sz="2800" dirty="0" smtClean="0"/>
              <a:t/>
            </a:r>
            <a:br>
              <a:rPr lang="ru-RU" sz="2800" dirty="0" smtClean="0"/>
            </a:br>
            <a:r>
              <a:rPr lang="en-US" sz="2800" b="1" i="1" dirty="0" smtClean="0">
                <a:latin typeface="Times New Roman" pitchFamily="18" charset="0"/>
                <a:cs typeface="Times New Roman" pitchFamily="18" charset="0"/>
              </a:rPr>
              <a:t/>
            </a:r>
            <a:br>
              <a:rPr lang="en-US" sz="2800" b="1" i="1" dirty="0" smtClean="0">
                <a:latin typeface="Times New Roman" pitchFamily="18" charset="0"/>
                <a:cs typeface="Times New Roman" pitchFamily="18" charset="0"/>
              </a:rPr>
            </a:br>
            <a:endParaRPr lang="ru-RU" sz="2800" i="1"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banknote-of-10-euros-and-euro-cents-place-for-text-presentation-background_79276-399.jpg"/>
          <p:cNvPicPr>
            <a:picLocks noChangeAspect="1"/>
          </p:cNvPicPr>
          <p:nvPr/>
        </p:nvPicPr>
        <p:blipFill>
          <a:blip r:embed="rId2"/>
          <a:stretch>
            <a:fillRect/>
          </a:stretch>
        </p:blipFill>
        <p:spPr>
          <a:xfrm>
            <a:off x="0" y="0"/>
            <a:ext cx="9143999" cy="6857999"/>
          </a:xfrm>
          <a:prstGeom prst="rect">
            <a:avLst/>
          </a:prstGeom>
        </p:spPr>
      </p:pic>
      <p:sp>
        <p:nvSpPr>
          <p:cNvPr id="2" name="Заголовок 1"/>
          <p:cNvSpPr>
            <a:spLocks noGrp="1"/>
          </p:cNvSpPr>
          <p:nvPr>
            <p:ph type="title"/>
          </p:nvPr>
        </p:nvSpPr>
        <p:spPr>
          <a:xfrm>
            <a:off x="0" y="0"/>
            <a:ext cx="6715140" cy="6858000"/>
          </a:xfrm>
        </p:spPr>
        <p:txBody>
          <a:bodyPr>
            <a:normAutofit fontScale="90000"/>
          </a:bodyPr>
          <a:lstStyle/>
          <a:p>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en-US" sz="2700" b="1" i="1" dirty="0" smtClean="0">
                <a:latin typeface="Times New Roman" pitchFamily="18" charset="0"/>
                <a:cs typeface="Times New Roman" pitchFamily="18" charset="0"/>
              </a:rPr>
              <a:t/>
            </a:r>
            <a:br>
              <a:rPr lang="en-US" sz="2700" b="1" i="1" dirty="0" smtClean="0">
                <a:latin typeface="Times New Roman" pitchFamily="18" charset="0"/>
                <a:cs typeface="Times New Roman" pitchFamily="18" charset="0"/>
              </a:rPr>
            </a:br>
            <a:r>
              <a:rPr lang="ru-RU" sz="2400" b="1" i="1" dirty="0" err="1" smtClean="0">
                <a:latin typeface="Times New Roman" pitchFamily="18" charset="0"/>
                <a:cs typeface="Times New Roman" pitchFamily="18" charset="0"/>
              </a:rPr>
              <a:t>Рішення</a:t>
            </a:r>
            <a:r>
              <a:rPr lang="ru-RU" sz="2400" b="1" i="1" dirty="0" smtClean="0">
                <a:latin typeface="Times New Roman" pitchFamily="18" charset="0"/>
                <a:cs typeface="Times New Roman" pitchFamily="18" charset="0"/>
              </a:rPr>
              <a:t> про </a:t>
            </a:r>
            <a:r>
              <a:rPr lang="ru-RU" sz="2400" b="1" i="1" dirty="0" err="1" smtClean="0">
                <a:latin typeface="Times New Roman" pitchFamily="18" charset="0"/>
                <a:cs typeface="Times New Roman" pitchFamily="18" charset="0"/>
              </a:rPr>
              <a:t>виробництво</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чи</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купівлю</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комплектуючих</a:t>
            </a:r>
            <a:r>
              <a:rPr lang="ru-RU" sz="2400" b="1" i="1" dirty="0" smtClean="0">
                <a:latin typeface="Times New Roman" pitchFamily="18" charset="0"/>
                <a:cs typeface="Times New Roman" pitchFamily="18" charset="0"/>
              </a:rPr>
              <a:t> </a:t>
            </a:r>
            <a:r>
              <a:rPr lang="ru-RU" sz="2400" b="1" i="1" dirty="0" err="1" smtClean="0">
                <a:latin typeface="Times New Roman" pitchFamily="18" charset="0"/>
                <a:cs typeface="Times New Roman" pitchFamily="18" charset="0"/>
              </a:rPr>
              <a:t>виробів</a:t>
            </a:r>
            <a:r>
              <a:rPr lang="ru-RU" sz="2400" b="1" i="1" dirty="0" smtClean="0">
                <a:latin typeface="Times New Roman" pitchFamily="18" charset="0"/>
                <a:cs typeface="Times New Roman" pitchFamily="18" charset="0"/>
              </a:rPr>
              <a:t>.</a:t>
            </a:r>
            <a:r>
              <a:rPr lang="ru-RU" sz="2400" i="1" dirty="0" smtClean="0">
                <a:latin typeface="Times New Roman" pitchFamily="18" charset="0"/>
                <a:cs typeface="Times New Roman" pitchFamily="18" charset="0"/>
              </a:rPr>
              <a:t/>
            </a:r>
            <a:br>
              <a:rPr lang="ru-RU" sz="2400" i="1" dirty="0" smtClean="0">
                <a:latin typeface="Times New Roman" pitchFamily="18" charset="0"/>
                <a:cs typeface="Times New Roman" pitchFamily="18" charset="0"/>
              </a:rPr>
            </a:br>
            <a:r>
              <a:rPr lang="ru-RU" sz="2400" i="1" dirty="0" smtClean="0">
                <a:latin typeface="Times New Roman" pitchFamily="18" charset="0"/>
                <a:cs typeface="Times New Roman" pitchFamily="18" charset="0"/>
              </a:rPr>
              <a:t>Для </a:t>
            </a:r>
            <a:r>
              <a:rPr lang="ru-RU" sz="2400" i="1" dirty="0" err="1" smtClean="0">
                <a:latin typeface="Times New Roman" pitchFamily="18" charset="0"/>
                <a:cs typeface="Times New Roman" pitchFamily="18" charset="0"/>
              </a:rPr>
              <a:t>прийняття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рішення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стосовно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виготовлення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напівфабрикатів</a:t>
            </a:r>
            <a:r>
              <a:rPr lang="ru-RU" sz="2400" i="1" dirty="0" smtClean="0">
                <a:latin typeface="Times New Roman" pitchFamily="18" charset="0"/>
                <a:cs typeface="Times New Roman" pitchFamily="18" charset="0"/>
              </a:rPr>
              <a:t> у </a:t>
            </a:r>
            <a:r>
              <a:rPr lang="ru-RU" sz="2400" i="1" dirty="0" err="1" smtClean="0">
                <a:latin typeface="Times New Roman" pitchFamily="18" charset="0"/>
                <a:cs typeface="Times New Roman" pitchFamily="18" charset="0"/>
              </a:rPr>
              <a:t>власному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виробництві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чи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придбання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їх</a:t>
            </a:r>
            <a:r>
              <a:rPr lang="ru-RU" sz="2400" i="1" dirty="0" smtClean="0">
                <a:latin typeface="Times New Roman" pitchFamily="18" charset="0"/>
                <a:cs typeface="Times New Roman" pitchFamily="18" charset="0"/>
              </a:rPr>
              <a:t> на </a:t>
            </a:r>
            <a:r>
              <a:rPr lang="ru-RU" sz="2400" i="1" dirty="0" err="1" smtClean="0">
                <a:latin typeface="Times New Roman" pitchFamily="18" charset="0"/>
                <a:cs typeface="Times New Roman" pitchFamily="18" charset="0"/>
              </a:rPr>
              <a:t>стороні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необхідно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порівняти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ціну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придбання</a:t>
            </a:r>
            <a:r>
              <a:rPr lang="ru-RU" sz="2400" i="1" dirty="0" smtClean="0">
                <a:latin typeface="Times New Roman" pitchFamily="18" charset="0"/>
                <a:cs typeface="Times New Roman" pitchFamily="18" charset="0"/>
              </a:rPr>
              <a:t> одного </a:t>
            </a:r>
            <a:r>
              <a:rPr lang="ru-RU" sz="2400" i="1" dirty="0" err="1" smtClean="0">
                <a:latin typeface="Times New Roman" pitchFamily="18" charset="0"/>
                <a:cs typeface="Times New Roman" pitchFamily="18" charset="0"/>
              </a:rPr>
              <a:t>напівфабрикату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витратами</a:t>
            </a:r>
            <a:r>
              <a:rPr lang="ru-RU" sz="2400" i="1" dirty="0" smtClean="0">
                <a:latin typeface="Times New Roman" pitchFamily="18" charset="0"/>
                <a:cs typeface="Times New Roman" pitchFamily="18" charset="0"/>
              </a:rPr>
              <a:t> на </a:t>
            </a:r>
            <a:r>
              <a:rPr lang="ru-RU" sz="2400" i="1" dirty="0" err="1" smtClean="0">
                <a:latin typeface="Times New Roman" pitchFamily="18" charset="0"/>
                <a:cs typeface="Times New Roman" pitchFamily="18" charset="0"/>
              </a:rPr>
              <a:t>його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виготовлення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власними</a:t>
            </a:r>
            <a:r>
              <a:rPr lang="ru-RU" sz="2400" i="1" dirty="0" smtClean="0">
                <a:latin typeface="Times New Roman" pitchFamily="18" charset="0"/>
                <a:cs typeface="Times New Roman" pitchFamily="18" charset="0"/>
              </a:rPr>
              <a:t> силами. При </a:t>
            </a:r>
            <a:r>
              <a:rPr lang="ru-RU" sz="2400" i="1" dirty="0" err="1" smtClean="0">
                <a:latin typeface="Times New Roman" pitchFamily="18" charset="0"/>
                <a:cs typeface="Times New Roman" pitchFamily="18" charset="0"/>
              </a:rPr>
              <a:t>цьому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релевантними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даними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будуть</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купівельна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ціна</a:t>
            </a:r>
            <a:r>
              <a:rPr lang="ru-RU" sz="2400" i="1" dirty="0" smtClean="0">
                <a:latin typeface="Times New Roman" pitchFamily="18" charset="0"/>
                <a:cs typeface="Times New Roman" pitchFamily="18" charset="0"/>
              </a:rPr>
              <a:t> за </a:t>
            </a:r>
            <a:r>
              <a:rPr lang="ru-RU" sz="2400" i="1" dirty="0" err="1" smtClean="0">
                <a:latin typeface="Times New Roman" pitchFamily="18" charset="0"/>
                <a:cs typeface="Times New Roman" pitchFamily="18" charset="0"/>
              </a:rPr>
              <a:t>одиницю</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змінні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витрати</a:t>
            </a:r>
            <a:r>
              <a:rPr lang="ru-RU" sz="2400" i="1" dirty="0" smtClean="0">
                <a:latin typeface="Times New Roman" pitchFamily="18" charset="0"/>
                <a:cs typeface="Times New Roman" pitchFamily="18" charset="0"/>
              </a:rPr>
              <a:t> на </a:t>
            </a:r>
            <a:r>
              <a:rPr lang="ru-RU" sz="2400" i="1" dirty="0" err="1" smtClean="0">
                <a:latin typeface="Times New Roman" pitchFamily="18" charset="0"/>
                <a:cs typeface="Times New Roman" pitchFamily="18" charset="0"/>
              </a:rPr>
              <a:t>виробництво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одиниці</a:t>
            </a:r>
            <a:r>
              <a:rPr lang="ru-RU" sz="2400" i="1" dirty="0" smtClean="0">
                <a:latin typeface="Times New Roman" pitchFamily="18" charset="0"/>
                <a:cs typeface="Times New Roman" pitchFamily="18" charset="0"/>
              </a:rPr>
              <a:t> та </a:t>
            </a:r>
            <a:r>
              <a:rPr lang="ru-RU" sz="2400" i="1" dirty="0" err="1" smtClean="0">
                <a:latin typeface="Times New Roman" pitchFamily="18" charset="0"/>
                <a:cs typeface="Times New Roman" pitchFamily="18" charset="0"/>
              </a:rPr>
              <a:t>частка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постійних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виробничих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якої</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можна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уникнути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Крім</a:t>
            </a:r>
            <a:r>
              <a:rPr lang="ru-RU" sz="2400" i="1" dirty="0" smtClean="0">
                <a:latin typeface="Times New Roman" pitchFamily="18" charset="0"/>
                <a:cs typeface="Times New Roman" pitchFamily="18" charset="0"/>
              </a:rPr>
              <a:t> того, </a:t>
            </a:r>
            <a:r>
              <a:rPr lang="ru-RU" sz="2400" i="1" dirty="0" err="1" smtClean="0">
                <a:latin typeface="Times New Roman" pitchFamily="18" charset="0"/>
                <a:cs typeface="Times New Roman" pitchFamily="18" charset="0"/>
              </a:rPr>
              <a:t>слід</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враховувати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можливі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наприклад</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дохід</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від</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передачі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вільних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виробничих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потужностей</a:t>
            </a:r>
            <a:r>
              <a:rPr lang="ru-RU" sz="2400" i="1" dirty="0" smtClean="0">
                <a:latin typeface="Times New Roman" pitchFamily="18" charset="0"/>
                <a:cs typeface="Times New Roman" pitchFamily="18" charset="0"/>
              </a:rPr>
              <a:t> в </a:t>
            </a:r>
            <a:r>
              <a:rPr lang="ru-RU" sz="2400" i="1" dirty="0" err="1" smtClean="0">
                <a:latin typeface="Times New Roman" pitchFamily="18" charset="0"/>
                <a:cs typeface="Times New Roman" pitchFamily="18" charset="0"/>
              </a:rPr>
              <a:t>оренду</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який</a:t>
            </a:r>
            <a:r>
              <a:rPr lang="ru-RU" sz="2400" i="1" dirty="0" smtClean="0">
                <a:latin typeface="Times New Roman" pitchFamily="18" charset="0"/>
                <a:cs typeface="Times New Roman" pitchFamily="18" charset="0"/>
              </a:rPr>
              <a:t> буде </a:t>
            </a:r>
            <a:r>
              <a:rPr lang="ru-RU" sz="2400" i="1" dirty="0" err="1" smtClean="0">
                <a:latin typeface="Times New Roman" pitchFamily="18" charset="0"/>
                <a:cs typeface="Times New Roman" pitchFamily="18" charset="0"/>
              </a:rPr>
              <a:t>втрачено</a:t>
            </a:r>
            <a:r>
              <a:rPr lang="ru-RU" sz="2400" i="1" dirty="0" smtClean="0">
                <a:latin typeface="Times New Roman" pitchFamily="18" charset="0"/>
                <a:cs typeface="Times New Roman" pitchFamily="18" charset="0"/>
              </a:rPr>
              <a:t> у </a:t>
            </a:r>
            <a:r>
              <a:rPr lang="ru-RU" sz="2400" i="1" dirty="0" err="1" smtClean="0">
                <a:latin typeface="Times New Roman" pitchFamily="18" charset="0"/>
                <a:cs typeface="Times New Roman" pitchFamily="18" charset="0"/>
              </a:rPr>
              <a:t>разі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продовження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власного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виробництва</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Якщо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підприємство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розглядає</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можливість</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відмовитися</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від</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закупівлі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необхідних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компонентів</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розпочати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власне</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виробництво</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крім</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виробничих</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можуть</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зрости</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також</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адміністративні</a:t>
            </a:r>
            <a:r>
              <a:rPr lang="ru-RU" sz="2400" i="1" dirty="0" smtClean="0">
                <a:latin typeface="Times New Roman" pitchFamily="18" charset="0"/>
                <a:cs typeface="Times New Roman" pitchFamily="18" charset="0"/>
              </a:rPr>
              <a:t> та </a:t>
            </a:r>
            <a:r>
              <a:rPr lang="ru-RU" sz="2400" i="1" dirty="0" err="1" smtClean="0">
                <a:latin typeface="Times New Roman" pitchFamily="18" charset="0"/>
                <a:cs typeface="Times New Roman" pitchFamily="18" charset="0"/>
              </a:rPr>
              <a:t>інші</a:t>
            </a:r>
            <a:r>
              <a:rPr lang="ru-RU" sz="2400" i="1" dirty="0" smtClean="0">
                <a:latin typeface="Times New Roman" pitchFamily="18" charset="0"/>
                <a:cs typeface="Times New Roman" pitchFamily="18" charset="0"/>
              </a:rPr>
              <a:t> </a:t>
            </a:r>
            <a:r>
              <a:rPr lang="ru-RU" sz="2400" i="1" dirty="0" err="1" smtClean="0">
                <a:latin typeface="Times New Roman" pitchFamily="18" charset="0"/>
                <a:cs typeface="Times New Roman" pitchFamily="18" charset="0"/>
              </a:rPr>
              <a:t>витрати</a:t>
            </a:r>
            <a:r>
              <a:rPr lang="ru-RU" sz="2400" i="1" dirty="0" smtClean="0">
                <a:latin typeface="Times New Roman" pitchFamily="18" charset="0"/>
                <a:cs typeface="Times New Roman" pitchFamily="18" charset="0"/>
              </a:rPr>
              <a:t>.</a:t>
            </a:r>
            <a:r>
              <a:rPr lang="ru-RU" sz="2400" dirty="0" smtClean="0"/>
              <a:t/>
            </a:r>
            <a:br>
              <a:rPr lang="ru-RU" sz="2400" dirty="0" smtClean="0"/>
            </a:br>
            <a:r>
              <a:rPr lang="ru-RU" sz="2400" dirty="0" smtClean="0"/>
              <a:t/>
            </a:r>
            <a:br>
              <a:rPr lang="ru-RU" sz="2400" dirty="0" smtClean="0"/>
            </a:br>
            <a:r>
              <a:rPr lang="ru-RU" sz="2400" i="1" dirty="0" smtClean="0">
                <a:latin typeface="Times New Roman" pitchFamily="18" charset="0"/>
                <a:cs typeface="Times New Roman" pitchFamily="18" charset="0"/>
              </a:rPr>
              <a:t> </a:t>
            </a:r>
            <a:r>
              <a:rPr lang="ru-RU" sz="2400" dirty="0" smtClean="0"/>
              <a:t/>
            </a:r>
            <a:br>
              <a:rPr lang="ru-RU" sz="2400" dirty="0" smtClean="0"/>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en-US" sz="2200" b="1" i="1" dirty="0" smtClean="0">
                <a:latin typeface="Times New Roman" pitchFamily="18" charset="0"/>
                <a:cs typeface="Times New Roman" pitchFamily="18" charset="0"/>
              </a:rPr>
              <a:t/>
            </a:r>
            <a:br>
              <a:rPr lang="en-US" sz="2200" b="1" i="1" dirty="0" smtClean="0">
                <a:latin typeface="Times New Roman" pitchFamily="18" charset="0"/>
                <a:cs typeface="Times New Roman" pitchFamily="18" charset="0"/>
              </a:rPr>
            </a:br>
            <a:r>
              <a:rPr lang="ru-RU" sz="2800" dirty="0" smtClean="0"/>
              <a:t/>
            </a:r>
            <a:br>
              <a:rPr lang="ru-RU" sz="2800" dirty="0" smtClean="0"/>
            </a:br>
            <a:r>
              <a:rPr lang="en-US" sz="2800" b="1" i="1" dirty="0" smtClean="0">
                <a:latin typeface="Times New Roman" pitchFamily="18" charset="0"/>
                <a:cs typeface="Times New Roman" pitchFamily="18" charset="0"/>
              </a:rPr>
              <a:t/>
            </a:r>
            <a:br>
              <a:rPr lang="en-US" sz="2800" b="1" i="1" dirty="0" smtClean="0">
                <a:latin typeface="Times New Roman" pitchFamily="18" charset="0"/>
                <a:cs typeface="Times New Roman" pitchFamily="18" charset="0"/>
              </a:rPr>
            </a:br>
            <a:endParaRPr lang="ru-RU" sz="2800" i="1"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354</Words>
  <Application>Microsoft Office PowerPoint</Application>
  <PresentationFormat>Екран (4:3)</PresentationFormat>
  <Paragraphs>12</Paragraphs>
  <Slides>12</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12</vt:i4>
      </vt:variant>
    </vt:vector>
  </HeadingPairs>
  <TitlesOfParts>
    <vt:vector size="16" baseType="lpstr">
      <vt:lpstr>Arial</vt:lpstr>
      <vt:lpstr>Calibri</vt:lpstr>
      <vt:lpstr>Times New Roman</vt:lpstr>
      <vt:lpstr>Тема Office</vt:lpstr>
      <vt:lpstr>Аналіз варіантів альтернативних рішень. Оптимальне використання ресурсів в умовах обмежень.Розгляд ситуацій: купляти чи виробляти, чи приймати спецзамовлення, чи проводити модернізацію виробничої лінії та інші.</vt:lpstr>
      <vt:lpstr>Аналіз варіантів альтернативних рішень  При ухваленні рішення значимі для нього тільки ті витрати й надходження, величина яких залежить від прийнятого рішення. Такі витрати й надходження називаються релевантними, тобто прийнятими в розрахунок. Витрати й надходження, величина яких не залежить від прийнятого рішення, є нерелевантними й тому не враховуються при ухваленні рішення. Таким чином, релевантними фінансовими параметрами, аналізованими в процесі ухвалення рішення, є майбутні потоки готівки, величина яких залежить від розглянутих альтернативних варіантів. Інакше кажучи, у розрахунок повинні прийматися тільки прирістні потоки коштів, а потоки, незмінні при будь якому варіанті, є нерелевантними для розглянутого рішення. Оскільки при ухваленні рішення вибір майбутнього варіанта дій робиться з декількох альтернатив і нічого не можна зробити, щоб змінити минуле, то минулі витрати є нерелевантними для розглянутого рішення. Розберемо випадок, коли людині необхідно зробити вибір між покупкою проїзного квитка на місяць для проїзду залізницею й використанням для тих же поїздок особистої автомашини. </vt:lpstr>
      <vt:lpstr>Припустимо, що ця людина в будь-якому разі буде власником автомобіля, незалежно від того, буде вона ним користуватися або вибере варіант поїздок на поїзді. У цьому випадку витрати, пов'язані із загальним обслуговуванням автомобіля, сплатою податку на транспортні засоби й страхуванням, є нерелевантними, бо вони залишаються тими самими при будь-якому варіанті поїздок цієї людини. Однак витрати на бензин релевантні, оскільки змінюються залежно від того, який використовується вид транспорту.  Ті фактори, які не можуть бути виражені в грошовому вимірі, класифікуються як якісні. Прикладом такого фактора може служити зниження дисципліни праці працівників у результаті надлишку виробленої продукції й подальшого ухвалення рішення про закриття частини виробництва. Дуже важливо, щоб якісні фактори в процесі ухвалення рішення враховувалися керівництвом, адже в протилежному випадку зростає небезпека віддати перевагу невірному рішенню.</vt:lpstr>
      <vt:lpstr>Моральні аспекти, пов'язані із працею й поводженням працівників, і втрату довіри замовника неможливо виразити у вартісних показниках, однак бухгалтер зобов'язаний поряд з поданням релевантної кількісної фінансової інформації привернути увагу керівництва й до якісних факторів, які швидше за все вплинуть на майбутню рентабельність. В умовах, подібних тим, які наведені в прикладі, керівництво компанії повинне оцінити ймовірність того, що постачальник може в майбутньому порушити свої зобов'язання з постачання, і можливий вплив цих подій на взаємини компанії зі своїми замовниками. Якщо постачальників даного компонента багато, а на продукцію компанії повторних замовлень не передбачається, то надавати великого значення якісному факторові немає необхідності. І навпаки, якщо якийсь компонент надходить тільки від одного постачальника й компанія розраховує на повторні замовлення від своїх замовників, то якісний фактор стає дуже важливим. В останньому випадку компанія може прийти до думки, що економія на витратах при покупці компонента в зовнішнього постачальника недостатня для того, щоб покрити можливий ризик за якісним фактором.</vt:lpstr>
      <vt:lpstr>Там, де це можливо, якісні фактори варто виражати в кількісних показниках, нехай навіть і невартісних. Прикладами таких перетворень є збільшення (у відсотковому вираженні) кількості запізнень поставок замовлених компонентів для нового виробничого процесу в строк; скорочення строку, протягом якого замовник готовий очікувати виконання своїх вимог; зниження числа бракованих одиниць продукції, доставлених замовникові в результаті інвестицій у контроль якості продукції, що випускається.</vt:lpstr>
      <vt:lpstr> Оптимальне використання ресурсів в умовах обмежень  Обмеження – це чинники, що обмежують виробництво або реалізацію продукції(послуг). Прикладами обмежень є попит на продукцію, робоча сила, матеріальні ресурси, виробнича потужність, грошові кошти тощо. Діючи за умов існуючих обмежень, підприємство змушене обирати ті види продукції або послуг, виробництво яких найвигідніше. У зв’язку з цим необхідно вирішити, які продукти або послуги є найприбутковішими. Отже, оптимальне використання обмежених ресурсів – це рішення, спрямоване на складання виробничої програми, котра забезпечить максимізацію прибутку за умов наявних обмежень. Аналіз таких рішень залежить від кількості обмежень. За наявності лише одного обмеження аналіз заради оптимального використання ресурсів підприємства базується на показнику маржинального доходу на одиницю обмежувального чинника.  </vt:lpstr>
      <vt:lpstr>    За наявності кількох обмежень аналіз здійснюють за допомогою лінійного програмування – математичного методу, використовуваний для оптимізації виробничої діяльності шляхом розв’язання серії наявних рівнянь лінійних обмежень. Процес лінійного програмування має три стадії:  1) побудова моделі;  2) вирішення моделі;  3) аналіз вирішення. Побудова моделі лінійного програмування передбачає: 1) Визначення змінних величин;  2) Визначення цільової функції та побудову її рівняння;  3) Визначення обмежень та побудову їх рівнянь. Цільова функція – мета, якої намагається досягти менеджер. Рівняння цільової функції – алгебраїчне зображення мети, якої намагається досягти менеджер у процесі лінійного програмування.     </vt:lpstr>
      <vt:lpstr>     Рівняння обмеження – алгебраїчне зображення одного з обмежувальних чинників.  Розв’язок можна отримувати різними методами. Найчастіше користуються комп’ютером. Якщо змінних 2, задачу розв’язують графічно, для решти варіантів найзручнішим є симплексний метод.  Після вирішення моделі проводиться її аналіз. Метою аналізу вирішення є визначення чутливості моделі до зміни значень обмежувальних чинників. Для цього обчислюють тіньову ціну – величину зниження значень цільової функції внаслідок зменшення значення відповідного обмежувального чинника на одиницю.       </vt:lpstr>
      <vt:lpstr>      Рішення про виробництво чи купівлю комплектуючих виробів. Для прийняття рішення стосовно виготовлення напівфабрикатів у власному виробництві чи придбання їх на стороні необхідно порівняти ціну придбання одного напівфабрикату з витратами на його виготовлення власними силами. При цьому релевантними даними будуть: купівельна ціна за одиницю, змінні витрати на виробництво одиниці та частка постійних виробничих витрат, якої можна уникнути. Крім того, слід враховувати можливі витрати, наприклад, дохід від передачі вільних виробничих потужностей в оренду, який буде втрачено у разі продовження власного виробництва. Якщо підприємство розглядає можливість відмовитися від закупівлі необхідних компонентів і розпочати власне виробництво, крім виробничих витрат можуть зрости також адміністративні та інші витрати.        </vt:lpstr>
      <vt:lpstr>      Рішення про виробництво чи купівлю комплектуючих виробів. Для прийняття рішення стосовно виготовлення напівфабрикатів у власному виробництві чи придбання їх на стороні необхідно порівняти ціну придбання одного напівфабрикату з витратами на його виготовлення власними силами. При цьому релевантними даними будуть: купівельна ціна за одиницю, змінні витрати на виробництво одиниці та частка постійних виробничих витрат, якої можна уникнути. Крім того, слід враховувати можливі витрати, наприклад, дохід від передачі вільних виробничих потужностей в оренду, який буде втрачено у разі продовження власного виробництва. Якщо підприємство розглядає можливість відмовитися від закупівлі необхідних компонентів і розпочати власне виробництво, крім виробничих витрат можуть зрости також адміністративні та інші витрати.        </vt:lpstr>
      <vt:lpstr>        Рішення про спеціальне замовлення.  Рішення про спеціальне замовлення — рішення, пов'язане з розглядом І отриманої пропозиції на разовий продаж продук¬ції або надання послуг за ціною, нижчою за звичайну ціну, або навіть нижчою за собівартість. Коли підприємство отримує пропозицію продати товари чи надати послуги за ціною, нижчою за звичайну (або нижчою за собівартість), то прийняття такої пропозиції доцільне лише тоді, коли додатковий дохід перевищує додаткові ви¬трати і відсутня загроза деформації ринку. Тому аналіз для прийняття такого рішення передбачає: -маржинальний підхід; - диференціальний аналіз релевантних витрат і доходів; - врахування альтернативних витрат за відсутності вільної потужності; - врахування можливих довгострокових наслідків прийняття спеціального замовлення.          </vt:lpstr>
      <vt:lpstr>        Розглянемо  таку ситуацію на прикладі компанії "Спорт", котра виробляє спортивні байдарки і має недовантажені виробничі потужності. У розглянутій ситуації компанія мала вільні виробничі потужності. Якщо ж потужності компанії цілком завантажені, тоді для виконання спеціального замовлення їй доведеться або скоротити випуск звичайної продукції, або збіль¬шити постійні накладні витрати. В цьому разі можливі втрати, пов'язані зі скоро-ченням обсягу продажу звичайної продукції, або додаткові постійні накладні витрати теж будуть релевантні для диференціального аналізу.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Аналіз варіантів альтернативних рішень. Диференційний аналіз релевантних даних для прийняття управлінських рішень. Оптимальне використання ресурсів в умовах обмежень.Розгляд ситуацій: купляти чи виробляти, чи приймати спецзамовлення, чи проводити модернізацію виробничої лінії та інші.</dc:title>
  <dc:creator>Настя</dc:creator>
  <cp:lastModifiedBy>Пользователь Windows</cp:lastModifiedBy>
  <cp:revision>5</cp:revision>
  <dcterms:created xsi:type="dcterms:W3CDTF">2023-05-11T11:00:18Z</dcterms:created>
  <dcterms:modified xsi:type="dcterms:W3CDTF">2023-06-17T18:42:32Z</dcterms:modified>
</cp:coreProperties>
</file>