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256" r:id="rId2"/>
    <p:sldId id="298" r:id="rId3"/>
    <p:sldId id="337" r:id="rId4"/>
    <p:sldId id="294" r:id="rId5"/>
    <p:sldId id="259" r:id="rId6"/>
    <p:sldId id="300" r:id="rId7"/>
    <p:sldId id="301" r:id="rId8"/>
    <p:sldId id="302" r:id="rId9"/>
    <p:sldId id="303" r:id="rId10"/>
    <p:sldId id="347" r:id="rId11"/>
    <p:sldId id="304" r:id="rId12"/>
    <p:sldId id="306" r:id="rId13"/>
    <p:sldId id="307" r:id="rId14"/>
    <p:sldId id="305" r:id="rId15"/>
    <p:sldId id="308" r:id="rId16"/>
    <p:sldId id="309" r:id="rId17"/>
    <p:sldId id="310" r:id="rId18"/>
    <p:sldId id="313" r:id="rId19"/>
    <p:sldId id="311" r:id="rId20"/>
    <p:sldId id="312" r:id="rId21"/>
    <p:sldId id="314" r:id="rId22"/>
    <p:sldId id="315" r:id="rId23"/>
    <p:sldId id="316" r:id="rId24"/>
    <p:sldId id="260" r:id="rId25"/>
    <p:sldId id="317" r:id="rId26"/>
    <p:sldId id="267" r:id="rId27"/>
    <p:sldId id="331" r:id="rId28"/>
    <p:sldId id="318" r:id="rId29"/>
    <p:sldId id="332" r:id="rId30"/>
    <p:sldId id="333" r:id="rId31"/>
    <p:sldId id="338" r:id="rId32"/>
    <p:sldId id="334" r:id="rId33"/>
    <p:sldId id="335" r:id="rId34"/>
    <p:sldId id="348" r:id="rId35"/>
    <p:sldId id="336" r:id="rId36"/>
    <p:sldId id="339" r:id="rId37"/>
    <p:sldId id="340" r:id="rId38"/>
    <p:sldId id="319" r:id="rId39"/>
    <p:sldId id="320" r:id="rId40"/>
    <p:sldId id="341" r:id="rId41"/>
    <p:sldId id="342" r:id="rId42"/>
    <p:sldId id="343" r:id="rId43"/>
    <p:sldId id="344" r:id="rId44"/>
    <p:sldId id="321" r:id="rId45"/>
    <p:sldId id="322" r:id="rId46"/>
    <p:sldId id="323" r:id="rId47"/>
    <p:sldId id="34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3713F-CCDF-4A90-AB12-34A3117B4A4C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BE9AA-425F-4331-922B-2FB472E7FE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57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BE9AA-425F-4331-922B-2FB472E7FE92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6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BE9AA-425F-4331-922B-2FB472E7FE92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3029722"/>
          </a:xfrm>
        </p:spPr>
        <p:txBody>
          <a:bodyPr>
            <a:normAutofit fontScale="90000"/>
          </a:bodyPr>
          <a:lstStyle/>
          <a:p>
            <a:r>
              <a:rPr lang="uk-UA" sz="4800" dirty="0" smtClean="0"/>
              <a:t>Тема 6-3. Стратегії розвитку бізнесу.</a:t>
            </a:r>
            <a:br>
              <a:rPr lang="uk-UA" sz="4800" dirty="0" smtClean="0"/>
            </a:br>
            <a:r>
              <a:rPr lang="uk-UA" sz="4800" dirty="0" smtClean="0"/>
              <a:t>Конкурентні</a:t>
            </a:r>
            <a:br>
              <a:rPr lang="uk-UA" sz="4800" dirty="0" smtClean="0"/>
            </a:br>
            <a:r>
              <a:rPr lang="uk-UA" sz="4800" dirty="0"/>
              <a:t>с</a:t>
            </a:r>
            <a:r>
              <a:rPr lang="uk-UA" sz="4800" dirty="0" smtClean="0"/>
              <a:t>тратегії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6642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8820472" cy="6141169"/>
          </a:xfrm>
        </p:spPr>
      </p:pic>
    </p:spTree>
    <p:extLst>
      <p:ext uri="{BB962C8B-B14F-4D97-AF65-F5344CB8AC3E}">
        <p14:creationId xmlns:p14="http://schemas.microsoft.com/office/powerpoint/2010/main" val="14674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b="1" dirty="0" err="1"/>
              <a:t>стадії</a:t>
            </a:r>
            <a:r>
              <a:rPr lang="ru-RU" b="1" dirty="0"/>
              <a:t> </a:t>
            </a:r>
            <a:r>
              <a:rPr lang="ru-RU" b="1" dirty="0" err="1"/>
              <a:t>зрілості</a:t>
            </a:r>
            <a:r>
              <a:rPr lang="ru-RU" b="1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i="1" dirty="0" err="1"/>
              <a:t>зміни</a:t>
            </a:r>
            <a:r>
              <a:rPr lang="ru-RU" i="1" dirty="0"/>
              <a:t> на </a:t>
            </a:r>
            <a:r>
              <a:rPr lang="ru-RU" i="1" dirty="0" err="1" smtClean="0"/>
              <a:t>галузевому</a:t>
            </a:r>
            <a:r>
              <a:rPr lang="ru-RU" i="1" dirty="0" smtClean="0"/>
              <a:t> </a:t>
            </a:r>
            <a:r>
              <a:rPr lang="uk-UA" i="1" dirty="0" smtClean="0"/>
              <a:t>ринку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споживчого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загострює</a:t>
            </a:r>
            <a:r>
              <a:rPr lang="ru-RU" dirty="0"/>
              <a:t> </a:t>
            </a:r>
            <a:r>
              <a:rPr lang="ru-RU" dirty="0" err="1"/>
              <a:t>конкуренцію</a:t>
            </a:r>
            <a:r>
              <a:rPr lang="ru-RU" dirty="0"/>
              <a:t> за </a:t>
            </a:r>
            <a:r>
              <a:rPr lang="ru-RU" dirty="0" err="1" smtClean="0"/>
              <a:t>частку</a:t>
            </a:r>
            <a:r>
              <a:rPr lang="ru-RU" dirty="0" smtClean="0"/>
              <a:t> ринку</a:t>
            </a:r>
            <a:r>
              <a:rPr lang="ru-RU" dirty="0"/>
              <a:t>.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переманити</a:t>
            </a:r>
            <a:r>
              <a:rPr lang="ru-RU" dirty="0"/>
              <a:t> </a:t>
            </a:r>
            <a:r>
              <a:rPr lang="ru-RU" dirty="0" err="1" smtClean="0"/>
              <a:t>клієнтів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цінова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,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; </a:t>
            </a:r>
            <a:r>
              <a:rPr lang="uk-UA" dirty="0" smtClean="0"/>
              <a:t>методи </a:t>
            </a:r>
            <a:r>
              <a:rPr lang="uk-UA" dirty="0"/>
              <a:t>боротьби стають агресивнішими.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вибагливими</a:t>
            </a:r>
            <a:r>
              <a:rPr lang="ru-RU" dirty="0"/>
              <a:t> та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більших</a:t>
            </a:r>
            <a:r>
              <a:rPr lang="ru-RU" dirty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, </a:t>
            </a:r>
            <a:r>
              <a:rPr lang="uk-UA" dirty="0" smtClean="0"/>
              <a:t>виконуючи </a:t>
            </a:r>
            <a:r>
              <a:rPr lang="uk-UA" dirty="0"/>
              <a:t>повторні купівлі.</a:t>
            </a:r>
          </a:p>
          <a:p>
            <a:pPr marL="0" indent="0">
              <a:buNone/>
            </a:pPr>
            <a:r>
              <a:rPr lang="ru-RU" dirty="0"/>
              <a:t>3. У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й </a:t>
            </a:r>
            <a:r>
              <a:rPr lang="ru-RU" dirty="0" err="1"/>
              <a:t>сервісне</a:t>
            </a:r>
            <a:r>
              <a:rPr lang="ru-RU" dirty="0"/>
              <a:t> </a:t>
            </a:r>
            <a:r>
              <a:rPr lang="ru-RU" dirty="0" smtClean="0"/>
              <a:t>об</a:t>
            </a:r>
            <a:r>
              <a:rPr lang="uk-UA" dirty="0" err="1" smtClean="0"/>
              <a:t>слуговування</a:t>
            </a:r>
            <a:r>
              <a:rPr lang="uk-UA" dirty="0" smtClean="0"/>
              <a:t> </a:t>
            </a:r>
            <a:r>
              <a:rPr lang="uk-UA" dirty="0"/>
              <a:t>споживачів.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 smtClean="0"/>
              <a:t>розширенням</a:t>
            </a:r>
            <a:r>
              <a:rPr lang="ru-RU" dirty="0" smtClean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потужностей</a:t>
            </a:r>
            <a:r>
              <a:rPr lang="ru-RU" dirty="0"/>
              <a:t> і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smtClean="0"/>
              <a:t>персо</a:t>
            </a:r>
            <a:r>
              <a:rPr lang="uk-UA" dirty="0" err="1" smtClean="0"/>
              <a:t>налу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7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b="1" dirty="0" err="1"/>
              <a:t>стадії</a:t>
            </a:r>
            <a:r>
              <a:rPr lang="ru-RU" b="1" dirty="0"/>
              <a:t> </a:t>
            </a:r>
            <a:r>
              <a:rPr lang="ru-RU" b="1" dirty="0" err="1"/>
              <a:t>зрілості</a:t>
            </a:r>
            <a:r>
              <a:rPr lang="ru-RU" b="1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i="1" dirty="0" err="1"/>
              <a:t>зміни</a:t>
            </a:r>
            <a:r>
              <a:rPr lang="ru-RU" i="1" dirty="0"/>
              <a:t> на </a:t>
            </a:r>
            <a:r>
              <a:rPr lang="ru-RU" i="1" dirty="0" err="1" smtClean="0"/>
              <a:t>галузевому</a:t>
            </a:r>
            <a:r>
              <a:rPr lang="ru-RU" i="1" dirty="0" smtClean="0"/>
              <a:t> </a:t>
            </a:r>
            <a:r>
              <a:rPr lang="uk-UA" i="1" dirty="0" smtClean="0"/>
              <a:t>ринку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2493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, маркетингу,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uk-UA" dirty="0" smtClean="0"/>
              <a:t>збуту </a:t>
            </a:r>
            <a:r>
              <a:rPr lang="uk-UA" dirty="0"/>
              <a:t>продукції часто змінюються.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Виробникам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r>
              <a:rPr lang="ru-RU" dirty="0"/>
              <a:t> </a:t>
            </a:r>
            <a:r>
              <a:rPr lang="ru-RU" dirty="0" err="1"/>
              <a:t>розробляти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зацікавленість</a:t>
            </a:r>
            <a:r>
              <a:rPr lang="ru-RU" dirty="0"/>
              <a:t> </a:t>
            </a:r>
            <a:r>
              <a:rPr lang="ru-RU" dirty="0" err="1" smtClean="0"/>
              <a:t>спо</a:t>
            </a:r>
            <a:r>
              <a:rPr lang="uk-UA" dirty="0" err="1" smtClean="0"/>
              <a:t>живачів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Підсилюється</a:t>
            </a:r>
            <a:r>
              <a:rPr lang="ru-RU" dirty="0"/>
              <a:t>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.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зростають</a:t>
            </a:r>
            <a:r>
              <a:rPr lang="ru-RU" dirty="0"/>
              <a:t>,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на </a:t>
            </a:r>
            <a:r>
              <a:rPr lang="ru-RU" dirty="0" err="1"/>
              <a:t>зарубіжних</a:t>
            </a:r>
            <a:r>
              <a:rPr lang="ru-RU" dirty="0"/>
              <a:t> ринках.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для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 smtClean="0"/>
              <a:t>переводять</a:t>
            </a:r>
            <a:r>
              <a:rPr lang="ru-RU" dirty="0" smtClean="0"/>
              <a:t> </a:t>
            </a:r>
            <a:r>
              <a:rPr lang="ru-RU" dirty="0" err="1"/>
              <a:t>виробництво</a:t>
            </a:r>
            <a:r>
              <a:rPr lang="ru-RU" dirty="0"/>
              <a:t> в </a:t>
            </a:r>
            <a:r>
              <a:rPr lang="ru-RU" dirty="0" err="1"/>
              <a:t>країни</a:t>
            </a:r>
            <a:r>
              <a:rPr lang="ru-RU" dirty="0"/>
              <a:t> з дешевою </a:t>
            </a:r>
            <a:r>
              <a:rPr lang="ru-RU" dirty="0" err="1"/>
              <a:t>робочою</a:t>
            </a:r>
            <a:r>
              <a:rPr lang="ru-RU" dirty="0"/>
              <a:t> силою.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uk-UA" dirty="0" smtClean="0"/>
              <a:t>цього </a:t>
            </a:r>
            <a:r>
              <a:rPr lang="uk-UA" dirty="0"/>
              <a:t>вхідні галузеві бар’єри знижуються, що дає іноземним </a:t>
            </a:r>
            <a:r>
              <a:rPr lang="uk-UA" dirty="0" smtClean="0"/>
              <a:t>ком</a:t>
            </a:r>
            <a:r>
              <a:rPr lang="ru-RU" dirty="0" err="1" smtClean="0"/>
              <a:t>паніям</a:t>
            </a:r>
            <a:r>
              <a:rPr lang="ru-RU" dirty="0" smtClean="0"/>
              <a:t> </a:t>
            </a:r>
            <a:r>
              <a:rPr lang="ru-RU" dirty="0" err="1"/>
              <a:t>можливість</a:t>
            </a:r>
            <a:r>
              <a:rPr lang="ru-RU" dirty="0"/>
              <a:t> стати </a:t>
            </a:r>
            <a:r>
              <a:rPr lang="ru-RU" dirty="0" err="1"/>
              <a:t>серйозними</a:t>
            </a:r>
            <a:r>
              <a:rPr lang="ru-RU" dirty="0"/>
              <a:t> </a:t>
            </a:r>
            <a:r>
              <a:rPr lang="ru-RU" dirty="0" err="1"/>
              <a:t>суперниками</a:t>
            </a:r>
            <a:r>
              <a:rPr lang="ru-RU" dirty="0"/>
              <a:t> на ринках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uk-UA" dirty="0" smtClean="0"/>
              <a:t>країн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0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b="1" dirty="0" err="1"/>
              <a:t>стадії</a:t>
            </a:r>
            <a:r>
              <a:rPr lang="ru-RU" b="1" dirty="0"/>
              <a:t> </a:t>
            </a:r>
            <a:r>
              <a:rPr lang="ru-RU" b="1" dirty="0" err="1"/>
              <a:t>зрілості</a:t>
            </a:r>
            <a:r>
              <a:rPr lang="ru-RU" b="1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i="1" dirty="0" err="1"/>
              <a:t>зміни</a:t>
            </a:r>
            <a:r>
              <a:rPr lang="ru-RU" i="1" dirty="0"/>
              <a:t> на </a:t>
            </a:r>
            <a:r>
              <a:rPr lang="ru-RU" i="1" dirty="0" err="1" smtClean="0"/>
              <a:t>галузевому</a:t>
            </a:r>
            <a:r>
              <a:rPr lang="ru-RU" i="1" dirty="0" smtClean="0"/>
              <a:t> </a:t>
            </a:r>
            <a:r>
              <a:rPr lang="uk-UA" i="1" dirty="0" smtClean="0"/>
              <a:t>ринку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931224" cy="4989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8. </a:t>
            </a:r>
            <a:r>
              <a:rPr lang="ru-RU" dirty="0" err="1"/>
              <a:t>Прибутковість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На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/>
              <a:t>негативно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підсилення</a:t>
            </a:r>
            <a:r>
              <a:rPr lang="ru-RU" dirty="0"/>
              <a:t> </a:t>
            </a:r>
            <a:r>
              <a:rPr lang="ru-RU" dirty="0" err="1" smtClean="0"/>
              <a:t>конкуренції</a:t>
            </a:r>
            <a:r>
              <a:rPr lang="ru-RU" dirty="0"/>
              <a:t>, </a:t>
            </a:r>
            <a:r>
              <a:rPr lang="ru-RU" dirty="0" err="1"/>
              <a:t>вимогливість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.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переживають</a:t>
            </a: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 smtClean="0"/>
              <a:t>продуктивністю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злиття</a:t>
            </a:r>
            <a:r>
              <a:rPr lang="ru-RU" dirty="0"/>
              <a:t> та </a:t>
            </a:r>
            <a:r>
              <a:rPr lang="ru-RU" dirty="0" err="1" smtClean="0"/>
              <a:t>поглинань</a:t>
            </a:r>
            <a:r>
              <a:rPr lang="ru-RU" dirty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суперників</a:t>
            </a:r>
            <a:r>
              <a:rPr lang="ru-RU" dirty="0"/>
              <a:t>, до </a:t>
            </a:r>
            <a:r>
              <a:rPr lang="ru-RU" dirty="0" err="1"/>
              <a:t>банкрутств</a:t>
            </a:r>
            <a:r>
              <a:rPr lang="ru-RU" dirty="0"/>
              <a:t> </a:t>
            </a:r>
            <a:r>
              <a:rPr lang="ru-RU" dirty="0" err="1"/>
              <a:t>неефективних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0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80920" cy="5544616"/>
          </a:xfrm>
        </p:spPr>
        <p:txBody>
          <a:bodyPr>
            <a:normAutofit/>
          </a:bodyPr>
          <a:lstStyle/>
          <a:p>
            <a:r>
              <a:rPr lang="ru-RU" dirty="0"/>
              <a:t>неправильна </a:t>
            </a:r>
            <a:r>
              <a:rPr lang="ru-RU" dirty="0" err="1"/>
              <a:t>оцінка</a:t>
            </a:r>
            <a:r>
              <a:rPr lang="ru-RU" dirty="0"/>
              <a:t> стану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,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/>
              <a:t>успіху</a:t>
            </a:r>
            <a:r>
              <a:rPr lang="ru-RU" dirty="0"/>
              <a:t> та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як для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 smtClean="0"/>
              <a:t>перспективної</a:t>
            </a:r>
            <a:r>
              <a:rPr lang="ru-RU" dirty="0"/>
              <a:t> </a:t>
            </a:r>
            <a:r>
              <a:rPr lang="uk-UA" dirty="0" smtClean="0"/>
              <a:t>галузі</a:t>
            </a:r>
            <a:r>
              <a:rPr lang="uk-UA" dirty="0"/>
              <a:t>;</a:t>
            </a:r>
          </a:p>
          <a:p>
            <a:r>
              <a:rPr lang="ru-RU" dirty="0" err="1" smtClean="0"/>
              <a:t>недостатня</a:t>
            </a:r>
            <a:r>
              <a:rPr lang="ru-RU" dirty="0" smtClean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ринку, </a:t>
            </a:r>
            <a:r>
              <a:rPr lang="ru-RU" dirty="0" err="1"/>
              <a:t>недооцінка</a:t>
            </a:r>
            <a:r>
              <a:rPr lang="ru-RU" dirty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товару, </a:t>
            </a:r>
            <a:r>
              <a:rPr lang="ru-RU" dirty="0" err="1"/>
              <a:t>нераціональна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 smtClean="0"/>
              <a:t>цінову</a:t>
            </a:r>
            <a:r>
              <a:rPr lang="ru-RU" dirty="0"/>
              <a:t> </a:t>
            </a:r>
            <a:r>
              <a:rPr lang="uk-UA" dirty="0" smtClean="0"/>
              <a:t>конкуренцію</a:t>
            </a:r>
            <a:r>
              <a:rPr lang="uk-UA" dirty="0"/>
              <a:t>;</a:t>
            </a:r>
          </a:p>
          <a:p>
            <a:r>
              <a:rPr lang="uk-UA" dirty="0" smtClean="0"/>
              <a:t>надмірні </a:t>
            </a:r>
            <a:r>
              <a:rPr lang="uk-UA" dirty="0"/>
              <a:t>виробничі потужності, бюрократизація </a:t>
            </a:r>
            <a:r>
              <a:rPr lang="uk-UA" dirty="0" smtClean="0"/>
              <a:t>апарату управління</a:t>
            </a:r>
            <a:r>
              <a:rPr lang="uk-UA" dirty="0"/>
              <a:t>;</a:t>
            </a:r>
          </a:p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;</a:t>
            </a:r>
          </a:p>
          <a:p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r>
              <a:rPr lang="ru-RU" dirty="0"/>
              <a:t> </a:t>
            </a:r>
            <a:r>
              <a:rPr lang="uk-UA" dirty="0" smtClean="0"/>
              <a:t>та </a:t>
            </a:r>
            <a:r>
              <a:rPr lang="uk-UA" dirty="0"/>
              <a:t>збуту.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 </a:t>
            </a:r>
            <a:r>
              <a:rPr lang="ru-RU" b="1" dirty="0" err="1"/>
              <a:t>зрілому</a:t>
            </a:r>
            <a:r>
              <a:rPr lang="ru-RU" dirty="0"/>
              <a:t> </a:t>
            </a:r>
            <a:r>
              <a:rPr lang="ru-RU" dirty="0" err="1"/>
              <a:t>галузевому</a:t>
            </a:r>
            <a:r>
              <a:rPr lang="ru-RU" dirty="0"/>
              <a:t> ринку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наражаються</a:t>
            </a:r>
            <a:r>
              <a:rPr lang="ru-RU" dirty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uk-UA" i="1" dirty="0" smtClean="0"/>
              <a:t>небезпеки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23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err="1" smtClean="0"/>
              <a:t>Зрілі</a:t>
            </a:r>
            <a:r>
              <a:rPr lang="ru-RU" sz="2800" i="1" dirty="0" smtClean="0"/>
              <a:t> </a:t>
            </a:r>
            <a:r>
              <a:rPr lang="ru-RU" sz="2800" i="1" dirty="0" err="1"/>
              <a:t>галузеві</a:t>
            </a:r>
            <a:r>
              <a:rPr lang="ru-RU" sz="2800" i="1" dirty="0"/>
              <a:t> ринки </a:t>
            </a:r>
            <a:r>
              <a:rPr lang="ru-RU" sz="2800" i="1" dirty="0" err="1"/>
              <a:t>вимагають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 </a:t>
            </a:r>
            <a:r>
              <a:rPr lang="ru-RU" sz="2800" i="1" dirty="0" err="1"/>
              <a:t>прийняття</a:t>
            </a:r>
            <a:r>
              <a:rPr lang="ru-RU" sz="2800" i="1" dirty="0"/>
              <a:t> таких </a:t>
            </a:r>
            <a:r>
              <a:rPr lang="ru-RU" sz="2800" b="1" i="1" dirty="0" err="1"/>
              <a:t>стратегічних</a:t>
            </a:r>
            <a:r>
              <a:rPr lang="ru-RU" sz="2800" b="1" i="1" dirty="0"/>
              <a:t> </a:t>
            </a:r>
            <a:r>
              <a:rPr lang="ru-RU" sz="2800" b="1" i="1" dirty="0" err="1"/>
              <a:t>рішень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1. </a:t>
            </a:r>
            <a:r>
              <a:rPr lang="uk-UA" b="1" dirty="0" smtClean="0"/>
              <a:t>Скорочення товарного асортименту</a:t>
            </a:r>
            <a:r>
              <a:rPr lang="uk-UA" dirty="0" smtClean="0"/>
              <a:t>. Різноманітність </a:t>
            </a:r>
            <a:r>
              <a:rPr lang="ru-RU" dirty="0" smtClean="0"/>
              <a:t>моделей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але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обтяжливою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/>
              <a:t>, коли </a:t>
            </a:r>
            <a:r>
              <a:rPr lang="ru-RU" dirty="0" err="1"/>
              <a:t>підсилюється</a:t>
            </a:r>
            <a:r>
              <a:rPr lang="ru-RU" dirty="0"/>
              <a:t> </a:t>
            </a:r>
            <a:r>
              <a:rPr lang="ru-RU" dirty="0" err="1"/>
              <a:t>цінова</a:t>
            </a:r>
            <a:r>
              <a:rPr lang="ru-RU" dirty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зменшується</a:t>
            </a:r>
            <a:r>
              <a:rPr lang="ru-RU" dirty="0"/>
              <a:t> попит.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 smtClean="0"/>
              <a:t>модифікацій</a:t>
            </a:r>
            <a:r>
              <a:rPr lang="ru-RU" dirty="0" smtClean="0"/>
              <a:t> </a:t>
            </a:r>
            <a:r>
              <a:rPr lang="ru-RU" dirty="0"/>
              <a:t>товару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змоги</a:t>
            </a:r>
            <a:r>
              <a:rPr lang="ru-RU" dirty="0"/>
              <a:t> </a:t>
            </a:r>
            <a:r>
              <a:rPr lang="ru-RU" dirty="0" err="1"/>
              <a:t>економити</a:t>
            </a:r>
            <a:r>
              <a:rPr lang="ru-RU" dirty="0"/>
              <a:t> так, як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великих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однотипної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 smtClean="0"/>
              <a:t>Оптимізація</a:t>
            </a:r>
            <a:r>
              <a:rPr lang="ru-RU" dirty="0" smtClean="0"/>
              <a:t> товарного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й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сконцентрувати</a:t>
            </a:r>
            <a:r>
              <a:rPr lang="ru-RU" dirty="0" smtClean="0"/>
              <a:t> </a:t>
            </a:r>
            <a:r>
              <a:rPr lang="ru-RU" dirty="0" err="1"/>
              <a:t>зусилля</a:t>
            </a:r>
            <a:r>
              <a:rPr lang="ru-RU" dirty="0"/>
              <a:t> на </a:t>
            </a:r>
            <a:r>
              <a:rPr lang="ru-RU" dirty="0" err="1"/>
              <a:t>прибутковішій</a:t>
            </a:r>
            <a:r>
              <a:rPr lang="ru-RU" dirty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 err="1" smtClean="0"/>
              <a:t>Удосконалення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виробничого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/>
              <a:t>зменшенню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</a:t>
            </a:r>
            <a:r>
              <a:rPr lang="ru-RU" dirty="0" err="1"/>
              <a:t>поліпшенню</a:t>
            </a:r>
            <a:r>
              <a:rPr lang="ru-RU" dirty="0"/>
              <a:t> контролю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 smtClean="0"/>
              <a:t>розширенню</a:t>
            </a:r>
            <a:r>
              <a:rPr lang="ru-RU" dirty="0" smtClean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модифікацій</a:t>
            </a:r>
            <a:r>
              <a:rPr lang="ru-RU" dirty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скороченню</a:t>
            </a:r>
            <a:r>
              <a:rPr lang="ru-RU" dirty="0" smtClean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 товару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виведенням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uk-UA" dirty="0" smtClean="0"/>
              <a:t>ринок.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dirty="0" err="1" smtClean="0"/>
              <a:t>Зменшення</a:t>
            </a:r>
            <a:r>
              <a:rPr lang="ru-RU" b="1" dirty="0" smtClean="0"/>
              <a:t> </a:t>
            </a:r>
            <a:r>
              <a:rPr lang="ru-RU" b="1" dirty="0" err="1" smtClean="0"/>
              <a:t>витрат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одиницю</a:t>
            </a:r>
            <a:r>
              <a:rPr lang="ru-RU" b="1" dirty="0"/>
              <a:t> </a:t>
            </a:r>
            <a:r>
              <a:rPr lang="ru-RU" b="1" dirty="0" err="1"/>
              <a:t>виробленої</a:t>
            </a:r>
            <a:r>
              <a:rPr lang="ru-RU" b="1" dirty="0"/>
              <a:t> </a:t>
            </a:r>
            <a:r>
              <a:rPr lang="ru-RU" b="1" dirty="0" err="1" smtClean="0"/>
              <a:t>продукції</a:t>
            </a:r>
            <a:r>
              <a:rPr lang="ru-RU" b="1" dirty="0"/>
              <a:t> </a:t>
            </a:r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/>
              <a:t>знижок</a:t>
            </a:r>
            <a:r>
              <a:rPr lang="ru-RU" dirty="0"/>
              <a:t> у 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дешевих</a:t>
            </a:r>
            <a:r>
              <a:rPr lang="ru-RU" dirty="0"/>
              <a:t> </a:t>
            </a:r>
            <a:r>
              <a:rPr lang="ru-RU" dirty="0" err="1" smtClean="0"/>
              <a:t>компонентів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економічніших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,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малоефективних</a:t>
            </a:r>
            <a:r>
              <a:rPr lang="ru-RU" dirty="0"/>
              <a:t> ланок в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/>
              <a:t>постачання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19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91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err="1"/>
              <a:t>Зрілі</a:t>
            </a:r>
            <a:r>
              <a:rPr lang="ru-RU" sz="3200" i="1" dirty="0"/>
              <a:t> </a:t>
            </a:r>
            <a:r>
              <a:rPr lang="ru-RU" sz="3200" i="1" dirty="0" err="1"/>
              <a:t>галузеві</a:t>
            </a:r>
            <a:r>
              <a:rPr lang="ru-RU" sz="3200" i="1" dirty="0"/>
              <a:t> ринки </a:t>
            </a:r>
            <a:r>
              <a:rPr lang="ru-RU" sz="3200" i="1" dirty="0" err="1"/>
              <a:t>вимагають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> </a:t>
            </a:r>
            <a:r>
              <a:rPr lang="ru-RU" sz="3200" i="1" dirty="0" err="1"/>
              <a:t>прийняття</a:t>
            </a:r>
            <a:r>
              <a:rPr lang="ru-RU" sz="3200" i="1" dirty="0"/>
              <a:t> таких </a:t>
            </a:r>
            <a:r>
              <a:rPr lang="ru-RU" sz="3200" b="1" i="1" dirty="0" err="1"/>
              <a:t>стратегічних</a:t>
            </a:r>
            <a:r>
              <a:rPr lang="ru-RU" sz="3200" b="1" i="1" dirty="0"/>
              <a:t> </a:t>
            </a:r>
            <a:r>
              <a:rPr lang="ru-RU" sz="3200" b="1" i="1" dirty="0" err="1"/>
              <a:t>рішень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4. </a:t>
            </a:r>
            <a:r>
              <a:rPr lang="uk-UA" b="1" dirty="0" smtClean="0"/>
              <a:t>Інтенсифікація зусиль </a:t>
            </a:r>
            <a:r>
              <a:rPr lang="uk-UA" b="1" dirty="0"/>
              <a:t>зі стимулювання </a:t>
            </a:r>
            <a:r>
              <a:rPr lang="uk-UA" b="1" dirty="0" smtClean="0"/>
              <a:t>збуту</a:t>
            </a:r>
            <a:r>
              <a:rPr lang="uk-UA" dirty="0" smtClean="0"/>
              <a:t> (</a:t>
            </a:r>
            <a:r>
              <a:rPr lang="ru-RU" dirty="0" err="1" smtClean="0"/>
              <a:t>знижки</a:t>
            </a:r>
            <a:r>
              <a:rPr lang="ru-RU" dirty="0"/>
              <a:t>, </a:t>
            </a:r>
            <a:r>
              <a:rPr lang="ru-RU" dirty="0" err="1" smtClean="0"/>
              <a:t>подарунки</a:t>
            </a:r>
            <a:r>
              <a:rPr lang="ru-RU" dirty="0" smtClean="0"/>
              <a:t>,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 smtClean="0"/>
              <a:t>оновлювлення</a:t>
            </a:r>
            <a:r>
              <a:rPr lang="ru-RU" dirty="0" smtClean="0"/>
              <a:t> дизайну, </a:t>
            </a:r>
            <a:r>
              <a:rPr lang="ru-RU" dirty="0" err="1" smtClean="0"/>
              <a:t>інформування</a:t>
            </a:r>
            <a:r>
              <a:rPr lang="ru-RU" dirty="0" smtClean="0"/>
              <a:t> </a:t>
            </a:r>
            <a:r>
              <a:rPr lang="ru-RU" dirty="0" err="1"/>
              <a:t>покупців</a:t>
            </a:r>
            <a:r>
              <a:rPr lang="ru-RU" dirty="0"/>
              <a:t> про </a:t>
            </a:r>
            <a:r>
              <a:rPr lang="ru-RU" dirty="0" err="1" smtClean="0"/>
              <a:t>зміни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b="1" dirty="0" err="1" smtClean="0"/>
              <a:t>Встановлення</a:t>
            </a:r>
            <a:r>
              <a:rPr lang="ru-RU" b="1" dirty="0" smtClean="0"/>
              <a:t> контролю </a:t>
            </a:r>
            <a:r>
              <a:rPr lang="ru-RU" b="1" dirty="0"/>
              <a:t>над </a:t>
            </a:r>
            <a:r>
              <a:rPr lang="ru-RU" b="1" dirty="0" err="1" smtClean="0"/>
              <a:t>підприємствами</a:t>
            </a:r>
            <a:r>
              <a:rPr lang="ru-RU" b="1" dirty="0" smtClean="0"/>
              <a:t>-конкурентами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скорочують</a:t>
            </a:r>
            <a:r>
              <a:rPr lang="ru-RU" dirty="0" smtClean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банкрутами</a:t>
            </a:r>
            <a:r>
              <a:rPr lang="ru-RU" dirty="0"/>
              <a:t> та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 smtClean="0"/>
              <a:t>підсилити</a:t>
            </a:r>
            <a:r>
              <a:rPr lang="ru-RU" dirty="0" smtClean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підприємства-покупця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унаслідок</a:t>
            </a:r>
            <a:r>
              <a:rPr lang="ru-RU" dirty="0" smtClean="0"/>
              <a:t> переходу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компанії-банкрута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b="1" dirty="0" err="1" smtClean="0"/>
              <a:t>Диверсифікація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географічна</a:t>
            </a:r>
            <a:r>
              <a:rPr lang="ru-RU" dirty="0" smtClean="0"/>
              <a:t>).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, коли </a:t>
            </a:r>
            <a:r>
              <a:rPr lang="ru-RU" dirty="0" err="1" smtClean="0"/>
              <a:t>споживачі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інших</a:t>
            </a:r>
            <a:r>
              <a:rPr lang="ru-RU" dirty="0"/>
              <a:t> ринках не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вимогливі</a:t>
            </a:r>
            <a:r>
              <a:rPr lang="ru-RU" dirty="0"/>
              <a:t> до характеристик товару.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дає</a:t>
            </a:r>
            <a:r>
              <a:rPr lang="ru-RU" dirty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конкуренти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smtClean="0"/>
              <a:t>не</a:t>
            </a:r>
            <a:r>
              <a:rPr lang="uk-UA" dirty="0" smtClean="0"/>
              <a:t>безпечні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7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оптимальної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</a:t>
            </a:r>
            <a:r>
              <a:rPr lang="ru-RU" sz="2400" dirty="0" smtClean="0"/>
              <a:t>на </a:t>
            </a:r>
            <a:r>
              <a:rPr lang="ru-RU" sz="2400" b="1" dirty="0" err="1" smtClean="0"/>
              <a:t>неперспективних</a:t>
            </a:r>
            <a:r>
              <a:rPr lang="ru-RU" sz="2400" dirty="0" smtClean="0"/>
              <a:t> ринках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таких </a:t>
            </a:r>
            <a:r>
              <a:rPr lang="ru-RU" sz="2400" dirty="0" err="1"/>
              <a:t>факторів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49322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загальних</a:t>
            </a:r>
            <a:r>
              <a:rPr lang="ru-RU" dirty="0"/>
              <a:t> перспектив </a:t>
            </a:r>
            <a:r>
              <a:rPr lang="ru-RU" dirty="0" err="1"/>
              <a:t>галузевого</a:t>
            </a:r>
            <a:r>
              <a:rPr lang="ru-RU" dirty="0"/>
              <a:t> ринку: причин, </a:t>
            </a:r>
            <a:r>
              <a:rPr lang="ru-RU" dirty="0" err="1"/>
              <a:t>темпів</a:t>
            </a:r>
            <a:r>
              <a:rPr lang="ru-RU" dirty="0"/>
              <a:t>, </a:t>
            </a:r>
            <a:r>
              <a:rPr lang="ru-RU" dirty="0" err="1" smtClean="0"/>
              <a:t>передбачуваності</a:t>
            </a:r>
            <a:r>
              <a:rPr lang="ru-RU" dirty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 smtClean="0"/>
              <a:t>стабільних</a:t>
            </a:r>
            <a:r>
              <a:rPr lang="ru-RU" dirty="0" smtClean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зростають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взаємозв’язку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;</a:t>
            </a:r>
          </a:p>
          <a:p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/>
              <a:t>конкуренції</a:t>
            </a:r>
            <a:r>
              <a:rPr lang="ru-RU" dirty="0"/>
              <a:t>: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домінують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, </a:t>
            </a:r>
            <a:r>
              <a:rPr lang="ru-RU" dirty="0" err="1"/>
              <a:t>намірів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/>
              <a:t> </a:t>
            </a:r>
            <a:r>
              <a:rPr lang="uk-UA" dirty="0" smtClean="0"/>
              <a:t>продовження </a:t>
            </a:r>
            <a:r>
              <a:rPr lang="uk-UA" dirty="0"/>
              <a:t>бізнесу;</a:t>
            </a:r>
          </a:p>
          <a:p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: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</a:t>
            </a:r>
            <a:r>
              <a:rPr lang="ru-RU" dirty="0" smtClean="0"/>
              <a:t>та перспектив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розширення</a:t>
            </a:r>
            <a:r>
              <a:rPr lang="ru-RU" dirty="0"/>
              <a:t>),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 smtClean="0"/>
              <a:t>переваг</a:t>
            </a:r>
            <a:r>
              <a:rPr lang="ru-RU" dirty="0"/>
              <a:t> </a:t>
            </a:r>
            <a:r>
              <a:rPr lang="uk-UA" dirty="0" smtClean="0"/>
              <a:t>і </a:t>
            </a:r>
            <a:r>
              <a:rPr lang="uk-UA" dirty="0"/>
              <a:t>ефективності їх використання;</a:t>
            </a:r>
          </a:p>
          <a:p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галузевих</a:t>
            </a:r>
            <a:r>
              <a:rPr lang="ru-RU" dirty="0"/>
              <a:t> </a:t>
            </a:r>
            <a:r>
              <a:rPr lang="ru-RU" dirty="0" err="1"/>
              <a:t>бар’єрів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2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424936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галузевий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продовольчого</a:t>
            </a:r>
            <a:r>
              <a:rPr lang="ru-RU" dirty="0"/>
              <a:t>, ринку </a:t>
            </a:r>
            <a:r>
              <a:rPr lang="ru-RU" dirty="0" err="1" smtClean="0"/>
              <a:t>ліків</a:t>
            </a:r>
            <a:r>
              <a:rPr lang="ru-RU" dirty="0" smtClean="0"/>
              <a:t> і </a:t>
            </a:r>
            <a:r>
              <a:rPr lang="ru-RU" dirty="0"/>
              <a:t>ринку </a:t>
            </a:r>
            <a:r>
              <a:rPr lang="ru-RU" dirty="0" err="1"/>
              <a:t>комунального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з часом переходить до </a:t>
            </a:r>
            <a:r>
              <a:rPr lang="ru-RU" dirty="0" err="1" smtClean="0"/>
              <a:t>етапу</a:t>
            </a:r>
            <a:r>
              <a:rPr lang="ru-RU" dirty="0" smtClean="0"/>
              <a:t> спаду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неперспективним</a:t>
            </a:r>
            <a:r>
              <a:rPr lang="ru-RU" dirty="0"/>
              <a:t> для </a:t>
            </a:r>
            <a:r>
              <a:rPr lang="ru-RU" dirty="0" err="1"/>
              <a:t>продовження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uk-UA" dirty="0" smtClean="0"/>
              <a:t>бізнесу.</a:t>
            </a:r>
          </a:p>
          <a:p>
            <a:pPr marL="0" indent="0" algn="just">
              <a:buNone/>
            </a:pPr>
            <a:r>
              <a:rPr lang="ru-RU" dirty="0" smtClean="0"/>
              <a:t>До </a:t>
            </a:r>
            <a:r>
              <a:rPr lang="ru-RU" dirty="0" err="1"/>
              <a:t>рекомендованих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u="sng" dirty="0" smtClean="0"/>
              <a:t>неперспективному</a:t>
            </a:r>
            <a:r>
              <a:rPr lang="ru-RU" dirty="0" smtClean="0"/>
              <a:t> </a:t>
            </a:r>
            <a:r>
              <a:rPr lang="ru-RU" dirty="0" err="1" smtClean="0"/>
              <a:t>галузевому</a:t>
            </a:r>
            <a:r>
              <a:rPr lang="ru-RU" dirty="0" smtClean="0"/>
              <a:t> </a:t>
            </a:r>
            <a:r>
              <a:rPr lang="ru-RU" dirty="0"/>
              <a:t>ринку належать </a:t>
            </a:r>
            <a:r>
              <a:rPr lang="ru-RU" dirty="0" err="1"/>
              <a:t>такі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b="1" dirty="0" err="1" smtClean="0"/>
              <a:t>фокусування</a:t>
            </a:r>
            <a:r>
              <a:rPr lang="ru-RU" b="1" dirty="0" smtClean="0"/>
              <a:t> </a:t>
            </a:r>
            <a:r>
              <a:rPr lang="ru-RU" b="1" dirty="0"/>
              <a:t>на сегментах,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 smtClean="0"/>
              <a:t>зрос</a:t>
            </a:r>
            <a:r>
              <a:rPr lang="uk-UA" b="1" dirty="0" err="1" smtClean="0"/>
              <a:t>тають</a:t>
            </a:r>
            <a:r>
              <a:rPr lang="uk-UA" b="1" dirty="0"/>
              <a:t>, </a:t>
            </a:r>
            <a:endParaRPr lang="uk-UA" b="1" dirty="0" smtClean="0"/>
          </a:p>
          <a:p>
            <a:pPr algn="just"/>
            <a:r>
              <a:rPr lang="uk-UA" b="1" dirty="0" smtClean="0"/>
              <a:t>диференціації </a:t>
            </a:r>
            <a:r>
              <a:rPr lang="uk-UA" b="1" dirty="0"/>
              <a:t>на основі інновацій і підвищення якості, </a:t>
            </a:r>
            <a:endParaRPr lang="uk-UA" b="1" dirty="0" smtClean="0"/>
          </a:p>
          <a:p>
            <a:pPr algn="just"/>
            <a:r>
              <a:rPr lang="uk-UA" b="1" dirty="0" err="1" smtClean="0"/>
              <a:t>змен</a:t>
            </a:r>
            <a:r>
              <a:rPr lang="ru-RU" b="1" dirty="0" err="1" smtClean="0"/>
              <a:t>шення</a:t>
            </a:r>
            <a:r>
              <a:rPr lang="ru-RU" b="1" dirty="0" smtClean="0"/>
              <a:t> </a:t>
            </a:r>
            <a:r>
              <a:rPr lang="ru-RU" b="1" dirty="0" err="1"/>
              <a:t>витрат</a:t>
            </a:r>
            <a:r>
              <a:rPr lang="ru-RU" b="1" dirty="0"/>
              <a:t>, </a:t>
            </a:r>
            <a:endParaRPr lang="ru-RU" b="1" dirty="0" smtClean="0"/>
          </a:p>
          <a:p>
            <a:pPr algn="just"/>
            <a:r>
              <a:rPr lang="ru-RU" b="1" dirty="0" smtClean="0"/>
              <a:t>“</a:t>
            </a:r>
            <a:r>
              <a:rPr lang="ru-RU" b="1" dirty="0" err="1"/>
              <a:t>збирання</a:t>
            </a:r>
            <a:r>
              <a:rPr lang="ru-RU" b="1" dirty="0"/>
              <a:t> </a:t>
            </a:r>
            <a:r>
              <a:rPr lang="ru-RU" b="1" dirty="0" err="1"/>
              <a:t>врожаю</a:t>
            </a:r>
            <a:r>
              <a:rPr lang="ru-RU" b="1" dirty="0"/>
              <a:t>”, </a:t>
            </a:r>
            <a:endParaRPr lang="ru-RU" b="1" dirty="0" smtClean="0"/>
          </a:p>
          <a:p>
            <a:pPr algn="just"/>
            <a:r>
              <a:rPr lang="ru-RU" b="1" dirty="0" err="1" smtClean="0"/>
              <a:t>скорочення</a:t>
            </a:r>
            <a:r>
              <a:rPr lang="ru-RU" b="1" dirty="0"/>
              <a:t>, </a:t>
            </a:r>
            <a:endParaRPr lang="ru-RU" b="1" dirty="0" smtClean="0"/>
          </a:p>
          <a:p>
            <a:pPr algn="just"/>
            <a:r>
              <a:rPr lang="ru-RU" b="1" dirty="0" err="1" smtClean="0"/>
              <a:t>ліквідації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41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96944" cy="64087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фокусування</a:t>
            </a:r>
            <a:r>
              <a:rPr lang="ru-RU" b="1" i="1" dirty="0"/>
              <a:t> на сегментах, </a:t>
            </a:r>
            <a:r>
              <a:rPr lang="ru-RU" b="1" i="1" dirty="0" err="1" smtClean="0"/>
              <a:t>що</a:t>
            </a:r>
            <a:r>
              <a:rPr lang="ru-RU" b="1" i="1" dirty="0"/>
              <a:t> </a:t>
            </a:r>
            <a:r>
              <a:rPr lang="ru-RU" b="1" i="1" dirty="0" err="1" smtClean="0"/>
              <a:t>зростають</a:t>
            </a:r>
            <a:r>
              <a:rPr lang="ru-RU" dirty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в </a:t>
            </a:r>
            <a:r>
              <a:rPr lang="ru-RU" dirty="0" err="1"/>
              <a:t>умовах</a:t>
            </a:r>
            <a:r>
              <a:rPr lang="ru-RU" dirty="0"/>
              <a:t> застою та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спадання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галузевому</a:t>
            </a:r>
            <a:r>
              <a:rPr lang="ru-RU" dirty="0"/>
              <a:t> </a:t>
            </a:r>
            <a:r>
              <a:rPr lang="ru-RU" dirty="0" smtClean="0"/>
              <a:t>ринку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галузевий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 smtClean="0"/>
              <a:t>виявляти</a:t>
            </a:r>
            <a:r>
              <a:rPr lang="ru-RU" dirty="0"/>
              <a:t> </a:t>
            </a:r>
            <a:r>
              <a:rPr lang="ru-RU" dirty="0" err="1" smtClean="0"/>
              <a:t>перспективні</a:t>
            </a:r>
            <a:r>
              <a:rPr lang="ru-RU" dirty="0"/>
              <a:t>, </a:t>
            </a:r>
            <a:r>
              <a:rPr lang="ru-RU" dirty="0" err="1"/>
              <a:t>найвигідніші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 та першими </a:t>
            </a:r>
            <a:r>
              <a:rPr lang="ru-RU" dirty="0" err="1"/>
              <a:t>концентрувати</a:t>
            </a:r>
            <a:r>
              <a:rPr lang="ru-RU" dirty="0"/>
              <a:t> </a:t>
            </a:r>
            <a:r>
              <a:rPr lang="ru-RU" dirty="0" err="1" smtClean="0"/>
              <a:t>зу</a:t>
            </a:r>
            <a:r>
              <a:rPr lang="uk-UA" dirty="0" err="1" smtClean="0"/>
              <a:t>силля</a:t>
            </a:r>
            <a:r>
              <a:rPr lang="uk-UA" dirty="0" smtClean="0"/>
              <a:t> </a:t>
            </a:r>
            <a:r>
              <a:rPr lang="uk-UA" dirty="0"/>
              <a:t>на них.</a:t>
            </a:r>
          </a:p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диференціації</a:t>
            </a:r>
            <a:r>
              <a:rPr lang="ru-RU" b="1" i="1" dirty="0"/>
              <a:t> на </a:t>
            </a:r>
            <a:r>
              <a:rPr lang="ru-RU" b="1" i="1" dirty="0" err="1"/>
              <a:t>основі</a:t>
            </a:r>
            <a:r>
              <a:rPr lang="ru-RU" b="1" i="1" dirty="0"/>
              <a:t> </a:t>
            </a:r>
            <a:r>
              <a:rPr lang="ru-RU" b="1" i="1" dirty="0" err="1"/>
              <a:t>інновацій</a:t>
            </a:r>
            <a:r>
              <a:rPr lang="ru-RU" b="1" i="1" dirty="0"/>
              <a:t> і </a:t>
            </a:r>
            <a:r>
              <a:rPr lang="ru-RU" b="1" i="1" dirty="0" err="1" smtClean="0"/>
              <a:t>підвищення</a:t>
            </a:r>
            <a:r>
              <a:rPr lang="ru-RU" b="1" i="1" dirty="0"/>
              <a:t> </a:t>
            </a:r>
            <a:r>
              <a:rPr lang="ru-RU" b="1" i="1" dirty="0" err="1" smtClean="0"/>
              <a:t>якості</a:t>
            </a:r>
            <a:r>
              <a:rPr lang="ru-RU" b="1" i="1" dirty="0" smtClean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:</a:t>
            </a:r>
          </a:p>
          <a:p>
            <a:pPr algn="just"/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активізувати</a:t>
            </a:r>
            <a:r>
              <a:rPr lang="ru-RU" dirty="0"/>
              <a:t> </a:t>
            </a:r>
            <a:r>
              <a:rPr lang="ru-RU" dirty="0" smtClean="0"/>
              <a:t>попит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, і </a:t>
            </a:r>
            <a:r>
              <a:rPr lang="ru-RU" dirty="0" err="1" smtClean="0"/>
              <a:t>зміцнен</a:t>
            </a:r>
            <a:r>
              <a:rPr lang="uk-UA" dirty="0" err="1" smtClean="0"/>
              <a:t>ню</a:t>
            </a:r>
            <a:r>
              <a:rPr lang="uk-UA" dirty="0" smtClean="0"/>
              <a:t> </a:t>
            </a:r>
            <a:r>
              <a:rPr lang="uk-UA" dirty="0"/>
              <a:t>довіри в покупців;</a:t>
            </a:r>
          </a:p>
          <a:p>
            <a:pPr algn="just"/>
            <a:r>
              <a:rPr lang="ru-RU" dirty="0" err="1" smtClean="0"/>
              <a:t>з’являються</a:t>
            </a:r>
            <a:r>
              <a:rPr lang="ru-RU" dirty="0" smtClean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нецінової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/>
              <a:t>певного</a:t>
            </a:r>
            <a:r>
              <a:rPr lang="ru-RU" dirty="0"/>
              <a:t> часу конкурентам буде складно </a:t>
            </a:r>
            <a:r>
              <a:rPr lang="ru-RU" dirty="0" err="1" smtClean="0"/>
              <a:t>розробити</a:t>
            </a:r>
            <a:r>
              <a:rPr lang="ru-RU" dirty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/>
              <a:t>новинки й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88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26503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план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dirty="0" smtClean="0"/>
              <a:t>Стратегії підприємства в залежності від розвитку галузевого ринку</a:t>
            </a:r>
            <a:br>
              <a:rPr lang="uk-UA" dirty="0" smtClean="0"/>
            </a:br>
            <a:r>
              <a:rPr lang="uk-UA" dirty="0" smtClean="0"/>
              <a:t>2</a:t>
            </a:r>
            <a:r>
              <a:rPr lang="uk-UA" dirty="0"/>
              <a:t>. Стратегії підприємства в залежності від </a:t>
            </a:r>
            <a:r>
              <a:rPr lang="uk-UA" dirty="0" smtClean="0"/>
              <a:t>частки галузевого </a:t>
            </a:r>
            <a:r>
              <a:rPr lang="uk-UA" dirty="0"/>
              <a:t>ринку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8424936" cy="3024336"/>
          </a:xfrm>
        </p:spPr>
      </p:pic>
    </p:spTree>
    <p:extLst>
      <p:ext uri="{BB962C8B-B14F-4D97-AF65-F5344CB8AC3E}">
        <p14:creationId xmlns:p14="http://schemas.microsoft.com/office/powerpoint/2010/main" val="3839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зменшення</a:t>
            </a:r>
            <a:r>
              <a:rPr lang="ru-RU" b="1" i="1" dirty="0"/>
              <a:t> </a:t>
            </a:r>
            <a:r>
              <a:rPr lang="ru-RU" b="1" i="1" dirty="0" err="1"/>
              <a:t>витрат</a:t>
            </a:r>
            <a:r>
              <a:rPr lang="ru-RU" dirty="0"/>
              <a:t>. На неперспективному </a:t>
            </a:r>
            <a:r>
              <a:rPr lang="ru-RU" dirty="0" err="1" smtClean="0"/>
              <a:t>галузевому</a:t>
            </a:r>
            <a:r>
              <a:rPr lang="ru-RU" dirty="0" smtClean="0"/>
              <a:t> </a:t>
            </a:r>
            <a:r>
              <a:rPr lang="ru-RU" dirty="0"/>
              <a:t>ринку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стабілізувати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 smtClean="0"/>
              <a:t>скорочуючи</a:t>
            </a:r>
            <a:r>
              <a:rPr lang="ru-RU" dirty="0" smtClean="0"/>
              <a:t>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та </a:t>
            </a:r>
            <a:r>
              <a:rPr lang="ru-RU" dirty="0" err="1"/>
              <a:t>збільшуючи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.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uk-UA" dirty="0" smtClean="0"/>
              <a:t>можна </a:t>
            </a:r>
            <a:r>
              <a:rPr lang="uk-UA" dirty="0"/>
              <a:t>зменшити такими способами:</a:t>
            </a:r>
          </a:p>
          <a:p>
            <a:pPr algn="just"/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/>
              <a:t> </a:t>
            </a:r>
            <a:r>
              <a:rPr lang="uk-UA" dirty="0" smtClean="0"/>
              <a:t>іншим </a:t>
            </a:r>
            <a:r>
              <a:rPr lang="uk-UA" dirty="0"/>
              <a:t>підприємствам-підрядникам, які можуть виконати їх </a:t>
            </a:r>
            <a:r>
              <a:rPr lang="uk-UA" dirty="0" smtClean="0"/>
              <a:t>із меншими </a:t>
            </a:r>
            <a:r>
              <a:rPr lang="uk-UA" dirty="0"/>
              <a:t>витратами;</a:t>
            </a:r>
          </a:p>
          <a:p>
            <a:pPr algn="just"/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/>
              <a:t>планування</a:t>
            </a:r>
            <a:r>
              <a:rPr lang="ru-RU" dirty="0"/>
              <a:t> й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 smtClean="0"/>
              <a:t>ін</a:t>
            </a:r>
            <a:r>
              <a:rPr lang="uk-UA" dirty="0" err="1" smtClean="0"/>
              <a:t>ших</a:t>
            </a:r>
            <a:r>
              <a:rPr lang="uk-UA" dirty="0" smtClean="0"/>
              <a:t> </a:t>
            </a:r>
            <a:r>
              <a:rPr lang="uk-UA" dirty="0"/>
              <a:t>операцій;</a:t>
            </a:r>
          </a:p>
          <a:p>
            <a:pPr algn="just"/>
            <a:r>
              <a:rPr lang="uk-UA" dirty="0" smtClean="0"/>
              <a:t>ефективнішого </a:t>
            </a:r>
            <a:r>
              <a:rPr lang="uk-UA" dirty="0"/>
              <a:t>використання виробничих потужностей</a:t>
            </a:r>
            <a:r>
              <a:rPr lang="uk-UA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err="1" smtClean="0"/>
              <a:t>оптимізації</a:t>
            </a:r>
            <a:r>
              <a:rPr lang="ru-RU" dirty="0" smtClean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,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неефективних</a:t>
            </a:r>
            <a:r>
              <a:rPr lang="ru-RU" dirty="0"/>
              <a:t> ланок </a:t>
            </a:r>
            <a:r>
              <a:rPr lang="ru-RU" dirty="0" smtClean="0"/>
              <a:t>про</a:t>
            </a:r>
            <a:r>
              <a:rPr lang="uk-UA" dirty="0" err="1" smtClean="0"/>
              <a:t>дажу</a:t>
            </a:r>
            <a:r>
              <a:rPr lang="uk-UA" dirty="0" smtClean="0"/>
              <a:t> </a:t>
            </a:r>
            <a:r>
              <a:rPr lang="uk-UA" dirty="0"/>
              <a:t>продукції;</a:t>
            </a:r>
          </a:p>
          <a:p>
            <a:pPr algn="just"/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обсягів</a:t>
            </a:r>
            <a:r>
              <a:rPr lang="ru-RU" dirty="0"/>
              <a:t> продажу до </a:t>
            </a:r>
            <a:r>
              <a:rPr lang="ru-RU" dirty="0" err="1"/>
              <a:t>рівня</a:t>
            </a:r>
            <a:r>
              <a:rPr lang="ru-RU" dirty="0"/>
              <a:t>, за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зменшуватися</a:t>
            </a:r>
            <a:r>
              <a:rPr lang="ru-RU" dirty="0" smtClean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36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6247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Стратегію</a:t>
            </a:r>
            <a:r>
              <a:rPr lang="ru-RU" b="1" i="1" dirty="0"/>
              <a:t> “</a:t>
            </a:r>
            <a:r>
              <a:rPr lang="ru-RU" b="1" i="1" dirty="0" err="1"/>
              <a:t>збирання</a:t>
            </a:r>
            <a:r>
              <a:rPr lang="ru-RU" b="1" i="1" dirty="0"/>
              <a:t> </a:t>
            </a:r>
            <a:r>
              <a:rPr lang="ru-RU" b="1" i="1" dirty="0" err="1"/>
              <a:t>врожаю</a:t>
            </a:r>
            <a:r>
              <a:rPr lang="ru-RU" b="1" i="1" dirty="0"/>
              <a:t>”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 smtClean="0"/>
              <a:t>диверсифіковані</a:t>
            </a:r>
            <a:r>
              <a:rPr lang="ru-RU" dirty="0"/>
              <a:t> </a:t>
            </a:r>
            <a:r>
              <a:rPr lang="ru-RU" dirty="0" err="1" smtClean="0"/>
              <a:t>компанії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за </a:t>
            </a:r>
            <a:r>
              <a:rPr lang="ru-RU" dirty="0" err="1"/>
              <a:t>неосновними</a:t>
            </a:r>
            <a:r>
              <a:rPr lang="ru-RU" dirty="0"/>
              <a:t> </a:t>
            </a:r>
            <a:r>
              <a:rPr lang="ru-RU" dirty="0" smtClean="0"/>
              <a:t>видами </a:t>
            </a:r>
            <a:r>
              <a:rPr lang="ru-RU" dirty="0" err="1"/>
              <a:t>діяльності</a:t>
            </a:r>
            <a:r>
              <a:rPr lang="ru-RU" dirty="0"/>
              <a:t>. Вона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одержанні</a:t>
            </a:r>
            <a:r>
              <a:rPr lang="ru-RU" dirty="0"/>
              <a:t> </a:t>
            </a:r>
            <a:r>
              <a:rPr lang="ru-RU" dirty="0" err="1"/>
              <a:t>максимальних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продажу </a:t>
            </a:r>
            <a:r>
              <a:rPr lang="ru-RU" dirty="0" err="1"/>
              <a:t>другорядних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для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перспективніших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бізнесу</a:t>
            </a:r>
            <a:r>
              <a:rPr lang="ru-RU" dirty="0"/>
              <a:t> </a:t>
            </a:r>
            <a:r>
              <a:rPr lang="uk-UA" dirty="0" smtClean="0"/>
              <a:t>компанії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 smtClean="0"/>
              <a:t>У межах цієї стратегії підприємств виконує </a:t>
            </a:r>
            <a:r>
              <a:rPr lang="uk-UA" dirty="0"/>
              <a:t>такі дії:</a:t>
            </a:r>
          </a:p>
          <a:p>
            <a:pPr algn="just"/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/>
              <a:t>поточний</a:t>
            </a:r>
            <a:r>
              <a:rPr lang="ru-RU" dirty="0"/>
              <a:t> бюджет й </a:t>
            </a:r>
            <a:r>
              <a:rPr lang="ru-RU" dirty="0" err="1"/>
              <a:t>інвестування</a:t>
            </a:r>
            <a:r>
              <a:rPr lang="ru-RU" dirty="0"/>
              <a:t> до </a:t>
            </a:r>
            <a:r>
              <a:rPr lang="ru-RU" dirty="0" err="1" smtClean="0"/>
              <a:t>мінімального</a:t>
            </a:r>
            <a:r>
              <a:rPr lang="ru-RU" dirty="0"/>
              <a:t> </a:t>
            </a:r>
            <a:r>
              <a:rPr lang="uk-UA" dirty="0" smtClean="0"/>
              <a:t>рівня</a:t>
            </a:r>
            <a:r>
              <a:rPr lang="uk-UA" dirty="0"/>
              <a:t>;</a:t>
            </a:r>
          </a:p>
          <a:p>
            <a:pPr algn="just"/>
            <a:r>
              <a:rPr lang="ru-RU" dirty="0" err="1" smtClean="0"/>
              <a:t>відмовляється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 у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спрямовує</a:t>
            </a:r>
            <a:r>
              <a:rPr lang="ru-RU" dirty="0" smtClean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на </a:t>
            </a:r>
            <a:r>
              <a:rPr lang="ru-RU" dirty="0" err="1"/>
              <a:t>триваліше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 smtClean="0"/>
              <a:t>наявних</a:t>
            </a:r>
            <a:r>
              <a:rPr lang="ru-RU" dirty="0"/>
              <a:t> </a:t>
            </a:r>
            <a:r>
              <a:rPr lang="uk-UA" dirty="0" smtClean="0"/>
              <a:t>потужностей</a:t>
            </a:r>
            <a:r>
              <a:rPr lang="uk-UA" dirty="0"/>
              <a:t>;</a:t>
            </a:r>
          </a:p>
          <a:p>
            <a:pPr algn="just"/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/>
              <a:t>ціни</a:t>
            </a:r>
            <a:r>
              <a:rPr lang="ru-RU" dirty="0"/>
              <a:t> та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smtClean="0"/>
              <a:t>то</a:t>
            </a:r>
            <a:r>
              <a:rPr lang="uk-UA" dirty="0" smtClean="0"/>
              <a:t>вару</a:t>
            </a:r>
            <a:r>
              <a:rPr lang="uk-UA" dirty="0"/>
              <a:t>;</a:t>
            </a:r>
          </a:p>
          <a:p>
            <a:pPr algn="just"/>
            <a:r>
              <a:rPr lang="ru-RU" dirty="0" err="1" smtClean="0"/>
              <a:t>непомітно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pPr algn="just"/>
            <a:r>
              <a:rPr lang="uk-UA" dirty="0" smtClean="0"/>
              <a:t>скорочує </a:t>
            </a:r>
            <a:r>
              <a:rPr lang="uk-UA" dirty="0"/>
              <a:t>сервісні послуги.</a:t>
            </a:r>
          </a:p>
        </p:txBody>
      </p:sp>
    </p:spTree>
    <p:extLst>
      <p:ext uri="{BB962C8B-B14F-4D97-AF65-F5344CB8AC3E}">
        <p14:creationId xmlns:p14="http://schemas.microsoft.com/office/powerpoint/2010/main" val="32757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669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b="1" dirty="0"/>
              <a:t>“</a:t>
            </a:r>
            <a:r>
              <a:rPr lang="ru-RU" b="1" dirty="0" err="1"/>
              <a:t>збирання</a:t>
            </a:r>
            <a:r>
              <a:rPr lang="ru-RU" b="1" dirty="0"/>
              <a:t> </a:t>
            </a:r>
            <a:r>
              <a:rPr lang="ru-RU" b="1" dirty="0" err="1"/>
              <a:t>врожаю</a:t>
            </a:r>
            <a:r>
              <a:rPr lang="ru-RU" b="1" dirty="0"/>
              <a:t>” </a:t>
            </a:r>
            <a:r>
              <a:rPr lang="ru-RU" dirty="0" err="1" smtClean="0"/>
              <a:t>призводить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 smtClean="0"/>
              <a:t>галузевого</a:t>
            </a:r>
            <a:r>
              <a:rPr lang="ru-RU" dirty="0" smtClean="0"/>
              <a:t> </a:t>
            </a:r>
            <a:r>
              <a:rPr lang="ru-RU" dirty="0"/>
              <a:t>ринку й </a:t>
            </a:r>
            <a:r>
              <a:rPr lang="ru-RU" dirty="0" err="1"/>
              <a:t>обсягів</a:t>
            </a:r>
            <a:r>
              <a:rPr lang="ru-RU" dirty="0"/>
              <a:t> продажу, але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 smtClean="0"/>
              <a:t>фінан</a:t>
            </a:r>
            <a:r>
              <a:rPr lang="uk-UA" dirty="0" smtClean="0"/>
              <a:t>сові </a:t>
            </a:r>
            <a:r>
              <a:rPr lang="uk-UA" dirty="0"/>
              <a:t>надходження тимчасово збільшуються.</a:t>
            </a:r>
          </a:p>
          <a:p>
            <a:pPr marL="0" indent="0" algn="just">
              <a:buNone/>
            </a:pP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b="1" dirty="0"/>
              <a:t>“</a:t>
            </a:r>
            <a:r>
              <a:rPr lang="ru-RU" b="1" dirty="0" err="1"/>
              <a:t>збирання</a:t>
            </a:r>
            <a:r>
              <a:rPr lang="ru-RU" b="1" dirty="0"/>
              <a:t> </a:t>
            </a:r>
            <a:r>
              <a:rPr lang="ru-RU" b="1" dirty="0" err="1"/>
              <a:t>врожаю</a:t>
            </a:r>
            <a:r>
              <a:rPr lang="ru-RU" b="1" dirty="0"/>
              <a:t>” </a:t>
            </a:r>
            <a:r>
              <a:rPr lang="ru-RU" dirty="0"/>
              <a:t>за </a:t>
            </a:r>
            <a:r>
              <a:rPr lang="ru-RU" dirty="0" smtClean="0"/>
              <a:t>та</a:t>
            </a:r>
            <a:r>
              <a:rPr lang="uk-UA" dirty="0" err="1" smtClean="0"/>
              <a:t>ких</a:t>
            </a:r>
            <a:r>
              <a:rPr lang="uk-UA" dirty="0" smtClean="0"/>
              <a:t> </a:t>
            </a:r>
            <a:r>
              <a:rPr lang="uk-UA" i="1" dirty="0"/>
              <a:t>умов</a:t>
            </a:r>
            <a:r>
              <a:rPr lang="uk-UA" dirty="0"/>
              <a:t>:</a:t>
            </a:r>
          </a:p>
          <a:p>
            <a:pPr algn="just"/>
            <a:r>
              <a:rPr lang="ru-RU" dirty="0" smtClean="0"/>
              <a:t>коли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 </a:t>
            </a:r>
            <a:r>
              <a:rPr lang="ru-RU" dirty="0" err="1"/>
              <a:t>непривабливі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uk-UA" dirty="0" smtClean="0"/>
              <a:t>далекі</a:t>
            </a:r>
            <a:r>
              <a:rPr lang="uk-UA" dirty="0"/>
              <a:t>;</a:t>
            </a:r>
          </a:p>
          <a:p>
            <a:pPr algn="just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дорогий</a:t>
            </a:r>
            <a:r>
              <a:rPr lang="ru-RU" dirty="0"/>
              <a:t> і </a:t>
            </a:r>
            <a:r>
              <a:rPr lang="ru-RU" dirty="0" err="1"/>
              <a:t>неприбутковий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ринку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не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різкого</a:t>
            </a:r>
            <a:r>
              <a:rPr lang="ru-RU" dirty="0"/>
              <a:t> </a:t>
            </a:r>
            <a:r>
              <a:rPr lang="ru-RU" dirty="0" err="1" smtClean="0"/>
              <a:t>ско</a:t>
            </a:r>
            <a:r>
              <a:rPr lang="uk-UA" dirty="0" err="1" smtClean="0"/>
              <a:t>рочення</a:t>
            </a:r>
            <a:r>
              <a:rPr lang="uk-UA" dirty="0" smtClean="0"/>
              <a:t> </a:t>
            </a:r>
            <a:r>
              <a:rPr lang="uk-UA" dirty="0"/>
              <a:t>обсягів збуту;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підприємства</a:t>
            </a:r>
            <a:r>
              <a:rPr lang="ru-RU" dirty="0"/>
              <a:t> є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спрямувати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smtClean="0"/>
              <a:t>при</a:t>
            </a:r>
            <a:r>
              <a:rPr lang="uk-UA" dirty="0" err="1" smtClean="0"/>
              <a:t>вабливіші</a:t>
            </a:r>
            <a:r>
              <a:rPr lang="uk-UA" dirty="0" smtClean="0"/>
              <a:t> </a:t>
            </a:r>
            <a:r>
              <a:rPr lang="uk-UA" dirty="0"/>
              <a:t>сфери бізнесу;</a:t>
            </a:r>
          </a:p>
          <a:p>
            <a:pPr algn="just"/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/>
              <a:t>вид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другорядний</a:t>
            </a:r>
            <a:r>
              <a:rPr lang="ru-RU" dirty="0"/>
              <a:t> у </a:t>
            </a:r>
            <a:r>
              <a:rPr lang="ru-RU" dirty="0" err="1"/>
              <a:t>господарському</a:t>
            </a:r>
            <a:r>
              <a:rPr lang="ru-RU" dirty="0"/>
              <a:t> </a:t>
            </a:r>
            <a:r>
              <a:rPr lang="ru-RU" dirty="0" err="1" smtClean="0"/>
              <a:t>портфелі</a:t>
            </a:r>
            <a:r>
              <a:rPr lang="ru-RU" dirty="0"/>
              <a:t> </a:t>
            </a:r>
            <a:r>
              <a:rPr lang="uk-UA" dirty="0" smtClean="0"/>
              <a:t>диверсифікованої </a:t>
            </a:r>
            <a:r>
              <a:rPr lang="uk-UA" dirty="0"/>
              <a:t>кампанії.</a:t>
            </a:r>
          </a:p>
        </p:txBody>
      </p:sp>
    </p:spTree>
    <p:extLst>
      <p:ext uri="{BB962C8B-B14F-4D97-AF65-F5344CB8AC3E}">
        <p14:creationId xmlns:p14="http://schemas.microsoft.com/office/powerpoint/2010/main" val="27548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Стратегію</a:t>
            </a:r>
            <a:r>
              <a:rPr lang="ru-RU" b="1" i="1" dirty="0"/>
              <a:t> </a:t>
            </a:r>
            <a:r>
              <a:rPr lang="ru-RU" b="1" i="1" dirty="0" err="1"/>
              <a:t>скорочення</a:t>
            </a:r>
            <a:r>
              <a:rPr lang="ru-RU" b="1" i="1" dirty="0"/>
              <a:t> </a:t>
            </a:r>
            <a:r>
              <a:rPr lang="ru-RU" b="1" i="1" dirty="0" err="1"/>
              <a:t>неприбуткових</a:t>
            </a:r>
            <a:r>
              <a:rPr lang="ru-RU" b="1" i="1" dirty="0"/>
              <a:t> </a:t>
            </a:r>
            <a:r>
              <a:rPr lang="ru-RU" b="1" i="1" dirty="0" err="1"/>
              <a:t>підрозділів</a:t>
            </a:r>
            <a:r>
              <a:rPr lang="ru-RU" b="1" i="1" dirty="0"/>
              <a:t> (</a:t>
            </a:r>
            <a:r>
              <a:rPr lang="ru-RU" b="1" i="1" dirty="0" err="1" smtClean="0"/>
              <a:t>напрямів</a:t>
            </a:r>
            <a:r>
              <a:rPr lang="ru-RU" b="1" i="1" dirty="0" smtClean="0"/>
              <a:t> </a:t>
            </a:r>
            <a:r>
              <a:rPr lang="ru-RU" b="1" i="1" dirty="0" err="1"/>
              <a:t>бізнесу</a:t>
            </a:r>
            <a:r>
              <a:rPr lang="ru-RU" b="1" i="1" dirty="0"/>
              <a:t>)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повільного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. Вона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/>
              <a:t>керівництву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збалансувати</a:t>
            </a:r>
            <a:r>
              <a:rPr lang="ru-RU" dirty="0"/>
              <a:t> </a:t>
            </a:r>
            <a:r>
              <a:rPr lang="ru-RU" dirty="0" err="1" smtClean="0"/>
              <a:t>господарський</a:t>
            </a:r>
            <a:r>
              <a:rPr lang="ru-RU" dirty="0"/>
              <a:t> </a:t>
            </a:r>
            <a:r>
              <a:rPr lang="ru-RU" dirty="0" smtClean="0"/>
              <a:t>портфель</a:t>
            </a:r>
            <a:r>
              <a:rPr lang="ru-RU" dirty="0"/>
              <a:t>, </a:t>
            </a:r>
            <a:r>
              <a:rPr lang="ru-RU" dirty="0" err="1"/>
              <a:t>ліквідувавши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свою </a:t>
            </a:r>
            <a:r>
              <a:rPr lang="ru-RU" dirty="0" err="1" smtClean="0"/>
              <a:t>конкурентоспроможність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uk-UA" b="1" i="1" dirty="0" smtClean="0"/>
              <a:t>Стратегія </a:t>
            </a:r>
            <a:r>
              <a:rPr lang="uk-UA" b="1" i="1" dirty="0"/>
              <a:t>ліквідації бізнесу </a:t>
            </a:r>
            <a:r>
              <a:rPr lang="uk-UA" dirty="0"/>
              <a:t>— найрадикальніший і </a:t>
            </a:r>
            <a:r>
              <a:rPr lang="uk-UA" dirty="0" err="1" smtClean="0"/>
              <a:t>найнепри</a:t>
            </a:r>
            <a:r>
              <a:rPr lang="ru-RU" dirty="0" err="1" smtClean="0"/>
              <a:t>ємніший</a:t>
            </a:r>
            <a:r>
              <a:rPr lang="ru-RU" dirty="0" smtClean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</a:t>
            </a:r>
            <a:r>
              <a:rPr lang="ru-RU" dirty="0" smtClean="0"/>
              <a:t>коли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/>
              <a:t>вичерпало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й </a:t>
            </a:r>
            <a:r>
              <a:rPr lang="ru-RU" dirty="0" err="1"/>
              <a:t>потенціал</a:t>
            </a:r>
            <a:r>
              <a:rPr lang="ru-RU" dirty="0"/>
              <a:t> і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 smtClean="0"/>
              <a:t>може</a:t>
            </a:r>
            <a:r>
              <a:rPr lang="ru-RU" dirty="0"/>
              <a:t> </a:t>
            </a:r>
            <a:r>
              <a:rPr lang="ru-RU" dirty="0" err="1" smtClean="0"/>
              <a:t>функціонувати</a:t>
            </a:r>
            <a:r>
              <a:rPr lang="ru-RU" dirty="0"/>
              <a:t>.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для </a:t>
            </a:r>
            <a:r>
              <a:rPr lang="ru-RU" dirty="0" err="1" smtClean="0"/>
              <a:t>спеціалізованого</a:t>
            </a:r>
            <a:r>
              <a:rPr lang="ru-RU" dirty="0"/>
              <a:t>, </a:t>
            </a:r>
            <a:r>
              <a:rPr lang="ru-RU" dirty="0" err="1"/>
              <a:t>однопрофільного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—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зупинка</a:t>
            </a:r>
            <a:r>
              <a:rPr lang="ru-RU" dirty="0"/>
              <a:t> та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/>
              <a:t>банкрутство</a:t>
            </a:r>
            <a:r>
              <a:rPr lang="ru-RU" dirty="0"/>
              <a:t>, а для </a:t>
            </a:r>
            <a:r>
              <a:rPr lang="ru-RU" dirty="0" err="1"/>
              <a:t>диверсифікованої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— </a:t>
            </a:r>
            <a:r>
              <a:rPr lang="ru-RU" dirty="0" err="1" smtClean="0"/>
              <a:t>скорочення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/>
              <a:t>підрозділів</a:t>
            </a:r>
            <a:r>
              <a:rPr lang="ru-RU" dirty="0"/>
              <a:t>. Таким способом </a:t>
            </a:r>
            <a:r>
              <a:rPr lang="ru-RU" dirty="0" err="1"/>
              <a:t>перегруповують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 smtClean="0"/>
              <a:t>види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фінансові</a:t>
            </a:r>
            <a:r>
              <a:rPr lang="ru-RU" dirty="0" smtClean="0"/>
              <a:t>, </a:t>
            </a:r>
            <a:r>
              <a:rPr lang="ru-RU" dirty="0" err="1" smtClean="0"/>
              <a:t>матеріальні</a:t>
            </a:r>
            <a:r>
              <a:rPr lang="ru-RU" dirty="0" smtClean="0"/>
              <a:t>, </a:t>
            </a:r>
            <a:r>
              <a:rPr lang="ru-RU" dirty="0" err="1" smtClean="0"/>
              <a:t>людські</a:t>
            </a:r>
            <a:r>
              <a:rPr lang="ru-RU" dirty="0" smtClean="0"/>
              <a:t>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 smtClean="0"/>
              <a:t>забезпечити</a:t>
            </a:r>
            <a:r>
              <a:rPr lang="ru-RU" dirty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ефективніших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06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3200" dirty="0"/>
              <a:t>2. Стратегії підприємства в залежності від частки галузевого </a:t>
            </a:r>
            <a:r>
              <a:rPr lang="uk-UA" sz="3200" dirty="0" smtClean="0"/>
              <a:t>ринку</a:t>
            </a:r>
            <a:endParaRPr lang="uk-UA" sz="32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8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uk-UA" dirty="0" smtClean="0"/>
              <a:t>такі:</a:t>
            </a:r>
          </a:p>
          <a:p>
            <a:pPr marL="0" indent="0">
              <a:buNone/>
            </a:pPr>
            <a:endParaRPr lang="uk-UA" dirty="0"/>
          </a:p>
          <a:p>
            <a:r>
              <a:rPr lang="ru-RU" b="1" dirty="0" err="1" smtClean="0"/>
              <a:t>лідери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ринку </a:t>
            </a:r>
            <a:r>
              <a:rPr lang="ru-RU" dirty="0" err="1"/>
              <a:t>перевищує</a:t>
            </a:r>
            <a:r>
              <a:rPr lang="ru-RU" dirty="0"/>
              <a:t> 40 %);</a:t>
            </a:r>
          </a:p>
          <a:p>
            <a:r>
              <a:rPr lang="ru-RU" b="1" dirty="0" err="1" smtClean="0"/>
              <a:t>переслідувачі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претендують</a:t>
            </a:r>
            <a:r>
              <a:rPr lang="ru-RU" dirty="0"/>
              <a:t> на </a:t>
            </a:r>
            <a:r>
              <a:rPr lang="ru-RU" dirty="0" err="1"/>
              <a:t>лідерство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 smtClean="0"/>
              <a:t>галузевого</a:t>
            </a:r>
            <a:r>
              <a:rPr lang="ru-RU" dirty="0" smtClean="0"/>
              <a:t> </a:t>
            </a:r>
            <a:r>
              <a:rPr lang="ru-RU" dirty="0"/>
              <a:t>ринку </a:t>
            </a:r>
            <a:r>
              <a:rPr lang="ru-RU" dirty="0" err="1"/>
              <a:t>понад</a:t>
            </a:r>
            <a:r>
              <a:rPr lang="ru-RU" dirty="0"/>
              <a:t> 30 %, </a:t>
            </a:r>
            <a:r>
              <a:rPr lang="ru-RU" dirty="0" err="1"/>
              <a:t>борються</a:t>
            </a:r>
            <a:r>
              <a:rPr lang="ru-RU" dirty="0"/>
              <a:t> за </a:t>
            </a:r>
            <a:r>
              <a:rPr lang="ru-RU" dirty="0" err="1"/>
              <a:t>розширення</a:t>
            </a:r>
            <a:r>
              <a:rPr lang="ru-RU" dirty="0"/>
              <a:t> ринку);</a:t>
            </a:r>
          </a:p>
          <a:p>
            <a:r>
              <a:rPr lang="ru-RU" b="1" dirty="0" err="1" smtClean="0"/>
              <a:t>послідовники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цільового</a:t>
            </a:r>
            <a:r>
              <a:rPr lang="ru-RU" dirty="0"/>
              <a:t> ринку </a:t>
            </a:r>
            <a:r>
              <a:rPr lang="ru-RU" dirty="0" err="1"/>
              <a:t>приблизно</a:t>
            </a:r>
            <a:r>
              <a:rPr lang="ru-RU" dirty="0"/>
              <a:t> 20 </a:t>
            </a:r>
            <a:r>
              <a:rPr lang="ru-RU" dirty="0" smtClean="0"/>
              <a:t>%, </a:t>
            </a:r>
            <a:r>
              <a:rPr lang="uk-UA" dirty="0" smtClean="0"/>
              <a:t>намагаються </a:t>
            </a:r>
            <a:r>
              <a:rPr lang="uk-UA" dirty="0"/>
              <a:t>втримати її);</a:t>
            </a:r>
          </a:p>
          <a:p>
            <a:r>
              <a:rPr lang="ru-RU" b="1" dirty="0" err="1" smtClean="0"/>
              <a:t>аутсайдери</a:t>
            </a:r>
            <a:r>
              <a:rPr lang="ru-RU" dirty="0" smtClean="0"/>
              <a:t> </a:t>
            </a:r>
            <a:r>
              <a:rPr lang="ru-RU" dirty="0"/>
              <a:t>(“</a:t>
            </a:r>
            <a:r>
              <a:rPr lang="ru-RU" dirty="0" err="1"/>
              <a:t>нішери</a:t>
            </a:r>
            <a:r>
              <a:rPr lang="ru-RU" dirty="0"/>
              <a:t>”,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обслуговують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 smtClean="0"/>
              <a:t>сегменти</a:t>
            </a:r>
            <a:r>
              <a:rPr lang="ru-RU" dirty="0" smtClean="0"/>
              <a:t> ринку</a:t>
            </a:r>
            <a:r>
              <a:rPr lang="ru-RU" dirty="0"/>
              <a:t>; ними не </a:t>
            </a:r>
            <a:r>
              <a:rPr lang="ru-RU" dirty="0" err="1"/>
              <a:t>цікавляться</a:t>
            </a:r>
            <a:r>
              <a:rPr lang="ru-RU" dirty="0"/>
              <a:t> </a:t>
            </a:r>
            <a:r>
              <a:rPr lang="ru-RU" dirty="0" err="1"/>
              <a:t>середні</a:t>
            </a:r>
            <a:r>
              <a:rPr lang="ru-RU" dirty="0"/>
              <a:t> та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 </a:t>
            </a:r>
            <a:r>
              <a:rPr lang="ru-RU" dirty="0" err="1"/>
              <a:t>менша</a:t>
            </a:r>
            <a:r>
              <a:rPr lang="ru-RU" dirty="0"/>
              <a:t> за 20 %).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57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Стратегії підприємства залежно від частки галузевого ринку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7827" y="836712"/>
            <a:ext cx="8236621" cy="563724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2.1.</a:t>
            </a:r>
            <a:r>
              <a:rPr lang="uk-UA" b="1" i="1" dirty="0"/>
              <a:t> Стратегії лідерів галузевого ринку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6296"/>
            <a:ext cx="7488832" cy="5111055"/>
          </a:xfrm>
        </p:spPr>
      </p:pic>
    </p:spTree>
    <p:extLst>
      <p:ext uri="{BB962C8B-B14F-4D97-AF65-F5344CB8AC3E}">
        <p14:creationId xmlns:p14="http://schemas.microsoft.com/office/powerpoint/2010/main" val="1326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74136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500" b="1" i="1" dirty="0" err="1"/>
              <a:t>Стратегію</a:t>
            </a:r>
            <a:r>
              <a:rPr lang="ru-RU" sz="2500" b="1" i="1" dirty="0"/>
              <a:t> </a:t>
            </a:r>
            <a:r>
              <a:rPr lang="ru-RU" sz="2500" b="1" i="1" dirty="0" err="1"/>
              <a:t>постійного</a:t>
            </a:r>
            <a:r>
              <a:rPr lang="ru-RU" sz="2500" b="1" i="1" dirty="0"/>
              <a:t> </a:t>
            </a:r>
            <a:r>
              <a:rPr lang="ru-RU" sz="2500" b="1" i="1" dirty="0" err="1"/>
              <a:t>наступу</a:t>
            </a:r>
            <a:r>
              <a:rPr lang="ru-RU" sz="2500" b="1" i="1" dirty="0"/>
              <a:t> </a:t>
            </a:r>
            <a:r>
              <a:rPr lang="ru-RU" sz="2500" dirty="0" err="1"/>
              <a:t>застосовують</a:t>
            </a:r>
            <a:r>
              <a:rPr lang="ru-RU" sz="2500" dirty="0"/>
              <a:t> </a:t>
            </a:r>
            <a:r>
              <a:rPr lang="ru-RU" sz="2500" dirty="0" err="1" smtClean="0"/>
              <a:t>підприємства-лідери</a:t>
            </a:r>
            <a:r>
              <a:rPr lang="ru-RU" sz="2500" dirty="0" smtClean="0"/>
              <a:t> </a:t>
            </a:r>
            <a:r>
              <a:rPr lang="ru-RU" sz="2500" dirty="0"/>
              <a:t>в </a:t>
            </a:r>
            <a:r>
              <a:rPr lang="ru-RU" sz="2500" dirty="0" err="1"/>
              <a:t>перспективних</a:t>
            </a:r>
            <a:r>
              <a:rPr lang="ru-RU" sz="2500" dirty="0"/>
              <a:t> </a:t>
            </a:r>
            <a:r>
              <a:rPr lang="ru-RU" sz="2500" dirty="0" err="1"/>
              <a:t>галузях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зростають</a:t>
            </a:r>
            <a:r>
              <a:rPr lang="ru-RU" sz="2500" dirty="0"/>
              <a:t>. Вона </a:t>
            </a:r>
            <a:r>
              <a:rPr lang="ru-RU" sz="2500" dirty="0" err="1"/>
              <a:t>базується</a:t>
            </a:r>
            <a:r>
              <a:rPr lang="ru-RU" sz="2500" dirty="0"/>
              <a:t> на </a:t>
            </a:r>
            <a:r>
              <a:rPr lang="ru-RU" sz="2500" dirty="0" err="1" smtClean="0"/>
              <a:t>принципі</a:t>
            </a:r>
            <a:r>
              <a:rPr lang="ru-RU" sz="2500" dirty="0"/>
              <a:t>, </a:t>
            </a:r>
            <a:r>
              <a:rPr lang="ru-RU" sz="2500" dirty="0" err="1"/>
              <a:t>згідно</a:t>
            </a:r>
            <a:r>
              <a:rPr lang="ru-RU" sz="2500" dirty="0"/>
              <a:t> з </a:t>
            </a:r>
            <a:r>
              <a:rPr lang="ru-RU" sz="2500" dirty="0" err="1"/>
              <a:t>яким</a:t>
            </a:r>
            <a:r>
              <a:rPr lang="ru-RU" sz="2500" dirty="0"/>
              <a:t> </a:t>
            </a:r>
            <a:r>
              <a:rPr lang="ru-RU" sz="2500" dirty="0" err="1"/>
              <a:t>найкращий</a:t>
            </a:r>
            <a:r>
              <a:rPr lang="ru-RU" sz="2500" dirty="0"/>
              <a:t> </a:t>
            </a:r>
            <a:r>
              <a:rPr lang="ru-RU" sz="2500" dirty="0" err="1"/>
              <a:t>захист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конкурентів</a:t>
            </a:r>
            <a:r>
              <a:rPr lang="ru-RU" sz="2500" dirty="0"/>
              <a:t> — </a:t>
            </a:r>
            <a:r>
              <a:rPr lang="ru-RU" sz="2500" dirty="0" err="1"/>
              <a:t>це</a:t>
            </a:r>
            <a:r>
              <a:rPr lang="ru-RU" sz="2500" dirty="0"/>
              <a:t> </a:t>
            </a:r>
            <a:r>
              <a:rPr lang="ru-RU" sz="2500" dirty="0" err="1" smtClean="0"/>
              <a:t>наступ</a:t>
            </a:r>
            <a:r>
              <a:rPr lang="ru-RU" sz="2500" dirty="0"/>
              <a:t> </a:t>
            </a:r>
            <a:r>
              <a:rPr lang="ru-RU" sz="2500" dirty="0" smtClean="0"/>
              <a:t>на </a:t>
            </a:r>
            <a:r>
              <a:rPr lang="ru-RU" sz="2500" dirty="0"/>
              <a:t>них. </a:t>
            </a:r>
            <a:r>
              <a:rPr lang="ru-RU" sz="2500" dirty="0" err="1"/>
              <a:t>Її</a:t>
            </a:r>
            <a:r>
              <a:rPr lang="ru-RU" sz="2500" dirty="0"/>
              <a:t> </a:t>
            </a:r>
            <a:r>
              <a:rPr lang="ru-RU" sz="2500" dirty="0" err="1"/>
              <a:t>реалізують</a:t>
            </a:r>
            <a:r>
              <a:rPr lang="ru-RU" sz="2500" dirty="0"/>
              <a:t> такими </a:t>
            </a:r>
            <a:r>
              <a:rPr lang="ru-RU" sz="2500" dirty="0" err="1"/>
              <a:t>засобами</a:t>
            </a:r>
            <a:r>
              <a:rPr lang="ru-RU" sz="2500" dirty="0"/>
              <a:t>:</a:t>
            </a:r>
          </a:p>
          <a:p>
            <a:pPr algn="just"/>
            <a:r>
              <a:rPr lang="ru-RU" sz="2500" dirty="0" smtClean="0"/>
              <a:t>за </a:t>
            </a:r>
            <a:r>
              <a:rPr lang="ru-RU" sz="2500" dirty="0" err="1"/>
              <a:t>допомогою</a:t>
            </a:r>
            <a:r>
              <a:rPr lang="ru-RU" sz="2500" dirty="0"/>
              <a:t> </a:t>
            </a:r>
            <a:r>
              <a:rPr lang="ru-RU" sz="2500" dirty="0" err="1"/>
              <a:t>лідерства</a:t>
            </a:r>
            <a:r>
              <a:rPr lang="ru-RU" sz="2500" dirty="0"/>
              <a:t> у </a:t>
            </a:r>
            <a:r>
              <a:rPr lang="ru-RU" sz="2500" dirty="0" err="1"/>
              <a:t>використанні</a:t>
            </a:r>
            <a:r>
              <a:rPr lang="ru-RU" sz="2500" dirty="0"/>
              <a:t> </a:t>
            </a:r>
            <a:r>
              <a:rPr lang="ru-RU" sz="2500" dirty="0" err="1"/>
              <a:t>конкурентних</a:t>
            </a:r>
            <a:r>
              <a:rPr lang="ru-RU" sz="2500" dirty="0"/>
              <a:t> </a:t>
            </a:r>
            <a:r>
              <a:rPr lang="ru-RU" sz="2500" dirty="0" err="1" smtClean="0"/>
              <a:t>переваг</a:t>
            </a:r>
            <a:r>
              <a:rPr lang="ru-RU" sz="2500" dirty="0" smtClean="0"/>
              <a:t>;</a:t>
            </a:r>
            <a:endParaRPr lang="ru-RU" sz="2500" dirty="0"/>
          </a:p>
          <a:p>
            <a:pPr algn="just"/>
            <a:r>
              <a:rPr lang="uk-UA" sz="2500" dirty="0" smtClean="0"/>
              <a:t>постійного </a:t>
            </a:r>
            <a:r>
              <a:rPr lang="uk-UA" sz="2500" dirty="0"/>
              <a:t>вдосконалення й </a:t>
            </a:r>
            <a:r>
              <a:rPr lang="uk-UA" sz="2500" dirty="0" smtClean="0"/>
              <a:t>інновацій;</a:t>
            </a:r>
            <a:endParaRPr lang="uk-UA" sz="2500" dirty="0"/>
          </a:p>
          <a:p>
            <a:pPr algn="just"/>
            <a:r>
              <a:rPr lang="ru-RU" sz="2500" dirty="0" err="1" smtClean="0"/>
              <a:t>збільшення</a:t>
            </a:r>
            <a:r>
              <a:rPr lang="ru-RU" sz="2500" dirty="0" smtClean="0"/>
              <a:t> </a:t>
            </a:r>
            <a:r>
              <a:rPr lang="ru-RU" sz="2500" dirty="0" err="1"/>
              <a:t>частки</a:t>
            </a:r>
            <a:r>
              <a:rPr lang="ru-RU" sz="2500" dirty="0"/>
              <a:t> ринку </a:t>
            </a:r>
            <a:r>
              <a:rPr lang="ru-RU" sz="2500" dirty="0" err="1"/>
              <a:t>вищими</a:t>
            </a:r>
            <a:r>
              <a:rPr lang="ru-RU" sz="2500" dirty="0"/>
              <a:t> темпами, </a:t>
            </a:r>
            <a:r>
              <a:rPr lang="ru-RU" sz="2500" dirty="0" err="1"/>
              <a:t>ніж</a:t>
            </a:r>
            <a:r>
              <a:rPr lang="ru-RU" sz="2500" dirty="0"/>
              <a:t> у </a:t>
            </a:r>
            <a:r>
              <a:rPr lang="ru-RU" sz="2500" dirty="0" err="1" smtClean="0"/>
              <a:t>середньому</a:t>
            </a:r>
            <a:r>
              <a:rPr lang="ru-RU" sz="2500" dirty="0"/>
              <a:t> </a:t>
            </a:r>
            <a:r>
              <a:rPr lang="ru-RU" sz="2500" dirty="0" smtClean="0"/>
              <a:t>в </a:t>
            </a:r>
            <a:r>
              <a:rPr lang="ru-RU" sz="2500" dirty="0" err="1" smtClean="0"/>
              <a:t>галузі</a:t>
            </a:r>
            <a:r>
              <a:rPr lang="ru-RU" sz="2500" dirty="0" smtClean="0"/>
              <a:t>;</a:t>
            </a:r>
            <a:endParaRPr lang="ru-RU" sz="2500" dirty="0"/>
          </a:p>
          <a:p>
            <a:r>
              <a:rPr lang="ru-RU" sz="2500" dirty="0" err="1" smtClean="0"/>
              <a:t>залучення</a:t>
            </a:r>
            <a:r>
              <a:rPr lang="ru-RU" sz="2500" dirty="0" smtClean="0"/>
              <a:t> </a:t>
            </a:r>
            <a:r>
              <a:rPr lang="ru-RU" sz="2500" dirty="0" err="1"/>
              <a:t>нових</a:t>
            </a:r>
            <a:r>
              <a:rPr lang="ru-RU" sz="2500" dirty="0"/>
              <a:t> </a:t>
            </a:r>
            <a:r>
              <a:rPr lang="ru-RU" sz="2500" dirty="0" err="1"/>
              <a:t>покупців</a:t>
            </a:r>
            <a:r>
              <a:rPr lang="ru-RU" sz="2500" dirty="0"/>
              <a:t>, </a:t>
            </a:r>
            <a:r>
              <a:rPr lang="ru-RU" sz="2500" dirty="0" err="1"/>
              <a:t>які</a:t>
            </a:r>
            <a:r>
              <a:rPr lang="ru-RU" sz="2500" dirty="0"/>
              <a:t> не </a:t>
            </a:r>
            <a:r>
              <a:rPr lang="ru-RU" sz="2500" dirty="0" err="1"/>
              <a:t>мали</a:t>
            </a:r>
            <a:r>
              <a:rPr lang="ru-RU" sz="2500" dirty="0"/>
              <a:t> </a:t>
            </a:r>
            <a:r>
              <a:rPr lang="ru-RU" sz="2500" dirty="0" err="1"/>
              <a:t>достатньої</a:t>
            </a:r>
            <a:r>
              <a:rPr lang="ru-RU" sz="2500" dirty="0"/>
              <a:t> </a:t>
            </a:r>
            <a:r>
              <a:rPr lang="ru-RU" sz="2500" dirty="0" err="1" smtClean="0"/>
              <a:t>інформації</a:t>
            </a:r>
            <a:r>
              <a:rPr lang="ru-RU" sz="2500" dirty="0" smtClean="0"/>
              <a:t> </a:t>
            </a:r>
            <a:r>
              <a:rPr lang="ru-RU" sz="2500" dirty="0"/>
              <a:t>про </a:t>
            </a:r>
            <a:r>
              <a:rPr lang="ru-RU" sz="2500" dirty="0" err="1"/>
              <a:t>властивості</a:t>
            </a:r>
            <a:r>
              <a:rPr lang="ru-RU" sz="2500" dirty="0"/>
              <a:t> </a:t>
            </a:r>
            <a:r>
              <a:rPr lang="ru-RU" sz="2500" dirty="0" err="1"/>
              <a:t>товарів</a:t>
            </a:r>
            <a:r>
              <a:rPr lang="ru-RU" sz="2500" dirty="0"/>
              <a:t>, не могли </a:t>
            </a:r>
            <a:r>
              <a:rPr lang="ru-RU" sz="2500" dirty="0" err="1"/>
              <a:t>придбати</a:t>
            </a:r>
            <a:r>
              <a:rPr lang="ru-RU" sz="2500" dirty="0"/>
              <a:t> </a:t>
            </a:r>
            <a:r>
              <a:rPr lang="ru-RU" sz="2500" dirty="0" err="1"/>
              <a:t>їх</a:t>
            </a:r>
            <a:r>
              <a:rPr lang="ru-RU" sz="2500" dirty="0"/>
              <a:t> через </a:t>
            </a:r>
            <a:r>
              <a:rPr lang="ru-RU" sz="2500" dirty="0" err="1" smtClean="0"/>
              <a:t>високі</a:t>
            </a:r>
            <a:r>
              <a:rPr lang="ru-RU" sz="2500" dirty="0"/>
              <a:t> </a:t>
            </a:r>
            <a:r>
              <a:rPr lang="ru-RU" sz="2500" dirty="0" err="1" smtClean="0"/>
              <a:t>ціни</a:t>
            </a:r>
            <a:r>
              <a:rPr lang="ru-RU" sz="2500" dirty="0"/>
              <a:t>, не </a:t>
            </a:r>
            <a:r>
              <a:rPr lang="ru-RU" sz="2500" dirty="0" err="1"/>
              <a:t>були</a:t>
            </a:r>
            <a:r>
              <a:rPr lang="ru-RU" sz="2500" dirty="0"/>
              <a:t> </a:t>
            </a:r>
            <a:r>
              <a:rPr lang="ru-RU" sz="2500" dirty="0" err="1"/>
              <a:t>задоволені</a:t>
            </a:r>
            <a:r>
              <a:rPr lang="ru-RU" sz="2500" dirty="0"/>
              <a:t> </a:t>
            </a:r>
            <a:r>
              <a:rPr lang="ru-RU" sz="2500" dirty="0" smtClean="0"/>
              <a:t>характеристиками </a:t>
            </a:r>
            <a:r>
              <a:rPr lang="ru-RU" sz="2500" dirty="0" err="1" smtClean="0"/>
              <a:t>продукції</a:t>
            </a:r>
            <a:r>
              <a:rPr lang="ru-RU" sz="2500" dirty="0" smtClean="0"/>
              <a:t>;</a:t>
            </a:r>
          </a:p>
          <a:p>
            <a:r>
              <a:rPr lang="ru-RU" sz="2500" dirty="0" err="1" smtClean="0"/>
              <a:t>переконання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споживачів</a:t>
            </a:r>
            <a:r>
              <a:rPr lang="ru-RU" sz="2500" dirty="0" smtClean="0"/>
              <a:t> </a:t>
            </a:r>
            <a:r>
              <a:rPr lang="ru-RU" sz="2500" dirty="0" err="1"/>
              <a:t>інтенсивніше</a:t>
            </a:r>
            <a:r>
              <a:rPr lang="ru-RU" sz="2500" dirty="0"/>
              <a:t> </a:t>
            </a:r>
            <a:r>
              <a:rPr lang="ru-RU" sz="2500" dirty="0" err="1"/>
              <a:t>використовувати</a:t>
            </a:r>
            <a:r>
              <a:rPr lang="ru-RU" sz="2500" dirty="0"/>
              <a:t> </a:t>
            </a:r>
            <a:r>
              <a:rPr lang="ru-RU" sz="2500" dirty="0" smtClean="0"/>
              <a:t>про</a:t>
            </a:r>
            <a:r>
              <a:rPr lang="uk-UA" sz="2500" dirty="0" err="1" smtClean="0"/>
              <a:t>дукцію</a:t>
            </a:r>
            <a:r>
              <a:rPr lang="uk-UA" sz="2500" dirty="0" smtClean="0"/>
              <a:t> </a:t>
            </a:r>
            <a:r>
              <a:rPr lang="uk-UA" sz="2500" dirty="0"/>
              <a:t>підприємства;</a:t>
            </a:r>
          </a:p>
          <a:p>
            <a:r>
              <a:rPr lang="ru-RU" sz="2500" dirty="0" err="1" smtClean="0"/>
              <a:t>забезпечення</a:t>
            </a:r>
            <a:r>
              <a:rPr lang="ru-RU" sz="2500" dirty="0" smtClean="0"/>
              <a:t> </a:t>
            </a:r>
            <a:r>
              <a:rPr lang="ru-RU" sz="2500" dirty="0"/>
              <a:t>легкого та недорогого для </a:t>
            </a:r>
            <a:r>
              <a:rPr lang="ru-RU" sz="2500" dirty="0" err="1"/>
              <a:t>споживачів</a:t>
            </a:r>
            <a:r>
              <a:rPr lang="ru-RU" sz="2500" dirty="0"/>
              <a:t> </a:t>
            </a:r>
            <a:r>
              <a:rPr lang="ru-RU" sz="2500" dirty="0" smtClean="0"/>
              <a:t>переходу </a:t>
            </a:r>
            <a:r>
              <a:rPr lang="ru-RU" sz="2500" dirty="0" err="1" smtClean="0"/>
              <a:t>від</a:t>
            </a:r>
            <a:r>
              <a:rPr lang="ru-RU" sz="2500" dirty="0" smtClean="0"/>
              <a:t> </a:t>
            </a:r>
            <a:r>
              <a:rPr lang="ru-RU" sz="2500" dirty="0" err="1"/>
              <a:t>користування</a:t>
            </a:r>
            <a:r>
              <a:rPr lang="ru-RU" sz="2500" dirty="0"/>
              <a:t> </a:t>
            </a:r>
            <a:r>
              <a:rPr lang="ru-RU" sz="2500" dirty="0" err="1"/>
              <a:t>продукцією</a:t>
            </a:r>
            <a:r>
              <a:rPr lang="ru-RU" sz="2500" dirty="0"/>
              <a:t> </a:t>
            </a:r>
            <a:r>
              <a:rPr lang="ru-RU" sz="2500" dirty="0" err="1"/>
              <a:t>конкурентів-переслідувачів</a:t>
            </a:r>
            <a:r>
              <a:rPr lang="ru-RU" sz="2500" dirty="0"/>
              <a:t> </a:t>
            </a:r>
            <a:r>
              <a:rPr lang="ru-RU" sz="2500" dirty="0" smtClean="0"/>
              <a:t>до </a:t>
            </a:r>
            <a:r>
              <a:rPr lang="uk-UA" sz="2500" dirty="0" smtClean="0"/>
              <a:t>придбання </a:t>
            </a:r>
            <a:r>
              <a:rPr lang="uk-UA" sz="2500" dirty="0"/>
              <a:t>товарів підприємства-лідера;</a:t>
            </a:r>
          </a:p>
          <a:p>
            <a:r>
              <a:rPr lang="ru-RU" sz="2500" dirty="0" err="1" smtClean="0"/>
              <a:t>поглинання</a:t>
            </a:r>
            <a:r>
              <a:rPr lang="ru-RU" sz="2500" dirty="0" smtClean="0"/>
              <a:t> </a:t>
            </a:r>
            <a:r>
              <a:rPr lang="ru-RU" sz="2500" dirty="0" err="1"/>
              <a:t>підприємств-конкурентів</a:t>
            </a:r>
            <a:r>
              <a:rPr lang="ru-RU" sz="2500" dirty="0"/>
              <a:t> для </a:t>
            </a:r>
            <a:r>
              <a:rPr lang="ru-RU" sz="2500" dirty="0" err="1"/>
              <a:t>перетворення</a:t>
            </a:r>
            <a:r>
              <a:rPr lang="ru-RU" sz="2500" dirty="0"/>
              <a:t> </a:t>
            </a:r>
            <a:r>
              <a:rPr lang="ru-RU" sz="2500" dirty="0" err="1"/>
              <a:t>їх</a:t>
            </a:r>
            <a:r>
              <a:rPr lang="ru-RU" sz="2500" dirty="0"/>
              <a:t> </a:t>
            </a:r>
            <a:r>
              <a:rPr lang="ru-RU" sz="2500" dirty="0" smtClean="0"/>
              <a:t>на </a:t>
            </a:r>
            <a:r>
              <a:rPr lang="uk-UA" sz="2500" dirty="0" smtClean="0"/>
              <a:t>дочірні </a:t>
            </a:r>
            <a:r>
              <a:rPr lang="uk-UA" sz="2500" dirty="0"/>
              <a:t>чи подальшої </a:t>
            </a:r>
            <a:r>
              <a:rPr lang="uk-UA" sz="2500" dirty="0" smtClean="0"/>
              <a:t>ліквідації</a:t>
            </a:r>
            <a:r>
              <a:rPr lang="uk-UA" sz="2500" dirty="0"/>
              <a:t>;</a:t>
            </a:r>
            <a:endParaRPr lang="ru-RU" sz="2500" dirty="0"/>
          </a:p>
          <a:p>
            <a:pPr algn="just"/>
            <a:r>
              <a:rPr lang="ru-RU" sz="2500" dirty="0" err="1" smtClean="0"/>
              <a:t>розробки</a:t>
            </a:r>
            <a:r>
              <a:rPr lang="ru-RU" sz="2500" dirty="0" smtClean="0"/>
              <a:t> </a:t>
            </a:r>
            <a:r>
              <a:rPr lang="ru-RU" sz="2500" dirty="0"/>
              <a:t>та </a:t>
            </a:r>
            <a:r>
              <a:rPr lang="ru-RU" sz="2500" dirty="0" err="1"/>
              <a:t>просування</a:t>
            </a:r>
            <a:r>
              <a:rPr lang="ru-RU" sz="2500" dirty="0"/>
              <a:t> </a:t>
            </a:r>
            <a:r>
              <a:rPr lang="ru-RU" sz="2500" dirty="0" err="1"/>
              <a:t>нових</a:t>
            </a:r>
            <a:r>
              <a:rPr lang="ru-RU" sz="2500" dirty="0"/>
              <a:t> </a:t>
            </a:r>
            <a:r>
              <a:rPr lang="ru-RU" sz="2500" dirty="0" err="1"/>
              <a:t>способів</a:t>
            </a:r>
            <a:r>
              <a:rPr lang="ru-RU" sz="2500" dirty="0"/>
              <a:t> </a:t>
            </a:r>
            <a:r>
              <a:rPr lang="ru-RU" sz="2500" dirty="0" err="1"/>
              <a:t>використання</a:t>
            </a:r>
            <a:r>
              <a:rPr lang="ru-RU" sz="2500" dirty="0"/>
              <a:t> </a:t>
            </a:r>
            <a:r>
              <a:rPr lang="ru-RU" sz="2500" dirty="0" err="1" smtClean="0"/>
              <a:t>продукції</a:t>
            </a:r>
            <a:r>
              <a:rPr lang="ru-RU" sz="2500" dirty="0"/>
              <a:t>.</a:t>
            </a:r>
            <a:endParaRPr lang="ru-RU" sz="2500" dirty="0" smtClean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49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5527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Стратегію</a:t>
            </a:r>
            <a:r>
              <a:rPr lang="ru-RU" b="1" i="1" dirty="0"/>
              <a:t> оборони й </a:t>
            </a:r>
            <a:r>
              <a:rPr lang="ru-RU" b="1" i="1" dirty="0" err="1"/>
              <a:t>укріплення</a:t>
            </a:r>
            <a:r>
              <a:rPr lang="ru-RU" b="1" i="1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 smtClean="0"/>
              <a:t>підприємства-лідери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галузі</a:t>
            </a:r>
            <a:r>
              <a:rPr lang="ru-RU" dirty="0"/>
              <a:t>, яка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достатнього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. Подальше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ринку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 через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 smtClean="0"/>
              <a:t>наразитися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антимонопольні</a:t>
            </a:r>
            <a:r>
              <a:rPr lang="ru-RU" dirty="0"/>
              <a:t> </a:t>
            </a:r>
            <a:r>
              <a:rPr lang="ru-RU" dirty="0" err="1"/>
              <a:t>санкції</a:t>
            </a:r>
            <a:r>
              <a:rPr lang="ru-RU" dirty="0"/>
              <a:t> та </a:t>
            </a:r>
            <a:r>
              <a:rPr lang="ru-RU" dirty="0" err="1"/>
              <a:t>зазнати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зниження</a:t>
            </a:r>
            <a:r>
              <a:rPr lang="ru-RU" dirty="0"/>
              <a:t> </a:t>
            </a:r>
            <a:r>
              <a:rPr lang="uk-UA" dirty="0" smtClean="0"/>
              <a:t>прибутковості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Стратегію</a:t>
            </a:r>
            <a:r>
              <a:rPr lang="ru-RU" dirty="0"/>
              <a:t> оборони й </a:t>
            </a:r>
            <a:r>
              <a:rPr lang="ru-RU" dirty="0" err="1"/>
              <a:t>укріплення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</a:t>
            </a:r>
            <a:r>
              <a:rPr lang="ru-RU" dirty="0" smtClean="0"/>
              <a:t>ринку </a:t>
            </a:r>
            <a:r>
              <a:rPr lang="ru-RU" dirty="0" err="1" smtClean="0"/>
              <a:t>реалізують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таких </a:t>
            </a:r>
            <a:r>
              <a:rPr lang="ru-RU" dirty="0" err="1"/>
              <a:t>дій</a:t>
            </a:r>
            <a:r>
              <a:rPr lang="ru-RU" dirty="0"/>
              <a:t>:</a:t>
            </a:r>
          </a:p>
          <a:p>
            <a:pPr algn="just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потужностей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випередити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 smtClean="0"/>
              <a:t>ринкового</a:t>
            </a:r>
            <a:r>
              <a:rPr lang="ru-RU" dirty="0" smtClean="0"/>
              <a:t> </a:t>
            </a:r>
            <a:r>
              <a:rPr lang="ru-RU" dirty="0" err="1"/>
              <a:t>попиту</a:t>
            </a:r>
            <a:r>
              <a:rPr lang="ru-RU" dirty="0"/>
              <a:t> й </a:t>
            </a:r>
            <a:r>
              <a:rPr lang="ru-RU" dirty="0" err="1"/>
              <a:t>заблокувати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для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 smtClean="0"/>
              <a:t>мож</a:t>
            </a:r>
            <a:r>
              <a:rPr lang="uk-UA" dirty="0" err="1" smtClean="0"/>
              <a:t>ливі</a:t>
            </a:r>
            <a:r>
              <a:rPr lang="uk-UA" dirty="0" smtClean="0"/>
              <a:t> </a:t>
            </a:r>
            <a:r>
              <a:rPr lang="uk-UA" dirty="0"/>
              <a:t>вільні сегменти;</a:t>
            </a:r>
          </a:p>
          <a:p>
            <a:pPr algn="just"/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вхідних</a:t>
            </a:r>
            <a:r>
              <a:rPr lang="ru-RU" dirty="0"/>
              <a:t> </a:t>
            </a:r>
            <a:r>
              <a:rPr lang="ru-RU" dirty="0" err="1"/>
              <a:t>галузевих</a:t>
            </a:r>
            <a:r>
              <a:rPr lang="ru-RU" dirty="0"/>
              <a:t> </a:t>
            </a:r>
            <a:r>
              <a:rPr lang="ru-RU" dirty="0" err="1"/>
              <a:t>бар’єрів</a:t>
            </a:r>
            <a:r>
              <a:rPr lang="ru-RU" dirty="0"/>
              <a:t> для </a:t>
            </a:r>
            <a:r>
              <a:rPr lang="ru-RU" dirty="0" err="1" smtClean="0"/>
              <a:t>переслідувачів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інтенсифікації</a:t>
            </a:r>
            <a:r>
              <a:rPr lang="ru-RU" dirty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,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/>
              <a:t>сервісного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розробку</a:t>
            </a:r>
            <a:r>
              <a:rPr lang="ru-RU" dirty="0"/>
              <a:t> новинок,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випускати</a:t>
            </a:r>
            <a:r>
              <a:rPr lang="ru-RU" dirty="0"/>
              <a:t> </a:t>
            </a:r>
            <a:r>
              <a:rPr lang="ru-RU" dirty="0" smtClean="0"/>
              <a:t>кон</a:t>
            </a:r>
            <a:r>
              <a:rPr lang="uk-UA" dirty="0" err="1" smtClean="0"/>
              <a:t>куренти</a:t>
            </a:r>
            <a:r>
              <a:rPr lang="uk-UA" dirty="0"/>
              <a:t>;</a:t>
            </a:r>
          </a:p>
          <a:p>
            <a:pPr algn="just"/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/>
              <a:t>розумного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“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smtClean="0"/>
              <a:t>—</a:t>
            </a:r>
            <a:r>
              <a:rPr lang="ru-RU" dirty="0" err="1" smtClean="0"/>
              <a:t>якість</a:t>
            </a:r>
            <a:r>
              <a:rPr lang="ru-RU" dirty="0"/>
              <a:t>”,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;</a:t>
            </a:r>
          </a:p>
          <a:p>
            <a:pPr algn="just"/>
            <a:r>
              <a:rPr lang="uk-UA" dirty="0" smtClean="0"/>
              <a:t>патентування </a:t>
            </a:r>
            <a:r>
              <a:rPr lang="uk-UA" dirty="0"/>
              <a:t>альтернативних технологічних розробок;</a:t>
            </a:r>
          </a:p>
          <a:p>
            <a:pPr algn="just"/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/>
              <a:t>ексклюзивних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найкращими</a:t>
            </a:r>
            <a:r>
              <a:rPr lang="ru-RU" dirty="0"/>
              <a:t> </a:t>
            </a:r>
            <a:r>
              <a:rPr lang="ru-RU" dirty="0" err="1" smtClean="0"/>
              <a:t>постачальника</a:t>
            </a:r>
            <a:r>
              <a:rPr lang="uk-UA" dirty="0" smtClean="0"/>
              <a:t>ми </a:t>
            </a:r>
            <a:r>
              <a:rPr lang="uk-UA" dirty="0"/>
              <a:t>та дилерами.</a:t>
            </a:r>
          </a:p>
        </p:txBody>
      </p:sp>
    </p:spTree>
    <p:extLst>
      <p:ext uri="{BB962C8B-B14F-4D97-AF65-F5344CB8AC3E}">
        <p14:creationId xmlns:p14="http://schemas.microsoft.com/office/powerpoint/2010/main" val="7926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7776864" cy="6336703"/>
          </a:xfrm>
        </p:spPr>
      </p:pic>
    </p:spTree>
    <p:extLst>
      <p:ext uri="{BB962C8B-B14F-4D97-AF65-F5344CB8AC3E}">
        <p14:creationId xmlns:p14="http://schemas.microsoft.com/office/powerpoint/2010/main" val="25683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6247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Стратегію</a:t>
            </a:r>
            <a:r>
              <a:rPr lang="ru-RU" b="1" i="1" dirty="0"/>
              <a:t> </a:t>
            </a:r>
            <a:r>
              <a:rPr lang="ru-RU" b="1" i="1" dirty="0" err="1"/>
              <a:t>тиску</a:t>
            </a:r>
            <a:r>
              <a:rPr lang="ru-RU" b="1" i="1" dirty="0"/>
              <a:t> на </a:t>
            </a:r>
            <a:r>
              <a:rPr lang="ru-RU" b="1" i="1" dirty="0" err="1"/>
              <a:t>конкурентів</a:t>
            </a:r>
            <a:r>
              <a:rPr lang="ru-RU" b="1" i="1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 smtClean="0"/>
              <a:t>підприємства-лідери</a:t>
            </a:r>
            <a:r>
              <a:rPr lang="ru-RU" dirty="0" smtClean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претендентів</a:t>
            </a:r>
            <a:r>
              <a:rPr lang="ru-RU" dirty="0"/>
              <a:t> на </a:t>
            </a:r>
            <a:r>
              <a:rPr lang="ru-RU" dirty="0" err="1"/>
              <a:t>лідерство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 smtClean="0"/>
              <a:t>перетворити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слухняних</a:t>
            </a:r>
            <a:r>
              <a:rPr lang="ru-RU" dirty="0"/>
              <a:t> </a:t>
            </a:r>
            <a:r>
              <a:rPr lang="ru-RU" dirty="0" err="1"/>
              <a:t>послідовників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такими методами:</a:t>
            </a:r>
          </a:p>
          <a:p>
            <a:pPr algn="just"/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та </a:t>
            </a:r>
            <a:r>
              <a:rPr lang="ru-RU" dirty="0" err="1"/>
              <a:t>суттєвого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до </a:t>
            </a:r>
            <a:r>
              <a:rPr lang="ru-RU" dirty="0" smtClean="0"/>
              <a:t>такого </a:t>
            </a:r>
            <a:r>
              <a:rPr lang="ru-RU" dirty="0" err="1" smtClean="0"/>
              <a:t>рівня</a:t>
            </a:r>
            <a:r>
              <a:rPr lang="ru-RU" dirty="0"/>
              <a:t>, як у </a:t>
            </a:r>
            <a:r>
              <a:rPr lang="ru-RU" dirty="0" err="1"/>
              <a:t>претендентів</a:t>
            </a:r>
            <a:r>
              <a:rPr lang="ru-RU" dirty="0"/>
              <a:t> на </a:t>
            </a:r>
            <a:r>
              <a:rPr lang="ru-RU" dirty="0" err="1"/>
              <a:t>лідерство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претенду</a:t>
            </a:r>
            <a:r>
              <a:rPr lang="uk-UA" dirty="0" err="1" smtClean="0"/>
              <a:t>ють</a:t>
            </a:r>
            <a:r>
              <a:rPr lang="uk-UA" dirty="0" smtClean="0"/>
              <a:t> </a:t>
            </a:r>
            <a:r>
              <a:rPr lang="uk-UA" dirty="0"/>
              <a:t>конкуренти;</a:t>
            </a:r>
          </a:p>
          <a:p>
            <a:pPr algn="just"/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дистриб’юторів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uk-UA" dirty="0" smtClean="0"/>
              <a:t>вони </a:t>
            </a:r>
            <a:r>
              <a:rPr lang="uk-UA" dirty="0"/>
              <a:t>відмовилися від комерційних відносин із </a:t>
            </a:r>
            <a:r>
              <a:rPr lang="uk-UA" dirty="0" smtClean="0"/>
              <a:t>підприємствами </a:t>
            </a:r>
            <a:r>
              <a:rPr lang="uk-UA" dirty="0"/>
              <a:t>— претендентами на лідерство</a:t>
            </a:r>
            <a:r>
              <a:rPr lang="uk-UA" dirty="0" smtClean="0"/>
              <a:t>;</a:t>
            </a:r>
          </a:p>
          <a:p>
            <a:pPr algn="just"/>
            <a:r>
              <a:rPr lang="ru-RU" dirty="0" err="1" smtClean="0"/>
              <a:t>переманювання</a:t>
            </a:r>
            <a:r>
              <a:rPr lang="ru-RU" dirty="0" smtClean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у </a:t>
            </a:r>
            <a:r>
              <a:rPr lang="ru-RU" dirty="0" err="1"/>
              <a:t>підприємств</a:t>
            </a:r>
            <a:r>
              <a:rPr lang="ru-RU" dirty="0"/>
              <a:t> — </a:t>
            </a:r>
            <a:r>
              <a:rPr lang="ru-RU" dirty="0" smtClean="0"/>
              <a:t>пре</a:t>
            </a:r>
            <a:r>
              <a:rPr lang="uk-UA" dirty="0" err="1" smtClean="0"/>
              <a:t>тендентів</a:t>
            </a:r>
            <a:r>
              <a:rPr lang="uk-UA" dirty="0" smtClean="0"/>
              <a:t> </a:t>
            </a:r>
            <a:r>
              <a:rPr lang="uk-UA" dirty="0"/>
              <a:t>на лідерство;</a:t>
            </a:r>
          </a:p>
          <a:p>
            <a:pPr algn="just"/>
            <a:r>
              <a:rPr lang="ru-RU" dirty="0" err="1" smtClean="0"/>
              <a:t>лобіювання</a:t>
            </a:r>
            <a:r>
              <a:rPr lang="ru-RU" dirty="0" smtClean="0"/>
              <a:t> </a:t>
            </a:r>
            <a:r>
              <a:rPr lang="ru-RU" dirty="0" err="1"/>
              <a:t>вжиття</a:t>
            </a:r>
            <a:r>
              <a:rPr lang="ru-RU" dirty="0"/>
              <a:t> </a:t>
            </a:r>
            <a:r>
              <a:rPr lang="ru-RU" dirty="0" err="1"/>
              <a:t>місцевою</a:t>
            </a:r>
            <a:r>
              <a:rPr lang="ru-RU" dirty="0"/>
              <a:t> </a:t>
            </a:r>
            <a:r>
              <a:rPr lang="ru-RU" dirty="0" err="1"/>
              <a:t>законодавчою</a:t>
            </a:r>
            <a:r>
              <a:rPr lang="ru-RU" dirty="0"/>
              <a:t> та </a:t>
            </a:r>
            <a:r>
              <a:rPr lang="ru-RU" dirty="0" err="1" smtClean="0"/>
              <a:t>виконавчою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</a:t>
            </a:r>
            <a:r>
              <a:rPr lang="ru-RU" dirty="0" err="1"/>
              <a:t>невигідних</a:t>
            </a:r>
            <a:r>
              <a:rPr lang="ru-RU" dirty="0"/>
              <a:t> для </a:t>
            </a:r>
            <a:r>
              <a:rPr lang="ru-RU" dirty="0" err="1"/>
              <a:t>претендентів</a:t>
            </a:r>
            <a:r>
              <a:rPr lang="ru-RU" dirty="0"/>
              <a:t> на </a:t>
            </a:r>
            <a:r>
              <a:rPr lang="ru-RU" dirty="0" err="1"/>
              <a:t>лідерство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психологічного</a:t>
            </a:r>
            <a:r>
              <a:rPr lang="ru-RU" dirty="0" smtClean="0"/>
              <a:t> </a:t>
            </a:r>
            <a:r>
              <a:rPr lang="ru-RU" dirty="0" err="1"/>
              <a:t>тиску</a:t>
            </a:r>
            <a:r>
              <a:rPr lang="ru-RU" dirty="0"/>
              <a:t> (</a:t>
            </a:r>
            <a:r>
              <a:rPr lang="ru-RU" dirty="0" err="1"/>
              <a:t>попереджень</a:t>
            </a:r>
            <a:r>
              <a:rPr lang="ru-RU" dirty="0"/>
              <a:t>, </a:t>
            </a:r>
            <a:r>
              <a:rPr lang="ru-RU" dirty="0" err="1"/>
              <a:t>поширення</a:t>
            </a:r>
            <a:r>
              <a:rPr lang="ru-RU" dirty="0"/>
              <a:t> чуток, </a:t>
            </a:r>
            <a:r>
              <a:rPr lang="ru-RU" dirty="0" err="1" smtClean="0"/>
              <a:t>дезінформації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застерегти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непродуманих</a:t>
            </a:r>
            <a:r>
              <a:rPr lang="ru-RU" dirty="0" smtClean="0"/>
              <a:t> </a:t>
            </a:r>
            <a:r>
              <a:rPr lang="uk-UA" dirty="0" smtClean="0"/>
              <a:t>дій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3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/>
          <a:lstStyle/>
          <a:p>
            <a:pPr marL="0" indent="0" algn="just">
              <a:buNone/>
            </a:pPr>
            <a:endParaRPr lang="ru-RU" b="1" i="1" dirty="0" smtClean="0"/>
          </a:p>
          <a:p>
            <a:pPr marL="0" indent="0" algn="just">
              <a:buNone/>
            </a:pPr>
            <a:r>
              <a:rPr lang="ru-RU" b="1" i="1" dirty="0" err="1" smtClean="0"/>
              <a:t>Стратегію</a:t>
            </a:r>
            <a:r>
              <a:rPr lang="ru-RU" b="1" i="1" dirty="0" smtClean="0"/>
              <a:t> </a:t>
            </a:r>
            <a:r>
              <a:rPr lang="ru-RU" b="1" i="1" dirty="0"/>
              <a:t>планового </a:t>
            </a:r>
            <a:r>
              <a:rPr lang="ru-RU" b="1" i="1" dirty="0" err="1"/>
              <a:t>скорочення</a:t>
            </a:r>
            <a:r>
              <a:rPr lang="ru-RU" b="1" i="1" dirty="0"/>
              <a:t> та </a:t>
            </a:r>
            <a:r>
              <a:rPr lang="ru-RU" b="1" i="1" dirty="0" err="1"/>
              <a:t>диверсифікації</a:t>
            </a:r>
            <a:r>
              <a:rPr lang="ru-RU" b="1" i="1" dirty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підприємство-лідер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сегменти</a:t>
            </a:r>
            <a:r>
              <a:rPr lang="ru-RU" dirty="0"/>
              <a:t> </a:t>
            </a:r>
            <a:r>
              <a:rPr lang="ru-RU" dirty="0" err="1" smtClean="0"/>
              <a:t>галузевого</a:t>
            </a:r>
            <a:r>
              <a:rPr lang="ru-RU" dirty="0" smtClean="0"/>
              <a:t> </a:t>
            </a:r>
            <a:r>
              <a:rPr lang="ru-RU" dirty="0"/>
              <a:t>ринку.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та </a:t>
            </a:r>
            <a:r>
              <a:rPr lang="ru-RU" dirty="0" err="1"/>
              <a:t>припиняє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 smtClean="0"/>
              <a:t>бізнес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неперспективних</a:t>
            </a:r>
            <a:r>
              <a:rPr lang="ru-RU" dirty="0"/>
              <a:t> сегментах і тих,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, і </a:t>
            </a:r>
            <a:r>
              <a:rPr lang="ru-RU" dirty="0" err="1" smtClean="0"/>
              <a:t>концентрує</a:t>
            </a:r>
            <a:r>
              <a:rPr lang="ru-RU" dirty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перспективних</a:t>
            </a:r>
            <a:r>
              <a:rPr lang="ru-RU" dirty="0"/>
              <a:t> </a:t>
            </a:r>
            <a:r>
              <a:rPr lang="ru-RU" dirty="0" err="1"/>
              <a:t>напрямах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/>
              <a:t>проникнення</a:t>
            </a:r>
            <a:r>
              <a:rPr lang="ru-RU" dirty="0"/>
              <a:t> в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галузі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диверсифікації</a:t>
            </a:r>
            <a:r>
              <a:rPr lang="ru-RU" dirty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57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2.2. Стратегії </a:t>
            </a:r>
            <a:r>
              <a:rPr lang="uk-UA" b="1" i="1" dirty="0"/>
              <a:t>підприємств — переслідувачів </a:t>
            </a:r>
            <a:r>
              <a:rPr lang="uk-UA" b="1" i="1" dirty="0" smtClean="0"/>
              <a:t> лідерів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36904" cy="5203376"/>
          </a:xfrm>
        </p:spPr>
      </p:pic>
    </p:spTree>
    <p:extLst>
      <p:ext uri="{BB962C8B-B14F-4D97-AF65-F5344CB8AC3E}">
        <p14:creationId xmlns:p14="http://schemas.microsoft.com/office/powerpoint/2010/main" val="2519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213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Підприємства-переслідувачі</a:t>
            </a:r>
            <a:r>
              <a:rPr lang="ru-RU" dirty="0" smtClean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другі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треті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в </a:t>
            </a:r>
            <a:r>
              <a:rPr lang="ru-RU" dirty="0" smtClean="0"/>
              <a:t>рейтингу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претендують</a:t>
            </a:r>
            <a:r>
              <a:rPr lang="ru-RU" dirty="0"/>
              <a:t> на </a:t>
            </a:r>
            <a:r>
              <a:rPr lang="ru-RU" dirty="0" err="1"/>
              <a:t>лідерство</a:t>
            </a:r>
            <a:r>
              <a:rPr lang="ru-RU" dirty="0"/>
              <a:t> та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агресивну</a:t>
            </a:r>
            <a:r>
              <a:rPr lang="ru-RU" dirty="0"/>
              <a:t> </a:t>
            </a:r>
            <a:r>
              <a:rPr lang="ru-RU" dirty="0" err="1" smtClean="0"/>
              <a:t>боротьбу</a:t>
            </a:r>
            <a:r>
              <a:rPr lang="ru-RU" dirty="0" smtClean="0"/>
              <a:t> за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компанія</a:t>
            </a:r>
            <a:r>
              <a:rPr lang="ru-RU" dirty="0"/>
              <a:t> “</a:t>
            </a:r>
            <a:r>
              <a:rPr lang="ru-RU" dirty="0" err="1"/>
              <a:t>Fuji</a:t>
            </a:r>
            <a:r>
              <a:rPr lang="ru-RU" dirty="0"/>
              <a:t>” </a:t>
            </a:r>
            <a:r>
              <a:rPr lang="ru-RU" dirty="0" smtClean="0"/>
              <a:t>—п</a:t>
            </a:r>
            <a:r>
              <a:rPr lang="uk-UA" dirty="0" err="1" smtClean="0"/>
              <a:t>ереслідувач</a:t>
            </a:r>
            <a:r>
              <a:rPr lang="uk-UA" dirty="0" smtClean="0"/>
              <a:t> </a:t>
            </a:r>
            <a:r>
              <a:rPr lang="uk-UA" dirty="0"/>
              <a:t>“</a:t>
            </a:r>
            <a:r>
              <a:rPr lang="en-US" dirty="0"/>
              <a:t>Kodak”, </a:t>
            </a:r>
            <a:r>
              <a:rPr lang="uk-UA" dirty="0"/>
              <a:t>компанія “</a:t>
            </a:r>
            <a:r>
              <a:rPr lang="en-US" dirty="0" err="1"/>
              <a:t>Bic</a:t>
            </a:r>
            <a:r>
              <a:rPr lang="en-US" dirty="0"/>
              <a:t>” </a:t>
            </a:r>
            <a:r>
              <a:rPr lang="uk-UA" dirty="0"/>
              <a:t>переслідує компанію “</a:t>
            </a:r>
            <a:r>
              <a:rPr lang="en-US" dirty="0"/>
              <a:t>Gillette</a:t>
            </a:r>
            <a:r>
              <a:rPr lang="en-US" dirty="0" smtClean="0"/>
              <a:t>”,</a:t>
            </a:r>
            <a:r>
              <a:rPr lang="uk-UA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Pepsi-Cola” — </a:t>
            </a:r>
            <a:r>
              <a:rPr lang="uk-UA" dirty="0"/>
              <a:t>компанію “</a:t>
            </a:r>
            <a:r>
              <a:rPr lang="en-US" dirty="0"/>
              <a:t>Coca-Cola</a:t>
            </a:r>
            <a:r>
              <a:rPr lang="en-US" dirty="0" smtClean="0"/>
              <a:t>”.</a:t>
            </a:r>
            <a:endParaRPr lang="uk-UA" dirty="0" smtClean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b="1" dirty="0"/>
              <a:t>Стратегії </a:t>
            </a:r>
            <a:r>
              <a:rPr lang="uk-UA" b="1" dirty="0" smtClean="0"/>
              <a:t>підприємств-переслідувачів </a:t>
            </a:r>
            <a:r>
              <a:rPr lang="uk-UA" b="1" dirty="0"/>
              <a:t>лідерів — агресивні</a:t>
            </a:r>
            <a:r>
              <a:rPr lang="uk-UA" dirty="0"/>
              <a:t>; </a:t>
            </a:r>
            <a:r>
              <a:rPr lang="uk-UA" dirty="0" smtClean="0"/>
              <a:t>вони </a:t>
            </a:r>
            <a:r>
              <a:rPr lang="ru-RU" dirty="0" err="1" smtClean="0"/>
              <a:t>ґрунтуються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слабкості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8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 Of Strategy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260648"/>
            <a:ext cx="8496944" cy="6343551"/>
          </a:xfrm>
        </p:spPr>
      </p:pic>
    </p:spTree>
    <p:extLst>
      <p:ext uri="{BB962C8B-B14F-4D97-AF65-F5344CB8AC3E}">
        <p14:creationId xmlns:p14="http://schemas.microsoft.com/office/powerpoint/2010/main" val="7580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750" advTm="120000"/>
    </mc:Choice>
    <mc:Fallback xmlns=""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96944" cy="6336704"/>
          </a:xfrm>
        </p:spPr>
        <p:txBody>
          <a:bodyPr>
            <a:normAutofit/>
          </a:bodyPr>
          <a:lstStyle/>
          <a:p>
            <a:pPr algn="just"/>
            <a:endParaRPr lang="ru-RU" b="1" i="1" dirty="0" smtClean="0"/>
          </a:p>
          <a:p>
            <a:pPr algn="just"/>
            <a:r>
              <a:rPr lang="ru-RU" b="1" i="1" dirty="0" err="1" smtClean="0"/>
              <a:t>Стратегія</a:t>
            </a:r>
            <a:r>
              <a:rPr lang="ru-RU" b="1" i="1" dirty="0" smtClean="0"/>
              <a:t> </a:t>
            </a:r>
            <a:r>
              <a:rPr lang="ru-RU" b="1" i="1" dirty="0"/>
              <a:t>фронтального </a:t>
            </a:r>
            <a:r>
              <a:rPr lang="ru-RU" b="1" i="1" dirty="0" err="1"/>
              <a:t>наступу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сконцентрований</a:t>
            </a:r>
            <a:r>
              <a:rPr lang="ru-RU" dirty="0"/>
              <a:t> </a:t>
            </a:r>
            <a:r>
              <a:rPr lang="ru-RU" dirty="0" smtClean="0"/>
              <a:t>удар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/>
              <a:t>силами по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укріплених</a:t>
            </a:r>
            <a:r>
              <a:rPr lang="ru-RU" dirty="0"/>
              <a:t> </a:t>
            </a:r>
            <a:r>
              <a:rPr lang="ru-RU" dirty="0" err="1"/>
              <a:t>позиціях</a:t>
            </a:r>
            <a:r>
              <a:rPr lang="ru-RU" dirty="0"/>
              <a:t> конкурента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воєнної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для </a:t>
            </a:r>
            <a:r>
              <a:rPr lang="ru-RU" dirty="0" err="1"/>
              <a:t>успішного</a:t>
            </a:r>
            <a:r>
              <a:rPr lang="ru-RU" dirty="0"/>
              <a:t> фронтального </a:t>
            </a:r>
            <a:r>
              <a:rPr lang="ru-RU" dirty="0" err="1" smtClean="0"/>
              <a:t>наступу</a:t>
            </a:r>
            <a:r>
              <a:rPr lang="ru-RU" dirty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/>
              <a:t>трикратна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атакує</a:t>
            </a:r>
            <a:r>
              <a:rPr lang="ru-RU" dirty="0"/>
              <a:t>, у </a:t>
            </a:r>
            <a:r>
              <a:rPr lang="ru-RU" dirty="0" err="1"/>
              <a:t>живій</a:t>
            </a:r>
            <a:r>
              <a:rPr lang="ru-RU" dirty="0"/>
              <a:t> </a:t>
            </a:r>
            <a:r>
              <a:rPr lang="ru-RU" dirty="0" err="1"/>
              <a:t>силі</a:t>
            </a:r>
            <a:r>
              <a:rPr lang="ru-RU" dirty="0"/>
              <a:t> та </a:t>
            </a:r>
            <a:r>
              <a:rPr lang="ru-RU" dirty="0" err="1" smtClean="0"/>
              <a:t>потужності</a:t>
            </a:r>
            <a:r>
              <a:rPr lang="ru-RU" dirty="0"/>
              <a:t>. </a:t>
            </a:r>
            <a:r>
              <a:rPr lang="ru-RU" dirty="0" err="1"/>
              <a:t>Компанія</a:t>
            </a:r>
            <a:r>
              <a:rPr lang="ru-RU" dirty="0"/>
              <a:t>-претендент, </a:t>
            </a:r>
            <a:r>
              <a:rPr lang="ru-RU" dirty="0" err="1"/>
              <a:t>реалізуючи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smtClean="0"/>
              <a:t>фронтального </a:t>
            </a:r>
            <a:r>
              <a:rPr lang="ru-RU" dirty="0" err="1" smtClean="0"/>
              <a:t>наступу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ринку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якіснішу</a:t>
            </a:r>
            <a:r>
              <a:rPr lang="ru-RU" dirty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та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інтенсивнішу</a:t>
            </a:r>
            <a:r>
              <a:rPr lang="ru-RU" dirty="0"/>
              <a:t> </a:t>
            </a:r>
            <a:r>
              <a:rPr lang="ru-RU" dirty="0" smtClean="0"/>
              <a:t>рек</a:t>
            </a:r>
            <a:r>
              <a:rPr lang="uk-UA" dirty="0" err="1" smtClean="0"/>
              <a:t>ламну</a:t>
            </a:r>
            <a:r>
              <a:rPr lang="uk-UA" dirty="0" smtClean="0"/>
              <a:t> </a:t>
            </a:r>
            <a:r>
              <a:rPr lang="uk-UA" dirty="0"/>
              <a:t>кампанію.</a:t>
            </a:r>
          </a:p>
        </p:txBody>
      </p:sp>
    </p:spTree>
    <p:extLst>
      <p:ext uri="{BB962C8B-B14F-4D97-AF65-F5344CB8AC3E}">
        <p14:creationId xmlns:p14="http://schemas.microsoft.com/office/powerpoint/2010/main" val="17791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err="1"/>
              <a:t>Флангова</a:t>
            </a:r>
            <a:r>
              <a:rPr lang="ru-RU" b="1" i="1" dirty="0"/>
              <a:t> </a:t>
            </a: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 smtClean="0"/>
              <a:t>підприємств-претендентів</a:t>
            </a:r>
            <a:r>
              <a:rPr lang="ru-RU" dirty="0" smtClean="0"/>
              <a:t> </a:t>
            </a:r>
            <a:r>
              <a:rPr lang="ru-RU" dirty="0"/>
              <a:t>у тих </a:t>
            </a:r>
            <a:r>
              <a:rPr lang="ru-RU" dirty="0" err="1"/>
              <a:t>напрямах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де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</a:t>
            </a:r>
            <a:r>
              <a:rPr lang="ru-RU" dirty="0" err="1"/>
              <a:t>найслабші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 </a:t>
            </a:r>
            <a:r>
              <a:rPr lang="ru-RU" dirty="0" err="1"/>
              <a:t>обмеженими</a:t>
            </a:r>
            <a:r>
              <a:rPr lang="ru-RU" dirty="0"/>
              <a:t> ресурсами, </a:t>
            </a:r>
            <a:r>
              <a:rPr lang="ru-RU" dirty="0" smtClean="0"/>
              <a:t>тому для </a:t>
            </a:r>
            <a:r>
              <a:rPr lang="ru-RU" dirty="0"/>
              <a:t>них </a:t>
            </a:r>
            <a:r>
              <a:rPr lang="ru-RU" dirty="0" err="1"/>
              <a:t>важливо</a:t>
            </a:r>
            <a:r>
              <a:rPr lang="ru-RU" dirty="0"/>
              <a:t> правильно обрати </a:t>
            </a:r>
            <a:r>
              <a:rPr lang="ru-RU" dirty="0" err="1"/>
              <a:t>напрямок</a:t>
            </a:r>
            <a:r>
              <a:rPr lang="ru-RU" dirty="0"/>
              <a:t> атаки, </a:t>
            </a:r>
            <a:r>
              <a:rPr lang="ru-RU" dirty="0" err="1"/>
              <a:t>уміти</a:t>
            </a:r>
            <a:r>
              <a:rPr lang="ru-RU" dirty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продукцією</a:t>
            </a:r>
            <a:r>
              <a:rPr lang="ru-RU" dirty="0"/>
              <a:t> </a:t>
            </a:r>
            <a:r>
              <a:rPr lang="ru-RU" dirty="0" err="1"/>
              <a:t>розриви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попитом і </a:t>
            </a:r>
            <a:r>
              <a:rPr lang="ru-RU" dirty="0" err="1" smtClean="0"/>
              <a:t>пропозицією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об’єктивно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smtClean="0"/>
              <a:t>циклу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/>
              <a:t>лідерів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ринку.</a:t>
            </a:r>
          </a:p>
          <a:p>
            <a:pPr marL="0" indent="0" algn="just">
              <a:buNone/>
            </a:pPr>
            <a:r>
              <a:rPr lang="ru-RU" dirty="0"/>
              <a:t>Є два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флангової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:</a:t>
            </a:r>
          </a:p>
          <a:p>
            <a:pPr algn="just"/>
            <a:r>
              <a:rPr lang="ru-RU" i="1" dirty="0" err="1" smtClean="0"/>
              <a:t>сегментна</a:t>
            </a:r>
            <a:r>
              <a:rPr lang="ru-RU" i="1" dirty="0" smtClean="0"/>
              <a:t> </a:t>
            </a:r>
            <a:r>
              <a:rPr lang="ru-RU" i="1" dirty="0" err="1"/>
              <a:t>стратегія</a:t>
            </a:r>
            <a:r>
              <a:rPr lang="ru-RU" i="1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визначенні</a:t>
            </a:r>
            <a:r>
              <a:rPr lang="ru-RU" dirty="0"/>
              <a:t> не </a:t>
            </a:r>
            <a:r>
              <a:rPr lang="ru-RU" dirty="0" err="1" smtClean="0"/>
              <a:t>задоволених</a:t>
            </a:r>
            <a:r>
              <a:rPr lang="ru-RU" dirty="0" smtClean="0"/>
              <a:t>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 потреб </a:t>
            </a:r>
            <a:r>
              <a:rPr lang="ru-RU" dirty="0" err="1"/>
              <a:t>споживачів</a:t>
            </a:r>
            <a:r>
              <a:rPr lang="ru-RU" dirty="0"/>
              <a:t>;</a:t>
            </a:r>
          </a:p>
          <a:p>
            <a:pPr algn="just"/>
            <a:r>
              <a:rPr lang="ru-RU" i="1" dirty="0" err="1" smtClean="0"/>
              <a:t>географічну</a:t>
            </a:r>
            <a:r>
              <a:rPr lang="ru-RU" i="1" dirty="0" smtClean="0"/>
              <a:t> </a:t>
            </a:r>
            <a:r>
              <a:rPr lang="ru-RU" i="1" dirty="0" err="1"/>
              <a:t>стратегію</a:t>
            </a:r>
            <a:r>
              <a:rPr lang="ru-RU" i="1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 smtClean="0"/>
              <a:t>активізації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-претендента </a:t>
            </a:r>
            <a:r>
              <a:rPr lang="ru-RU" dirty="0"/>
              <a:t>в </a:t>
            </a:r>
            <a:r>
              <a:rPr lang="ru-RU" dirty="0" err="1"/>
              <a:t>регіонах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пасивний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40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357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i="1" dirty="0" err="1"/>
              <a:t>Стратегія</a:t>
            </a:r>
            <a:r>
              <a:rPr lang="ru-RU" sz="2200" b="1" i="1" dirty="0"/>
              <a:t> </a:t>
            </a:r>
            <a:r>
              <a:rPr lang="ru-RU" sz="2200" b="1" i="1" dirty="0" err="1"/>
              <a:t>обхідного</a:t>
            </a:r>
            <a:r>
              <a:rPr lang="ru-RU" sz="2200" b="1" i="1" dirty="0"/>
              <a:t> маневру </a:t>
            </a:r>
            <a:r>
              <a:rPr lang="ru-RU" sz="2200" dirty="0" err="1"/>
              <a:t>полягає</a:t>
            </a:r>
            <a:r>
              <a:rPr lang="ru-RU" sz="2200" dirty="0"/>
              <a:t> в </a:t>
            </a:r>
            <a:r>
              <a:rPr lang="ru-RU" sz="2200" dirty="0" err="1"/>
              <a:t>диверсифікації</a:t>
            </a:r>
            <a:r>
              <a:rPr lang="ru-RU" sz="2200" dirty="0"/>
              <a:t>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 </a:t>
            </a:r>
            <a:r>
              <a:rPr lang="ru-RU" sz="2200" dirty="0"/>
              <a:t>та </a:t>
            </a:r>
            <a:r>
              <a:rPr lang="ru-RU" sz="2200" dirty="0" err="1"/>
              <a:t>ринків</a:t>
            </a:r>
            <a:r>
              <a:rPr lang="ru-RU" sz="2200" dirty="0"/>
              <a:t> </a:t>
            </a:r>
            <a:r>
              <a:rPr lang="ru-RU" sz="2200" dirty="0" err="1"/>
              <a:t>підприємства</a:t>
            </a:r>
            <a:r>
              <a:rPr lang="ru-RU" sz="2200" dirty="0"/>
              <a:t>. </a:t>
            </a:r>
            <a:r>
              <a:rPr lang="ru-RU" sz="2200" dirty="0" err="1"/>
              <a:t>Підприємства-претенденти</a:t>
            </a:r>
            <a:r>
              <a:rPr lang="ru-RU" sz="2200" dirty="0"/>
              <a:t> </a:t>
            </a:r>
            <a:r>
              <a:rPr lang="ru-RU" sz="2200" dirty="0" err="1" smtClean="0"/>
              <a:t>провадять</a:t>
            </a:r>
            <a:r>
              <a:rPr lang="ru-RU" sz="2200" dirty="0" smtClean="0"/>
              <a:t> </a:t>
            </a:r>
            <a:r>
              <a:rPr lang="ru-RU" sz="2200" dirty="0" err="1"/>
              <a:t>наукові</a:t>
            </a:r>
            <a:r>
              <a:rPr lang="ru-RU" sz="2200" dirty="0"/>
              <a:t> </a:t>
            </a:r>
            <a:r>
              <a:rPr lang="ru-RU" sz="2200" dirty="0" err="1"/>
              <a:t>дослідження</a:t>
            </a:r>
            <a:r>
              <a:rPr lang="ru-RU" sz="2200" dirty="0"/>
              <a:t>, </a:t>
            </a:r>
            <a:r>
              <a:rPr lang="ru-RU" sz="2200" dirty="0" err="1"/>
              <a:t>розвивають</a:t>
            </a:r>
            <a:r>
              <a:rPr lang="ru-RU" sz="2200" dirty="0"/>
              <a:t> </a:t>
            </a:r>
            <a:r>
              <a:rPr lang="ru-RU" sz="2200" dirty="0" err="1"/>
              <a:t>нові</a:t>
            </a:r>
            <a:r>
              <a:rPr lang="ru-RU" sz="2200" dirty="0"/>
              <a:t> </a:t>
            </a:r>
            <a:r>
              <a:rPr lang="ru-RU" sz="2200" dirty="0" err="1"/>
              <a:t>технології</a:t>
            </a:r>
            <a:r>
              <a:rPr lang="ru-RU" sz="2200" dirty="0"/>
              <a:t> й </a:t>
            </a:r>
            <a:r>
              <a:rPr lang="ru-RU" sz="2200" dirty="0" err="1"/>
              <a:t>атакують</a:t>
            </a:r>
            <a:r>
              <a:rPr lang="ru-RU" sz="2200" dirty="0"/>
              <a:t> </a:t>
            </a:r>
            <a:r>
              <a:rPr lang="ru-RU" sz="2200" dirty="0" err="1" smtClean="0"/>
              <a:t>лідера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території</a:t>
            </a:r>
            <a:r>
              <a:rPr lang="ru-RU" sz="2200" dirty="0"/>
              <a:t>, де вони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безперечну</a:t>
            </a:r>
            <a:r>
              <a:rPr lang="ru-RU" sz="2200" dirty="0"/>
              <a:t> </a:t>
            </a:r>
            <a:r>
              <a:rPr lang="ru-RU" sz="2200" dirty="0" err="1" smtClean="0"/>
              <a:t>перевагу</a:t>
            </a:r>
            <a:r>
              <a:rPr lang="ru-RU" sz="2200" dirty="0" smtClean="0"/>
              <a:t>. З </a:t>
            </a:r>
            <a:r>
              <a:rPr lang="ru-RU" sz="2200" dirty="0" err="1" smtClean="0"/>
              <a:t>цією</a:t>
            </a:r>
            <a:r>
              <a:rPr lang="ru-RU" sz="2200" dirty="0" smtClean="0"/>
              <a:t> метою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:</a:t>
            </a:r>
            <a:endParaRPr lang="ru-RU" sz="2200" dirty="0"/>
          </a:p>
          <a:p>
            <a:pPr algn="just"/>
            <a:r>
              <a:rPr lang="uk-UA" sz="2200" dirty="0" smtClean="0"/>
              <a:t>застосувати </a:t>
            </a:r>
            <a:r>
              <a:rPr lang="uk-UA" sz="2200" dirty="0"/>
              <a:t>стратегію </a:t>
            </a:r>
            <a:r>
              <a:rPr lang="uk-UA" sz="2200" dirty="0" smtClean="0"/>
              <a:t>знижок</a:t>
            </a:r>
            <a:r>
              <a:rPr lang="uk-UA" sz="2200" dirty="0"/>
              <a:t>;</a:t>
            </a:r>
            <a:endParaRPr lang="uk-UA" sz="2200" dirty="0" smtClean="0"/>
          </a:p>
          <a:p>
            <a:pPr algn="just"/>
            <a:r>
              <a:rPr lang="ru-RU" sz="2200" dirty="0" err="1" smtClean="0"/>
              <a:t>запропонувати</a:t>
            </a:r>
            <a:r>
              <a:rPr lang="ru-RU" sz="2200" dirty="0" smtClean="0"/>
              <a:t> </a:t>
            </a:r>
            <a:r>
              <a:rPr lang="ru-RU" sz="2200" dirty="0" err="1"/>
              <a:t>дешевші</a:t>
            </a:r>
            <a:r>
              <a:rPr lang="ru-RU" sz="2200" dirty="0"/>
              <a:t> </a:t>
            </a:r>
            <a:r>
              <a:rPr lang="ru-RU" sz="2200" dirty="0" err="1"/>
              <a:t>товари</a:t>
            </a:r>
            <a:r>
              <a:rPr lang="ru-RU" sz="2200" dirty="0"/>
              <a:t> </a:t>
            </a:r>
            <a:r>
              <a:rPr lang="ru-RU" sz="2200" dirty="0" err="1"/>
              <a:t>середньої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низької</a:t>
            </a:r>
            <a:r>
              <a:rPr lang="ru-RU" sz="2200" dirty="0"/>
              <a:t> </a:t>
            </a:r>
            <a:r>
              <a:rPr lang="ru-RU" sz="2200" dirty="0" err="1"/>
              <a:t>якості</a:t>
            </a:r>
            <a:r>
              <a:rPr lang="ru-RU" sz="2200" dirty="0" smtClean="0"/>
              <a:t>;</a:t>
            </a:r>
          </a:p>
          <a:p>
            <a:pPr algn="just"/>
            <a:r>
              <a:rPr lang="uk-UA" sz="2200" dirty="0" smtClean="0"/>
              <a:t>застосувати </a:t>
            </a:r>
            <a:r>
              <a:rPr lang="uk-UA" sz="2200" dirty="0"/>
              <a:t>стратегію престижних </a:t>
            </a:r>
            <a:r>
              <a:rPr lang="uk-UA" sz="2200" dirty="0" smtClean="0"/>
              <a:t>товарів</a:t>
            </a:r>
            <a:r>
              <a:rPr lang="uk-UA" sz="2200" dirty="0"/>
              <a:t>;</a:t>
            </a:r>
            <a:endParaRPr lang="uk-UA" sz="2200" dirty="0" smtClean="0"/>
          </a:p>
          <a:p>
            <a:pPr algn="just"/>
            <a:r>
              <a:rPr lang="uk-UA" sz="2200" dirty="0" smtClean="0"/>
              <a:t>розширити </a:t>
            </a:r>
            <a:r>
              <a:rPr lang="uk-UA" sz="2200" dirty="0"/>
              <a:t>асортимент продукції;</a:t>
            </a:r>
          </a:p>
          <a:p>
            <a:pPr algn="just"/>
            <a:r>
              <a:rPr lang="ru-RU" sz="2200" dirty="0" err="1" smtClean="0"/>
              <a:t>застосувати</a:t>
            </a:r>
            <a:r>
              <a:rPr lang="ru-RU" sz="2200" dirty="0" smtClean="0"/>
              <a:t> </a:t>
            </a:r>
            <a:r>
              <a:rPr lang="ru-RU" sz="2200" dirty="0" err="1"/>
              <a:t>стратегію</a:t>
            </a:r>
            <a:r>
              <a:rPr lang="ru-RU" sz="2200" dirty="0"/>
              <a:t> </a:t>
            </a:r>
            <a:r>
              <a:rPr lang="ru-RU" sz="2200" dirty="0" err="1" smtClean="0"/>
              <a:t>інновацій</a:t>
            </a:r>
            <a:r>
              <a:rPr lang="uk-UA" sz="2200" dirty="0" smtClean="0"/>
              <a:t>;</a:t>
            </a:r>
            <a:endParaRPr lang="uk-UA" sz="2200" dirty="0"/>
          </a:p>
          <a:p>
            <a:pPr algn="just"/>
            <a:r>
              <a:rPr lang="ru-RU" sz="2200" dirty="0" err="1" smtClean="0"/>
              <a:t>поліпшити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обслуговування</a:t>
            </a:r>
            <a:r>
              <a:rPr lang="ru-RU" sz="2200" dirty="0" smtClean="0"/>
              <a:t>;</a:t>
            </a:r>
            <a:endParaRPr lang="ru-RU" sz="2200" dirty="0"/>
          </a:p>
          <a:p>
            <a:pPr algn="just"/>
            <a:r>
              <a:rPr lang="ru-RU" sz="2200" dirty="0" err="1" smtClean="0"/>
              <a:t>удосконалити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розподіл</a:t>
            </a:r>
            <a:r>
              <a:rPr lang="ru-RU" sz="2200" dirty="0" smtClean="0"/>
              <a:t>;</a:t>
            </a:r>
            <a:endParaRPr lang="uk-UA" sz="2200" dirty="0"/>
          </a:p>
          <a:p>
            <a:pPr algn="just"/>
            <a:r>
              <a:rPr lang="ru-RU" sz="2200" dirty="0" err="1" smtClean="0"/>
              <a:t>знизити</a:t>
            </a:r>
            <a:r>
              <a:rPr lang="ru-RU" sz="2200" dirty="0" smtClean="0"/>
              <a:t> </a:t>
            </a:r>
            <a:r>
              <a:rPr lang="ru-RU" sz="2200" dirty="0" err="1"/>
              <a:t>витрати</a:t>
            </a:r>
            <a:r>
              <a:rPr lang="ru-RU" sz="2200" dirty="0"/>
              <a:t>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; </a:t>
            </a:r>
            <a:endParaRPr lang="uk-UA" sz="2200" dirty="0"/>
          </a:p>
          <a:p>
            <a:pPr algn="just"/>
            <a:r>
              <a:rPr lang="uk-UA" sz="2200" dirty="0" smtClean="0"/>
              <a:t>підвищити </a:t>
            </a:r>
            <a:r>
              <a:rPr lang="uk-UA" sz="2200" dirty="0"/>
              <a:t>інтенсивність </a:t>
            </a:r>
            <a:r>
              <a:rPr lang="uk-UA" sz="2200" dirty="0" smtClean="0"/>
              <a:t>реклами.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179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2.3</a:t>
            </a:r>
            <a:r>
              <a:rPr lang="uk-UA" b="1" i="1" dirty="0"/>
              <a:t>. Стратегії послідовників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4" y="1484784"/>
            <a:ext cx="6914788" cy="5179416"/>
          </a:xfrm>
        </p:spPr>
      </p:pic>
    </p:spTree>
    <p:extLst>
      <p:ext uri="{BB962C8B-B14F-4D97-AF65-F5344CB8AC3E}">
        <p14:creationId xmlns:p14="http://schemas.microsoft.com/office/powerpoint/2010/main" val="14493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424936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i="1" dirty="0"/>
              <a:t>Послідовник </a:t>
            </a:r>
            <a:r>
              <a:rPr lang="uk-UA" sz="2800" dirty="0"/>
              <a:t>— це підприємство, яке займає слабшу </a:t>
            </a:r>
            <a:r>
              <a:rPr lang="uk-UA" sz="2800" dirty="0" smtClean="0"/>
              <a:t>порівняно </a:t>
            </a:r>
            <a:r>
              <a:rPr lang="ru-RU" sz="2800" dirty="0" smtClean="0"/>
              <a:t>з </a:t>
            </a:r>
            <a:r>
              <a:rPr lang="ru-RU" sz="2800" dirty="0" err="1"/>
              <a:t>лідером</a:t>
            </a:r>
            <a:r>
              <a:rPr lang="ru-RU" sz="2800" dirty="0"/>
              <a:t> </a:t>
            </a:r>
            <a:r>
              <a:rPr lang="ru-RU" sz="2800" dirty="0" err="1"/>
              <a:t>позицію</a:t>
            </a:r>
            <a:r>
              <a:rPr lang="ru-RU" sz="2800" dirty="0"/>
              <a:t> на ринку, </a:t>
            </a:r>
            <a:r>
              <a:rPr lang="ru-RU" sz="2800" dirty="0" err="1"/>
              <a:t>одержує</a:t>
            </a:r>
            <a:r>
              <a:rPr lang="ru-RU" sz="2800" dirty="0"/>
              <a:t> </a:t>
            </a:r>
            <a:r>
              <a:rPr lang="ru-RU" sz="2800" dirty="0" err="1"/>
              <a:t>стабільний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 і </a:t>
            </a:r>
            <a:r>
              <a:rPr lang="ru-RU" sz="2800" dirty="0" err="1" smtClean="0"/>
              <a:t>прагне</a:t>
            </a:r>
            <a:r>
              <a:rPr lang="ru-RU" sz="2800" dirty="0"/>
              <a:t> </a:t>
            </a:r>
            <a:r>
              <a:rPr lang="ru-RU" sz="2800" dirty="0" err="1" smtClean="0"/>
              <a:t>зберегти</a:t>
            </a:r>
            <a:r>
              <a:rPr lang="ru-RU" sz="2800" dirty="0" smtClean="0"/>
              <a:t> </a:t>
            </a:r>
            <a:r>
              <a:rPr lang="ru-RU" sz="2800" dirty="0"/>
              <a:t>свою </a:t>
            </a:r>
            <a:r>
              <a:rPr lang="ru-RU" sz="2800" dirty="0" err="1"/>
              <a:t>частку</a:t>
            </a:r>
            <a:r>
              <a:rPr lang="ru-RU" sz="2800" dirty="0"/>
              <a:t> ринку без </a:t>
            </a:r>
            <a:r>
              <a:rPr lang="ru-RU" sz="2800" dirty="0" err="1"/>
              <a:t>конфронтації</a:t>
            </a:r>
            <a:r>
              <a:rPr lang="ru-RU" sz="2800" dirty="0"/>
              <a:t> з </a:t>
            </a:r>
            <a:r>
              <a:rPr lang="ru-RU" sz="2800" dirty="0" err="1" smtClean="0"/>
              <a:t>лідерами</a:t>
            </a:r>
            <a:r>
              <a:rPr lang="ru-RU" sz="2800" dirty="0" smtClean="0"/>
              <a:t>. 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err="1" smtClean="0"/>
              <a:t>Стратегії</a:t>
            </a:r>
            <a:r>
              <a:rPr lang="ru-RU" sz="2800" dirty="0" smtClean="0"/>
              <a:t> </a:t>
            </a:r>
            <a:r>
              <a:rPr lang="ru-RU" sz="2800" dirty="0" err="1"/>
              <a:t>підприємств-послідовників</a:t>
            </a:r>
            <a:r>
              <a:rPr lang="ru-RU" sz="2800" dirty="0"/>
              <a:t> </a:t>
            </a:r>
            <a:r>
              <a:rPr lang="ru-RU" sz="2800" dirty="0" err="1"/>
              <a:t>неагресивні</a:t>
            </a:r>
            <a:r>
              <a:rPr lang="ru-RU" sz="2800" dirty="0"/>
              <a:t>, вони </a:t>
            </a:r>
            <a:r>
              <a:rPr lang="ru-RU" sz="2800" dirty="0" err="1" smtClean="0"/>
              <a:t>базуються</a:t>
            </a:r>
            <a:r>
              <a:rPr lang="ru-RU" sz="2800" dirty="0"/>
              <a:t> </a:t>
            </a:r>
            <a:r>
              <a:rPr lang="ru-RU" sz="2800" dirty="0" smtClean="0"/>
              <a:t>на </a:t>
            </a:r>
            <a:r>
              <a:rPr lang="ru-RU" sz="2800" dirty="0" err="1"/>
              <a:t>використанні</a:t>
            </a:r>
            <a:r>
              <a:rPr lang="ru-RU" sz="2800" dirty="0"/>
              <a:t> та </a:t>
            </a:r>
            <a:r>
              <a:rPr lang="ru-RU" sz="2800" dirty="0" err="1"/>
              <a:t>демонстрації</a:t>
            </a:r>
            <a:r>
              <a:rPr lang="ru-RU" sz="2800" dirty="0"/>
              <a:t> </a:t>
            </a:r>
            <a:r>
              <a:rPr lang="ru-RU" sz="2800" dirty="0" err="1"/>
              <a:t>конкурентних</a:t>
            </a:r>
            <a:r>
              <a:rPr lang="ru-RU" sz="2800" dirty="0"/>
              <a:t> </a:t>
            </a:r>
            <a:r>
              <a:rPr lang="ru-RU" sz="2800" dirty="0" err="1"/>
              <a:t>переваг</a:t>
            </a:r>
            <a:r>
              <a:rPr lang="ru-RU" sz="2800" dirty="0"/>
              <a:t> </a:t>
            </a:r>
            <a:r>
              <a:rPr lang="ru-RU" sz="2800" dirty="0" err="1"/>
              <a:t>середніх</a:t>
            </a:r>
            <a:r>
              <a:rPr lang="ru-RU" sz="2800" dirty="0"/>
              <a:t> </a:t>
            </a:r>
            <a:r>
              <a:rPr lang="ru-RU" sz="2800" dirty="0" err="1" smtClean="0"/>
              <a:t>під</a:t>
            </a:r>
            <a:r>
              <a:rPr lang="uk-UA" sz="2800" dirty="0" err="1" smtClean="0"/>
              <a:t>приємств</a:t>
            </a:r>
            <a:r>
              <a:rPr lang="uk-UA" sz="2800" dirty="0" smtClean="0"/>
              <a:t> </a:t>
            </a:r>
            <a:r>
              <a:rPr lang="uk-UA" sz="2800" dirty="0"/>
              <a:t>над гігантами-лідерами.</a:t>
            </a:r>
          </a:p>
        </p:txBody>
      </p:sp>
    </p:spTree>
    <p:extLst>
      <p:ext uri="{BB962C8B-B14F-4D97-AF65-F5344CB8AC3E}">
        <p14:creationId xmlns:p14="http://schemas.microsoft.com/office/powerpoint/2010/main" val="1707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1</a:t>
            </a:r>
            <a:r>
              <a:rPr lang="uk-UA" dirty="0"/>
              <a:t>. Стратегії підприємства в залежності від розвитку галузевого </a:t>
            </a:r>
            <a:r>
              <a:rPr lang="uk-UA" dirty="0" smtClean="0"/>
              <a:t>ринку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412776"/>
            <a:ext cx="6496503" cy="5328592"/>
          </a:xfrm>
        </p:spPr>
      </p:pic>
    </p:spTree>
    <p:extLst>
      <p:ext uri="{BB962C8B-B14F-4D97-AF65-F5344CB8AC3E}">
        <p14:creationId xmlns:p14="http://schemas.microsoft.com/office/powerpoint/2010/main" val="148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4936" cy="66247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імітації</a:t>
            </a:r>
            <a:r>
              <a:rPr lang="ru-RU" b="1" i="1" dirty="0"/>
              <a:t> продукту </a:t>
            </a:r>
            <a:r>
              <a:rPr lang="ru-RU" b="1" i="1" dirty="0" err="1"/>
              <a:t>лідера</a:t>
            </a:r>
            <a:r>
              <a:rPr lang="ru-RU" b="1" i="1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підприємства-послідовники</a:t>
            </a:r>
            <a:r>
              <a:rPr lang="ru-RU" dirty="0" smtClean="0"/>
              <a:t> </a:t>
            </a:r>
            <a:r>
              <a:rPr lang="ru-RU" dirty="0" err="1"/>
              <a:t>випускають</a:t>
            </a:r>
            <a:r>
              <a:rPr lang="ru-RU" dirty="0"/>
              <a:t> </a:t>
            </a:r>
            <a:r>
              <a:rPr lang="ru-RU" dirty="0" err="1"/>
              <a:t>простіші</a:t>
            </a:r>
            <a:r>
              <a:rPr lang="ru-RU" dirty="0"/>
              <a:t> та </a:t>
            </a:r>
            <a:r>
              <a:rPr lang="ru-RU" dirty="0" err="1"/>
              <a:t>дешевші</a:t>
            </a:r>
            <a:r>
              <a:rPr lang="ru-RU" dirty="0"/>
              <a:t> </a:t>
            </a:r>
            <a:r>
              <a:rPr lang="ru-RU" dirty="0" err="1"/>
              <a:t>копії</a:t>
            </a:r>
            <a:r>
              <a:rPr lang="ru-RU" dirty="0"/>
              <a:t> </a:t>
            </a:r>
            <a:r>
              <a:rPr lang="ru-RU" dirty="0" err="1" smtClean="0"/>
              <a:t>високоякісних</a:t>
            </a:r>
            <a:r>
              <a:rPr lang="ru-RU" dirty="0" smtClean="0"/>
              <a:t> і </a:t>
            </a:r>
            <a:r>
              <a:rPr lang="ru-RU" dirty="0"/>
              <a:t>дорогих </a:t>
            </a:r>
            <a:r>
              <a:rPr lang="ru-RU" dirty="0" err="1"/>
              <a:t>розробок</a:t>
            </a:r>
            <a:r>
              <a:rPr lang="ru-RU" dirty="0"/>
              <a:t> великих </a:t>
            </a:r>
            <a:r>
              <a:rPr lang="ru-RU" dirty="0" err="1"/>
              <a:t>компаній-лідерів</a:t>
            </a:r>
            <a:r>
              <a:rPr lang="ru-RU" dirty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вони </a:t>
            </a:r>
            <a:r>
              <a:rPr lang="ru-RU" dirty="0" err="1"/>
              <a:t>одержують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на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/>
              <a:t>розробках</a:t>
            </a:r>
            <a:r>
              <a:rPr lang="ru-RU" dirty="0"/>
              <a:t> і </a:t>
            </a:r>
            <a:r>
              <a:rPr lang="ru-RU" dirty="0" err="1"/>
              <a:t>просуванні</a:t>
            </a:r>
            <a:r>
              <a:rPr lang="ru-RU" dirty="0"/>
              <a:t> новинок на </a:t>
            </a:r>
            <a:r>
              <a:rPr lang="ru-RU" dirty="0" err="1"/>
              <a:t>ринок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Реалізуючи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імітації</a:t>
            </a:r>
            <a:r>
              <a:rPr lang="ru-RU" dirty="0"/>
              <a:t> продукту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 smtClean="0"/>
              <a:t>підприємства-послідовники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виступати</a:t>
            </a:r>
            <a:r>
              <a:rPr lang="ru-RU" dirty="0"/>
              <a:t> в таких </a:t>
            </a:r>
            <a:r>
              <a:rPr lang="ru-RU" i="1" dirty="0"/>
              <a:t>ролях</a:t>
            </a:r>
            <a:r>
              <a:rPr lang="ru-RU" dirty="0"/>
              <a:t>:</a:t>
            </a:r>
          </a:p>
          <a:p>
            <a:pPr algn="just"/>
            <a:r>
              <a:rPr lang="ru-RU" i="1" dirty="0" err="1" smtClean="0"/>
              <a:t>наслідувача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дублює</a:t>
            </a:r>
            <a:r>
              <a:rPr lang="ru-RU" dirty="0"/>
              <a:t> продукт </a:t>
            </a:r>
            <a:r>
              <a:rPr lang="ru-RU" dirty="0" err="1"/>
              <a:t>лідера</a:t>
            </a:r>
            <a:r>
              <a:rPr lang="ru-RU" dirty="0"/>
              <a:t> й упаковку, </a:t>
            </a:r>
            <a:r>
              <a:rPr lang="ru-RU" dirty="0" err="1" smtClean="0"/>
              <a:t>реалізує</a:t>
            </a:r>
            <a:r>
              <a:rPr lang="ru-RU" dirty="0"/>
              <a:t> </a:t>
            </a:r>
            <a:r>
              <a:rPr lang="ru-RU" dirty="0" smtClean="0"/>
              <a:t>товар </a:t>
            </a:r>
            <a:r>
              <a:rPr lang="ru-RU" dirty="0"/>
              <a:t>на </a:t>
            </a:r>
            <a:r>
              <a:rPr lang="ru-RU" dirty="0" err="1"/>
              <a:t>чорному</a:t>
            </a:r>
            <a:r>
              <a:rPr lang="ru-RU" dirty="0"/>
              <a:t> ринку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сумнівним</a:t>
            </a:r>
            <a:r>
              <a:rPr lang="ru-RU" dirty="0"/>
              <a:t> </a:t>
            </a:r>
            <a:r>
              <a:rPr lang="ru-RU" dirty="0" err="1"/>
              <a:t>посередникам</a:t>
            </a:r>
            <a:r>
              <a:rPr lang="ru-RU" dirty="0"/>
              <a:t>;</a:t>
            </a:r>
          </a:p>
          <a:p>
            <a:pPr algn="just"/>
            <a:r>
              <a:rPr lang="ru-RU" i="1" dirty="0" err="1" smtClean="0"/>
              <a:t>двійника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копіює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систему </a:t>
            </a:r>
            <a:r>
              <a:rPr lang="ru-RU" dirty="0" err="1"/>
              <a:t>розподілу</a:t>
            </a:r>
            <a:r>
              <a:rPr lang="ru-RU" dirty="0"/>
              <a:t>, </a:t>
            </a:r>
            <a:r>
              <a:rPr lang="ru-RU" dirty="0" err="1" smtClean="0"/>
              <a:t>рекламну</a:t>
            </a:r>
            <a:r>
              <a:rPr lang="ru-RU" dirty="0"/>
              <a:t> </a:t>
            </a:r>
            <a:r>
              <a:rPr lang="ru-RU" dirty="0" err="1" smtClean="0"/>
              <a:t>кампанію</a:t>
            </a:r>
            <a:r>
              <a:rPr lang="ru-RU" dirty="0" smtClean="0"/>
              <a:t> </a:t>
            </a:r>
            <a:r>
              <a:rPr lang="ru-RU" dirty="0"/>
              <a:t>конкурента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товарну</a:t>
            </a:r>
            <a:r>
              <a:rPr lang="ru-RU" dirty="0"/>
              <a:t> марку, </a:t>
            </a:r>
            <a:r>
              <a:rPr lang="ru-RU" dirty="0" err="1" smtClean="0"/>
              <a:t>змінюючи</a:t>
            </a:r>
            <a:r>
              <a:rPr lang="ru-RU" dirty="0"/>
              <a:t> </a:t>
            </a:r>
            <a:r>
              <a:rPr lang="uk-UA" dirty="0" smtClean="0"/>
              <a:t>в </a:t>
            </a:r>
            <a:r>
              <a:rPr lang="uk-UA" dirty="0"/>
              <a:t>ній одну літеру;</a:t>
            </a:r>
          </a:p>
          <a:p>
            <a:pPr algn="just"/>
            <a:r>
              <a:rPr lang="ru-RU" i="1" dirty="0" err="1" smtClean="0"/>
              <a:t>імітатора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копіює</a:t>
            </a:r>
            <a:r>
              <a:rPr lang="ru-RU" dirty="0"/>
              <a:t> в </a:t>
            </a:r>
            <a:r>
              <a:rPr lang="ru-RU" dirty="0" err="1"/>
              <a:t>лідера</a:t>
            </a:r>
            <a:r>
              <a:rPr lang="ru-RU" dirty="0"/>
              <a:t>, але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 smtClean="0"/>
              <a:t>відмінності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упаковці</a:t>
            </a:r>
            <a:r>
              <a:rPr lang="ru-RU" dirty="0"/>
              <a:t>, </a:t>
            </a:r>
            <a:r>
              <a:rPr lang="ru-RU" dirty="0" err="1"/>
              <a:t>рекламі</a:t>
            </a:r>
            <a:r>
              <a:rPr lang="ru-RU" dirty="0"/>
              <a:t>, </a:t>
            </a:r>
            <a:r>
              <a:rPr lang="ru-RU" dirty="0" err="1"/>
              <a:t>цінах</a:t>
            </a:r>
            <a:r>
              <a:rPr lang="ru-RU" dirty="0"/>
              <a:t> і т.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pPr algn="just"/>
            <a:r>
              <a:rPr lang="ru-RU" i="1" dirty="0" err="1" smtClean="0"/>
              <a:t>пристосуванця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 smtClean="0"/>
              <a:t>продукцію</a:t>
            </a:r>
            <a:r>
              <a:rPr lang="ru-RU" dirty="0"/>
              <a:t> </a:t>
            </a:r>
            <a:r>
              <a:rPr lang="ru-RU" dirty="0" err="1" smtClean="0"/>
              <a:t>лідера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ринках,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 smtClean="0"/>
              <a:t>конфронтації</a:t>
            </a:r>
            <a:r>
              <a:rPr lang="ru-RU" dirty="0"/>
              <a:t> </a:t>
            </a:r>
            <a:r>
              <a:rPr lang="uk-UA" dirty="0" smtClean="0"/>
              <a:t>з </a:t>
            </a:r>
            <a:r>
              <a:rPr lang="uk-UA" dirty="0"/>
              <a:t>ним.</a:t>
            </a:r>
          </a:p>
        </p:txBody>
      </p:sp>
    </p:spTree>
    <p:extLst>
      <p:ext uri="{BB962C8B-B14F-4D97-AF65-F5344CB8AC3E}">
        <p14:creationId xmlns:p14="http://schemas.microsoft.com/office/powerpoint/2010/main" val="26501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352928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вакантної</a:t>
            </a:r>
            <a:r>
              <a:rPr lang="ru-RU" b="1" i="1" dirty="0"/>
              <a:t> </a:t>
            </a:r>
            <a:r>
              <a:rPr lang="ru-RU" b="1" i="1" dirty="0" err="1"/>
              <a:t>ніші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 smtClean="0"/>
              <a:t>фокусування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концентрації</a:t>
            </a:r>
            <a:r>
              <a:rPr lang="ru-RU" dirty="0"/>
              <a:t> на </a:t>
            </a:r>
            <a:r>
              <a:rPr lang="ru-RU" dirty="0" err="1"/>
              <a:t>споживачах</a:t>
            </a:r>
            <a:r>
              <a:rPr lang="ru-RU" dirty="0"/>
              <a:t>, </a:t>
            </a:r>
            <a:r>
              <a:rPr lang="ru-RU" dirty="0" err="1"/>
              <a:t>котрими</a:t>
            </a:r>
            <a:r>
              <a:rPr lang="ru-RU" dirty="0"/>
              <a:t> не </a:t>
            </a:r>
            <a:r>
              <a:rPr lang="ru-RU" dirty="0" err="1" smtClean="0"/>
              <a:t>зацікави</a:t>
            </a:r>
            <a:r>
              <a:rPr lang="uk-UA" dirty="0" err="1" smtClean="0"/>
              <a:t>лися</a:t>
            </a:r>
            <a:r>
              <a:rPr lang="uk-UA" dirty="0" smtClean="0"/>
              <a:t> </a:t>
            </a:r>
            <a:r>
              <a:rPr lang="uk-UA" dirty="0"/>
              <a:t>великі підприємства. Вакантна ніша в ідеалі має бути </a:t>
            </a:r>
            <a:r>
              <a:rPr lang="uk-UA" dirty="0" smtClean="0"/>
              <a:t>міст</a:t>
            </a:r>
            <a:r>
              <a:rPr lang="ru-RU" dirty="0" smtClean="0"/>
              <a:t>кою</a:t>
            </a:r>
            <a:r>
              <a:rPr lang="ru-RU" dirty="0"/>
              <a:t>, </a:t>
            </a:r>
            <a:r>
              <a:rPr lang="ru-RU" dirty="0" err="1"/>
              <a:t>прибутковою</a:t>
            </a:r>
            <a:r>
              <a:rPr lang="ru-RU" dirty="0"/>
              <a:t>,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збільшуваною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 smtClean="0"/>
              <a:t>можливостям</a:t>
            </a:r>
            <a:r>
              <a:rPr lang="ru-RU" dirty="0" smtClean="0"/>
              <a:t> </a:t>
            </a:r>
            <a:r>
              <a:rPr lang="ru-RU" dirty="0" err="1"/>
              <a:t>підприємства-послідовника</a:t>
            </a:r>
            <a:r>
              <a:rPr lang="ru-RU" dirty="0"/>
              <a:t> та </a:t>
            </a:r>
            <a:r>
              <a:rPr lang="ru-RU" dirty="0" err="1"/>
              <a:t>перебувати</a:t>
            </a:r>
            <a:r>
              <a:rPr lang="ru-RU" dirty="0"/>
              <a:t> за межами </a:t>
            </a:r>
            <a:r>
              <a:rPr lang="ru-RU" dirty="0" err="1" smtClean="0"/>
              <a:t>інтересів</a:t>
            </a:r>
            <a:r>
              <a:rPr lang="ru-RU" dirty="0"/>
              <a:t> </a:t>
            </a:r>
            <a:r>
              <a:rPr lang="uk-UA" dirty="0" smtClean="0"/>
              <a:t>лідера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спеціаліста</a:t>
            </a:r>
            <a:r>
              <a:rPr lang="ru-RU" b="1" i="1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підприємство-спеціаліст</a:t>
            </a:r>
            <a:r>
              <a:rPr lang="ru-RU" dirty="0" smtClean="0"/>
              <a:t>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на один </a:t>
            </a:r>
            <a:r>
              <a:rPr lang="ru-RU" dirty="0" err="1"/>
              <a:t>ринковий</a:t>
            </a:r>
            <a:r>
              <a:rPr lang="ru-RU" dirty="0"/>
              <a:t> сегмент (</a:t>
            </a:r>
            <a:r>
              <a:rPr lang="ru-RU" dirty="0" err="1" smtClean="0"/>
              <a:t>певний</a:t>
            </a:r>
            <a:r>
              <a:rPr lang="ru-RU" dirty="0"/>
              <a:t> </a:t>
            </a:r>
            <a:r>
              <a:rPr lang="ru-RU" dirty="0" smtClean="0"/>
              <a:t>продукт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 smtClean="0"/>
              <a:t>споживачів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особливими</a:t>
            </a:r>
            <a:r>
              <a:rPr lang="ru-RU" dirty="0"/>
              <a:t> потребами). Мета </a:t>
            </a:r>
            <a:r>
              <a:rPr lang="ru-RU" dirty="0" err="1"/>
              <a:t>підприємства-послідовника</a:t>
            </a:r>
            <a:r>
              <a:rPr lang="ru-RU" dirty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/>
              <a:t>разі</a:t>
            </a:r>
            <a:r>
              <a:rPr lang="ru-RU" dirty="0"/>
              <a:t> —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винятковості</a:t>
            </a:r>
            <a:r>
              <a:rPr lang="ru-RU" dirty="0"/>
              <a:t> </a:t>
            </a:r>
            <a:r>
              <a:rPr lang="ru-RU" dirty="0" smtClean="0"/>
              <a:t>продукту</a:t>
            </a:r>
            <a:r>
              <a:rPr lang="ru-RU" dirty="0"/>
              <a:t>; такими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компетентність</a:t>
            </a:r>
            <a:r>
              <a:rPr lang="ru-RU" dirty="0"/>
              <a:t>, добре </a:t>
            </a:r>
            <a:r>
              <a:rPr lang="ru-RU" dirty="0" err="1" smtClean="0"/>
              <a:t>знання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17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“в нас </a:t>
            </a:r>
            <a:r>
              <a:rPr lang="ru-RU" b="1" i="1" dirty="0" err="1"/>
              <a:t>краще</a:t>
            </a:r>
            <a:r>
              <a:rPr lang="ru-RU" b="1" i="1" dirty="0"/>
              <a:t>, </a:t>
            </a:r>
            <a:r>
              <a:rPr lang="ru-RU" b="1" i="1" dirty="0" err="1"/>
              <a:t>ніж</a:t>
            </a:r>
            <a:r>
              <a:rPr lang="ru-RU" b="1" i="1" dirty="0"/>
              <a:t> у них” </a:t>
            </a:r>
            <a:r>
              <a:rPr lang="ru-RU" dirty="0" err="1"/>
              <a:t>орієнтована</a:t>
            </a:r>
            <a:r>
              <a:rPr lang="ru-RU" dirty="0"/>
              <a:t> на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надають</a:t>
            </a:r>
            <a:r>
              <a:rPr lang="ru-RU" dirty="0"/>
              <a:t> великого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smtClean="0"/>
              <a:t>Престиж</a:t>
            </a:r>
            <a:r>
              <a:rPr lang="uk-UA" dirty="0" smtClean="0"/>
              <a:t>на </a:t>
            </a:r>
            <a:r>
              <a:rPr lang="uk-UA" dirty="0"/>
              <a:t>якість, чудова обробка товару, рідкісні нові якості, тісний зв’язок </a:t>
            </a:r>
            <a:r>
              <a:rPr lang="uk-UA" dirty="0" smtClean="0"/>
              <a:t>із </a:t>
            </a:r>
            <a:r>
              <a:rPr lang="ru-RU" dirty="0" err="1" smtClean="0"/>
              <a:t>клієнтами</a:t>
            </a:r>
            <a:r>
              <a:rPr lang="ru-RU" dirty="0" smtClean="0"/>
              <a:t> —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 smtClean="0"/>
              <a:t>підприємство-послідовник</a:t>
            </a:r>
            <a:r>
              <a:rPr lang="ru-RU" dirty="0" smtClean="0"/>
              <a:t> </a:t>
            </a:r>
            <a:r>
              <a:rPr lang="ru-RU" dirty="0"/>
              <a:t>над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ринку.</a:t>
            </a:r>
          </a:p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“</a:t>
            </a:r>
            <a:r>
              <a:rPr lang="ru-RU" b="1" i="1" dirty="0" err="1"/>
              <a:t>слухняного</a:t>
            </a:r>
            <a:r>
              <a:rPr lang="ru-RU" b="1" i="1" dirty="0"/>
              <a:t> </a:t>
            </a:r>
            <a:r>
              <a:rPr lang="ru-RU" b="1" i="1" dirty="0" err="1"/>
              <a:t>послідовника</a:t>
            </a:r>
            <a:r>
              <a:rPr lang="ru-RU" b="1" i="1" dirty="0"/>
              <a:t>”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послідовники</a:t>
            </a:r>
            <a:r>
              <a:rPr lang="ru-RU" dirty="0"/>
              <a:t> </a:t>
            </a:r>
            <a:r>
              <a:rPr lang="ru-RU" dirty="0" err="1" smtClean="0"/>
              <a:t>утримуються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</a:t>
            </a:r>
            <a:r>
              <a:rPr lang="ru-RU" dirty="0" err="1"/>
              <a:t>переманити</a:t>
            </a:r>
            <a:r>
              <a:rPr lang="ru-RU" dirty="0"/>
              <a:t> </a:t>
            </a:r>
            <a:r>
              <a:rPr lang="ru-RU" dirty="0" err="1" smtClean="0"/>
              <a:t>клієнтів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лідера</a:t>
            </a:r>
            <a:r>
              <a:rPr lang="ru-RU" dirty="0"/>
              <a:t>. Вони </a:t>
            </a:r>
            <a:r>
              <a:rPr lang="ru-RU" dirty="0" err="1"/>
              <a:t>обирають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фокусування</a:t>
            </a:r>
            <a:r>
              <a:rPr lang="ru-RU" dirty="0"/>
              <a:t> та </a:t>
            </a:r>
            <a:r>
              <a:rPr lang="ru-RU" dirty="0" err="1"/>
              <a:t>диференціації</a:t>
            </a:r>
            <a:r>
              <a:rPr lang="ru-RU" dirty="0"/>
              <a:t>, </a:t>
            </a:r>
            <a:r>
              <a:rPr lang="ru-RU" dirty="0" smtClean="0"/>
              <a:t>не </a:t>
            </a:r>
            <a:r>
              <a:rPr lang="uk-UA" dirty="0" smtClean="0"/>
              <a:t>порушуючи </a:t>
            </a:r>
            <a:r>
              <a:rPr lang="uk-UA" dirty="0"/>
              <a:t>сфери впливу лідера.</a:t>
            </a:r>
          </a:p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“</a:t>
            </a:r>
            <a:r>
              <a:rPr lang="ru-RU" b="1" i="1" dirty="0" err="1"/>
              <a:t>зростання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злиття</a:t>
            </a:r>
            <a:r>
              <a:rPr lang="ru-RU" b="1" i="1" dirty="0"/>
              <a:t>”</a:t>
            </a:r>
            <a:r>
              <a:rPr lang="ru-RU" dirty="0"/>
              <a:t>. Один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способів</a:t>
            </a:r>
            <a:r>
              <a:rPr lang="ru-RU" dirty="0"/>
              <a:t> </a:t>
            </a:r>
            <a:r>
              <a:rPr lang="ru-RU" dirty="0" err="1" smtClean="0"/>
              <a:t>укріпити</a:t>
            </a:r>
            <a:r>
              <a:rPr lang="ru-RU" dirty="0" smtClean="0"/>
              <a:t> </a:t>
            </a:r>
            <a:r>
              <a:rPr lang="ru-RU" dirty="0" err="1"/>
              <a:t>позиції</a:t>
            </a:r>
            <a:r>
              <a:rPr lang="ru-RU" dirty="0"/>
              <a:t> та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ринку —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-</a:t>
            </a:r>
            <a:r>
              <a:rPr lang="uk-UA" dirty="0" smtClean="0"/>
              <a:t>послідовника </a:t>
            </a:r>
            <a:r>
              <a:rPr lang="uk-UA" dirty="0"/>
              <a:t>зі слабкими компаніями.</a:t>
            </a:r>
          </a:p>
        </p:txBody>
      </p:sp>
    </p:spTree>
    <p:extLst>
      <p:ext uri="{BB962C8B-B14F-4D97-AF65-F5344CB8AC3E}">
        <p14:creationId xmlns:p14="http://schemas.microsoft.com/office/powerpoint/2010/main" val="20438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Стратегія характерного іміджу</a:t>
            </a:r>
            <a:r>
              <a:rPr lang="uk-UA" dirty="0"/>
              <a:t>. </a:t>
            </a:r>
            <a:r>
              <a:rPr lang="uk-UA" dirty="0" smtClean="0"/>
              <a:t>Підприємства-послідовники,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виділитися</a:t>
            </a:r>
            <a:r>
              <a:rPr lang="ru-RU" dirty="0"/>
              <a:t> себе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 smtClean="0"/>
              <a:t>стратегіч</a:t>
            </a:r>
            <a:r>
              <a:rPr lang="uk-UA" dirty="0" smtClean="0"/>
              <a:t>ні </a:t>
            </a:r>
            <a:r>
              <a:rPr lang="uk-UA" dirty="0"/>
              <a:t>підходи:</a:t>
            </a:r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 smtClean="0"/>
              <a:t>най</a:t>
            </a:r>
            <a:r>
              <a:rPr lang="uk-UA" dirty="0" smtClean="0"/>
              <a:t>нижчими </a:t>
            </a:r>
            <a:r>
              <a:rPr lang="uk-UA" dirty="0"/>
              <a:t>цінами;</a:t>
            </a:r>
          </a:p>
          <a:p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/>
              <a:t>престижної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за </a:t>
            </a:r>
            <a:r>
              <a:rPr lang="ru-RU" dirty="0" err="1"/>
              <a:t>прийнятними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;</a:t>
            </a:r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високоякісного</a:t>
            </a:r>
            <a:r>
              <a:rPr lang="ru-RU" dirty="0"/>
              <a:t> </a:t>
            </a:r>
            <a:r>
              <a:rPr lang="ru-RU" dirty="0" err="1" smtClean="0"/>
              <a:t>обслуго</a:t>
            </a:r>
            <a:r>
              <a:rPr lang="uk-UA" dirty="0" err="1" smtClean="0"/>
              <a:t>вування</a:t>
            </a:r>
            <a:r>
              <a:rPr lang="uk-UA" dirty="0" smtClean="0"/>
              <a:t> </a:t>
            </a:r>
            <a:r>
              <a:rPr lang="uk-UA" dirty="0"/>
              <a:t>клієнтів;</a:t>
            </a:r>
          </a:p>
          <a:p>
            <a:r>
              <a:rPr lang="uk-UA" dirty="0" smtClean="0"/>
              <a:t>розробка </a:t>
            </a:r>
            <a:r>
              <a:rPr lang="uk-UA" dirty="0"/>
              <a:t>унікальних властивостей продукції;</a:t>
            </a:r>
          </a:p>
          <a:p>
            <a:r>
              <a:rPr lang="ru-RU" dirty="0" err="1" smtClean="0"/>
              <a:t>лідерство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виведенні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uk-UA" dirty="0" smtClean="0"/>
              <a:t>творчі </a:t>
            </a:r>
            <a:r>
              <a:rPr lang="uk-UA" dirty="0"/>
              <a:t>підходи до реклами.</a:t>
            </a:r>
          </a:p>
        </p:txBody>
      </p:sp>
    </p:spTree>
    <p:extLst>
      <p:ext uri="{BB962C8B-B14F-4D97-AF65-F5344CB8AC3E}">
        <p14:creationId xmlns:p14="http://schemas.microsoft.com/office/powerpoint/2010/main" val="8732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08912" cy="648072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2.4</a:t>
            </a:r>
            <a:r>
              <a:rPr lang="uk-UA" sz="2800" b="1" i="1" dirty="0"/>
              <a:t>. Стратегії підприємств-аутсайдерів</a:t>
            </a:r>
            <a:endParaRPr lang="uk-UA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3289"/>
            <a:ext cx="7560840" cy="5714588"/>
          </a:xfrm>
        </p:spPr>
      </p:pic>
    </p:spTree>
    <p:extLst>
      <p:ext uri="{BB962C8B-B14F-4D97-AF65-F5344CB8AC3E}">
        <p14:creationId xmlns:p14="http://schemas.microsoft.com/office/powerpoint/2010/main" val="21915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b="1" i="1" dirty="0" err="1"/>
              <a:t>аутсайдери</a:t>
            </a:r>
            <a:r>
              <a:rPr lang="ru-RU" b="1" i="1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так </a:t>
            </a:r>
            <a:r>
              <a:rPr lang="ru-RU" dirty="0" err="1"/>
              <a:t>звані</a:t>
            </a:r>
            <a:r>
              <a:rPr lang="ru-RU" dirty="0"/>
              <a:t> “</a:t>
            </a:r>
            <a:r>
              <a:rPr lang="ru-RU" dirty="0" err="1"/>
              <a:t>нішери</a:t>
            </a:r>
            <a:r>
              <a:rPr lang="ru-RU" dirty="0"/>
              <a:t>”,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обслуговують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. Вони </a:t>
            </a:r>
            <a:r>
              <a:rPr lang="ru-RU" dirty="0" err="1" smtClean="0"/>
              <a:t>нецікаві</a:t>
            </a:r>
            <a:r>
              <a:rPr lang="ru-RU" dirty="0" smtClean="0"/>
              <a:t> </a:t>
            </a:r>
            <a:r>
              <a:rPr lang="ru-RU" dirty="0"/>
              <a:t>для великих </a:t>
            </a:r>
            <a:r>
              <a:rPr lang="ru-RU" dirty="0" err="1"/>
              <a:t>компаній-лідерів</a:t>
            </a:r>
            <a:r>
              <a:rPr lang="ru-RU" dirty="0"/>
              <a:t>.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— </a:t>
            </a:r>
            <a:r>
              <a:rPr lang="ru-RU" dirty="0" err="1" smtClean="0"/>
              <a:t>створити</a:t>
            </a:r>
            <a:r>
              <a:rPr lang="ru-RU" dirty="0" smtClean="0"/>
              <a:t>, </a:t>
            </a:r>
            <a:r>
              <a:rPr lang="ru-RU" dirty="0" err="1" smtClean="0"/>
              <a:t>захистити</a:t>
            </a:r>
            <a:r>
              <a:rPr lang="ru-RU" dirty="0"/>
              <a:t>, а,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, то й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</a:t>
            </a:r>
            <a:r>
              <a:rPr lang="ru-RU" dirty="0" smtClean="0"/>
              <a:t>ринку, </a:t>
            </a:r>
            <a:r>
              <a:rPr lang="ru-RU" dirty="0" err="1" smtClean="0"/>
              <a:t>уникнувши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з </a:t>
            </a:r>
            <a:r>
              <a:rPr lang="ru-RU" dirty="0" err="1"/>
              <a:t>компаніями-лідерами</a:t>
            </a:r>
            <a:r>
              <a:rPr lang="ru-RU" dirty="0"/>
              <a:t>. </a:t>
            </a:r>
            <a:r>
              <a:rPr lang="ru-RU" dirty="0" err="1" smtClean="0"/>
              <a:t>Стратегії</a:t>
            </a:r>
            <a:r>
              <a:rPr lang="ru-RU" dirty="0"/>
              <a:t> </a:t>
            </a:r>
            <a:r>
              <a:rPr lang="ru-RU" dirty="0" err="1" smtClean="0"/>
              <a:t>аутсайдерів</a:t>
            </a:r>
            <a:r>
              <a:rPr lang="ru-RU" dirty="0" smtClean="0"/>
              <a:t> </a:t>
            </a:r>
            <a:r>
              <a:rPr lang="ru-RU" dirty="0" err="1"/>
              <a:t>ґрунтуються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невеликого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гнучкості</a:t>
            </a:r>
            <a:r>
              <a:rPr lang="ru-RU" dirty="0"/>
              <a:t>, </a:t>
            </a:r>
            <a:r>
              <a:rPr lang="ru-RU" dirty="0" err="1"/>
              <a:t>мобільності</a:t>
            </a:r>
            <a:r>
              <a:rPr lang="ru-RU" dirty="0"/>
              <a:t>, </a:t>
            </a:r>
            <a:r>
              <a:rPr lang="ru-RU" dirty="0" err="1"/>
              <a:t>спроможності</a:t>
            </a:r>
            <a:r>
              <a:rPr lang="ru-RU" dirty="0"/>
              <a:t> оперативно </a:t>
            </a:r>
            <a:r>
              <a:rPr lang="ru-RU" dirty="0" err="1" smtClean="0"/>
              <a:t>змінювати</a:t>
            </a:r>
            <a:r>
              <a:rPr lang="ru-RU" dirty="0"/>
              <a:t> </a:t>
            </a:r>
            <a:r>
              <a:rPr lang="ru-RU" dirty="0" smtClean="0"/>
              <a:t>свою </a:t>
            </a:r>
            <a:r>
              <a:rPr lang="ru-RU" dirty="0" err="1"/>
              <a:t>виробничу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) та </a:t>
            </a:r>
            <a:r>
              <a:rPr lang="ru-RU" dirty="0" err="1"/>
              <a:t>нівелюванні</a:t>
            </a:r>
            <a:r>
              <a:rPr lang="ru-RU" dirty="0"/>
              <a:t> </a:t>
            </a:r>
            <a:r>
              <a:rPr lang="ru-RU" dirty="0" err="1"/>
              <a:t>слабких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і </a:t>
            </a:r>
            <a:r>
              <a:rPr lang="ru-RU" dirty="0" err="1" smtClean="0"/>
              <a:t>загроз</a:t>
            </a:r>
            <a:r>
              <a:rPr lang="ru-RU" dirty="0"/>
              <a:t> </a:t>
            </a:r>
            <a:r>
              <a:rPr lang="ru-RU" dirty="0" smtClean="0"/>
              <a:t>(таких</a:t>
            </a:r>
            <a:r>
              <a:rPr lang="ru-RU" dirty="0"/>
              <a:t>, як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незначний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розвитку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великих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 smtClean="0"/>
              <a:t>погли</a:t>
            </a:r>
            <a:r>
              <a:rPr lang="uk-UA" dirty="0" smtClean="0"/>
              <a:t>нути </a:t>
            </a:r>
            <a:r>
              <a:rPr lang="uk-UA" dirty="0"/>
              <a:t>мале підприємство).</a:t>
            </a:r>
          </a:p>
          <a:p>
            <a:pPr marL="0" indent="0" algn="just">
              <a:buNone/>
            </a:pPr>
            <a:r>
              <a:rPr lang="ru-RU" dirty="0" err="1"/>
              <a:t>Ключова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 невеликого </a:t>
            </a:r>
            <a:r>
              <a:rPr lang="ru-RU" dirty="0" err="1"/>
              <a:t>підприємства</a:t>
            </a:r>
            <a:r>
              <a:rPr lang="ru-RU" dirty="0"/>
              <a:t> — </a:t>
            </a:r>
            <a:r>
              <a:rPr lang="ru-RU" b="1" i="1" dirty="0" err="1"/>
              <a:t>спеціалізація</a:t>
            </a:r>
            <a:r>
              <a:rPr lang="ru-RU" b="1" i="1" dirty="0"/>
              <a:t> </a:t>
            </a:r>
            <a:r>
              <a:rPr lang="ru-RU" dirty="0"/>
              <a:t>(</a:t>
            </a:r>
            <a:r>
              <a:rPr lang="ru-RU" dirty="0" err="1" smtClean="0"/>
              <a:t>фо</a:t>
            </a:r>
            <a:r>
              <a:rPr lang="uk-UA" dirty="0" err="1" smtClean="0"/>
              <a:t>кусування</a:t>
            </a:r>
            <a:r>
              <a:rPr lang="uk-U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63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i="1" dirty="0" err="1"/>
              <a:t>Стратегію</a:t>
            </a:r>
            <a:r>
              <a:rPr lang="ru-RU" sz="2600" b="1" i="1" dirty="0"/>
              <a:t> оптимального </a:t>
            </a:r>
            <a:r>
              <a:rPr lang="ru-RU" sz="2600" b="1" i="1" dirty="0" err="1"/>
              <a:t>розміру</a:t>
            </a:r>
            <a:r>
              <a:rPr lang="ru-RU" sz="2600" b="1" i="1" dirty="0"/>
              <a:t> </a:t>
            </a:r>
            <a:r>
              <a:rPr lang="ru-RU" sz="2600" dirty="0" err="1"/>
              <a:t>застосовують</a:t>
            </a:r>
            <a:r>
              <a:rPr lang="ru-RU" sz="2600" dirty="0"/>
              <a:t> на </a:t>
            </a:r>
            <a:r>
              <a:rPr lang="ru-RU" sz="2600" dirty="0" err="1" smtClean="0"/>
              <a:t>роздрібнених</a:t>
            </a:r>
            <a:r>
              <a:rPr lang="ru-RU" sz="2600" dirty="0" smtClean="0"/>
              <a:t> </a:t>
            </a:r>
            <a:r>
              <a:rPr lang="ru-RU" sz="2600" dirty="0" err="1"/>
              <a:t>галузевих</a:t>
            </a:r>
            <a:r>
              <a:rPr lang="ru-RU" sz="2600" dirty="0"/>
              <a:t> ринках,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складаються</a:t>
            </a:r>
            <a:r>
              <a:rPr lang="ru-RU" sz="2600" dirty="0"/>
              <a:t>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сотень</a:t>
            </a:r>
            <a:r>
              <a:rPr lang="ru-RU" sz="2600" dirty="0"/>
              <a:t> </a:t>
            </a:r>
            <a:r>
              <a:rPr lang="ru-RU" sz="2600" dirty="0" err="1"/>
              <a:t>середніх</a:t>
            </a:r>
            <a:r>
              <a:rPr lang="ru-RU" sz="2600" dirty="0"/>
              <a:t> і </a:t>
            </a:r>
            <a:r>
              <a:rPr lang="ru-RU" sz="2600" dirty="0" err="1" smtClean="0"/>
              <a:t>дрібних</a:t>
            </a:r>
            <a:r>
              <a:rPr lang="ru-RU" sz="2600" dirty="0"/>
              <a:t> </a:t>
            </a:r>
            <a:r>
              <a:rPr lang="ru-RU" sz="2600" dirty="0" err="1" smtClean="0"/>
              <a:t>підприємств</a:t>
            </a:r>
            <a:r>
              <a:rPr lang="ru-RU" sz="2600" dirty="0" smtClean="0"/>
              <a:t> </a:t>
            </a:r>
            <a:r>
              <a:rPr lang="ru-RU" sz="2600" dirty="0"/>
              <a:t>(</a:t>
            </a:r>
            <a:r>
              <a:rPr lang="ru-RU" sz="2600" dirty="0" err="1"/>
              <a:t>наприклад</a:t>
            </a:r>
            <a:r>
              <a:rPr lang="ru-RU" sz="2600" dirty="0"/>
              <a:t>, у </a:t>
            </a:r>
            <a:r>
              <a:rPr lang="ru-RU" sz="2600" dirty="0" err="1"/>
              <a:t>сервісному</a:t>
            </a:r>
            <a:r>
              <a:rPr lang="ru-RU" sz="2600" dirty="0"/>
              <a:t> </a:t>
            </a:r>
            <a:r>
              <a:rPr lang="ru-RU" sz="2600" dirty="0" err="1"/>
              <a:t>обслуговуванні</a:t>
            </a:r>
            <a:r>
              <a:rPr lang="ru-RU" sz="2600" dirty="0"/>
              <a:t> </a:t>
            </a:r>
            <a:r>
              <a:rPr lang="ru-RU" sz="2600" dirty="0" err="1" smtClean="0"/>
              <a:t>автомобілів</a:t>
            </a:r>
            <a:r>
              <a:rPr lang="ru-RU" sz="2600" dirty="0" smtClean="0"/>
              <a:t>, </a:t>
            </a:r>
            <a:r>
              <a:rPr lang="uk-UA" sz="2600" dirty="0" smtClean="0"/>
              <a:t>ресторанах </a:t>
            </a:r>
            <a:r>
              <a:rPr lang="uk-UA" sz="2600" dirty="0"/>
              <a:t>і кафе, пошитті одягу, виробництві меблів, наданні </a:t>
            </a:r>
            <a:r>
              <a:rPr lang="uk-UA" sz="2600" dirty="0" smtClean="0"/>
              <a:t>інших </a:t>
            </a:r>
            <a:r>
              <a:rPr lang="ru-RU" sz="2600" dirty="0" err="1" smtClean="0"/>
              <a:t>спеціалізованих</a:t>
            </a:r>
            <a:r>
              <a:rPr lang="ru-RU" sz="2600" dirty="0" smtClean="0"/>
              <a:t> </a:t>
            </a:r>
            <a:r>
              <a:rPr lang="ru-RU" sz="2600" dirty="0" err="1"/>
              <a:t>послуг</a:t>
            </a:r>
            <a:r>
              <a:rPr lang="ru-RU" sz="2600" dirty="0"/>
              <a:t> і т. </a:t>
            </a:r>
            <a:r>
              <a:rPr lang="ru-RU" sz="2600" dirty="0" err="1"/>
              <a:t>ін</a:t>
            </a:r>
            <a:r>
              <a:rPr lang="ru-RU" sz="2600" dirty="0"/>
              <a:t>.).</a:t>
            </a:r>
          </a:p>
          <a:p>
            <a:pPr marL="0" indent="0" algn="just">
              <a:buNone/>
            </a:pPr>
            <a:r>
              <a:rPr lang="uk-UA" sz="2600" dirty="0"/>
              <a:t>Низькі вхідні галузеві бар’єри, брак економії на масштабах </a:t>
            </a:r>
            <a:r>
              <a:rPr lang="uk-UA" sz="2600" dirty="0" smtClean="0"/>
              <a:t>ви</a:t>
            </a:r>
            <a:r>
              <a:rPr lang="ru-RU" sz="2600" dirty="0" err="1" smtClean="0"/>
              <a:t>робництва</a:t>
            </a:r>
            <a:r>
              <a:rPr lang="ru-RU" sz="2600" dirty="0"/>
              <a:t>, </a:t>
            </a:r>
            <a:r>
              <a:rPr lang="ru-RU" sz="2600" dirty="0" err="1"/>
              <a:t>географічна</a:t>
            </a:r>
            <a:r>
              <a:rPr lang="ru-RU" sz="2600" dirty="0"/>
              <a:t> </a:t>
            </a:r>
            <a:r>
              <a:rPr lang="ru-RU" sz="2600" dirty="0" err="1"/>
              <a:t>обмеженість</a:t>
            </a:r>
            <a:r>
              <a:rPr lang="ru-RU" sz="2600" dirty="0"/>
              <a:t>, </a:t>
            </a:r>
            <a:r>
              <a:rPr lang="ru-RU" sz="2600" dirty="0" err="1"/>
              <a:t>різноманітний</a:t>
            </a:r>
            <a:r>
              <a:rPr lang="ru-RU" sz="2600" dirty="0"/>
              <a:t> попит, </a:t>
            </a:r>
            <a:r>
              <a:rPr lang="ru-RU" sz="2600" dirty="0" smtClean="0"/>
              <a:t>потреба </a:t>
            </a:r>
            <a:r>
              <a:rPr lang="ru-RU" sz="2600" dirty="0" err="1" smtClean="0"/>
              <a:t>швидко</a:t>
            </a:r>
            <a:r>
              <a:rPr lang="ru-RU" sz="2600" dirty="0" smtClean="0"/>
              <a:t> </a:t>
            </a:r>
            <a:r>
              <a:rPr lang="ru-RU" sz="2600" dirty="0" err="1"/>
              <a:t>реагувати</a:t>
            </a:r>
            <a:r>
              <a:rPr lang="ru-RU" sz="2600" dirty="0"/>
              <a:t> на </a:t>
            </a:r>
            <a:r>
              <a:rPr lang="ru-RU" sz="2600" dirty="0" err="1"/>
              <a:t>зміни</a:t>
            </a:r>
            <a:r>
              <a:rPr lang="ru-RU" sz="2600" dirty="0"/>
              <a:t> </a:t>
            </a:r>
            <a:r>
              <a:rPr lang="ru-RU" sz="2600" dirty="0" err="1"/>
              <a:t>уподобань</a:t>
            </a:r>
            <a:r>
              <a:rPr lang="ru-RU" sz="2600" dirty="0"/>
              <a:t> </a:t>
            </a:r>
            <a:r>
              <a:rPr lang="ru-RU" sz="2600" dirty="0" err="1"/>
              <a:t>споживачів</a:t>
            </a:r>
            <a:r>
              <a:rPr lang="ru-RU" sz="2600" dirty="0"/>
              <a:t> </a:t>
            </a:r>
            <a:r>
              <a:rPr lang="ru-RU" sz="2600" dirty="0" err="1"/>
              <a:t>дають</a:t>
            </a:r>
            <a:r>
              <a:rPr lang="ru-RU" sz="2600" dirty="0"/>
              <a:t> </a:t>
            </a:r>
            <a:r>
              <a:rPr lang="ru-RU" sz="2600" dirty="0" smtClean="0"/>
              <a:t>невеликим </a:t>
            </a:r>
            <a:r>
              <a:rPr lang="ru-RU" sz="2600" dirty="0" err="1" smtClean="0"/>
              <a:t>підприємствам</a:t>
            </a:r>
            <a:r>
              <a:rPr lang="ru-RU" sz="2600" dirty="0" smtClean="0"/>
              <a:t>-аутсайдерам </a:t>
            </a:r>
            <a:r>
              <a:rPr lang="ru-RU" sz="2600" dirty="0" err="1"/>
              <a:t>змогу</a:t>
            </a:r>
            <a:r>
              <a:rPr lang="ru-RU" sz="2600" dirty="0"/>
              <a:t> на </a:t>
            </a:r>
            <a:r>
              <a:rPr lang="ru-RU" sz="2600" dirty="0" err="1"/>
              <a:t>рівних</a:t>
            </a:r>
            <a:r>
              <a:rPr lang="ru-RU" sz="2600" dirty="0"/>
              <a:t> </a:t>
            </a:r>
            <a:r>
              <a:rPr lang="ru-RU" sz="2600" dirty="0" err="1"/>
              <a:t>конкурувати</a:t>
            </a:r>
            <a:r>
              <a:rPr lang="ru-RU" sz="2600" dirty="0"/>
              <a:t> з </a:t>
            </a:r>
            <a:r>
              <a:rPr lang="ru-RU" sz="2600" dirty="0" err="1" smtClean="0"/>
              <a:t>більшими</a:t>
            </a:r>
            <a:r>
              <a:rPr lang="ru-RU" sz="2600" dirty="0" smtClean="0"/>
              <a:t> </a:t>
            </a:r>
            <a:r>
              <a:rPr lang="ru-RU" sz="2600" dirty="0" err="1"/>
              <a:t>підприємствами</a:t>
            </a:r>
            <a:r>
              <a:rPr lang="ru-RU" sz="2600" dirty="0"/>
              <a:t>, </a:t>
            </a:r>
            <a:r>
              <a:rPr lang="ru-RU" sz="2600" dirty="0" err="1"/>
              <a:t>використовуючи</a:t>
            </a:r>
            <a:r>
              <a:rPr lang="ru-RU" sz="2600" dirty="0"/>
              <a:t> при </a:t>
            </a:r>
            <a:r>
              <a:rPr lang="ru-RU" sz="2600" dirty="0" err="1"/>
              <a:t>цьому</a:t>
            </a:r>
            <a:r>
              <a:rPr lang="ru-RU" sz="2600" dirty="0"/>
              <a:t> </a:t>
            </a:r>
            <a:r>
              <a:rPr lang="ru-RU" sz="2600" dirty="0" err="1"/>
              <a:t>всі</a:t>
            </a:r>
            <a:r>
              <a:rPr lang="ru-RU" sz="2600" dirty="0"/>
              <a:t> </a:t>
            </a:r>
            <a:r>
              <a:rPr lang="ru-RU" sz="2600" dirty="0" err="1"/>
              <a:t>свої</a:t>
            </a:r>
            <a:r>
              <a:rPr lang="ru-RU" sz="2600" dirty="0"/>
              <a:t> </a:t>
            </a:r>
            <a:r>
              <a:rPr lang="ru-RU" sz="2600" dirty="0" err="1"/>
              <a:t>переваги</a:t>
            </a:r>
            <a:r>
              <a:rPr lang="ru-RU" sz="2600" dirty="0"/>
              <a:t>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7751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568952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участі</a:t>
            </a:r>
            <a:r>
              <a:rPr lang="ru-RU" b="1" i="1" dirty="0"/>
              <a:t> в </a:t>
            </a:r>
            <a:r>
              <a:rPr lang="ru-RU" b="1" i="1" dirty="0" err="1"/>
              <a:t>продукції</a:t>
            </a:r>
            <a:r>
              <a:rPr lang="ru-RU" b="1" i="1" dirty="0"/>
              <a:t> великого </a:t>
            </a:r>
            <a:r>
              <a:rPr lang="ru-RU" b="1" i="1" dirty="0" err="1"/>
              <a:t>підприємства</a:t>
            </a:r>
            <a:r>
              <a:rPr lang="ru-RU" dirty="0"/>
              <a:t>.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/>
              <a:t>підприємства</a:t>
            </a:r>
            <a:r>
              <a:rPr lang="ru-RU" dirty="0"/>
              <a:t> як </a:t>
            </a:r>
            <a:r>
              <a:rPr lang="ru-RU" dirty="0" err="1"/>
              <a:t>субпідрядники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інвестиційних</a:t>
            </a:r>
            <a:r>
              <a:rPr lang="ru-RU" dirty="0" smtClean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виробляють</a:t>
            </a:r>
            <a:r>
              <a:rPr lang="ru-RU" dirty="0"/>
              <a:t> і </a:t>
            </a:r>
            <a:r>
              <a:rPr lang="ru-RU" dirty="0" err="1"/>
              <a:t>постачають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 smtClean="0"/>
              <a:t>комплектувальні</a:t>
            </a:r>
            <a:r>
              <a:rPr lang="ru-RU" dirty="0" smtClean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деталі</a:t>
            </a:r>
            <a:r>
              <a:rPr lang="ru-RU" dirty="0"/>
              <a:t>, </a:t>
            </a:r>
            <a:r>
              <a:rPr lang="ru-RU" dirty="0" err="1"/>
              <a:t>агрегати</a:t>
            </a:r>
            <a:r>
              <a:rPr lang="ru-RU" dirty="0"/>
              <a:t> для </a:t>
            </a:r>
            <a:r>
              <a:rPr lang="ru-RU" dirty="0" err="1"/>
              <a:t>продукції</a:t>
            </a:r>
            <a:r>
              <a:rPr lang="ru-RU" dirty="0"/>
              <a:t>, яку </a:t>
            </a:r>
            <a:r>
              <a:rPr lang="ru-RU" dirty="0" err="1"/>
              <a:t>випускають</a:t>
            </a:r>
            <a:r>
              <a:rPr lang="ru-RU" dirty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i="1" dirty="0" err="1"/>
              <a:t>Стратегія</a:t>
            </a:r>
            <a:r>
              <a:rPr lang="ru-RU" b="1" i="1" dirty="0"/>
              <a:t> </a:t>
            </a:r>
            <a:r>
              <a:rPr lang="ru-RU" b="1" i="1" dirty="0" err="1"/>
              <a:t>використання</a:t>
            </a:r>
            <a:r>
              <a:rPr lang="ru-RU" b="1" i="1" dirty="0"/>
              <a:t> </a:t>
            </a:r>
            <a:r>
              <a:rPr lang="ru-RU" b="1" i="1" dirty="0" err="1"/>
              <a:t>переваг</a:t>
            </a:r>
            <a:r>
              <a:rPr lang="ru-RU" b="1" i="1" dirty="0"/>
              <a:t> </a:t>
            </a:r>
            <a:r>
              <a:rPr lang="ru-RU" b="1" i="1" dirty="0" err="1"/>
              <a:t>великої</a:t>
            </a:r>
            <a:r>
              <a:rPr lang="ru-RU" b="1" i="1" dirty="0"/>
              <a:t> </a:t>
            </a:r>
            <a:r>
              <a:rPr lang="ru-RU" b="1" i="1" dirty="0" err="1"/>
              <a:t>фірми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smtClean="0"/>
              <a:t>франчайзинг </a:t>
            </a:r>
            <a:r>
              <a:rPr lang="ru-RU" dirty="0"/>
              <a:t>— система </a:t>
            </a:r>
            <a:r>
              <a:rPr lang="ru-RU" dirty="0" err="1"/>
              <a:t>договірних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великою </a:t>
            </a:r>
            <a:r>
              <a:rPr lang="ru-RU" dirty="0" err="1" smtClean="0"/>
              <a:t>компанією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франчайзером</a:t>
            </a:r>
            <a:r>
              <a:rPr lang="ru-RU" dirty="0"/>
              <a:t>) і невеликим </a:t>
            </a:r>
            <a:r>
              <a:rPr lang="ru-RU" dirty="0" err="1"/>
              <a:t>підприємством</a:t>
            </a:r>
            <a:r>
              <a:rPr lang="ru-RU" dirty="0"/>
              <a:t> (франшизою), за </a:t>
            </a:r>
            <a:r>
              <a:rPr lang="ru-RU" dirty="0" err="1" smtClean="0"/>
              <a:t>якої</a:t>
            </a:r>
            <a:r>
              <a:rPr lang="ru-RU" dirty="0"/>
              <a:t> </a:t>
            </a:r>
            <a:r>
              <a:rPr lang="ru-RU" dirty="0" smtClean="0"/>
              <a:t>велика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франшизі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і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smtClean="0"/>
              <a:t>право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товарною маркою, </a:t>
            </a:r>
            <a:r>
              <a:rPr lang="ru-RU" dirty="0" err="1"/>
              <a:t>технологічними</a:t>
            </a:r>
            <a:r>
              <a:rPr lang="ru-RU" dirty="0"/>
              <a:t> </a:t>
            </a:r>
            <a:r>
              <a:rPr lang="ru-RU" dirty="0" err="1"/>
              <a:t>розробками</a:t>
            </a:r>
            <a:r>
              <a:rPr lang="ru-RU" dirty="0"/>
              <a:t>, </a:t>
            </a:r>
            <a:r>
              <a:rPr lang="ru-RU" dirty="0" smtClean="0"/>
              <a:t>об</a:t>
            </a:r>
            <a:r>
              <a:rPr lang="uk-UA" dirty="0" smtClean="0"/>
              <a:t>ладнанням.</a:t>
            </a:r>
          </a:p>
          <a:p>
            <a:pPr marL="0" indent="0" algn="just">
              <a:buNone/>
            </a:pPr>
            <a:r>
              <a:rPr lang="ru-RU" b="1" i="1" dirty="0" err="1" smtClean="0"/>
              <a:t>Стратегію</a:t>
            </a:r>
            <a:r>
              <a:rPr lang="ru-RU" b="1" i="1" dirty="0" smtClean="0"/>
              <a:t> </a:t>
            </a:r>
            <a:r>
              <a:rPr lang="ru-RU" b="1" i="1" dirty="0" err="1"/>
              <a:t>інтеграції</a:t>
            </a:r>
            <a:r>
              <a:rPr lang="ru-RU" b="1" i="1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варіантів</a:t>
            </a:r>
            <a:r>
              <a:rPr lang="ru-RU" dirty="0"/>
              <a:t> </a:t>
            </a:r>
            <a:r>
              <a:rPr lang="ru-RU" dirty="0" err="1" smtClean="0"/>
              <a:t>об’єднання</a:t>
            </a:r>
            <a:r>
              <a:rPr lang="ru-RU" dirty="0"/>
              <a:t>, </a:t>
            </a:r>
            <a:r>
              <a:rPr lang="ru-RU" dirty="0" err="1"/>
              <a:t>поглинання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альянсів</a:t>
            </a:r>
            <a:r>
              <a:rPr lang="ru-RU" dirty="0"/>
              <a:t> невеликих </a:t>
            </a:r>
            <a:r>
              <a:rPr lang="ru-RU" dirty="0" err="1" smtClean="0"/>
              <a:t>підприємств</a:t>
            </a:r>
            <a:r>
              <a:rPr lang="ru-RU" dirty="0"/>
              <a:t> </a:t>
            </a:r>
            <a:r>
              <a:rPr lang="ru-RU" dirty="0" smtClean="0"/>
              <a:t> для </a:t>
            </a:r>
            <a:r>
              <a:rPr lang="ru-RU" dirty="0" err="1"/>
              <a:t>утримання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 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ринку.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81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207"/>
            <a:ext cx="7467600" cy="526473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життєвий цикл галузевого ринку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424936" cy="5997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життєвого</a:t>
            </a:r>
            <a:r>
              <a:rPr lang="ru-RU" sz="2000" dirty="0"/>
              <a:t> </a:t>
            </a:r>
            <a:r>
              <a:rPr lang="ru-RU" sz="2000" dirty="0" smtClean="0"/>
              <a:t>циклу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галузеві</a:t>
            </a:r>
            <a:r>
              <a:rPr lang="ru-RU" sz="2000" dirty="0"/>
              <a:t> ринки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 smtClean="0"/>
              <a:t>поділити</a:t>
            </a:r>
            <a:r>
              <a:rPr lang="ru-RU" sz="2000" dirty="0" smtClean="0"/>
              <a:t> </a:t>
            </a:r>
            <a:r>
              <a:rPr lang="uk-UA" sz="2000" dirty="0" smtClean="0"/>
              <a:t>на </a:t>
            </a:r>
            <a:r>
              <a:rPr lang="uk-UA" sz="2000" dirty="0"/>
              <a:t>три групи:</a:t>
            </a:r>
          </a:p>
          <a:p>
            <a:r>
              <a:rPr lang="uk-UA" sz="2000" dirty="0" smtClean="0"/>
              <a:t>нові</a:t>
            </a:r>
            <a:r>
              <a:rPr lang="uk-UA" sz="2000" dirty="0"/>
              <a:t>, перспективні;</a:t>
            </a:r>
          </a:p>
          <a:p>
            <a:r>
              <a:rPr lang="uk-UA" sz="2000" dirty="0" smtClean="0"/>
              <a:t>зрілі</a:t>
            </a:r>
            <a:r>
              <a:rPr lang="uk-UA" sz="2000" dirty="0"/>
              <a:t>;</a:t>
            </a:r>
          </a:p>
          <a:p>
            <a:r>
              <a:rPr lang="uk-UA" sz="2000" dirty="0" smtClean="0"/>
              <a:t>неперспективні</a:t>
            </a:r>
            <a:r>
              <a:rPr lang="uk-UA" sz="2000" dirty="0"/>
              <a:t>, які переживають спад.</a:t>
            </a:r>
          </a:p>
          <a:p>
            <a:pPr marL="0" indent="0">
              <a:buNone/>
            </a:pPr>
            <a:r>
              <a:rPr lang="ru-RU" sz="2000" dirty="0"/>
              <a:t>На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стадії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галузевого</a:t>
            </a:r>
            <a:r>
              <a:rPr lang="ru-RU" sz="2000" dirty="0"/>
              <a:t> ринку </a:t>
            </a:r>
            <a:r>
              <a:rPr lang="ru-RU" sz="2000" dirty="0" err="1"/>
              <a:t>підприємству</a:t>
            </a:r>
            <a:r>
              <a:rPr lang="ru-RU" sz="2000" dirty="0"/>
              <a:t> </a:t>
            </a:r>
            <a:r>
              <a:rPr lang="ru-RU" sz="2000" dirty="0" err="1" smtClean="0"/>
              <a:t>потріб</a:t>
            </a:r>
            <a:r>
              <a:rPr lang="uk-UA" sz="2000" dirty="0" smtClean="0"/>
              <a:t>ні </a:t>
            </a:r>
            <a:r>
              <a:rPr lang="uk-UA" sz="2000" dirty="0"/>
              <a:t>різні стратегії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4249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1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548680"/>
          </a:xfrm>
        </p:spPr>
        <p:txBody>
          <a:bodyPr>
            <a:normAutofit/>
          </a:bodyPr>
          <a:lstStyle/>
          <a:p>
            <a:r>
              <a:rPr lang="ru-RU" sz="2400" i="1" dirty="0" err="1"/>
              <a:t>Стратегії</a:t>
            </a:r>
            <a:r>
              <a:rPr lang="ru-RU" sz="2400" i="1" dirty="0"/>
              <a:t> </a:t>
            </a:r>
            <a:r>
              <a:rPr lang="ru-RU" sz="2400" i="1" dirty="0" err="1"/>
              <a:t>підприємств</a:t>
            </a:r>
            <a:r>
              <a:rPr lang="ru-RU" sz="2400" i="1" dirty="0"/>
              <a:t> </a:t>
            </a:r>
            <a:r>
              <a:rPr lang="ru-RU" sz="2400" i="1" dirty="0" smtClean="0"/>
              <a:t>на </a:t>
            </a:r>
            <a:r>
              <a:rPr lang="ru-RU" sz="2400" b="1" i="1" dirty="0" err="1"/>
              <a:t>нових</a:t>
            </a:r>
            <a:r>
              <a:rPr lang="ru-RU" sz="2400" i="1" dirty="0"/>
              <a:t> </a:t>
            </a:r>
            <a:r>
              <a:rPr lang="ru-RU" sz="2400" i="1" dirty="0" err="1"/>
              <a:t>галузевих</a:t>
            </a:r>
            <a:r>
              <a:rPr lang="ru-RU" sz="2400" i="1" dirty="0"/>
              <a:t> ринках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8748464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галузеві</a:t>
            </a:r>
            <a:r>
              <a:rPr lang="ru-RU" sz="2800" dirty="0"/>
              <a:t> ринки </a:t>
            </a:r>
            <a:r>
              <a:rPr lang="ru-RU" sz="2800" dirty="0" err="1"/>
              <a:t>вважають</a:t>
            </a:r>
            <a:r>
              <a:rPr lang="ru-RU" sz="2800" dirty="0"/>
              <a:t> </a:t>
            </a:r>
            <a:r>
              <a:rPr lang="ru-RU" sz="2800" dirty="0" err="1"/>
              <a:t>привабливими</a:t>
            </a:r>
            <a:r>
              <a:rPr lang="ru-RU" sz="2800" dirty="0"/>
              <a:t> та </a:t>
            </a:r>
            <a:r>
              <a:rPr lang="ru-RU" sz="2800" dirty="0" err="1" smtClean="0"/>
              <a:t>перспективними</a:t>
            </a:r>
            <a:r>
              <a:rPr lang="ru-RU" sz="2800" dirty="0"/>
              <a:t> </a:t>
            </a:r>
            <a:r>
              <a:rPr lang="ru-RU" sz="2800" dirty="0" smtClean="0"/>
              <a:t>для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. Вони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i="1" dirty="0" err="1"/>
              <a:t>особливості</a:t>
            </a:r>
            <a:r>
              <a:rPr lang="ru-RU" sz="2800" dirty="0"/>
              <a:t>: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dirty="0" err="1" smtClean="0"/>
              <a:t>підприємства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err="1"/>
              <a:t>власники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 smtClean="0"/>
              <a:t>розробок</a:t>
            </a:r>
            <a:r>
              <a:rPr lang="ru-RU" sz="2800" dirty="0"/>
              <a:t> </a:t>
            </a:r>
            <a:r>
              <a:rPr lang="ru-RU" sz="2800" dirty="0" err="1" smtClean="0"/>
              <a:t>патентують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охороняють</a:t>
            </a:r>
            <a:r>
              <a:rPr lang="ru-RU" sz="2800" dirty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(основа </a:t>
            </a:r>
            <a:r>
              <a:rPr lang="ru-RU" sz="2800" dirty="0" err="1" smtClean="0"/>
              <a:t>виникнення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ринків</a:t>
            </a:r>
            <a:r>
              <a:rPr lang="ru-RU" sz="2800" dirty="0" smtClean="0"/>
              <a:t>),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забезпечити</a:t>
            </a:r>
            <a:r>
              <a:rPr lang="ru-RU" sz="2800" dirty="0"/>
              <a:t> </a:t>
            </a:r>
            <a:r>
              <a:rPr lang="ru-RU" sz="2800" dirty="0" err="1"/>
              <a:t>важливі</a:t>
            </a:r>
            <a:r>
              <a:rPr lang="ru-RU" sz="2800" dirty="0"/>
              <a:t> </a:t>
            </a:r>
            <a:r>
              <a:rPr lang="ru-RU" sz="2800" dirty="0" err="1" smtClean="0"/>
              <a:t>конкурентні</a:t>
            </a:r>
            <a:r>
              <a:rPr lang="ru-RU" sz="2800" dirty="0"/>
              <a:t> </a:t>
            </a:r>
            <a:r>
              <a:rPr lang="uk-UA" sz="2800" dirty="0" smtClean="0"/>
              <a:t>переваги</a:t>
            </a:r>
            <a:r>
              <a:rPr lang="uk-UA" sz="2800" dirty="0"/>
              <a:t>;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dirty="0" err="1" smtClean="0"/>
              <a:t>значні</a:t>
            </a:r>
            <a:r>
              <a:rPr lang="ru-RU" sz="2800" dirty="0" smtClean="0"/>
              <a:t> </a:t>
            </a:r>
            <a:r>
              <a:rPr lang="ru-RU" sz="2800" dirty="0" err="1"/>
              <a:t>розбіжності</a:t>
            </a:r>
            <a:r>
              <a:rPr lang="ru-RU" sz="2800" dirty="0"/>
              <a:t> в </a:t>
            </a:r>
            <a:r>
              <a:rPr lang="ru-RU" sz="2800" dirty="0" err="1"/>
              <a:t>якості</a:t>
            </a:r>
            <a:r>
              <a:rPr lang="ru-RU" sz="2800" dirty="0"/>
              <a:t> та характеристиках товару </a:t>
            </a:r>
            <a:r>
              <a:rPr lang="ru-RU" sz="2800" dirty="0" err="1" smtClean="0"/>
              <a:t>змушують</a:t>
            </a:r>
            <a:r>
              <a:rPr lang="ru-RU" sz="2800" dirty="0" smtClean="0"/>
              <a:t> </a:t>
            </a:r>
            <a:r>
              <a:rPr lang="ru-RU" sz="2800" dirty="0" err="1"/>
              <a:t>підприємство</a:t>
            </a:r>
            <a:r>
              <a:rPr lang="ru-RU" sz="2800" dirty="0"/>
              <a:t> </a:t>
            </a:r>
            <a:r>
              <a:rPr lang="ru-RU" sz="2800" dirty="0" err="1"/>
              <a:t>розробляти</a:t>
            </a:r>
            <a:r>
              <a:rPr lang="ru-RU" sz="2800" dirty="0"/>
              <a:t> </a:t>
            </a:r>
            <a:r>
              <a:rPr lang="ru-RU" sz="2800" dirty="0" err="1"/>
              <a:t>технології</a:t>
            </a:r>
            <a:r>
              <a:rPr lang="ru-RU" sz="2800" dirty="0"/>
              <a:t> </a:t>
            </a:r>
            <a:r>
              <a:rPr lang="ru-RU" sz="2800" dirty="0" err="1"/>
              <a:t>позиціювання</a:t>
            </a:r>
            <a:r>
              <a:rPr lang="ru-RU" sz="2800" dirty="0"/>
              <a:t> </a:t>
            </a:r>
            <a:r>
              <a:rPr lang="ru-RU" sz="2800" dirty="0" err="1" smtClean="0"/>
              <a:t>власної</a:t>
            </a:r>
            <a:r>
              <a:rPr lang="ru-RU" sz="2800" dirty="0" smtClean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, </a:t>
            </a:r>
            <a:r>
              <a:rPr lang="ru-RU" sz="2800" dirty="0" err="1"/>
              <a:t>маркетингові</a:t>
            </a:r>
            <a:r>
              <a:rPr lang="ru-RU" sz="2800" dirty="0"/>
              <a:t> </a:t>
            </a:r>
            <a:r>
              <a:rPr lang="ru-RU" sz="2800" dirty="0" err="1"/>
              <a:t>підходи</a:t>
            </a:r>
            <a:r>
              <a:rPr lang="ru-RU" sz="2800" dirty="0"/>
              <a:t> до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розповсюдження</a:t>
            </a:r>
            <a:r>
              <a:rPr lang="ru-RU" sz="2800" dirty="0"/>
              <a:t>;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dirty="0" err="1" smtClean="0"/>
              <a:t>вхідні</a:t>
            </a:r>
            <a:r>
              <a:rPr lang="ru-RU" sz="2800" dirty="0" smtClean="0"/>
              <a:t> </a:t>
            </a:r>
            <a:r>
              <a:rPr lang="ru-RU" sz="2800" dirty="0" err="1"/>
              <a:t>бар’єри</a:t>
            </a:r>
            <a:r>
              <a:rPr lang="ru-RU" sz="2800" dirty="0"/>
              <a:t> в </a:t>
            </a:r>
            <a:r>
              <a:rPr lang="ru-RU" sz="2800" dirty="0" err="1"/>
              <a:t>галузь</a:t>
            </a:r>
            <a:r>
              <a:rPr lang="ru-RU" sz="2800" dirty="0"/>
              <a:t> </a:t>
            </a:r>
            <a:r>
              <a:rPr lang="ru-RU" sz="2800" dirty="0" err="1"/>
              <a:t>відносно</a:t>
            </a:r>
            <a:r>
              <a:rPr lang="ru-RU" sz="2800" dirty="0"/>
              <a:t> </a:t>
            </a:r>
            <a:r>
              <a:rPr lang="ru-RU" sz="2800" dirty="0" err="1"/>
              <a:t>низькі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для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 smtClean="0"/>
              <a:t>підприємств</a:t>
            </a:r>
            <a:r>
              <a:rPr lang="ru-RU" sz="2800" dirty="0" smtClean="0"/>
              <a:t> </a:t>
            </a:r>
            <a:r>
              <a:rPr lang="ru-RU" sz="2800" dirty="0" err="1"/>
              <a:t>із</a:t>
            </a:r>
            <a:r>
              <a:rPr lang="ru-RU" sz="2800" dirty="0"/>
              <a:t> невеликими </a:t>
            </a:r>
            <a:r>
              <a:rPr lang="ru-RU" sz="2800" dirty="0" err="1"/>
              <a:t>фінансовими</a:t>
            </a:r>
            <a:r>
              <a:rPr lang="ru-RU" sz="2800" dirty="0"/>
              <a:t> </a:t>
            </a:r>
            <a:r>
              <a:rPr lang="ru-RU" sz="2800" dirty="0" err="1"/>
              <a:t>можливостями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3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</a:t>
            </a:r>
            <a:r>
              <a:rPr lang="uk-UA" b="1" dirty="0" smtClean="0"/>
              <a:t>нових</a:t>
            </a:r>
            <a:r>
              <a:rPr lang="uk-UA" dirty="0" smtClean="0"/>
              <a:t> галузевих ринків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40960" cy="5688632"/>
          </a:xfrm>
        </p:spPr>
        <p:txBody>
          <a:bodyPr>
            <a:normAutofit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dirty="0" err="1"/>
              <a:t>підприємствам</a:t>
            </a:r>
            <a:r>
              <a:rPr lang="ru-RU" dirty="0"/>
              <a:t> </a:t>
            </a:r>
            <a:r>
              <a:rPr lang="ru-RU" dirty="0" err="1"/>
              <a:t>бракує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про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смаки</a:t>
            </a:r>
            <a:r>
              <a:rPr lang="ru-RU" dirty="0"/>
              <a:t> й потреби </a:t>
            </a:r>
            <a:r>
              <a:rPr lang="ru-RU" dirty="0" err="1"/>
              <a:t>споживачів</a:t>
            </a:r>
            <a:r>
              <a:rPr lang="ru-RU" dirty="0"/>
              <a:t>;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консалтингових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аналізують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нові</a:t>
            </a:r>
            <a:r>
              <a:rPr lang="ru-RU" dirty="0"/>
              <a:t> ринки;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err="1"/>
              <a:t>споживачі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не </a:t>
            </a:r>
            <a:r>
              <a:rPr lang="ru-RU" dirty="0" err="1"/>
              <a:t>поспішають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очікують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досконаліших</a:t>
            </a:r>
            <a:r>
              <a:rPr lang="ru-RU" dirty="0"/>
              <a:t> і де</a:t>
            </a:r>
            <a:r>
              <a:rPr lang="uk-UA" dirty="0" err="1"/>
              <a:t>шевших</a:t>
            </a:r>
            <a:r>
              <a:rPr lang="uk-UA" dirty="0"/>
              <a:t> варіантів продукції;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/>
              <a:t> у </a:t>
            </a:r>
            <a:r>
              <a:rPr lang="ru-RU" dirty="0" err="1"/>
              <a:t>підприємств</a:t>
            </a:r>
            <a:r>
              <a:rPr lang="ru-RU" dirty="0"/>
              <a:t> часто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пошуком</a:t>
            </a:r>
            <a:r>
              <a:rPr lang="ru-RU" dirty="0"/>
              <a:t> </a:t>
            </a:r>
            <a:r>
              <a:rPr lang="ru-RU" dirty="0" err="1"/>
              <a:t>надійних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матеріалів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uk-UA" dirty="0"/>
              <a:t>ресурсів;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/>
              <a:t> часто </a:t>
            </a:r>
            <a:r>
              <a:rPr lang="ru-RU" dirty="0" err="1"/>
              <a:t>бракує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компетентних</a:t>
            </a:r>
            <a:r>
              <a:rPr lang="ru-RU" dirty="0"/>
              <a:t> </a:t>
            </a:r>
            <a:r>
              <a:rPr lang="ru-RU" dirty="0" err="1"/>
              <a:t>менеджерів</a:t>
            </a:r>
            <a:r>
              <a:rPr lang="ru-RU" dirty="0"/>
              <a:t> для </a:t>
            </a:r>
            <a:r>
              <a:rPr lang="ru-RU" dirty="0" err="1"/>
              <a:t>утримання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ринку,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; </a:t>
            </a:r>
            <a:r>
              <a:rPr lang="ru-RU" dirty="0" err="1"/>
              <a:t>цю</a:t>
            </a:r>
            <a:r>
              <a:rPr lang="ru-RU" dirty="0"/>
              <a:t> проблему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розв’язати</a:t>
            </a:r>
            <a:r>
              <a:rPr lang="ru-RU" dirty="0"/>
              <a:t>, </a:t>
            </a:r>
            <a:r>
              <a:rPr lang="ru-RU" dirty="0" err="1"/>
              <a:t>об’єднавшись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конкурентами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фінансово</a:t>
            </a:r>
            <a:r>
              <a:rPr lang="ru-RU" dirty="0"/>
              <a:t> </a:t>
            </a:r>
            <a:r>
              <a:rPr lang="ru-RU" dirty="0" err="1"/>
              <a:t>сильними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</a:t>
            </a:r>
            <a:endParaRPr lang="uk-UA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20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/>
              <a:t>Нові</a:t>
            </a:r>
            <a:r>
              <a:rPr lang="ru-RU" sz="2800" i="1" dirty="0"/>
              <a:t> </a:t>
            </a:r>
            <a:r>
              <a:rPr lang="ru-RU" sz="2800" i="1" dirty="0" err="1"/>
              <a:t>галузеві</a:t>
            </a:r>
            <a:r>
              <a:rPr lang="ru-RU" sz="2800" i="1" dirty="0"/>
              <a:t> ринки </a:t>
            </a:r>
            <a:r>
              <a:rPr lang="ru-RU" sz="2800" i="1" dirty="0" err="1"/>
              <a:t>вимагають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 </a:t>
            </a:r>
            <a:r>
              <a:rPr lang="ru-RU" sz="2800" i="1" dirty="0" err="1"/>
              <a:t>прийняття</a:t>
            </a:r>
            <a:r>
              <a:rPr lang="ru-RU" sz="2800" i="1" dirty="0"/>
              <a:t> таких </a:t>
            </a:r>
            <a:r>
              <a:rPr lang="ru-RU" sz="2800" b="1" i="1" dirty="0" err="1"/>
              <a:t>стратегічних</a:t>
            </a:r>
            <a:r>
              <a:rPr lang="ru-RU" sz="2800" b="1" i="1" dirty="0"/>
              <a:t> </a:t>
            </a:r>
            <a:r>
              <a:rPr lang="ru-RU" sz="2800" b="1" i="1" dirty="0" err="1"/>
              <a:t>рішень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352928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1.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союзи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 smtClean="0"/>
              <a:t>підприємствами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і </a:t>
            </a:r>
            <a:r>
              <a:rPr lang="ru-RU" dirty="0" err="1"/>
              <a:t>можливості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uk-UA" dirty="0" smtClean="0"/>
              <a:t>можливостей </a:t>
            </a:r>
            <a:r>
              <a:rPr lang="uk-UA" dirty="0"/>
              <a:t>і бажання об’єднатися з іншими підприємствами, </a:t>
            </a:r>
            <a:r>
              <a:rPr lang="uk-UA" dirty="0" smtClean="0"/>
              <a:t>слід застосовувати </a:t>
            </a:r>
            <a:r>
              <a:rPr lang="uk-UA" dirty="0"/>
              <a:t>стратегію фокусування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то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 в </a:t>
            </a:r>
            <a:r>
              <a:rPr lang="ru-RU" dirty="0" err="1" smtClean="0"/>
              <a:t>новій</a:t>
            </a:r>
            <a:r>
              <a:rPr lang="ru-RU" dirty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диференціації</a:t>
            </a:r>
            <a:r>
              <a:rPr lang="ru-RU" dirty="0"/>
              <a:t>, </a:t>
            </a:r>
            <a:r>
              <a:rPr lang="ru-RU" dirty="0" err="1"/>
              <a:t>спрямовану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uk-UA" dirty="0" smtClean="0"/>
              <a:t>підвищення </a:t>
            </a:r>
            <a:r>
              <a:rPr lang="uk-UA" dirty="0"/>
              <a:t>якості </a:t>
            </a:r>
            <a:r>
              <a:rPr lang="uk-UA" dirty="0" smtClean="0"/>
              <a:t>товару.</a:t>
            </a:r>
          </a:p>
          <a:p>
            <a:pPr marL="0" indent="0" algn="just">
              <a:buNone/>
            </a:pPr>
            <a:r>
              <a:rPr lang="ru-RU" dirty="0" smtClean="0"/>
              <a:t>3. Активно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 smtClean="0"/>
              <a:t>підвищувати</a:t>
            </a:r>
            <a:r>
              <a:rPr lang="ru-RU" dirty="0" smtClean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поліпшувати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дизайн,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smtClean="0"/>
              <a:t>ка</a:t>
            </a:r>
            <a:r>
              <a:rPr lang="uk-UA" dirty="0" err="1" smtClean="0"/>
              <a:t>нали</a:t>
            </a:r>
            <a:r>
              <a:rPr lang="uk-UA" dirty="0" smtClean="0"/>
              <a:t> </a:t>
            </a:r>
            <a:r>
              <a:rPr lang="uk-UA" dirty="0"/>
              <a:t>збуту.</a:t>
            </a:r>
          </a:p>
        </p:txBody>
      </p:sp>
    </p:spTree>
    <p:extLst>
      <p:ext uri="{BB962C8B-B14F-4D97-AF65-F5344CB8AC3E}">
        <p14:creationId xmlns:p14="http://schemas.microsoft.com/office/powerpoint/2010/main" val="2698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err="1" smtClean="0"/>
              <a:t>Нові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галузеві</a:t>
            </a:r>
            <a:r>
              <a:rPr lang="ru-RU" sz="3200" i="1" dirty="0" smtClean="0"/>
              <a:t> ринки </a:t>
            </a:r>
            <a:r>
              <a:rPr lang="ru-RU" sz="3200" i="1" dirty="0" err="1" smtClean="0"/>
              <a:t>вимагають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> </a:t>
            </a:r>
            <a:r>
              <a:rPr lang="ru-RU" sz="3200" i="1" dirty="0" err="1"/>
              <a:t>прийняття</a:t>
            </a:r>
            <a:r>
              <a:rPr lang="ru-RU" sz="3200" i="1" dirty="0"/>
              <a:t> таких </a:t>
            </a:r>
            <a:r>
              <a:rPr lang="ru-RU" sz="3200" b="1" i="1" dirty="0" err="1"/>
              <a:t>стратегічних</a:t>
            </a:r>
            <a:r>
              <a:rPr lang="ru-RU" sz="3200" b="1" i="1" dirty="0"/>
              <a:t> </a:t>
            </a:r>
            <a:r>
              <a:rPr lang="ru-RU" sz="3200" b="1" i="1" dirty="0" err="1"/>
              <a:t>рішень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2493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 smtClean="0"/>
              <a:t>Освоювати</a:t>
            </a:r>
            <a:r>
              <a:rPr lang="ru-RU" dirty="0" smtClean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,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розширювати</a:t>
            </a:r>
            <a:r>
              <a:rPr lang="ru-RU" dirty="0"/>
              <a:t> </a:t>
            </a:r>
            <a:r>
              <a:rPr lang="ru-RU" dirty="0" err="1"/>
              <a:t>географію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/>
              <a:t>користування</a:t>
            </a:r>
            <a:r>
              <a:rPr lang="ru-RU" dirty="0"/>
              <a:t> товарами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легким </a:t>
            </a:r>
            <a:r>
              <a:rPr lang="ru-RU" dirty="0" smtClean="0"/>
              <a:t>для </a:t>
            </a:r>
            <a:r>
              <a:rPr lang="uk-UA" dirty="0" smtClean="0"/>
              <a:t>споживачів </a:t>
            </a:r>
            <a:r>
              <a:rPr lang="uk-UA" dirty="0"/>
              <a:t>і фінансово </a:t>
            </a:r>
            <a:r>
              <a:rPr lang="uk-UA" dirty="0" smtClean="0"/>
              <a:t>необтяжливим.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/>
              <a:t>інформаційну</a:t>
            </a:r>
            <a:r>
              <a:rPr lang="ru-RU" dirty="0"/>
              <a:t>, </a:t>
            </a:r>
            <a:r>
              <a:rPr lang="ru-RU" dirty="0" err="1"/>
              <a:t>іміджеву</a:t>
            </a:r>
            <a:r>
              <a:rPr lang="ru-RU" dirty="0"/>
              <a:t> рекламу </a:t>
            </a:r>
            <a:r>
              <a:rPr lang="ru-RU" dirty="0" smtClean="0"/>
              <a:t>для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товарами, </a:t>
            </a:r>
            <a:r>
              <a:rPr lang="ru-RU" dirty="0" err="1"/>
              <a:t>формувати</a:t>
            </a:r>
            <a:r>
              <a:rPr lang="ru-RU" dirty="0"/>
              <a:t> в них </a:t>
            </a:r>
            <a:r>
              <a:rPr lang="ru-RU" dirty="0" err="1" smtClean="0"/>
              <a:t>позитивне</a:t>
            </a:r>
            <a:r>
              <a:rPr lang="ru-RU" dirty="0"/>
              <a:t> </a:t>
            </a:r>
            <a:r>
              <a:rPr lang="uk-UA" dirty="0" smtClean="0"/>
              <a:t>враження </a:t>
            </a:r>
            <a:r>
              <a:rPr lang="uk-UA" dirty="0"/>
              <a:t>про підприємство.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 smtClean="0"/>
              <a:t>появу</a:t>
            </a:r>
            <a:r>
              <a:rPr lang="ru-RU" dirty="0" smtClean="0"/>
              <a:t> пер</a:t>
            </a:r>
            <a:r>
              <a:rPr lang="uk-UA" dirty="0" err="1" smtClean="0"/>
              <a:t>спективних</a:t>
            </a:r>
            <a:r>
              <a:rPr lang="uk-UA" dirty="0" smtClean="0"/>
              <a:t> </a:t>
            </a:r>
            <a:r>
              <a:rPr lang="uk-UA" dirty="0"/>
              <a:t>розробок.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 smtClean="0"/>
              <a:t>Знижувати</a:t>
            </a:r>
            <a:r>
              <a:rPr lang="ru-RU" dirty="0" smtClean="0"/>
              <a:t> </a:t>
            </a:r>
            <a:r>
              <a:rPr lang="ru-RU" dirty="0" err="1"/>
              <a:t>ціни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smtClean="0"/>
              <a:t>Бути </a:t>
            </a:r>
            <a:r>
              <a:rPr lang="ru-RU" dirty="0" err="1"/>
              <a:t>готовими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на </a:t>
            </a:r>
            <a:r>
              <a:rPr lang="ru-RU" dirty="0" err="1"/>
              <a:t>галузевому</a:t>
            </a:r>
            <a:r>
              <a:rPr lang="ru-RU" dirty="0"/>
              <a:t> ринку </a:t>
            </a:r>
            <a:r>
              <a:rPr lang="ru-RU" dirty="0" err="1"/>
              <a:t>сильних</a:t>
            </a:r>
            <a:r>
              <a:rPr lang="ru-RU" dirty="0"/>
              <a:t>, </a:t>
            </a:r>
            <a:r>
              <a:rPr lang="ru-RU" dirty="0" err="1" smtClean="0"/>
              <a:t>фінансово</a:t>
            </a:r>
            <a:r>
              <a:rPr lang="ru-RU" dirty="0" smtClean="0"/>
              <a:t> </a:t>
            </a:r>
            <a:r>
              <a:rPr lang="ru-RU" dirty="0" err="1"/>
              <a:t>потужних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агресивні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15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1075</TotalTime>
  <Words>3326</Words>
  <Application>Microsoft Office PowerPoint</Application>
  <PresentationFormat>Экран (4:3)</PresentationFormat>
  <Paragraphs>185</Paragraphs>
  <Slides>47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Calibri</vt:lpstr>
      <vt:lpstr>Century Schoolbook</vt:lpstr>
      <vt:lpstr>Courier New</vt:lpstr>
      <vt:lpstr>Wingdings</vt:lpstr>
      <vt:lpstr>Wingdings 2</vt:lpstr>
      <vt:lpstr>Эркер</vt:lpstr>
      <vt:lpstr>Тема 6-3. Стратегії розвитку бізнесу. Конкурентні стратегії</vt:lpstr>
      <vt:lpstr>  план  1. Стратегії підприємства в залежності від розвитку галузевого ринку 2. Стратегії підприємства в залежності від частки галузевого ринку</vt:lpstr>
      <vt:lpstr>Презентация PowerPoint</vt:lpstr>
      <vt:lpstr>  1. Стратегії підприємства в залежності від розвитку галузевого ринку</vt:lpstr>
      <vt:lpstr>життєвий цикл галузевого ринку</vt:lpstr>
      <vt:lpstr>Стратегії підприємств на нових галузевих ринках</vt:lpstr>
      <vt:lpstr>Особливості нових галузевих ринків</vt:lpstr>
      <vt:lpstr>Нові галузеві ринки вимагають  прийняття таких стратегічних рішень</vt:lpstr>
      <vt:lpstr>Нові галузеві ринки вимагають  прийняття таких стратегічних рішень</vt:lpstr>
      <vt:lpstr>Презентация PowerPoint</vt:lpstr>
      <vt:lpstr>Перехід до стадії зрілості зумовлює значні зміни на галузевому ринку</vt:lpstr>
      <vt:lpstr>Перехід до стадії зрілості зумовлює значні зміни на галузевому ринку</vt:lpstr>
      <vt:lpstr>Перехід до стадії зрілості зумовлює значні зміни на галузевому ринку</vt:lpstr>
      <vt:lpstr>На зрілому галузевому ринку підприємства наражаються на такі небезпеки</vt:lpstr>
      <vt:lpstr>Зрілі галузеві ринки вимагають  прийняття таких стратегічних рішень</vt:lpstr>
      <vt:lpstr>Зрілі галузеві ринки вимагають  прийняття таких стратегічних рішень</vt:lpstr>
      <vt:lpstr>Вибір оптимальної стратегії на неперспективних ринках залежить від таких факторів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Стратегії підприємства залежно від частки галузевого ринку</vt:lpstr>
      <vt:lpstr>2.1. Стратегії лідерів галузевого ринку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2.2. Стратегії підприємств — переслідувачів  лідерів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2.3. Стратегії послідовників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2.4. Стратегії підприємств-аутсайдерів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Стратегії розвитку бізнесу</dc:title>
  <dc:creator>Лена</dc:creator>
  <cp:lastModifiedBy>Таня</cp:lastModifiedBy>
  <cp:revision>65</cp:revision>
  <dcterms:created xsi:type="dcterms:W3CDTF">2014-10-19T17:49:18Z</dcterms:created>
  <dcterms:modified xsi:type="dcterms:W3CDTF">2021-03-10T09:44:46Z</dcterms:modified>
</cp:coreProperties>
</file>