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69" r:id="rId5"/>
    <p:sldId id="258" r:id="rId6"/>
    <p:sldId id="259" r:id="rId7"/>
    <p:sldId id="260" r:id="rId8"/>
    <p:sldId id="270" r:id="rId9"/>
    <p:sldId id="266" r:id="rId10"/>
    <p:sldId id="262" r:id="rId11"/>
    <p:sldId id="264" r:id="rId12"/>
    <p:sldId id="263" r:id="rId13"/>
    <p:sldId id="271" r:id="rId14"/>
    <p:sldId id="272" r:id="rId15"/>
    <p:sldId id="273" r:id="rId16"/>
    <p:sldId id="274" r:id="rId17"/>
    <p:sldId id="265"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1/10/2024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err="1" smtClean="0"/>
              <a:t>Стейкходери</a:t>
            </a:r>
            <a:r>
              <a:rPr lang="uk-UA" dirty="0" smtClean="0"/>
              <a:t>: </a:t>
            </a:r>
            <a:r>
              <a:rPr lang="uk-UA" dirty="0" smtClean="0"/>
              <a:t>стратегічна соціальна відповідальність.</a:t>
            </a:r>
            <a:endParaRPr lang="ru-RU" dirty="0"/>
          </a:p>
        </p:txBody>
      </p:sp>
      <p:sp>
        <p:nvSpPr>
          <p:cNvPr id="3" name="Подзаголовок 2"/>
          <p:cNvSpPr>
            <a:spLocks noGrp="1"/>
          </p:cNvSpPr>
          <p:nvPr>
            <p:ph type="subTitle" idx="1"/>
          </p:nvPr>
        </p:nvSpPr>
        <p:spPr/>
        <p:txBody>
          <a:bodyPr/>
          <a:lstStyle/>
          <a:p>
            <a:r>
              <a:rPr lang="uk-UA" dirty="0" smtClean="0"/>
              <a:t>Масюк Олег Петрович</a:t>
            </a:r>
            <a:endParaRPr lang="ru-RU" dirty="0"/>
          </a:p>
        </p:txBody>
      </p:sp>
    </p:spTree>
    <p:extLst>
      <p:ext uri="{BB962C8B-B14F-4D97-AF65-F5344CB8AC3E}">
        <p14:creationId xmlns:p14="http://schemas.microsoft.com/office/powerpoint/2010/main" val="135703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smtClean="0"/>
              <a:t>КАРТИ </a:t>
            </a:r>
            <a:r>
              <a:rPr lang="ru-RU" b="0" dirty="0" smtClean="0"/>
              <a:t>СТЕЙКХОЛДЕРІВ:</a:t>
            </a:r>
            <a:endParaRPr lang="ru-RU" dirty="0"/>
          </a:p>
        </p:txBody>
      </p:sp>
      <p:sp>
        <p:nvSpPr>
          <p:cNvPr id="3" name="Текст 2"/>
          <p:cNvSpPr>
            <a:spLocks noGrp="1"/>
          </p:cNvSpPr>
          <p:nvPr>
            <p:ph type="body" idx="1"/>
          </p:nvPr>
        </p:nvSpPr>
        <p:spPr/>
        <p:txBody>
          <a:bodyPr/>
          <a:lstStyle/>
          <a:p>
            <a:r>
              <a:rPr lang="uk-UA" b="1" dirty="0" smtClean="0">
                <a:solidFill>
                  <a:srgbClr val="FF0000"/>
                </a:solidFill>
              </a:rPr>
              <a:t>Перший етап:</a:t>
            </a:r>
            <a:endParaRPr lang="ru-RU" b="1" dirty="0">
              <a:solidFill>
                <a:srgbClr val="FF0000"/>
              </a:solidFill>
            </a:endParaRPr>
          </a:p>
        </p:txBody>
      </p:sp>
      <p:sp>
        <p:nvSpPr>
          <p:cNvPr id="4" name="Текст 3"/>
          <p:cNvSpPr>
            <a:spLocks noGrp="1"/>
          </p:cNvSpPr>
          <p:nvPr>
            <p:ph type="body" sz="half" idx="15"/>
          </p:nvPr>
        </p:nvSpPr>
        <p:spPr/>
        <p:txBody>
          <a:bodyPr>
            <a:normAutofit/>
          </a:bodyPr>
          <a:lstStyle/>
          <a:p>
            <a:pPr algn="just"/>
            <a:r>
              <a:rPr lang="uk-UA" sz="1600" b="1" dirty="0" smtClean="0">
                <a:solidFill>
                  <a:srgbClr val="FF0000"/>
                </a:solidFill>
              </a:rPr>
              <a:t>Визначення кола суб’єктів: </a:t>
            </a:r>
            <a:r>
              <a:rPr lang="uk-UA" sz="1600" dirty="0" smtClean="0"/>
              <a:t>шляхом </a:t>
            </a:r>
            <a:r>
              <a:rPr lang="uk-UA" sz="1600" dirty="0" err="1" smtClean="0"/>
              <a:t>брейнстормінгу</a:t>
            </a:r>
            <a:r>
              <a:rPr lang="uk-UA" sz="1600" dirty="0" smtClean="0"/>
              <a:t> сформулюйте перелік груп, організацій та осіб, які справляють вплив або мають інтереси у сфері, що вас цікавить</a:t>
            </a:r>
            <a:r>
              <a:rPr lang="uk-UA" sz="1600" dirty="0" smtClean="0"/>
              <a:t>.</a:t>
            </a:r>
            <a:endParaRPr lang="uk-UA" sz="1600" dirty="0"/>
          </a:p>
        </p:txBody>
      </p:sp>
      <p:sp>
        <p:nvSpPr>
          <p:cNvPr id="5" name="Текст 4"/>
          <p:cNvSpPr>
            <a:spLocks noGrp="1"/>
          </p:cNvSpPr>
          <p:nvPr>
            <p:ph type="body" sz="quarter" idx="3"/>
          </p:nvPr>
        </p:nvSpPr>
        <p:spPr/>
        <p:txBody>
          <a:bodyPr/>
          <a:lstStyle/>
          <a:p>
            <a:r>
              <a:rPr lang="uk-UA" b="1" dirty="0" smtClean="0">
                <a:solidFill>
                  <a:srgbClr val="FF0000"/>
                </a:solidFill>
              </a:rPr>
              <a:t>Другий етап:</a:t>
            </a:r>
            <a:endParaRPr lang="ru-RU" b="1" dirty="0">
              <a:solidFill>
                <a:srgbClr val="FF0000"/>
              </a:solidFill>
            </a:endParaRPr>
          </a:p>
        </p:txBody>
      </p:sp>
      <p:sp>
        <p:nvSpPr>
          <p:cNvPr id="6" name="Текст 5"/>
          <p:cNvSpPr>
            <a:spLocks noGrp="1"/>
          </p:cNvSpPr>
          <p:nvPr>
            <p:ph type="body" sz="half" idx="16"/>
          </p:nvPr>
        </p:nvSpPr>
        <p:spPr/>
        <p:txBody>
          <a:bodyPr>
            <a:normAutofit fontScale="92500" lnSpcReduction="10000"/>
          </a:bodyPr>
          <a:lstStyle/>
          <a:p>
            <a:pPr algn="just"/>
            <a:r>
              <a:rPr lang="uk-UA" dirty="0" smtClean="0"/>
              <a:t>1) проаналізуйте біографії ключових </a:t>
            </a:r>
            <a:r>
              <a:rPr lang="uk-UA" dirty="0" err="1" smtClean="0"/>
              <a:t>стейкхолдерів</a:t>
            </a:r>
            <a:r>
              <a:rPr lang="uk-UA" dirty="0" smtClean="0"/>
              <a:t>;</a:t>
            </a:r>
          </a:p>
          <a:p>
            <a:pPr algn="just"/>
            <a:r>
              <a:rPr lang="uk-UA" dirty="0" smtClean="0"/>
              <a:t>2) вивчіть їх політичні, бізнесові, законотворчі та інші інтереси;</a:t>
            </a:r>
          </a:p>
          <a:p>
            <a:pPr algn="just"/>
            <a:r>
              <a:rPr lang="uk-UA" dirty="0" smtClean="0"/>
              <a:t>3) встановіть їх позицію щодо актуальних для вас питань;</a:t>
            </a:r>
          </a:p>
          <a:p>
            <a:pPr algn="just"/>
            <a:r>
              <a:rPr lang="uk-UA" dirty="0" smtClean="0"/>
              <a:t>4) з’ясуйте взаємозв’язки цих </a:t>
            </a:r>
            <a:r>
              <a:rPr lang="uk-UA" dirty="0" err="1" smtClean="0"/>
              <a:t>стейкхолдерів</a:t>
            </a:r>
            <a:r>
              <a:rPr lang="uk-UA" dirty="0" smtClean="0"/>
              <a:t> між собою;</a:t>
            </a:r>
          </a:p>
          <a:p>
            <a:pPr algn="just"/>
            <a:r>
              <a:rPr lang="uk-UA" dirty="0" smtClean="0"/>
              <a:t>5) розгляньте основних </a:t>
            </a:r>
            <a:r>
              <a:rPr lang="uk-UA" dirty="0" err="1" smtClean="0"/>
              <a:t>стейкхолдерів</a:t>
            </a:r>
            <a:r>
              <a:rPr lang="uk-UA" dirty="0" smtClean="0"/>
              <a:t> з погляду готовності долучитись.</a:t>
            </a:r>
            <a:endParaRPr lang="uk-UA" dirty="0"/>
          </a:p>
        </p:txBody>
      </p:sp>
      <p:sp>
        <p:nvSpPr>
          <p:cNvPr id="7" name="Текст 6"/>
          <p:cNvSpPr>
            <a:spLocks noGrp="1"/>
          </p:cNvSpPr>
          <p:nvPr>
            <p:ph type="body" sz="quarter" idx="13"/>
          </p:nvPr>
        </p:nvSpPr>
        <p:spPr/>
        <p:txBody>
          <a:bodyPr/>
          <a:lstStyle/>
          <a:p>
            <a:r>
              <a:rPr lang="uk-UA" b="1" dirty="0" smtClean="0">
                <a:solidFill>
                  <a:srgbClr val="FF0000"/>
                </a:solidFill>
              </a:rPr>
              <a:t>Третій етап:</a:t>
            </a:r>
            <a:endParaRPr lang="ru-RU" b="1" dirty="0">
              <a:solidFill>
                <a:srgbClr val="FF0000"/>
              </a:solidFill>
            </a:endParaRPr>
          </a:p>
        </p:txBody>
      </p:sp>
      <p:sp>
        <p:nvSpPr>
          <p:cNvPr id="8" name="Текст 7"/>
          <p:cNvSpPr>
            <a:spLocks noGrp="1"/>
          </p:cNvSpPr>
          <p:nvPr>
            <p:ph type="body" sz="half" idx="17"/>
          </p:nvPr>
        </p:nvSpPr>
        <p:spPr/>
        <p:txBody>
          <a:bodyPr>
            <a:normAutofit/>
          </a:bodyPr>
          <a:lstStyle/>
          <a:p>
            <a:pPr algn="just"/>
            <a:r>
              <a:rPr lang="uk-UA" b="1" dirty="0" smtClean="0">
                <a:solidFill>
                  <a:srgbClr val="FF0000"/>
                </a:solidFill>
              </a:rPr>
              <a:t>Побудова карти:</a:t>
            </a:r>
          </a:p>
          <a:p>
            <a:pPr algn="just"/>
            <a:r>
              <a:rPr lang="uk-UA" dirty="0" smtClean="0"/>
              <a:t>На цьому етапі важливо візуально зобразити всіх основних </a:t>
            </a:r>
            <a:r>
              <a:rPr lang="uk-UA" dirty="0" err="1" smtClean="0"/>
              <a:t>стейкхолдерів</a:t>
            </a:r>
            <a:r>
              <a:rPr lang="uk-UA" dirty="0" smtClean="0"/>
              <a:t> на карті обраного вами формату</a:t>
            </a:r>
            <a:r>
              <a:rPr lang="uk-UA" dirty="0" smtClean="0"/>
              <a:t>.</a:t>
            </a:r>
            <a:endParaRPr lang="uk-UA" dirty="0"/>
          </a:p>
        </p:txBody>
      </p:sp>
    </p:spTree>
    <p:extLst>
      <p:ext uri="{BB962C8B-B14F-4D97-AF65-F5344CB8AC3E}">
        <p14:creationId xmlns:p14="http://schemas.microsoft.com/office/powerpoint/2010/main" val="403132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Для </a:t>
            </a:r>
            <a:r>
              <a:rPr lang="ru-RU" dirty="0" err="1"/>
              <a:t>кожної</a:t>
            </a:r>
            <a:r>
              <a:rPr lang="ru-RU" dirty="0"/>
              <a:t> </a:t>
            </a:r>
            <a:r>
              <a:rPr lang="ru-RU" dirty="0" err="1"/>
              <a:t>групи</a:t>
            </a:r>
            <a:r>
              <a:rPr lang="ru-RU" dirty="0"/>
              <a:t> </a:t>
            </a:r>
            <a:r>
              <a:rPr lang="ru-RU" dirty="0" err="1"/>
              <a:t>стейкхолдерів</a:t>
            </a:r>
            <a:r>
              <a:rPr lang="ru-RU" dirty="0"/>
              <a:t> </a:t>
            </a:r>
            <a:r>
              <a:rPr lang="ru-RU" dirty="0" err="1"/>
              <a:t>існує</a:t>
            </a:r>
            <a:r>
              <a:rPr lang="ru-RU" dirty="0"/>
              <a:t> своя тактика </a:t>
            </a:r>
            <a:r>
              <a:rPr lang="ru-RU" dirty="0" err="1"/>
              <a:t>взаємодії</a:t>
            </a:r>
            <a:r>
              <a:rPr lang="ru-RU" dirty="0"/>
              <a:t>:</a:t>
            </a:r>
          </a:p>
        </p:txBody>
      </p:sp>
      <p:sp>
        <p:nvSpPr>
          <p:cNvPr id="3" name="Объект 2"/>
          <p:cNvSpPr>
            <a:spLocks noGrp="1"/>
          </p:cNvSpPr>
          <p:nvPr>
            <p:ph idx="1"/>
          </p:nvPr>
        </p:nvSpPr>
        <p:spPr/>
        <p:txBody>
          <a:bodyPr>
            <a:normAutofit fontScale="85000" lnSpcReduction="20000"/>
          </a:bodyPr>
          <a:lstStyle/>
          <a:p>
            <a:pPr algn="just"/>
            <a:r>
              <a:rPr lang="uk-UA" b="1" dirty="0" smtClean="0">
                <a:solidFill>
                  <a:srgbClr val="FF0000"/>
                </a:solidFill>
              </a:rPr>
              <a:t>«Прихильники»</a:t>
            </a:r>
            <a:r>
              <a:rPr lang="uk-UA" dirty="0" smtClean="0">
                <a:solidFill>
                  <a:srgbClr val="FF0000"/>
                </a:solidFill>
              </a:rPr>
              <a:t>.</a:t>
            </a:r>
            <a:r>
              <a:rPr lang="uk-UA" dirty="0" smtClean="0"/>
              <a:t> Низька важливість/високий вплив. Сюди потрапляють </a:t>
            </a:r>
            <a:r>
              <a:rPr lang="uk-UA" dirty="0" err="1" smtClean="0"/>
              <a:t>стейкхолдери</a:t>
            </a:r>
            <a:r>
              <a:rPr lang="uk-UA" dirty="0" smtClean="0"/>
              <a:t>, які можуть суттєво впливати на проект, але не зацікавлені у ньому. Вони можуть стати джерелом ризику, тому потребують ретельного спостереження та грамотного менеджменту.</a:t>
            </a:r>
          </a:p>
          <a:p>
            <a:pPr algn="just"/>
            <a:r>
              <a:rPr lang="uk-UA" b="1" dirty="0" smtClean="0">
                <a:solidFill>
                  <a:srgbClr val="FF0000"/>
                </a:solidFill>
              </a:rPr>
              <a:t>«Критики».</a:t>
            </a:r>
            <a:r>
              <a:rPr lang="uk-UA" dirty="0" smtClean="0"/>
              <a:t> Низька важливість/низький вплив. Ці особи частково залучені та відносно зацікавлені у проекті, але фактично нічого не вирішують. Увага менеджерів до них має бути мінімальною.</a:t>
            </a:r>
          </a:p>
          <a:p>
            <a:pPr algn="just"/>
            <a:r>
              <a:rPr lang="uk-UA" b="1" dirty="0" smtClean="0">
                <a:solidFill>
                  <a:srgbClr val="FF0000"/>
                </a:solidFill>
              </a:rPr>
              <a:t>«</a:t>
            </a:r>
            <a:r>
              <a:rPr lang="uk-UA" b="1" dirty="0" err="1" smtClean="0">
                <a:solidFill>
                  <a:srgbClr val="FF0000"/>
                </a:solidFill>
              </a:rPr>
              <a:t>Блокувальники</a:t>
            </a:r>
            <a:r>
              <a:rPr lang="uk-UA" b="1" dirty="0" smtClean="0">
                <a:solidFill>
                  <a:srgbClr val="FF0000"/>
                </a:solidFill>
              </a:rPr>
              <a:t>»</a:t>
            </a:r>
            <a:r>
              <a:rPr lang="uk-UA" dirty="0" smtClean="0"/>
              <a:t>. Висока важливість/низький вплив. </a:t>
            </a:r>
            <a:r>
              <a:rPr lang="uk-UA" dirty="0" err="1" smtClean="0"/>
              <a:t>Стейкхолдери</a:t>
            </a:r>
            <a:r>
              <a:rPr lang="uk-UA" dirty="0" smtClean="0"/>
              <a:t>, для яких проект є досить важливим, але на його результат вони не впливають. Необхідно інформувати їх про перебіг проекту та намагатися захистити їхні інтереси, оскільки самі вони нічого вдіяти не можуть.</a:t>
            </a:r>
          </a:p>
          <a:p>
            <a:pPr algn="just"/>
            <a:r>
              <a:rPr lang="uk-UA" dirty="0" smtClean="0">
                <a:solidFill>
                  <a:srgbClr val="FF0000"/>
                </a:solidFill>
              </a:rPr>
              <a:t>«Союзники».</a:t>
            </a:r>
            <a:r>
              <a:rPr lang="uk-UA" dirty="0" smtClean="0"/>
              <a:t> Висока важливість/високий вплив. Для цих людей дуже важливий проект, вони залучені до його реалізації та активно впливають на результати. Слід встановити з ними тісні робочі стосунки і стежити, щоб вони втратили інтерес до проект.</a:t>
            </a:r>
            <a:endParaRPr lang="uk-UA" dirty="0"/>
          </a:p>
        </p:txBody>
      </p:sp>
    </p:spTree>
    <p:extLst>
      <p:ext uri="{BB962C8B-B14F-4D97-AF65-F5344CB8AC3E}">
        <p14:creationId xmlns:p14="http://schemas.microsoft.com/office/powerpoint/2010/main" val="187718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err="1"/>
              <a:t>Базова</a:t>
            </a:r>
            <a:r>
              <a:rPr lang="ru-RU" b="0" dirty="0"/>
              <a:t> </a:t>
            </a:r>
            <a:r>
              <a:rPr lang="ru-RU" b="0" dirty="0" err="1"/>
              <a:t>матриця</a:t>
            </a:r>
            <a:r>
              <a:rPr lang="ru-RU" b="0" dirty="0"/>
              <a:t> </a:t>
            </a:r>
            <a:r>
              <a:rPr lang="ru-RU" b="0" dirty="0" err="1" smtClean="0"/>
              <a:t>стейкхолдерів</a:t>
            </a:r>
            <a:r>
              <a:rPr lang="ru-RU" b="0" dirty="0" smtClean="0"/>
              <a:t>: в</a:t>
            </a:r>
            <a:r>
              <a:rPr lang="uk-UA" b="0" dirty="0" err="1" smtClean="0"/>
              <a:t>ідкриття</a:t>
            </a:r>
            <a:r>
              <a:rPr lang="uk-UA" b="0" dirty="0" smtClean="0"/>
              <a:t> котячого кафе: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1039" y="1672281"/>
            <a:ext cx="5651156" cy="4530811"/>
          </a:xfrm>
        </p:spPr>
      </p:pic>
    </p:spTree>
    <p:extLst>
      <p:ext uri="{BB962C8B-B14F-4D97-AF65-F5344CB8AC3E}">
        <p14:creationId xmlns:p14="http://schemas.microsoft.com/office/powerpoint/2010/main" val="180906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Для чого потрібен діалог зі </a:t>
            </a:r>
            <a:r>
              <a:rPr lang="uk-UA" dirty="0" err="1" smtClean="0"/>
              <a:t>стейкхолдерами</a:t>
            </a:r>
            <a:r>
              <a:rPr lang="uk-UA" dirty="0" smtClean="0"/>
              <a:t>:</a:t>
            </a:r>
            <a:endParaRPr lang="ru-RU" dirty="0"/>
          </a:p>
        </p:txBody>
      </p:sp>
      <p:sp>
        <p:nvSpPr>
          <p:cNvPr id="3" name="Объект 2"/>
          <p:cNvSpPr>
            <a:spLocks noGrp="1"/>
          </p:cNvSpPr>
          <p:nvPr>
            <p:ph idx="1"/>
          </p:nvPr>
        </p:nvSpPr>
        <p:spPr>
          <a:xfrm>
            <a:off x="913795" y="2096064"/>
            <a:ext cx="6623827" cy="3695136"/>
          </a:xfrm>
        </p:spPr>
        <p:txBody>
          <a:bodyPr>
            <a:noAutofit/>
          </a:bodyPr>
          <a:lstStyle/>
          <a:p>
            <a:pPr algn="just"/>
            <a:r>
              <a:rPr lang="uk-UA" sz="1200" b="1" dirty="0" smtClean="0"/>
              <a:t>краще розуміти наслідки своєї діяльності, поліпшити свої послуги та продукти;</a:t>
            </a:r>
          </a:p>
          <a:p>
            <a:pPr algn="just"/>
            <a:r>
              <a:rPr lang="uk-UA" sz="1200" b="1" dirty="0" smtClean="0"/>
              <a:t>сформулювати свої цінності, місію, стратегію, зобов'язання та план дій;</a:t>
            </a:r>
          </a:p>
          <a:p>
            <a:pPr algn="just"/>
            <a:r>
              <a:rPr lang="uk-UA" sz="1200" b="1" dirty="0" smtClean="0"/>
              <a:t>сприяти отриманню схвалень регулятора;</a:t>
            </a:r>
          </a:p>
          <a:p>
            <a:pPr algn="just"/>
            <a:r>
              <a:rPr lang="uk-UA" sz="1200" b="1" dirty="0" smtClean="0"/>
              <a:t>зробити процеси звітування та моніторингу прозорішими;</a:t>
            </a:r>
          </a:p>
          <a:p>
            <a:pPr algn="just"/>
            <a:r>
              <a:rPr lang="uk-UA" sz="1200" b="1" dirty="0" smtClean="0"/>
              <a:t>краще керувати ризиками та репутацією;</a:t>
            </a:r>
          </a:p>
          <a:p>
            <a:pPr algn="just"/>
            <a:r>
              <a:rPr lang="uk-UA" sz="1200" b="1" dirty="0" smtClean="0"/>
              <a:t>активно покращувати відносини;</a:t>
            </a:r>
          </a:p>
          <a:p>
            <a:pPr algn="just"/>
            <a:r>
              <a:rPr lang="uk-UA" sz="1200" b="1" dirty="0" smtClean="0"/>
              <a:t>створювати соціальний капітал у громадах та завойовувати більшу довіру;</a:t>
            </a:r>
          </a:p>
          <a:p>
            <a:pPr algn="just"/>
            <a:r>
              <a:rPr lang="uk-UA" sz="1200" b="1" dirty="0" smtClean="0"/>
              <a:t>об’єднувати ресурси (знання, людські, грошові, технологічні) для вирішення</a:t>
            </a:r>
          </a:p>
          <a:p>
            <a:pPr algn="just"/>
            <a:r>
              <a:rPr lang="uk-UA" sz="1200" b="1" dirty="0" smtClean="0"/>
              <a:t>проблем та досягнення цілей, які не можуть бути досягнуті однією організацією;</a:t>
            </a:r>
          </a:p>
          <a:p>
            <a:pPr algn="just"/>
            <a:r>
              <a:rPr lang="uk-UA" sz="1200" b="1" dirty="0" smtClean="0"/>
              <a:t> відкривати нові стратегічні можливості, розвивати інновації;</a:t>
            </a:r>
          </a:p>
          <a:p>
            <a:pPr algn="just"/>
            <a:r>
              <a:rPr lang="uk-UA" sz="1200" b="1" dirty="0" smtClean="0"/>
              <a:t> краще контактувати та встановлювати більш довірчі відносини між компанією та її партнерами.</a:t>
            </a:r>
            <a:endParaRPr lang="uk-UA" sz="12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871" y="1935921"/>
            <a:ext cx="2931224" cy="4120464"/>
          </a:xfrm>
          <a:prstGeom prst="rect">
            <a:avLst/>
          </a:prstGeom>
        </p:spPr>
      </p:pic>
    </p:spTree>
    <p:extLst>
      <p:ext uri="{BB962C8B-B14F-4D97-AF65-F5344CB8AC3E}">
        <p14:creationId xmlns:p14="http://schemas.microsoft.com/office/powerpoint/2010/main" val="234104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ЄВРОПЕЙСЬКІ РЕАЛІЇ:</a:t>
            </a:r>
            <a:endParaRPr lang="ru-RU" dirty="0"/>
          </a:p>
        </p:txBody>
      </p:sp>
      <p:sp>
        <p:nvSpPr>
          <p:cNvPr id="3" name="Объект 2"/>
          <p:cNvSpPr>
            <a:spLocks noGrp="1"/>
          </p:cNvSpPr>
          <p:nvPr>
            <p:ph sz="half" idx="1"/>
          </p:nvPr>
        </p:nvSpPr>
        <p:spPr/>
        <p:txBody>
          <a:bodyPr>
            <a:normAutofit fontScale="85000" lnSpcReduction="20000"/>
          </a:bodyPr>
          <a:lstStyle/>
          <a:p>
            <a:pPr marL="0" indent="0" algn="just">
              <a:buNone/>
            </a:pPr>
            <a:r>
              <a:rPr lang="uk-UA" dirty="0" smtClean="0"/>
              <a:t>На рівні ЄС діалог із заінтересованими сторонами </a:t>
            </a:r>
            <a:r>
              <a:rPr lang="uk-UA" dirty="0" err="1" smtClean="0"/>
              <a:t>інституціолізовано</a:t>
            </a:r>
            <a:r>
              <a:rPr lang="uk-UA" dirty="0" smtClean="0"/>
              <a:t>. Ініціатором цього процесу в рамках Європейського Союзу стала Європейська Комісія. У 2003 році ця організація оголосила про створення Форуму </a:t>
            </a:r>
            <a:r>
              <a:rPr lang="uk-UA" dirty="0" err="1" smtClean="0"/>
              <a:t>стейкхолдерів</a:t>
            </a:r>
            <a:r>
              <a:rPr lang="uk-UA" dirty="0" smtClean="0"/>
              <a:t>, основною метою якого було підвищення обізнаності з концепцією КСВ, сприяння діалогу між бізнесом, організаціями громадянського суспільства, профспілками та іншими групами заінтересованих сторін. Основним «поштовхом» до створення Форуму стала Лісабонська конференція, що відбулася у 2000 році.</a:t>
            </a:r>
            <a:endParaRPr lang="uk-UA"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2556" y="2443956"/>
            <a:ext cx="4476750" cy="2990850"/>
          </a:xfrm>
        </p:spPr>
      </p:pic>
    </p:spTree>
    <p:extLst>
      <p:ext uri="{BB962C8B-B14F-4D97-AF65-F5344CB8AC3E}">
        <p14:creationId xmlns:p14="http://schemas.microsoft.com/office/powerpoint/2010/main" val="7895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0" dirty="0" smtClean="0">
                <a:solidFill>
                  <a:srgbClr val="FF0000"/>
                </a:solidFill>
              </a:rPr>
              <a:t>три основні причини для залучення </a:t>
            </a:r>
            <a:r>
              <a:rPr lang="uk-UA" b="0" dirty="0" err="1" smtClean="0">
                <a:solidFill>
                  <a:srgbClr val="FF0000"/>
                </a:solidFill>
              </a:rPr>
              <a:t>стейкхолдерів</a:t>
            </a:r>
            <a:r>
              <a:rPr lang="uk-UA" b="0" dirty="0" smtClean="0">
                <a:solidFill>
                  <a:srgbClr val="FF0000"/>
                </a:solidFill>
              </a:rPr>
              <a:t> до розробки</a:t>
            </a:r>
            <a:br>
              <a:rPr lang="uk-UA" b="0" dirty="0" smtClean="0">
                <a:solidFill>
                  <a:srgbClr val="FF0000"/>
                </a:solidFill>
              </a:rPr>
            </a:br>
            <a:r>
              <a:rPr lang="uk-UA" b="0" dirty="0" smtClean="0">
                <a:solidFill>
                  <a:srgbClr val="FF0000"/>
                </a:solidFill>
              </a:rPr>
              <a:t>політики компаній:</a:t>
            </a:r>
            <a:endParaRPr lang="uk-UA" dirty="0">
              <a:solidFill>
                <a:srgbClr val="FF0000"/>
              </a:solidFill>
            </a:endParaRPr>
          </a:p>
        </p:txBody>
      </p:sp>
      <p:sp>
        <p:nvSpPr>
          <p:cNvPr id="3" name="Объект 2"/>
          <p:cNvSpPr>
            <a:spLocks noGrp="1"/>
          </p:cNvSpPr>
          <p:nvPr>
            <p:ph sz="half" idx="1"/>
          </p:nvPr>
        </p:nvSpPr>
        <p:spPr>
          <a:xfrm>
            <a:off x="913794" y="2088319"/>
            <a:ext cx="9745967" cy="3702881"/>
          </a:xfrm>
        </p:spPr>
        <p:txBody>
          <a:bodyPr>
            <a:normAutofit fontScale="85000" lnSpcReduction="10000"/>
          </a:bodyPr>
          <a:lstStyle/>
          <a:p>
            <a:pPr algn="just"/>
            <a:r>
              <a:rPr lang="uk-UA" dirty="0" smtClean="0"/>
              <a:t>Участь </a:t>
            </a:r>
            <a:r>
              <a:rPr lang="uk-UA" dirty="0" err="1" smtClean="0"/>
              <a:t>стейкхолдерів</a:t>
            </a:r>
            <a:r>
              <a:rPr lang="uk-UA" dirty="0" smtClean="0"/>
              <a:t> надає політиці компаній більшої ефективності. Залучення заінтересованих сторін до розробки політики робить їх відповідальними за її впровадження. Більше того, це запобігає подальшим протестам проти прийнятих рішень. Урахування думок багатьох сторін діалогу дає змогу прийняти рішення, яке буде підтримане широким колом суспільства.</a:t>
            </a:r>
          </a:p>
          <a:p>
            <a:pPr algn="just"/>
            <a:r>
              <a:rPr lang="uk-UA" dirty="0" smtClean="0"/>
              <a:t>Участь </a:t>
            </a:r>
            <a:r>
              <a:rPr lang="uk-UA" dirty="0" err="1" smtClean="0"/>
              <a:t>стейкхолдерів</a:t>
            </a:r>
            <a:r>
              <a:rPr lang="uk-UA" dirty="0" smtClean="0"/>
              <a:t> підвищує легітимність політики завдяки демократичнішому процесу прийняття рішень. Питання сталого розвитку турбує все суспільство, а не лише чиновників, стратегів компаній і політиків. З погляду моралі, цінності, принципи, основні прогнози стають центральними в діалозі зі </a:t>
            </a:r>
            <a:r>
              <a:rPr lang="uk-UA" dirty="0" err="1" smtClean="0"/>
              <a:t>стейкхолдерами</a:t>
            </a:r>
            <a:r>
              <a:rPr lang="uk-UA" dirty="0" smtClean="0"/>
              <a:t>.</a:t>
            </a:r>
          </a:p>
          <a:p>
            <a:pPr algn="just"/>
            <a:r>
              <a:rPr lang="uk-UA" dirty="0" smtClean="0"/>
              <a:t>Участь </a:t>
            </a:r>
            <a:r>
              <a:rPr lang="uk-UA" dirty="0" err="1" smtClean="0"/>
              <a:t>стейкхолдерів</a:t>
            </a:r>
            <a:r>
              <a:rPr lang="uk-UA" dirty="0" smtClean="0"/>
              <a:t> сприяє знаходженню кращих аргументів, на яких засновуватиметься політика компанії. Діалог дає нові погляди та ідеї для політики компанії.</a:t>
            </a:r>
            <a:endParaRPr lang="uk-UA" dirty="0"/>
          </a:p>
        </p:txBody>
      </p:sp>
    </p:spTree>
    <p:extLst>
      <p:ext uri="{BB962C8B-B14F-4D97-AF65-F5344CB8AC3E}">
        <p14:creationId xmlns:p14="http://schemas.microsoft.com/office/powerpoint/2010/main" val="199784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Види діалогів зі </a:t>
            </a:r>
            <a:r>
              <a:rPr lang="uk-UA" dirty="0" err="1" smtClean="0"/>
              <a:t>стейкхолдерами</a:t>
            </a:r>
            <a:r>
              <a:rPr lang="uk-UA" dirty="0" smtClean="0"/>
              <a:t>:</a:t>
            </a:r>
            <a:endParaRPr lang="ru-RU" dirty="0"/>
          </a:p>
        </p:txBody>
      </p:sp>
      <p:sp>
        <p:nvSpPr>
          <p:cNvPr id="3" name="Объект 2"/>
          <p:cNvSpPr>
            <a:spLocks noGrp="1"/>
          </p:cNvSpPr>
          <p:nvPr>
            <p:ph idx="1"/>
          </p:nvPr>
        </p:nvSpPr>
        <p:spPr/>
        <p:txBody>
          <a:bodyPr>
            <a:normAutofit fontScale="70000" lnSpcReduction="20000"/>
          </a:bodyPr>
          <a:lstStyle/>
          <a:p>
            <a:pPr algn="just">
              <a:spcBef>
                <a:spcPts val="1200"/>
              </a:spcBef>
              <a:spcAft>
                <a:spcPts val="1200"/>
              </a:spcAft>
            </a:pPr>
            <a:r>
              <a:rPr lang="uk-UA" dirty="0" smtClean="0"/>
              <a:t>Діалог </a:t>
            </a:r>
            <a:r>
              <a:rPr lang="uk-UA" i="1" dirty="0" smtClean="0"/>
              <a:t>«один на один» </a:t>
            </a:r>
            <a:r>
              <a:rPr lang="uk-UA" dirty="0" smtClean="0"/>
              <a:t>в першу чергу спрямований на встановлення довірчих стосунків зі </a:t>
            </a:r>
            <a:r>
              <a:rPr lang="uk-UA" dirty="0" err="1" smtClean="0"/>
              <a:t>стейкхолдерами</a:t>
            </a:r>
            <a:r>
              <a:rPr lang="uk-UA" dirty="0" smtClean="0"/>
              <a:t>.</a:t>
            </a:r>
          </a:p>
          <a:p>
            <a:pPr algn="just">
              <a:spcBef>
                <a:spcPts val="1200"/>
              </a:spcBef>
              <a:spcAft>
                <a:spcPts val="1200"/>
              </a:spcAft>
            </a:pPr>
            <a:r>
              <a:rPr lang="uk-UA" dirty="0" smtClean="0"/>
              <a:t>У </a:t>
            </a:r>
            <a:r>
              <a:rPr lang="uk-UA" i="1" dirty="0" smtClean="0"/>
              <a:t>робочих групах </a:t>
            </a:r>
            <a:r>
              <a:rPr lang="uk-UA" dirty="0" smtClean="0"/>
              <a:t>діалог спрямовано на інформацію та знання. Мета проведення таких зустрічей – ознайомлення компанії з позицією різних груп </a:t>
            </a:r>
            <a:r>
              <a:rPr lang="uk-UA" dirty="0" err="1" smtClean="0"/>
              <a:t>стейкхолдерів</a:t>
            </a:r>
            <a:r>
              <a:rPr lang="uk-UA" dirty="0" smtClean="0"/>
              <a:t> щодо проблемної ситуації. Робочі групи надають компанії можливі варіанти виходу з проблемної ситуації. Ґрунтуючись на власному аналізі проблеми і на результатах проведення робочої групи, компанія може скласти детальний план подолання проблемної ситуації.</a:t>
            </a:r>
          </a:p>
          <a:p>
            <a:pPr algn="just">
              <a:spcBef>
                <a:spcPts val="1200"/>
              </a:spcBef>
              <a:spcAft>
                <a:spcPts val="1200"/>
              </a:spcAft>
            </a:pPr>
            <a:r>
              <a:rPr lang="uk-UA" i="1" dirty="0" smtClean="0"/>
              <a:t>Круглі столи, </a:t>
            </a:r>
            <a:r>
              <a:rPr lang="uk-UA" dirty="0" smtClean="0"/>
              <a:t>зазвичай, проводяться на рівні галузі, сектору або виробничого ланцюга. Мета проведення – розробка керівних принципів сталого розвитку, що можуть бути застосовані для компаній певної галузі, сектору чи виробничого ланцюга.</a:t>
            </a:r>
          </a:p>
          <a:p>
            <a:pPr algn="just">
              <a:spcBef>
                <a:spcPts val="1200"/>
              </a:spcBef>
              <a:spcAft>
                <a:spcPts val="1200"/>
              </a:spcAft>
            </a:pPr>
            <a:r>
              <a:rPr lang="uk-UA" i="1" dirty="0" smtClean="0"/>
              <a:t>Конференції зі </a:t>
            </a:r>
            <a:r>
              <a:rPr lang="uk-UA" i="1" dirty="0" err="1" smtClean="0"/>
              <a:t>стейкхолдерами</a:t>
            </a:r>
            <a:r>
              <a:rPr lang="uk-UA" i="1" dirty="0" smtClean="0"/>
              <a:t>, </a:t>
            </a:r>
            <a:r>
              <a:rPr lang="uk-UA" dirty="0" smtClean="0"/>
              <a:t>що організовуються компанією, – важливий майданчик для діалогу. Незважаючи на те, що конференцію не можна назвати «справжнім» діалогом, оскільки активна взаємодія </a:t>
            </a:r>
            <a:r>
              <a:rPr lang="uk-UA" dirty="0" err="1" smtClean="0"/>
              <a:t>рідко</a:t>
            </a:r>
            <a:r>
              <a:rPr lang="uk-UA" dirty="0" smtClean="0"/>
              <a:t> відбувається під час формальних заходів, конференція надає чимало можливостей для неформального обговорення проблемних питань.</a:t>
            </a:r>
            <a:endParaRPr lang="uk-UA" dirty="0"/>
          </a:p>
        </p:txBody>
      </p:sp>
    </p:spTree>
    <p:extLst>
      <p:ext uri="{BB962C8B-B14F-4D97-AF65-F5344CB8AC3E}">
        <p14:creationId xmlns:p14="http://schemas.microsoft.com/office/powerpoint/2010/main" val="372902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Висновок:</a:t>
            </a:r>
            <a:endParaRPr lang="ru-RU" dirty="0"/>
          </a:p>
        </p:txBody>
      </p:sp>
      <p:sp>
        <p:nvSpPr>
          <p:cNvPr id="3" name="Объект 2"/>
          <p:cNvSpPr>
            <a:spLocks noGrp="1"/>
          </p:cNvSpPr>
          <p:nvPr>
            <p:ph idx="1"/>
          </p:nvPr>
        </p:nvSpPr>
        <p:spPr/>
        <p:txBody>
          <a:bodyPr/>
          <a:lstStyle/>
          <a:p>
            <a:pPr algn="just"/>
            <a:r>
              <a:rPr lang="uk-UA" dirty="0" smtClean="0"/>
              <a:t>Робота зі </a:t>
            </a:r>
            <a:r>
              <a:rPr lang="uk-UA" dirty="0" err="1" smtClean="0"/>
              <a:t>стейкхолдерами</a:t>
            </a:r>
            <a:r>
              <a:rPr lang="uk-UA" dirty="0" smtClean="0"/>
              <a:t> при розробці політики компаній в Україні є недостатньою;</a:t>
            </a:r>
          </a:p>
          <a:p>
            <a:pPr algn="just"/>
            <a:r>
              <a:rPr lang="uk-UA" dirty="0" smtClean="0"/>
              <a:t>Робота зі </a:t>
            </a:r>
            <a:r>
              <a:rPr lang="uk-UA" dirty="0" err="1" smtClean="0"/>
              <a:t>стейкхолдерами</a:t>
            </a:r>
            <a:r>
              <a:rPr lang="uk-UA" dirty="0" smtClean="0"/>
              <a:t> є елементом стратегічного соціального управління і потрібна для конструктивного розвитку;</a:t>
            </a:r>
          </a:p>
          <a:p>
            <a:pPr algn="just"/>
            <a:r>
              <a:rPr lang="uk-UA" dirty="0" smtClean="0"/>
              <a:t>Діалог зі </a:t>
            </a:r>
            <a:r>
              <a:rPr lang="uk-UA" dirty="0" err="1" smtClean="0"/>
              <a:t>стейкхолдерами</a:t>
            </a:r>
            <a:r>
              <a:rPr lang="uk-UA" dirty="0" smtClean="0"/>
              <a:t> є елементом європейського досвіду соціального управління.</a:t>
            </a:r>
          </a:p>
          <a:p>
            <a:pPr algn="just"/>
            <a:endParaRPr lang="uk-UA" dirty="0"/>
          </a:p>
        </p:txBody>
      </p:sp>
    </p:spTree>
    <p:extLst>
      <p:ext uri="{BB962C8B-B14F-4D97-AF65-F5344CB8AC3E}">
        <p14:creationId xmlns:p14="http://schemas.microsoft.com/office/powerpoint/2010/main" val="203044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3859" y="378941"/>
            <a:ext cx="6063049" cy="5412259"/>
          </a:xfrm>
        </p:spPr>
      </p:pic>
    </p:spTree>
    <p:extLst>
      <p:ext uri="{BB962C8B-B14F-4D97-AF65-F5344CB8AC3E}">
        <p14:creationId xmlns:p14="http://schemas.microsoft.com/office/powerpoint/2010/main" val="89615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Складі українські реалії розробки соціальних програм на підприємстві:</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651" y="1873079"/>
            <a:ext cx="9236047" cy="3695700"/>
          </a:xfrm>
        </p:spPr>
      </p:pic>
      <p:sp>
        <p:nvSpPr>
          <p:cNvPr id="5" name="TextBox 4"/>
          <p:cNvSpPr txBox="1"/>
          <p:nvPr/>
        </p:nvSpPr>
        <p:spPr>
          <a:xfrm>
            <a:off x="1672281" y="5807676"/>
            <a:ext cx="8361405" cy="369332"/>
          </a:xfrm>
          <a:prstGeom prst="rect">
            <a:avLst/>
          </a:prstGeom>
          <a:noFill/>
        </p:spPr>
        <p:txBody>
          <a:bodyPr wrap="square" rtlCol="0">
            <a:spAutoFit/>
          </a:bodyPr>
          <a:lstStyle/>
          <a:p>
            <a:pPr algn="ctr"/>
            <a:r>
              <a:rPr lang="uk-UA" dirty="0" smtClean="0"/>
              <a:t>Для чого підприємства створювати соціальні </a:t>
            </a:r>
            <a:r>
              <a:rPr lang="uk-UA" dirty="0" err="1" smtClean="0"/>
              <a:t>проєкти</a:t>
            </a:r>
            <a:r>
              <a:rPr lang="uk-UA" dirty="0" smtClean="0"/>
              <a:t>?</a:t>
            </a:r>
            <a:endParaRPr lang="ru-RU" dirty="0"/>
          </a:p>
        </p:txBody>
      </p:sp>
    </p:spTree>
    <p:extLst>
      <p:ext uri="{BB962C8B-B14F-4D97-AF65-F5344CB8AC3E}">
        <p14:creationId xmlns:p14="http://schemas.microsoft.com/office/powerpoint/2010/main" val="131528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поняття:</a:t>
            </a:r>
            <a:endParaRPr lang="ru-RU" dirty="0"/>
          </a:p>
        </p:txBody>
      </p:sp>
      <p:sp>
        <p:nvSpPr>
          <p:cNvPr id="3" name="Объект 2"/>
          <p:cNvSpPr>
            <a:spLocks noGrp="1"/>
          </p:cNvSpPr>
          <p:nvPr>
            <p:ph sz="half" idx="1"/>
          </p:nvPr>
        </p:nvSpPr>
        <p:spPr/>
        <p:txBody>
          <a:bodyPr>
            <a:normAutofit fontScale="92500" lnSpcReduction="20000"/>
          </a:bodyPr>
          <a:lstStyle/>
          <a:p>
            <a:pPr algn="just"/>
            <a:r>
              <a:rPr lang="uk-UA" b="1" dirty="0" err="1" smtClean="0">
                <a:solidFill>
                  <a:srgbClr val="FF0000"/>
                </a:solidFill>
              </a:rPr>
              <a:t>Стейкхолдер</a:t>
            </a:r>
            <a:r>
              <a:rPr lang="uk-UA" dirty="0" smtClean="0"/>
              <a:t> — це фізична або юридична особа, яка прямо чи опосередковано впливає на роботу організації або має певні очікування від результатів її діяльності.</a:t>
            </a:r>
          </a:p>
          <a:p>
            <a:pPr algn="just"/>
            <a:r>
              <a:rPr lang="uk-UA" dirty="0" smtClean="0"/>
              <a:t>У дослівному перекладі </a:t>
            </a:r>
            <a:r>
              <a:rPr lang="uk-UA" b="1" dirty="0" err="1" smtClean="0">
                <a:solidFill>
                  <a:srgbClr val="FF0000"/>
                </a:solidFill>
              </a:rPr>
              <a:t>stakeholder</a:t>
            </a:r>
            <a:r>
              <a:rPr lang="uk-UA" dirty="0" smtClean="0"/>
              <a:t> означає «утримувач ставки» або «акціонер». У бізнес-термінології під </a:t>
            </a:r>
            <a:r>
              <a:rPr lang="uk-UA" dirty="0" err="1" smtClean="0"/>
              <a:t>стейкхолдером</a:t>
            </a:r>
            <a:r>
              <a:rPr lang="uk-UA" dirty="0" smtClean="0"/>
              <a:t> розуміють будь-якого суб’єкта, який якось зацікавлений у діяльності компанії.</a:t>
            </a:r>
            <a:endParaRPr lang="uk-UA"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3788" y="2241286"/>
            <a:ext cx="5094287" cy="3396191"/>
          </a:xfrm>
        </p:spPr>
      </p:pic>
    </p:spTree>
    <p:extLst>
      <p:ext uri="{BB962C8B-B14F-4D97-AF65-F5344CB8AC3E}">
        <p14:creationId xmlns:p14="http://schemas.microsoft.com/office/powerpoint/2010/main" val="10783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Витоки поняття «</a:t>
            </a:r>
            <a:r>
              <a:rPr lang="uk-UA" dirty="0" err="1" smtClean="0"/>
              <a:t>Стейкхолдери</a:t>
            </a:r>
            <a:r>
              <a:rPr lang="uk-UA" dirty="0" smtClean="0"/>
              <a:t>»:</a:t>
            </a:r>
            <a:endParaRPr lang="ru-RU" dirty="0"/>
          </a:p>
        </p:txBody>
      </p:sp>
      <p:sp>
        <p:nvSpPr>
          <p:cNvPr id="3" name="Объект 2"/>
          <p:cNvSpPr>
            <a:spLocks noGrp="1"/>
          </p:cNvSpPr>
          <p:nvPr>
            <p:ph idx="1"/>
          </p:nvPr>
        </p:nvSpPr>
        <p:spPr>
          <a:xfrm>
            <a:off x="913795" y="2096064"/>
            <a:ext cx="7332281" cy="3695136"/>
          </a:xfrm>
        </p:spPr>
        <p:txBody>
          <a:bodyPr>
            <a:normAutofit fontScale="92500" lnSpcReduction="10000"/>
          </a:bodyPr>
          <a:lstStyle/>
          <a:p>
            <a:pPr algn="just"/>
            <a:r>
              <a:rPr lang="uk-UA" dirty="0" smtClean="0"/>
              <a:t>Вперше поняття «</a:t>
            </a:r>
            <a:r>
              <a:rPr lang="uk-UA" dirty="0" err="1" smtClean="0"/>
              <a:t>стейкхолдери</a:t>
            </a:r>
            <a:r>
              <a:rPr lang="uk-UA" dirty="0" smtClean="0"/>
              <a:t>» було використано в 1963 році в Стенфордському дослідницькому інституті. </a:t>
            </a:r>
          </a:p>
          <a:p>
            <a:pPr algn="just"/>
            <a:r>
              <a:rPr lang="uk-UA" dirty="0" smtClean="0"/>
              <a:t>Пізніше цю теорію було розвинуто Едвардом </a:t>
            </a:r>
            <a:r>
              <a:rPr lang="uk-UA" dirty="0" err="1" smtClean="0"/>
              <a:t>Фріменом</a:t>
            </a:r>
            <a:r>
              <a:rPr lang="uk-UA" dirty="0" smtClean="0"/>
              <a:t>, професором з </a:t>
            </a:r>
            <a:r>
              <a:rPr lang="uk-UA" b="1" dirty="0" smtClean="0">
                <a:solidFill>
                  <a:srgbClr val="FF0000"/>
                </a:solidFill>
              </a:rPr>
              <a:t>бізнес-адміністрування університету </a:t>
            </a:r>
            <a:r>
              <a:rPr lang="uk-UA" dirty="0" smtClean="0"/>
              <a:t>Вірджинія, у 80-х роках. </a:t>
            </a:r>
          </a:p>
          <a:p>
            <a:pPr algn="just"/>
            <a:r>
              <a:rPr lang="uk-UA" dirty="0" smtClean="0"/>
              <a:t>З того часу, вона набула поширення в корпоративному середовищі, особливо в теоріях та практиках стратегічного менеджменту, корпоративного управління і корпоративної соціальної відповідальності.</a:t>
            </a:r>
          </a:p>
          <a:p>
            <a:pPr algn="just"/>
            <a:r>
              <a:rPr lang="uk-UA" dirty="0" smtClean="0"/>
              <a:t> Наразі поняття розширилось</a:t>
            </a:r>
            <a:endParaRPr lang="uk-UA" dirty="0"/>
          </a:p>
        </p:txBody>
      </p:sp>
      <p:pic>
        <p:nvPicPr>
          <p:cNvPr id="1026" name="Picture 2" descr="R. Edward Freeman | UVA Darden School of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1600" y="2096064"/>
            <a:ext cx="3297795" cy="329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7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Хто є </a:t>
            </a:r>
            <a:r>
              <a:rPr lang="uk-UA" dirty="0" err="1" smtClean="0"/>
              <a:t>стейкхолдером</a:t>
            </a:r>
            <a:r>
              <a:rPr lang="uk-UA" dirty="0" smtClean="0"/>
              <a:t>:</a:t>
            </a:r>
            <a:endParaRPr lang="ru-RU" dirty="0"/>
          </a:p>
        </p:txBody>
      </p:sp>
      <p:sp>
        <p:nvSpPr>
          <p:cNvPr id="3" name="Объект 2"/>
          <p:cNvSpPr>
            <a:spLocks noGrp="1"/>
          </p:cNvSpPr>
          <p:nvPr>
            <p:ph sz="half" idx="1"/>
          </p:nvPr>
        </p:nvSpPr>
        <p:spPr/>
        <p:txBody>
          <a:bodyPr>
            <a:normAutofit fontScale="85000" lnSpcReduction="10000"/>
          </a:bodyPr>
          <a:lstStyle/>
          <a:p>
            <a:pPr marL="0" indent="0" algn="just">
              <a:buNone/>
            </a:pPr>
            <a:r>
              <a:rPr lang="uk-UA" b="1" dirty="0" smtClean="0">
                <a:solidFill>
                  <a:srgbClr val="FF0000"/>
                </a:solidFill>
              </a:rPr>
              <a:t>До </a:t>
            </a:r>
            <a:r>
              <a:rPr lang="uk-UA" b="1" dirty="0" err="1" smtClean="0">
                <a:solidFill>
                  <a:srgbClr val="FF0000"/>
                </a:solidFill>
              </a:rPr>
              <a:t>стейкхолдерів</a:t>
            </a:r>
            <a:r>
              <a:rPr lang="uk-UA" b="1" dirty="0" smtClean="0">
                <a:solidFill>
                  <a:srgbClr val="FF0000"/>
                </a:solidFill>
              </a:rPr>
              <a:t> відносять осіб, які:</a:t>
            </a:r>
          </a:p>
          <a:p>
            <a:pPr algn="just"/>
            <a:r>
              <a:rPr lang="uk-UA" dirty="0" smtClean="0"/>
              <a:t>активно залучені до проекту – керівник, співробітники, інвестори, підрядники, партнери;</a:t>
            </a:r>
          </a:p>
          <a:p>
            <a:pPr algn="just"/>
            <a:r>
              <a:rPr lang="uk-UA" dirty="0" smtClean="0"/>
              <a:t>користуватимуться результатами </a:t>
            </a:r>
            <a:r>
              <a:rPr lang="uk-UA" dirty="0" err="1" smtClean="0"/>
              <a:t>проєкту</a:t>
            </a:r>
            <a:r>
              <a:rPr lang="uk-UA" dirty="0" smtClean="0"/>
              <a:t> (на інтереси яких впливає </a:t>
            </a:r>
            <a:r>
              <a:rPr lang="uk-UA" dirty="0" err="1" smtClean="0"/>
              <a:t>проєкт</a:t>
            </a:r>
            <a:r>
              <a:rPr lang="uk-UA" dirty="0" smtClean="0"/>
              <a:t>) — клієнти, покупці, бізнес-партнери, керівники підрозділів;</a:t>
            </a:r>
          </a:p>
          <a:p>
            <a:pPr algn="just"/>
            <a:r>
              <a:rPr lang="uk-UA" dirty="0" smtClean="0"/>
              <a:t>не залучені до </a:t>
            </a:r>
            <a:r>
              <a:rPr lang="uk-UA" dirty="0" err="1" smtClean="0"/>
              <a:t>проєкту</a:t>
            </a:r>
            <a:r>
              <a:rPr lang="uk-UA" dirty="0" smtClean="0"/>
              <a:t>, але здатні на нього вплинути — засновники, акціонери, що регулюють державні структури, ЗМІ.</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3788" y="2493705"/>
            <a:ext cx="5094287" cy="2891352"/>
          </a:xfrm>
        </p:spPr>
      </p:pic>
    </p:spTree>
    <p:extLst>
      <p:ext uri="{BB962C8B-B14F-4D97-AF65-F5344CB8AC3E}">
        <p14:creationId xmlns:p14="http://schemas.microsoft.com/office/powerpoint/2010/main" val="73256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ВИДИ </a:t>
            </a:r>
            <a:r>
              <a:rPr lang="uk-UA" dirty="0" err="1" smtClean="0"/>
              <a:t>стейкходерів</a:t>
            </a:r>
            <a:r>
              <a:rPr lang="uk-UA" dirty="0" smtClean="0"/>
              <a:t>:</a:t>
            </a:r>
            <a:endParaRPr lang="ru-RU" dirty="0"/>
          </a:p>
        </p:txBody>
      </p:sp>
      <p:sp>
        <p:nvSpPr>
          <p:cNvPr id="3" name="Объект 2"/>
          <p:cNvSpPr>
            <a:spLocks noGrp="1"/>
          </p:cNvSpPr>
          <p:nvPr>
            <p:ph sz="half" idx="1"/>
          </p:nvPr>
        </p:nvSpPr>
        <p:spPr/>
        <p:txBody>
          <a:bodyPr>
            <a:normAutofit fontScale="85000" lnSpcReduction="10000"/>
          </a:bodyPr>
          <a:lstStyle/>
          <a:p>
            <a:pPr marL="0" indent="0">
              <a:buNone/>
            </a:pPr>
            <a:r>
              <a:rPr lang="uk-UA" b="1" dirty="0" smtClean="0">
                <a:solidFill>
                  <a:srgbClr val="FF0000"/>
                </a:solidFill>
              </a:rPr>
              <a:t>За принципом взаємодії</a:t>
            </a:r>
          </a:p>
          <a:p>
            <a:pPr marL="0" indent="0" algn="just">
              <a:buNone/>
            </a:pPr>
            <a:r>
              <a:rPr lang="uk-UA" b="1" dirty="0" smtClean="0">
                <a:solidFill>
                  <a:srgbClr val="FF0000"/>
                </a:solidFill>
              </a:rPr>
              <a:t>Внутрішні.</a:t>
            </a:r>
            <a:r>
              <a:rPr lang="uk-UA" b="1" dirty="0" smtClean="0"/>
              <a:t> </a:t>
            </a:r>
            <a:r>
              <a:rPr lang="uk-UA" dirty="0" smtClean="0"/>
              <a:t>Усі, хто безпосередньо працює над результатом та фінансує проект. Наприклад, власники компанії, фундатори проекту, акціонери, рада директорів, співробітники.</a:t>
            </a:r>
          </a:p>
          <a:p>
            <a:pPr marL="0" indent="0" algn="just">
              <a:buNone/>
            </a:pPr>
            <a:r>
              <a:rPr lang="uk-UA" b="1" dirty="0" smtClean="0">
                <a:solidFill>
                  <a:srgbClr val="FF0000"/>
                </a:solidFill>
              </a:rPr>
              <a:t>Зовнішні</a:t>
            </a:r>
            <a:r>
              <a:rPr lang="uk-UA" b="1" dirty="0" smtClean="0"/>
              <a:t>. </a:t>
            </a:r>
            <a:r>
              <a:rPr lang="uk-UA" dirty="0" smtClean="0"/>
              <a:t>Особи, які опосередковано впливають на результат роботи. Вплив виявляється як у дії, і у бездіяльності. Сюди зараховують контрагентів, держоргани, банки, ЗМІ, конкурентів, посередників.</a:t>
            </a:r>
            <a:endParaRPr lang="uk-UA" dirty="0"/>
          </a:p>
        </p:txBody>
      </p:sp>
      <p:sp>
        <p:nvSpPr>
          <p:cNvPr id="4" name="Объект 3"/>
          <p:cNvSpPr>
            <a:spLocks noGrp="1"/>
          </p:cNvSpPr>
          <p:nvPr>
            <p:ph sz="half" idx="2"/>
          </p:nvPr>
        </p:nvSpPr>
        <p:spPr/>
        <p:txBody>
          <a:bodyPr>
            <a:normAutofit fontScale="85000" lnSpcReduction="10000"/>
          </a:bodyPr>
          <a:lstStyle/>
          <a:p>
            <a:pPr marL="0" indent="0">
              <a:buNone/>
            </a:pPr>
            <a:r>
              <a:rPr lang="uk-UA" b="1" dirty="0" smtClean="0">
                <a:solidFill>
                  <a:srgbClr val="FF0000"/>
                </a:solidFill>
              </a:rPr>
              <a:t>За рівнем впливу</a:t>
            </a:r>
          </a:p>
          <a:p>
            <a:pPr marL="0" indent="0">
              <a:buNone/>
            </a:pPr>
            <a:r>
              <a:rPr lang="uk-UA" dirty="0" smtClean="0">
                <a:solidFill>
                  <a:srgbClr val="FF0000"/>
                </a:solidFill>
              </a:rPr>
              <a:t>Первинні.</a:t>
            </a:r>
            <a:r>
              <a:rPr lang="uk-UA" b="1" dirty="0" smtClean="0"/>
              <a:t> </a:t>
            </a:r>
            <a:r>
              <a:rPr lang="uk-UA" dirty="0" smtClean="0"/>
              <a:t>Це ближнє коло, яке активно впливає діяльність організації чи виконання проекту — власники, команда проекту, партнери, клієнти.</a:t>
            </a:r>
          </a:p>
          <a:p>
            <a:pPr marL="0" indent="0">
              <a:buNone/>
            </a:pPr>
            <a:r>
              <a:rPr lang="uk-UA" b="1" dirty="0" smtClean="0">
                <a:solidFill>
                  <a:srgbClr val="FF0000"/>
                </a:solidFill>
              </a:rPr>
              <a:t>Вторинні.</a:t>
            </a:r>
            <a:r>
              <a:rPr lang="uk-UA" b="1" dirty="0" smtClean="0"/>
              <a:t> </a:t>
            </a:r>
            <a:r>
              <a:rPr lang="uk-UA" dirty="0" smtClean="0"/>
              <a:t>Це далеке оточення, яке впливає на компанію чи проект, опосередковано - інвестори, конкуренти, органи влади, ЗМІ.</a:t>
            </a:r>
          </a:p>
          <a:p>
            <a:endParaRPr lang="ru-RU" dirty="0"/>
          </a:p>
        </p:txBody>
      </p:sp>
    </p:spTree>
    <p:extLst>
      <p:ext uri="{BB962C8B-B14F-4D97-AF65-F5344CB8AC3E}">
        <p14:creationId xmlns:p14="http://schemas.microsoft.com/office/powerpoint/2010/main" val="139293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процес</a:t>
            </a:r>
            <a:r>
              <a:rPr lang="ru-RU" dirty="0"/>
              <a:t> </a:t>
            </a:r>
            <a:r>
              <a:rPr lang="ru-RU" dirty="0" err="1"/>
              <a:t>управління</a:t>
            </a:r>
            <a:r>
              <a:rPr lang="ru-RU" dirty="0"/>
              <a:t> </a:t>
            </a:r>
            <a:r>
              <a:rPr lang="ru-RU" dirty="0" err="1"/>
              <a:t>стейкхолдерами</a:t>
            </a:r>
            <a:r>
              <a:rPr lang="ru-RU" dirty="0"/>
              <a:t> </a:t>
            </a:r>
            <a:r>
              <a:rPr lang="ru-RU" dirty="0" err="1"/>
              <a:t>складається</a:t>
            </a:r>
            <a:r>
              <a:rPr lang="ru-RU" dirty="0"/>
              <a:t> </a:t>
            </a:r>
            <a:r>
              <a:rPr lang="ru-RU" dirty="0" err="1"/>
              <a:t>із</a:t>
            </a:r>
            <a:r>
              <a:rPr lang="ru-RU" dirty="0"/>
              <a:t> шести </a:t>
            </a:r>
            <a:r>
              <a:rPr lang="ru-RU" dirty="0" err="1"/>
              <a:t>етапів</a:t>
            </a:r>
            <a:r>
              <a:rPr lang="ru-RU" dirty="0"/>
              <a:t>:</a:t>
            </a:r>
          </a:p>
        </p:txBody>
      </p:sp>
      <p:sp>
        <p:nvSpPr>
          <p:cNvPr id="3" name="Объект 2"/>
          <p:cNvSpPr>
            <a:spLocks noGrp="1"/>
          </p:cNvSpPr>
          <p:nvPr>
            <p:ph sz="half" idx="1"/>
          </p:nvPr>
        </p:nvSpPr>
        <p:spPr/>
        <p:txBody>
          <a:bodyPr>
            <a:normAutofit fontScale="85000" lnSpcReduction="20000"/>
          </a:bodyPr>
          <a:lstStyle/>
          <a:p>
            <a:pPr marL="457200" indent="-457200" algn="just">
              <a:buFont typeface="+mj-lt"/>
              <a:buAutoNum type="arabicPeriod"/>
            </a:pPr>
            <a:r>
              <a:rPr lang="uk-UA" dirty="0" smtClean="0"/>
              <a:t>Встановлення зацікавлених сторін та розподіл їх на групи.</a:t>
            </a:r>
          </a:p>
          <a:p>
            <a:pPr marL="457200" indent="-457200" algn="just">
              <a:buFont typeface="+mj-lt"/>
              <a:buAutoNum type="arabicPeriod"/>
            </a:pPr>
            <a:r>
              <a:rPr lang="uk-UA" dirty="0" smtClean="0"/>
              <a:t>Аналіз та формулювання ключових потреб усіх зацікавлених сторін.</a:t>
            </a:r>
          </a:p>
          <a:p>
            <a:pPr marL="457200" indent="-457200" algn="just">
              <a:buFont typeface="+mj-lt"/>
              <a:buAutoNum type="arabicPeriod"/>
            </a:pPr>
            <a:r>
              <a:rPr lang="uk-UA" dirty="0" smtClean="0"/>
              <a:t>З’ясування інтересів та ступеня впливу кожної окремої особи.</a:t>
            </a:r>
          </a:p>
          <a:p>
            <a:pPr marL="457200" indent="-457200" algn="just">
              <a:buFont typeface="+mj-lt"/>
              <a:buAutoNum type="arabicPeriod"/>
            </a:pPr>
            <a:r>
              <a:rPr lang="uk-UA" dirty="0" smtClean="0"/>
              <a:t>Складання плану дій щодо управління </a:t>
            </a:r>
            <a:r>
              <a:rPr lang="uk-UA" dirty="0" err="1" smtClean="0"/>
              <a:t>стейкхолдерами</a:t>
            </a:r>
            <a:r>
              <a:rPr lang="uk-UA" dirty="0" smtClean="0"/>
              <a:t>.</a:t>
            </a:r>
          </a:p>
          <a:p>
            <a:pPr marL="457200" indent="-457200" algn="just">
              <a:buFont typeface="+mj-lt"/>
              <a:buAutoNum type="arabicPeriod"/>
            </a:pPr>
            <a:r>
              <a:rPr lang="uk-UA" dirty="0" smtClean="0"/>
              <a:t>Впровадження та реалізація заходів.</a:t>
            </a:r>
          </a:p>
          <a:p>
            <a:pPr marL="457200" indent="-457200" algn="just">
              <a:buFont typeface="+mj-lt"/>
              <a:buAutoNum type="arabicPeriod"/>
            </a:pPr>
            <a:r>
              <a:rPr lang="uk-UA" dirty="0" smtClean="0"/>
              <a:t>Аналіз підсумків управління та циклічне повторення процесу.</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0100" y="2087563"/>
            <a:ext cx="2961662" cy="3703637"/>
          </a:xfrm>
        </p:spPr>
      </p:pic>
    </p:spTree>
    <p:extLst>
      <p:ext uri="{BB962C8B-B14F-4D97-AF65-F5344CB8AC3E}">
        <p14:creationId xmlns:p14="http://schemas.microsoft.com/office/powerpoint/2010/main" val="82490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Потенційні конфлікти між </a:t>
            </a:r>
            <a:r>
              <a:rPr lang="uk-UA" dirty="0" err="1" smtClean="0"/>
              <a:t>стейкхолдерами</a:t>
            </a:r>
            <a:r>
              <a:rPr lang="uk-UA" dirty="0" smtClean="0"/>
              <a:t>, які потрібно балансувати:</a:t>
            </a:r>
            <a:endParaRPr lang="ru-RU" dirty="0"/>
          </a:p>
        </p:txBody>
      </p:sp>
      <p:sp>
        <p:nvSpPr>
          <p:cNvPr id="3" name="Объект 2"/>
          <p:cNvSpPr>
            <a:spLocks noGrp="1"/>
          </p:cNvSpPr>
          <p:nvPr>
            <p:ph idx="1"/>
          </p:nvPr>
        </p:nvSpPr>
        <p:spPr>
          <a:xfrm>
            <a:off x="913796" y="2096064"/>
            <a:ext cx="6047177" cy="3695136"/>
          </a:xfrm>
        </p:spPr>
        <p:txBody>
          <a:bodyPr>
            <a:normAutofit fontScale="85000" lnSpcReduction="10000"/>
          </a:bodyPr>
          <a:lstStyle/>
          <a:p>
            <a:pPr algn="just"/>
            <a:r>
              <a:rPr lang="uk-UA" b="1" dirty="0" smtClean="0">
                <a:solidFill>
                  <a:srgbClr val="FF0000"/>
                </a:solidFill>
              </a:rPr>
              <a:t>власник і споживач: </a:t>
            </a:r>
            <a:r>
              <a:rPr lang="uk-UA" dirty="0" smtClean="0"/>
              <a:t>прибуток і послуги (</a:t>
            </a:r>
            <a:r>
              <a:rPr lang="uk-UA" dirty="0" err="1" smtClean="0"/>
              <a:t>наприк</a:t>
            </a:r>
            <a:r>
              <a:rPr lang="uk-UA" dirty="0" smtClean="0"/>
              <a:t>., конфлікт через години відкриття);</a:t>
            </a:r>
          </a:p>
          <a:p>
            <a:pPr algn="just"/>
            <a:r>
              <a:rPr lang="uk-UA" b="1" dirty="0" smtClean="0">
                <a:solidFill>
                  <a:srgbClr val="FF0000"/>
                </a:solidFill>
              </a:rPr>
              <a:t>акціонер і працівник: </a:t>
            </a:r>
            <a:r>
              <a:rPr lang="uk-UA" dirty="0" smtClean="0"/>
              <a:t>прибуток і висока зарплата;</a:t>
            </a:r>
          </a:p>
          <a:p>
            <a:pPr algn="just"/>
            <a:r>
              <a:rPr lang="uk-UA" b="1" dirty="0" smtClean="0">
                <a:solidFill>
                  <a:srgbClr val="FF0000"/>
                </a:solidFill>
              </a:rPr>
              <a:t>власник і керівництво: </a:t>
            </a:r>
            <a:r>
              <a:rPr lang="uk-UA" dirty="0" smtClean="0"/>
              <a:t>конфлікт між власністю і контролем (наприклад, у власників немає достатньо влади над керівництвом);</a:t>
            </a:r>
          </a:p>
          <a:p>
            <a:pPr algn="just"/>
            <a:r>
              <a:rPr lang="uk-UA" b="1" dirty="0" smtClean="0">
                <a:solidFill>
                  <a:srgbClr val="FF0000"/>
                </a:solidFill>
              </a:rPr>
              <a:t>роботодавець і працівник: </a:t>
            </a:r>
            <a:r>
              <a:rPr lang="uk-UA" dirty="0" smtClean="0"/>
              <a:t>працівники вважають, що тяжко працюють, що відображається на прибутках роботодавця, а роботодавці очікують більшої ефективності, вищої результативності за менші кошти.</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139" y="2211394"/>
            <a:ext cx="4718992" cy="3143201"/>
          </a:xfrm>
          <a:prstGeom prst="rect">
            <a:avLst/>
          </a:prstGeom>
        </p:spPr>
      </p:pic>
    </p:spTree>
    <p:extLst>
      <p:ext uri="{BB962C8B-B14F-4D97-AF65-F5344CB8AC3E}">
        <p14:creationId xmlns:p14="http://schemas.microsoft.com/office/powerpoint/2010/main" val="386256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Критерії Аналізу </a:t>
            </a:r>
            <a:r>
              <a:rPr lang="uk-UA" dirty="0" err="1" smtClean="0"/>
              <a:t>стекхолдерів</a:t>
            </a:r>
            <a:r>
              <a:rPr lang="uk-UA" dirty="0" smtClean="0"/>
              <a:t>:</a:t>
            </a:r>
            <a:endParaRPr lang="ru-RU" dirty="0"/>
          </a:p>
        </p:txBody>
      </p:sp>
      <p:sp>
        <p:nvSpPr>
          <p:cNvPr id="3" name="Объект 2"/>
          <p:cNvSpPr>
            <a:spLocks noGrp="1"/>
          </p:cNvSpPr>
          <p:nvPr>
            <p:ph idx="1"/>
          </p:nvPr>
        </p:nvSpPr>
        <p:spPr/>
        <p:txBody>
          <a:bodyPr>
            <a:normAutofit fontScale="77500" lnSpcReduction="20000"/>
          </a:bodyPr>
          <a:lstStyle/>
          <a:p>
            <a:pPr algn="just"/>
            <a:r>
              <a:rPr lang="uk-UA" b="1" dirty="0" err="1" smtClean="0">
                <a:solidFill>
                  <a:srgbClr val="FF0000"/>
                </a:solidFill>
              </a:rPr>
              <a:t>релевантність</a:t>
            </a:r>
            <a:r>
              <a:rPr lang="uk-UA" b="1" dirty="0" smtClean="0">
                <a:solidFill>
                  <a:srgbClr val="FF0000"/>
                </a:solidFill>
              </a:rPr>
              <a:t> </a:t>
            </a:r>
            <a:r>
              <a:rPr lang="uk-UA" b="1" dirty="0" err="1" smtClean="0">
                <a:solidFill>
                  <a:srgbClr val="FF0000"/>
                </a:solidFill>
              </a:rPr>
              <a:t>стейкхолдера</a:t>
            </a:r>
            <a:r>
              <a:rPr lang="uk-UA" b="1" dirty="0" smtClean="0">
                <a:solidFill>
                  <a:srgbClr val="FF0000"/>
                </a:solidFill>
              </a:rPr>
              <a:t> і доцільність його залучення </a:t>
            </a:r>
            <a:r>
              <a:rPr lang="uk-UA" dirty="0" smtClean="0"/>
              <a:t>(висока, середня, низька): наскільки питання, про яке ідеться, стосується відповідного </a:t>
            </a:r>
            <a:r>
              <a:rPr lang="uk-UA" dirty="0" err="1" smtClean="0"/>
              <a:t>стейкхолдера</a:t>
            </a:r>
            <a:r>
              <a:rPr lang="uk-UA" dirty="0" smtClean="0"/>
              <a:t> та його інтересів; чи має відповідний </a:t>
            </a:r>
            <a:r>
              <a:rPr lang="uk-UA" dirty="0" err="1" smtClean="0"/>
              <a:t>стейкхолдер</a:t>
            </a:r>
            <a:r>
              <a:rPr lang="uk-UA" dirty="0" smtClean="0"/>
              <a:t> достатньо інформації або інших ресурсів, щоб бути корисним у контексті вашого питання;</a:t>
            </a:r>
          </a:p>
          <a:p>
            <a:pPr algn="just"/>
            <a:r>
              <a:rPr lang="uk-UA" b="1" dirty="0" smtClean="0">
                <a:solidFill>
                  <a:srgbClr val="FF0000"/>
                </a:solidFill>
              </a:rPr>
              <a:t>лояльність:</a:t>
            </a:r>
            <a:r>
              <a:rPr lang="uk-UA" dirty="0" smtClean="0"/>
              <a:t> визначте (якщо це можливо), чи є </a:t>
            </a:r>
            <a:r>
              <a:rPr lang="uk-UA" dirty="0" err="1" smtClean="0"/>
              <a:t>відпо</a:t>
            </a:r>
            <a:r>
              <a:rPr lang="uk-UA" dirty="0" smtClean="0"/>
              <a:t> </a:t>
            </a:r>
            <a:r>
              <a:rPr lang="uk-UA" dirty="0" err="1" smtClean="0"/>
              <a:t>відний</a:t>
            </a:r>
            <a:r>
              <a:rPr lang="uk-UA" dirty="0" smtClean="0"/>
              <a:t> </a:t>
            </a:r>
            <a:r>
              <a:rPr lang="uk-UA" dirty="0" err="1" smtClean="0"/>
              <a:t>стейкхолдер</a:t>
            </a:r>
            <a:r>
              <a:rPr lang="uk-UA" dirty="0" smtClean="0"/>
              <a:t> вашим потенційним союзником, опонентом, критиком чи прихильником;</a:t>
            </a:r>
          </a:p>
          <a:p>
            <a:pPr algn="just"/>
            <a:r>
              <a:rPr lang="uk-UA" b="1" dirty="0" smtClean="0">
                <a:solidFill>
                  <a:srgbClr val="FF0000"/>
                </a:solidFill>
              </a:rPr>
              <a:t>готовність долучитися: </a:t>
            </a:r>
            <a:r>
              <a:rPr lang="uk-UA" dirty="0" smtClean="0"/>
              <a:t>наскільки </a:t>
            </a:r>
            <a:r>
              <a:rPr lang="uk-UA" dirty="0" err="1" smtClean="0"/>
              <a:t>стейкхолдер</a:t>
            </a:r>
            <a:r>
              <a:rPr lang="uk-UA" dirty="0" smtClean="0"/>
              <a:t> зацікавлений взяти участь у вирішенні актуального для вас питання;</a:t>
            </a:r>
          </a:p>
          <a:p>
            <a:pPr algn="just"/>
            <a:r>
              <a:rPr lang="uk-UA" b="1" dirty="0" smtClean="0">
                <a:solidFill>
                  <a:srgbClr val="FF0000"/>
                </a:solidFill>
              </a:rPr>
              <a:t>рівень впливу: </a:t>
            </a:r>
            <a:r>
              <a:rPr lang="uk-UA" dirty="0" smtClean="0"/>
              <a:t>наскільки впливовим у відповідній галузі є </a:t>
            </a:r>
            <a:r>
              <a:rPr lang="uk-UA" dirty="0" err="1" smtClean="0"/>
              <a:t>стейкхолдер</a:t>
            </a:r>
            <a:r>
              <a:rPr lang="uk-UA" dirty="0" smtClean="0"/>
              <a:t> і на кого саме поширюється його вплив;</a:t>
            </a:r>
          </a:p>
          <a:p>
            <a:pPr algn="just"/>
            <a:r>
              <a:rPr lang="uk-UA" b="1" dirty="0" smtClean="0">
                <a:solidFill>
                  <a:srgbClr val="FF0000"/>
                </a:solidFill>
              </a:rPr>
              <a:t>складність доступу: </a:t>
            </a:r>
            <a:r>
              <a:rPr lang="uk-UA" dirty="0" smtClean="0"/>
              <a:t>наскільки </a:t>
            </a:r>
            <a:r>
              <a:rPr lang="uk-UA" dirty="0" err="1" smtClean="0"/>
              <a:t>реалістично</a:t>
            </a:r>
            <a:r>
              <a:rPr lang="uk-UA" dirty="0" smtClean="0"/>
              <a:t> у розумні строки </a:t>
            </a:r>
            <a:r>
              <a:rPr lang="uk-UA" dirty="0" err="1" smtClean="0"/>
              <a:t>сконтактувати</a:t>
            </a:r>
            <a:r>
              <a:rPr lang="uk-UA" dirty="0" smtClean="0"/>
              <a:t> з відповідним </a:t>
            </a:r>
            <a:r>
              <a:rPr lang="uk-UA" dirty="0" err="1" smtClean="0"/>
              <a:t>стейкхолдером</a:t>
            </a:r>
            <a:r>
              <a:rPr lang="uk-UA" dirty="0" smtClean="0"/>
              <a:t>;</a:t>
            </a:r>
            <a:endParaRPr lang="uk-UA" dirty="0"/>
          </a:p>
        </p:txBody>
      </p:sp>
    </p:spTree>
    <p:extLst>
      <p:ext uri="{BB962C8B-B14F-4D97-AF65-F5344CB8AC3E}">
        <p14:creationId xmlns:p14="http://schemas.microsoft.com/office/powerpoint/2010/main" val="1791272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TM04033921[[fn=Дамаск]]</Template>
  <TotalTime>78</TotalTime>
  <Words>1117</Words>
  <Application>Microsoft Office PowerPoint</Application>
  <PresentationFormat>Широкоэкранный</PresentationFormat>
  <Paragraphs>87</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Bookman Old Style</vt:lpstr>
      <vt:lpstr>Rockwell</vt:lpstr>
      <vt:lpstr>Damask</vt:lpstr>
      <vt:lpstr>Стейкходери: стратегічна соціальна відповідальність.</vt:lpstr>
      <vt:lpstr>Складі українські реалії розробки соціальних програм на підприємстві:</vt:lpstr>
      <vt:lpstr>Основні поняття:</vt:lpstr>
      <vt:lpstr>Витоки поняття «Стейкхолдери»:</vt:lpstr>
      <vt:lpstr>Хто є стейкхолдером:</vt:lpstr>
      <vt:lpstr>ВИДИ стейкходерів:</vt:lpstr>
      <vt:lpstr>процес управління стейкхолдерами складається із шести етапів:</vt:lpstr>
      <vt:lpstr>Потенційні конфлікти між стейкхолдерами, які потрібно балансувати:</vt:lpstr>
      <vt:lpstr>Критерії Аналізу стекхолдерів:</vt:lpstr>
      <vt:lpstr>КАРТИ СТЕЙКХОЛДЕРІВ:</vt:lpstr>
      <vt:lpstr>Для кожної групи стейкхолдерів існує своя тактика взаємодії:</vt:lpstr>
      <vt:lpstr>Базова матриця стейкхолдерів: відкриття котячого кафе:</vt:lpstr>
      <vt:lpstr>Для чого потрібен діалог зі стейкхолдерами:</vt:lpstr>
      <vt:lpstr>ЄВРОПЕЙСЬКІ РЕАЛІЇ:</vt:lpstr>
      <vt:lpstr>три основні причини для залучення стейкхолдерів до розробки політики компаній:</vt:lpstr>
      <vt:lpstr>Види діалогів зі стейкхолдерами:</vt:lpstr>
      <vt:lpstr>Висновок:</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Стейкходери у адвокаційній компанії</dc:title>
  <dc:creator>Учетная запись Майкрософт</dc:creator>
  <cp:lastModifiedBy>Учетная запись Майкрософт</cp:lastModifiedBy>
  <cp:revision>11</cp:revision>
  <dcterms:created xsi:type="dcterms:W3CDTF">2023-01-06T16:47:54Z</dcterms:created>
  <dcterms:modified xsi:type="dcterms:W3CDTF">2024-01-10T19:32:01Z</dcterms:modified>
</cp:coreProperties>
</file>