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0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6ECDB-7AF2-49AF-B94F-9BF143DF392D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08DE1-3724-401E-BE21-5E63EB7BE1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48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08DE1-3724-401E-BE21-5E63EB7BE1F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924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42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655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68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4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39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650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75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844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54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27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2785-2E9F-44DA-AF3A-E7715E1D596E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189CE-8EAC-43B5-9E6C-ACBD6665DE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160" y="1057529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 smtClean="0"/>
              <a:t>ЛЕКЦІЯ </a:t>
            </a:r>
          </a:p>
          <a:p>
            <a:pPr marL="0" indent="0" algn="ctr">
              <a:buNone/>
            </a:pPr>
            <a:r>
              <a:rPr lang="uk-UA" sz="4000" dirty="0" smtClean="0"/>
              <a:t>на тему: </a:t>
            </a:r>
          </a:p>
          <a:p>
            <a:pPr marL="0" indent="0" algn="ctr">
              <a:buNone/>
            </a:pPr>
            <a:r>
              <a:rPr lang="uk-UA" sz="4000" dirty="0" smtClean="0"/>
              <a:t>«ЗАХИСТ ВІД ГАЗОВОЇ КОРОЗІЇ»</a:t>
            </a:r>
          </a:p>
          <a:p>
            <a:pPr marL="0" indent="0" algn="ctr">
              <a:buNone/>
            </a:pPr>
            <a:endParaRPr lang="uk-UA" sz="4000" dirty="0"/>
          </a:p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Ілюстративні матеріали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40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8731"/>
            <a:ext cx="10515600" cy="5688232"/>
          </a:xfrm>
        </p:spPr>
        <p:txBody>
          <a:bodyPr/>
          <a:lstStyle/>
          <a:p>
            <a:pPr marL="0" indent="0" algn="ctr">
              <a:buNone/>
            </a:pPr>
            <a:r>
              <a:rPr lang="ru-RU" b="1" i="1" dirty="0" err="1" smtClean="0"/>
              <a:t>Третя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теорія</a:t>
            </a:r>
            <a:r>
              <a:rPr lang="ru-RU" b="1" i="1" dirty="0" smtClean="0"/>
              <a:t> – </a:t>
            </a:r>
            <a:r>
              <a:rPr lang="ru-RU" b="1" i="1" dirty="0" err="1" smtClean="0"/>
              <a:t>автори</a:t>
            </a:r>
            <a:r>
              <a:rPr lang="ru-RU" b="1" i="1" dirty="0" smtClean="0"/>
              <a:t> П</a:t>
            </a:r>
            <a:r>
              <a:rPr lang="ru-RU" b="1" i="1" dirty="0"/>
              <a:t>. Д. Данков, В. І. Архаров, І. І. Корнилов, Е. А. </a:t>
            </a:r>
            <a:r>
              <a:rPr lang="ru-RU" b="1" i="1" dirty="0" err="1"/>
              <a:t>Гульбрансен</a:t>
            </a:r>
            <a:r>
              <a:rPr lang="ru-RU" b="1" i="1" dirty="0"/>
              <a:t> та </a:t>
            </a:r>
            <a:r>
              <a:rPr lang="ru-RU" b="1" i="1" dirty="0" err="1" smtClean="0"/>
              <a:t>інші</a:t>
            </a:r>
            <a:r>
              <a:rPr lang="ru-RU" b="1" i="1" dirty="0" smtClean="0"/>
              <a:t>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для </a:t>
            </a:r>
            <a:r>
              <a:rPr lang="ru-RU" dirty="0" err="1"/>
              <a:t>сплавів</a:t>
            </a:r>
            <a:r>
              <a:rPr lang="ru-RU" dirty="0"/>
              <a:t>  на  </a:t>
            </a:r>
            <a:r>
              <a:rPr lang="ru-RU" dirty="0" err="1"/>
              <a:t>залізній</a:t>
            </a:r>
            <a:r>
              <a:rPr lang="ru-RU" dirty="0"/>
              <a:t>  </a:t>
            </a:r>
            <a:r>
              <a:rPr lang="ru-RU" dirty="0" err="1"/>
              <a:t>основі</a:t>
            </a:r>
            <a:r>
              <a:rPr lang="ru-RU" dirty="0"/>
              <a:t>,  </a:t>
            </a:r>
            <a:r>
              <a:rPr lang="ru-RU" dirty="0" err="1"/>
              <a:t>легуючий</a:t>
            </a:r>
            <a:r>
              <a:rPr lang="ru-RU" dirty="0"/>
              <a:t>  компонент  </a:t>
            </a:r>
            <a:r>
              <a:rPr lang="ru-RU" dirty="0" err="1"/>
              <a:t>може</a:t>
            </a:r>
            <a:r>
              <a:rPr lang="ru-RU" dirty="0"/>
              <a:t>  </a:t>
            </a:r>
            <a:r>
              <a:rPr lang="ru-RU" dirty="0" err="1"/>
              <a:t>утворювати</a:t>
            </a:r>
            <a:r>
              <a:rPr lang="ru-RU" dirty="0"/>
              <a:t> з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металом</a:t>
            </a:r>
            <a:r>
              <a:rPr lang="ru-RU" dirty="0"/>
              <a:t> </a:t>
            </a:r>
            <a:r>
              <a:rPr lang="ru-RU" dirty="0" err="1"/>
              <a:t>подвійні</a:t>
            </a:r>
            <a:r>
              <a:rPr lang="ru-RU" dirty="0"/>
              <a:t> (</a:t>
            </a:r>
            <a:r>
              <a:rPr lang="ru-RU" dirty="0" err="1"/>
              <a:t>змішані</a:t>
            </a:r>
            <a:r>
              <a:rPr lang="ru-RU" dirty="0"/>
              <a:t>) </a:t>
            </a:r>
            <a:r>
              <a:rPr lang="ru-RU" dirty="0" err="1"/>
              <a:t>оксиди</a:t>
            </a:r>
            <a:r>
              <a:rPr lang="ru-RU" dirty="0"/>
              <a:t> типу </a:t>
            </a:r>
            <a:r>
              <a:rPr lang="ru-RU" dirty="0" err="1"/>
              <a:t>шпінелі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Me'Me''</a:t>
            </a:r>
            <a:r>
              <a:rPr lang="ru-RU" sz="2400" dirty="0"/>
              <a:t>2</a:t>
            </a:r>
            <a:r>
              <a:rPr lang="ru-RU" dirty="0"/>
              <a:t>О</a:t>
            </a:r>
            <a:r>
              <a:rPr lang="ru-RU" sz="2400" dirty="0"/>
              <a:t>4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кращі</a:t>
            </a:r>
            <a:r>
              <a:rPr lang="ru-RU" dirty="0"/>
              <a:t> </a:t>
            </a:r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 </a:t>
            </a:r>
            <a:r>
              <a:rPr lang="ru-RU" dirty="0" err="1"/>
              <a:t>порівняно</a:t>
            </a:r>
            <a:r>
              <a:rPr lang="ru-RU" dirty="0"/>
              <a:t>  з  оксидами </a:t>
            </a:r>
            <a:r>
              <a:rPr lang="ru-RU" dirty="0" err="1"/>
              <a:t>компонентів</a:t>
            </a:r>
            <a:r>
              <a:rPr lang="ru-RU" dirty="0"/>
              <a:t> сплаву.</a:t>
            </a:r>
          </a:p>
          <a:p>
            <a:endParaRPr lang="uk-UA" dirty="0" smtClean="0"/>
          </a:p>
          <a:p>
            <a:pPr marL="0" indent="536575" algn="just">
              <a:buNone/>
            </a:pPr>
            <a:r>
              <a:rPr lang="uk-UA" dirty="0"/>
              <a:t>Розглянуті три теорії жаростійкого легування доповнюють одна одну та дають можливість не лише теоретично обґрунтувати існуючі жаростійкі сплави, але й більш раціонально підійти до розробки технологій отримання нових жаростійких сплавів.</a:t>
            </a:r>
            <a:endParaRPr lang="ru-RU" dirty="0"/>
          </a:p>
          <a:p>
            <a:pPr marL="0" indent="536575"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865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02063"/>
            <a:ext cx="10515600" cy="81728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rgbClr val="FF0000"/>
                </a:solidFill>
              </a:rPr>
              <a:t/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 smtClean="0">
                <a:solidFill>
                  <a:srgbClr val="FF0000"/>
                </a:solidFill>
              </a:rPr>
              <a:t>Класифікація захисних покриттів</a:t>
            </a: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967" y="1245476"/>
            <a:ext cx="11114688" cy="4931487"/>
          </a:xfrm>
        </p:spPr>
        <p:txBody>
          <a:bodyPr>
            <a:normAutofit fontScale="70000" lnSpcReduction="20000"/>
          </a:bodyPr>
          <a:lstStyle/>
          <a:p>
            <a:pPr lvl="0" algn="just" eaLnBrk="0" hangingPunct="0"/>
            <a:r>
              <a:rPr lang="uk-UA" sz="4100" b="1" dirty="0" smtClean="0"/>
              <a:t>за </a:t>
            </a:r>
            <a:r>
              <a:rPr lang="uk-UA" sz="4100" b="1" dirty="0"/>
              <a:t>методами і способами нанесення </a:t>
            </a:r>
            <a:r>
              <a:rPr lang="uk-UA" sz="4100" dirty="0"/>
              <a:t>(механічні, хімічні, гальванічні, дифузійні, плазмові, детонаційні та ін</a:t>
            </a:r>
            <a:r>
              <a:rPr lang="uk-UA" sz="4100" dirty="0" smtClean="0"/>
              <a:t>.);</a:t>
            </a:r>
          </a:p>
          <a:p>
            <a:pPr lvl="0" algn="just" eaLnBrk="0" hangingPunct="0"/>
            <a:endParaRPr lang="ru-RU" sz="4100" dirty="0"/>
          </a:p>
          <a:p>
            <a:pPr lvl="0" algn="just" eaLnBrk="0" hangingPunct="0"/>
            <a:r>
              <a:rPr lang="uk-UA" sz="4100" b="1" dirty="0"/>
              <a:t>за складом покриття </a:t>
            </a:r>
            <a:r>
              <a:rPr lang="uk-UA" sz="4100" dirty="0"/>
              <a:t>(металеві, неметалеві, </a:t>
            </a:r>
            <a:r>
              <a:rPr lang="uk-UA" sz="4100" dirty="0" err="1"/>
              <a:t>силіцидні</a:t>
            </a:r>
            <a:r>
              <a:rPr lang="uk-UA" sz="4100" dirty="0"/>
              <a:t>, </a:t>
            </a:r>
            <a:r>
              <a:rPr lang="uk-UA" sz="4100" dirty="0" err="1"/>
              <a:t>боридні</a:t>
            </a:r>
            <a:r>
              <a:rPr lang="uk-UA" sz="4100" dirty="0"/>
              <a:t>, цементовані, </a:t>
            </a:r>
            <a:r>
              <a:rPr lang="uk-UA" sz="4100" dirty="0" err="1"/>
              <a:t>боросиліцидні</a:t>
            </a:r>
            <a:r>
              <a:rPr lang="uk-UA" sz="4100" dirty="0"/>
              <a:t>, </a:t>
            </a:r>
            <a:r>
              <a:rPr lang="uk-UA" sz="4100" dirty="0" err="1"/>
              <a:t>одноелементні</a:t>
            </a:r>
            <a:r>
              <a:rPr lang="uk-UA" sz="4100" dirty="0"/>
              <a:t>, багатоелементні і </a:t>
            </a:r>
            <a:r>
              <a:rPr lang="uk-UA" sz="4100" dirty="0" err="1"/>
              <a:t>т.д</a:t>
            </a:r>
            <a:r>
              <a:rPr lang="uk-UA" sz="4100" dirty="0" smtClean="0"/>
              <a:t>.);</a:t>
            </a:r>
          </a:p>
          <a:p>
            <a:pPr lvl="0" algn="just" eaLnBrk="0" hangingPunct="0"/>
            <a:endParaRPr lang="ru-RU" sz="4100" dirty="0"/>
          </a:p>
          <a:p>
            <a:pPr lvl="0" algn="just" eaLnBrk="0" hangingPunct="0"/>
            <a:r>
              <a:rPr lang="uk-UA" sz="4100" b="1" dirty="0"/>
              <a:t>за структурою </a:t>
            </a:r>
            <a:r>
              <a:rPr lang="uk-UA" sz="4100" dirty="0"/>
              <a:t>(однофазні, багатофазні, одношарові, багатошарові, комбіновані, комплексні</a:t>
            </a:r>
            <a:r>
              <a:rPr lang="uk-UA" sz="4100" dirty="0" smtClean="0"/>
              <a:t>);</a:t>
            </a:r>
          </a:p>
          <a:p>
            <a:pPr lvl="0" algn="just" eaLnBrk="0" hangingPunct="0"/>
            <a:endParaRPr lang="ru-RU" sz="4100" dirty="0"/>
          </a:p>
          <a:p>
            <a:pPr lvl="0" algn="just" eaLnBrk="0" hangingPunct="0"/>
            <a:r>
              <a:rPr lang="uk-UA" sz="4100" b="1" dirty="0"/>
              <a:t>за спрямуванням технологічної задачі </a:t>
            </a:r>
            <a:r>
              <a:rPr lang="uk-UA" sz="4100" dirty="0"/>
              <a:t>(зносостійкі, жаростійкі, термостійкі, високотемпературні, корозійностійкі, декоративні, в певних середовищах і </a:t>
            </a:r>
            <a:r>
              <a:rPr lang="uk-UA" sz="4100" dirty="0" err="1"/>
              <a:t>т.д</a:t>
            </a:r>
            <a:r>
              <a:rPr lang="uk-UA" sz="4100" dirty="0"/>
              <a:t>.).</a:t>
            </a:r>
            <a:endParaRPr lang="ru-RU" sz="4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040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4227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МЕТОДИ СТВОРЕННЯ ЗАХИСНИХ ПОКРИТТІВ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92772"/>
            <a:ext cx="10515600" cy="4884191"/>
          </a:xfrm>
        </p:spPr>
        <p:txBody>
          <a:bodyPr>
            <a:normAutofit fontScale="92500" lnSpcReduction="20000"/>
          </a:bodyPr>
          <a:lstStyle/>
          <a:p>
            <a:pPr marL="0" lvl="0" indent="536575" algn="just" eaLnBrk="0" hangingPunct="0"/>
            <a:r>
              <a:rPr lang="uk-UA" sz="2900" b="1" dirty="0"/>
              <a:t>Хіміко-термічний метод </a:t>
            </a:r>
            <a:r>
              <a:rPr lang="uk-UA" sz="2900" dirty="0"/>
              <a:t>– полягає в формуванні покриттів з різних насичуючих середовищ шляхом дифузійного насичення (дифузійні покриття).</a:t>
            </a:r>
            <a:endParaRPr lang="ru-RU" sz="2900" dirty="0"/>
          </a:p>
          <a:p>
            <a:pPr marL="0" lvl="0" indent="536575" algn="just" eaLnBrk="0" hangingPunct="0"/>
            <a:r>
              <a:rPr lang="uk-UA" sz="2900" b="1" dirty="0"/>
              <a:t>Механічний метод </a:t>
            </a:r>
            <a:r>
              <a:rPr lang="uk-UA" sz="2900" dirty="0"/>
              <a:t>– об’єднує способи, де визначальною є </a:t>
            </a:r>
            <a:r>
              <a:rPr lang="uk-UA" sz="2900" dirty="0" err="1"/>
              <a:t>адгезійна</a:t>
            </a:r>
            <a:r>
              <a:rPr lang="uk-UA" sz="2900" dirty="0"/>
              <a:t> взаємодія при контакті матеріалу покриття з основою-</a:t>
            </a:r>
            <a:r>
              <a:rPr lang="uk-UA" sz="2900" dirty="0" err="1"/>
              <a:t>підкладинкою</a:t>
            </a:r>
            <a:r>
              <a:rPr lang="uk-UA" sz="2900" dirty="0"/>
              <a:t> (плакування, розпорошення та конденсація).</a:t>
            </a:r>
            <a:endParaRPr lang="ru-RU" sz="2900" dirty="0"/>
          </a:p>
          <a:p>
            <a:pPr marL="0" lvl="0" indent="536575" algn="just" eaLnBrk="0" hangingPunct="0"/>
            <a:r>
              <a:rPr lang="uk-UA" sz="2900" b="1" dirty="0"/>
              <a:t>Хімічний метод </a:t>
            </a:r>
            <a:r>
              <a:rPr lang="uk-UA" sz="2900" dirty="0"/>
              <a:t>– реалізується шляхом забезпечення умов для протікання певних хімічних реакцій в спеціальних середовищах, що містять хімічні сполуки елементів покриття і різних добавок, най- частіше інертних.</a:t>
            </a:r>
            <a:endParaRPr lang="ru-RU" sz="2900" dirty="0"/>
          </a:p>
          <a:p>
            <a:pPr marL="0" lvl="0" indent="536575" algn="just" eaLnBrk="0" hangingPunct="0"/>
            <a:r>
              <a:rPr lang="uk-UA" sz="2900" b="1" dirty="0"/>
              <a:t>Електрохімічний метод </a:t>
            </a:r>
            <a:r>
              <a:rPr lang="uk-UA" sz="2900" dirty="0"/>
              <a:t>– полягає в формуванні покриття в ре- </a:t>
            </a:r>
            <a:r>
              <a:rPr lang="uk-UA" sz="2900" dirty="0" err="1"/>
              <a:t>зультаті</a:t>
            </a:r>
            <a:r>
              <a:rPr lang="uk-UA" sz="2900" dirty="0"/>
              <a:t> процесів електрохімічного виділення компонентів покриття (</a:t>
            </a:r>
            <a:r>
              <a:rPr lang="uk-UA" sz="2900" dirty="0" err="1"/>
              <a:t>йонів</a:t>
            </a:r>
            <a:r>
              <a:rPr lang="uk-UA" sz="2900" dirty="0"/>
              <a:t>) з електролітів (гальванічні розчини, розплави солей) або </a:t>
            </a:r>
            <a:r>
              <a:rPr lang="uk-UA" sz="2900" dirty="0" smtClean="0"/>
              <a:t>газової фази </a:t>
            </a:r>
            <a:r>
              <a:rPr lang="uk-UA" sz="2900" dirty="0"/>
              <a:t>при пропущенні електричного струму від зовнішнього джерела.</a:t>
            </a:r>
            <a:endParaRPr lang="ru-RU" sz="29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61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74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КРИТЕРІЇ ОЦІНКИ ЕФЕКТИВНОСТІ МЕТОДІВ СТВОРЕННЯ ПОКРИТТІВ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434" y="1533032"/>
            <a:ext cx="11335407" cy="5072719"/>
          </a:xfrm>
        </p:spPr>
        <p:txBody>
          <a:bodyPr>
            <a:normAutofit fontScale="92500" lnSpcReduction="10000"/>
          </a:bodyPr>
          <a:lstStyle/>
          <a:p>
            <a:pPr marL="0" lvl="0" indent="536575" algn="just" eaLnBrk="0" hangingPunct="0"/>
            <a:r>
              <a:rPr lang="uk-UA" dirty="0"/>
              <a:t>можливість оптимізації параметрів покриття </a:t>
            </a:r>
            <a:r>
              <a:rPr lang="uk-UA" dirty="0" smtClean="0"/>
              <a:t>- склад</a:t>
            </a:r>
            <a:r>
              <a:rPr lang="uk-UA" dirty="0"/>
              <a:t>, структура, товщина, характер розподілу компонентів та ін</a:t>
            </a:r>
            <a:r>
              <a:rPr lang="uk-UA" dirty="0" smtClean="0"/>
              <a:t>.;</a:t>
            </a:r>
            <a:endParaRPr lang="ru-RU" dirty="0"/>
          </a:p>
          <a:p>
            <a:pPr marL="0" lvl="0" indent="536575" algn="just" eaLnBrk="0" hangingPunct="0"/>
            <a:r>
              <a:rPr lang="uk-UA" dirty="0"/>
              <a:t>можливість управляти зазначеними параметрами варіюванням </a:t>
            </a:r>
            <a:r>
              <a:rPr lang="uk-UA" dirty="0" smtClean="0"/>
              <a:t>технологічних </a:t>
            </a:r>
            <a:r>
              <a:rPr lang="uk-UA" dirty="0"/>
              <a:t>факторів </a:t>
            </a:r>
            <a:r>
              <a:rPr lang="uk-UA" dirty="0" smtClean="0"/>
              <a:t>- температура</a:t>
            </a:r>
            <a:r>
              <a:rPr lang="uk-UA" dirty="0"/>
              <a:t>, середовище, час, характеристика нагріву, відпалу і </a:t>
            </a:r>
            <a:r>
              <a:rPr lang="uk-UA" dirty="0" smtClean="0"/>
              <a:t>охолодження;</a:t>
            </a:r>
            <a:endParaRPr lang="ru-RU" dirty="0"/>
          </a:p>
          <a:p>
            <a:pPr marL="0" lvl="0" indent="536575" algn="just" eaLnBrk="0" hangingPunct="0"/>
            <a:r>
              <a:rPr lang="uk-UA" dirty="0"/>
              <a:t>забезпечення якісних показників покриттів </a:t>
            </a:r>
            <a:r>
              <a:rPr lang="uk-UA" dirty="0" smtClean="0"/>
              <a:t>- поруватість</a:t>
            </a:r>
            <a:r>
              <a:rPr lang="uk-UA" dirty="0"/>
              <a:t>, рівномірність товщини, зчеплення з </a:t>
            </a:r>
            <a:r>
              <a:rPr lang="uk-UA" dirty="0" err="1"/>
              <a:t>підкладинкою</a:t>
            </a:r>
            <a:r>
              <a:rPr lang="uk-UA" dirty="0"/>
              <a:t>, </a:t>
            </a:r>
            <a:r>
              <a:rPr lang="uk-UA" dirty="0" smtClean="0"/>
              <a:t>тріщиностійкість;</a:t>
            </a:r>
            <a:endParaRPr lang="ru-RU" dirty="0"/>
          </a:p>
          <a:p>
            <a:pPr marL="0" lvl="0" indent="536575" algn="just" eaLnBrk="0" hangingPunct="0"/>
            <a:r>
              <a:rPr lang="uk-UA" dirty="0"/>
              <a:t>технологічні показники </a:t>
            </a:r>
            <a:r>
              <a:rPr lang="uk-UA" smtClean="0"/>
              <a:t>- відтворюваність </a:t>
            </a:r>
            <a:r>
              <a:rPr lang="uk-UA" dirty="0"/>
              <a:t>технології, температура і тривалість процесу, габарити і форма виробів</a:t>
            </a:r>
            <a:r>
              <a:rPr lang="uk-UA"/>
              <a:t>, </a:t>
            </a:r>
            <a:r>
              <a:rPr lang="uk-UA" smtClean="0"/>
              <a:t>додаткові </a:t>
            </a:r>
            <a:r>
              <a:rPr lang="uk-UA" dirty="0"/>
              <a:t>операції, серійність виробництва, техніка безпеки, дотримання екологічних </a:t>
            </a:r>
            <a:r>
              <a:rPr lang="uk-UA" dirty="0" smtClean="0"/>
              <a:t>вимог;</a:t>
            </a:r>
            <a:endParaRPr lang="ru-RU" dirty="0"/>
          </a:p>
          <a:p>
            <a:pPr marL="0" lvl="0" indent="536575" algn="just" eaLnBrk="0" hangingPunct="0"/>
            <a:r>
              <a:rPr lang="uk-UA" dirty="0"/>
              <a:t>економічні і вартісні показники </a:t>
            </a:r>
            <a:r>
              <a:rPr lang="uk-UA" dirty="0" smtClean="0"/>
              <a:t>- капітальні </a:t>
            </a:r>
            <a:r>
              <a:rPr lang="uk-UA" dirty="0"/>
              <a:t>витрати, амортизація, вартість сировини і матеріалів, технологічні та виробничі втрати, заробітна плата, енерго- і </a:t>
            </a:r>
            <a:r>
              <a:rPr lang="uk-UA" dirty="0" err="1"/>
              <a:t>водозатрати</a:t>
            </a:r>
            <a:r>
              <a:rPr lang="uk-UA" dirty="0"/>
              <a:t> </a:t>
            </a:r>
            <a:r>
              <a:rPr lang="uk-UA" dirty="0" smtClean="0"/>
              <a:t>тощо.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96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65632" y="539407"/>
            <a:ext cx="10728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ru-RU" sz="3600" b="1" dirty="0" err="1" smtClean="0">
                <a:solidFill>
                  <a:srgbClr val="FF0000"/>
                </a:solidFill>
              </a:rPr>
              <a:t>Принципи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захисту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металів</a:t>
            </a:r>
            <a:r>
              <a:rPr lang="ru-RU" sz="3600" b="1" dirty="0" smtClean="0">
                <a:solidFill>
                  <a:srgbClr val="FF0000"/>
                </a:solidFill>
              </a:rPr>
              <a:t>  і  </a:t>
            </a:r>
            <a:r>
              <a:rPr lang="ru-RU" sz="3600" b="1" dirty="0" err="1" smtClean="0">
                <a:solidFill>
                  <a:srgbClr val="FF0000"/>
                </a:solidFill>
              </a:rPr>
              <a:t>сплавів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від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хімічної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корозії</a:t>
            </a:r>
            <a:r>
              <a:rPr lang="ru-RU" sz="3600" b="1" dirty="0" smtClean="0">
                <a:solidFill>
                  <a:srgbClr val="FF0000"/>
                </a:solidFill>
              </a:rPr>
              <a:t>  в  </a:t>
            </a:r>
            <a:r>
              <a:rPr lang="ru-RU" sz="3600" b="1" dirty="0" err="1" smtClean="0">
                <a:solidFill>
                  <a:srgbClr val="FF0000"/>
                </a:solidFill>
              </a:rPr>
              <a:t>агресивних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середовищах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indent="987425">
              <a:lnSpc>
                <a:spcPct val="150000"/>
              </a:lnSpc>
            </a:pP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                       </a:t>
            </a:r>
            <a:r>
              <a:rPr lang="ru-RU" sz="2800" dirty="0" smtClean="0"/>
              <a:t>-  </a:t>
            </a:r>
            <a:r>
              <a:rPr lang="ru-RU" sz="2800" dirty="0" err="1" smtClean="0"/>
              <a:t>підвищення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корозійної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стійкості</a:t>
            </a:r>
            <a:r>
              <a:rPr lang="ru-RU" sz="2800" dirty="0" smtClean="0"/>
              <a:t> самого </a:t>
            </a:r>
            <a:r>
              <a:rPr lang="ru-RU" sz="2800" dirty="0" err="1" smtClean="0"/>
              <a:t>матеріалу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         -  </a:t>
            </a:r>
            <a:r>
              <a:rPr lang="ru-RU" sz="2800" dirty="0" err="1" smtClean="0"/>
              <a:t>зниження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агресивності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виробничого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         -  </a:t>
            </a:r>
            <a:r>
              <a:rPr lang="ru-RU" sz="2800" dirty="0" err="1" smtClean="0"/>
              <a:t>запобігання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безпосередньому</a:t>
            </a:r>
            <a:r>
              <a:rPr lang="ru-RU" sz="2800" dirty="0" smtClean="0"/>
              <a:t> контакту </a:t>
            </a:r>
            <a:r>
              <a:rPr lang="ru-RU" sz="2800" dirty="0" err="1" smtClean="0"/>
              <a:t>матеріалу</a:t>
            </a:r>
            <a:r>
              <a:rPr lang="ru-RU" sz="2800" dirty="0" smtClean="0"/>
              <a:t> з </a:t>
            </a:r>
            <a:r>
              <a:rPr lang="ru-RU" sz="2800" dirty="0" err="1" smtClean="0"/>
              <a:t>середовищем</a:t>
            </a:r>
            <a:r>
              <a:rPr lang="ru-RU" sz="2800" dirty="0" smtClean="0"/>
              <a:t>  </a:t>
            </a:r>
            <a:r>
              <a:rPr lang="ru-RU" sz="2800" dirty="0" err="1" smtClean="0"/>
              <a:t>застосуванням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ізолюючого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покриття</a:t>
            </a:r>
            <a:r>
              <a:rPr lang="ru-RU" sz="2800" dirty="0" smtClean="0"/>
              <a:t>;</a:t>
            </a:r>
            <a:br>
              <a:rPr lang="ru-RU" sz="2800" dirty="0" smtClean="0"/>
            </a:br>
            <a:r>
              <a:rPr lang="ru-RU" sz="2800" dirty="0" smtClean="0"/>
              <a:t>         -  </a:t>
            </a:r>
            <a:r>
              <a:rPr lang="ru-RU" sz="2800" dirty="0" err="1" smtClean="0"/>
              <a:t>регулювання</a:t>
            </a:r>
            <a:r>
              <a:rPr lang="ru-RU" sz="2800" dirty="0" smtClean="0"/>
              <a:t> у </a:t>
            </a:r>
            <a:r>
              <a:rPr lang="ru-RU" sz="2800" dirty="0" err="1" smtClean="0"/>
              <a:t>певному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середовищі</a:t>
            </a:r>
            <a:r>
              <a:rPr lang="ru-RU" sz="2800" dirty="0" smtClean="0"/>
              <a:t> </a:t>
            </a:r>
            <a:r>
              <a:rPr lang="ru-RU" sz="2800" dirty="0" err="1" smtClean="0"/>
              <a:t>електродного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потенціалу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виробу</a:t>
            </a:r>
            <a:r>
              <a:rPr lang="ru-RU" sz="2800" dirty="0" smtClean="0"/>
              <a:t>, </a:t>
            </a:r>
            <a:r>
              <a:rPr lang="ru-RU" sz="2800" dirty="0" err="1" smtClean="0"/>
              <a:t>захист</a:t>
            </a:r>
            <a:r>
              <a:rPr lang="ru-RU" sz="2800" dirty="0" smtClean="0"/>
              <a:t> </a:t>
            </a:r>
            <a:r>
              <a:rPr lang="ru-RU" sz="2800" dirty="0" err="1" smtClean="0"/>
              <a:t>якого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забезпечити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 </a:t>
            </a:r>
            <a:endParaRPr lang="ru-RU" dirty="0"/>
          </a:p>
        </p:txBody>
      </p:sp>
      <p:sp>
        <p:nvSpPr>
          <p:cNvPr id="6" name="5-конечная звезда 5"/>
          <p:cNvSpPr/>
          <p:nvPr/>
        </p:nvSpPr>
        <p:spPr>
          <a:xfrm>
            <a:off x="1621536" y="2054352"/>
            <a:ext cx="207264" cy="2438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597152" y="2704610"/>
            <a:ext cx="207264" cy="2438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1597152" y="4618808"/>
            <a:ext cx="207264" cy="2438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597152" y="3354868"/>
            <a:ext cx="207264" cy="2438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75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3772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3600" b="1" dirty="0" err="1" smtClean="0">
                <a:solidFill>
                  <a:srgbClr val="FF0000"/>
                </a:solidFill>
              </a:rPr>
              <a:t>Методи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реалізації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принципів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err="1">
                <a:solidFill>
                  <a:srgbClr val="FF0000"/>
                </a:solidFill>
              </a:rPr>
              <a:t>захисту</a:t>
            </a:r>
            <a:r>
              <a:rPr lang="ru-RU" sz="3600" b="1" dirty="0">
                <a:solidFill>
                  <a:srgbClr val="FF0000"/>
                </a:solidFill>
              </a:rPr>
              <a:t>  </a:t>
            </a:r>
            <a:r>
              <a:rPr lang="ru-RU" sz="3600" b="1" dirty="0" err="1">
                <a:solidFill>
                  <a:srgbClr val="FF0000"/>
                </a:solidFill>
              </a:rPr>
              <a:t>металів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/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>
                <a:solidFill>
                  <a:srgbClr val="FF0000"/>
                </a:solidFill>
              </a:rPr>
              <a:t>від</a:t>
            </a:r>
            <a:r>
              <a:rPr lang="ru-RU" sz="3600" b="1" dirty="0">
                <a:solidFill>
                  <a:srgbClr val="FF0000"/>
                </a:solidFill>
              </a:rPr>
              <a:t>  </a:t>
            </a:r>
            <a:r>
              <a:rPr lang="ru-RU" sz="3600" b="1" dirty="0" err="1" smtClean="0">
                <a:solidFill>
                  <a:srgbClr val="FF0000"/>
                </a:solidFill>
              </a:rPr>
              <a:t>корозії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434" y="1825625"/>
            <a:ext cx="10912366" cy="4351338"/>
          </a:xfrm>
        </p:spPr>
        <p:txBody>
          <a:bodyPr>
            <a:normAutofit/>
          </a:bodyPr>
          <a:lstStyle/>
          <a:p>
            <a:pPr marL="46038" lvl="0" indent="0" eaLnBrk="0" hangingPunct="0">
              <a:buNone/>
            </a:pPr>
            <a:r>
              <a:rPr lang="ru-RU" sz="3000" i="1" dirty="0" smtClean="0"/>
              <a:t>1) </a:t>
            </a:r>
            <a:r>
              <a:rPr lang="ru-RU" sz="3000" i="1" dirty="0" err="1" smtClean="0"/>
              <a:t>легуван</a:t>
            </a:r>
            <a:r>
              <a:rPr lang="uk-UA" sz="3000" i="1" dirty="0"/>
              <a:t>ня </a:t>
            </a:r>
            <a:r>
              <a:rPr lang="uk-UA" sz="3000" i="1" dirty="0" smtClean="0"/>
              <a:t>- </a:t>
            </a:r>
            <a:r>
              <a:rPr lang="ru-RU" sz="3000" dirty="0" err="1" smtClean="0"/>
              <a:t>поверхневе</a:t>
            </a:r>
            <a:r>
              <a:rPr lang="ru-RU" sz="3000" dirty="0" smtClean="0"/>
              <a:t> </a:t>
            </a:r>
            <a:r>
              <a:rPr lang="ru-RU" sz="3000" dirty="0" err="1"/>
              <a:t>чи</a:t>
            </a:r>
            <a:r>
              <a:rPr lang="ru-RU" sz="3000" dirty="0"/>
              <a:t> </a:t>
            </a:r>
            <a:r>
              <a:rPr lang="ru-RU" sz="3000" dirty="0" err="1" smtClean="0"/>
              <a:t>об’ємне</a:t>
            </a:r>
            <a:r>
              <a:rPr lang="ru-RU" sz="3000" dirty="0" smtClean="0"/>
              <a:t>;</a:t>
            </a:r>
            <a:endParaRPr lang="ru-RU" sz="3000" dirty="0"/>
          </a:p>
          <a:p>
            <a:pPr marL="46038" lvl="0" indent="0" eaLnBrk="0" hangingPunct="0">
              <a:buNone/>
            </a:pPr>
            <a:r>
              <a:rPr lang="ru-RU" sz="3000" dirty="0" smtClean="0"/>
              <a:t>2) </a:t>
            </a:r>
            <a:r>
              <a:rPr lang="ru-RU" sz="3000" dirty="0" err="1" smtClean="0"/>
              <a:t>формування</a:t>
            </a:r>
            <a:r>
              <a:rPr lang="ru-RU" sz="3000" dirty="0" smtClean="0"/>
              <a:t> </a:t>
            </a:r>
            <a:r>
              <a:rPr lang="ru-RU" sz="3000" i="1" dirty="0" err="1"/>
              <a:t>захисних</a:t>
            </a:r>
            <a:r>
              <a:rPr lang="ru-RU" sz="3000" i="1" dirty="0"/>
              <a:t> </a:t>
            </a:r>
            <a:r>
              <a:rPr lang="ru-RU" sz="3000" i="1" dirty="0" err="1" smtClean="0"/>
              <a:t>покриттів</a:t>
            </a:r>
            <a:r>
              <a:rPr lang="ru-RU" sz="3000" i="1" dirty="0" smtClean="0"/>
              <a:t> - </a:t>
            </a:r>
            <a:r>
              <a:rPr lang="ru-RU" sz="3000" dirty="0" err="1" smtClean="0"/>
              <a:t>металевих</a:t>
            </a:r>
            <a:r>
              <a:rPr lang="ru-RU" sz="3000" dirty="0" smtClean="0"/>
              <a:t>, </a:t>
            </a:r>
            <a:r>
              <a:rPr lang="ru-RU" sz="3000" dirty="0" err="1" smtClean="0"/>
              <a:t>неметалевих</a:t>
            </a:r>
            <a:r>
              <a:rPr lang="ru-RU" sz="3000" dirty="0" smtClean="0"/>
              <a:t>, </a:t>
            </a:r>
            <a:r>
              <a:rPr lang="ru-RU" sz="3000" dirty="0" err="1" smtClean="0"/>
              <a:t>комбінованих</a:t>
            </a:r>
            <a:r>
              <a:rPr lang="ru-RU" sz="3000" dirty="0" smtClean="0"/>
              <a:t> </a:t>
            </a:r>
            <a:r>
              <a:rPr lang="ru-RU" sz="3000" dirty="0"/>
              <a:t>та </a:t>
            </a:r>
            <a:r>
              <a:rPr lang="ru-RU" sz="3000" dirty="0" err="1" smtClean="0"/>
              <a:t>ін</a:t>
            </a:r>
            <a:r>
              <a:rPr lang="ru-RU" sz="3000" dirty="0" smtClean="0"/>
              <a:t>.;</a:t>
            </a:r>
          </a:p>
          <a:p>
            <a:pPr marL="46038" lvl="0" indent="0" eaLnBrk="0" hangingPunct="0">
              <a:buNone/>
            </a:pPr>
            <a:r>
              <a:rPr lang="ru-RU" sz="3000" dirty="0" smtClean="0"/>
              <a:t>3) </a:t>
            </a:r>
            <a:r>
              <a:rPr lang="ru-RU" sz="3000" dirty="0" err="1" smtClean="0"/>
              <a:t>використання</a:t>
            </a:r>
            <a:r>
              <a:rPr lang="ru-RU" sz="3000" dirty="0" smtClean="0"/>
              <a:t> </a:t>
            </a:r>
            <a:r>
              <a:rPr lang="ru-RU" sz="3000" i="1" dirty="0" err="1"/>
              <a:t>захисних</a:t>
            </a:r>
            <a:r>
              <a:rPr lang="ru-RU" sz="3000" i="1" dirty="0"/>
              <a:t> </a:t>
            </a:r>
            <a:r>
              <a:rPr lang="ru-RU" sz="3000" dirty="0" err="1"/>
              <a:t>або</a:t>
            </a:r>
            <a:r>
              <a:rPr lang="ru-RU" sz="3000" dirty="0"/>
              <a:t> </a:t>
            </a:r>
            <a:r>
              <a:rPr lang="ru-RU" sz="3000" i="1" dirty="0" err="1"/>
              <a:t>контрольованих</a:t>
            </a:r>
            <a:r>
              <a:rPr lang="ru-RU" sz="3000" i="1" dirty="0"/>
              <a:t> </a:t>
            </a:r>
            <a:r>
              <a:rPr lang="ru-RU" sz="3000" i="1" dirty="0" smtClean="0"/>
              <a:t>атмосфер; </a:t>
            </a:r>
            <a:r>
              <a:rPr lang="ru-RU" sz="3000" dirty="0" err="1" smtClean="0"/>
              <a:t>цей</a:t>
            </a:r>
            <a:r>
              <a:rPr lang="ru-RU" sz="3000" dirty="0" smtClean="0"/>
              <a:t> </a:t>
            </a:r>
            <a:r>
              <a:rPr lang="ru-RU" sz="3000" dirty="0"/>
              <a:t>метод </a:t>
            </a:r>
            <a:r>
              <a:rPr lang="ru-RU" sz="3000" dirty="0" err="1"/>
              <a:t>захисту</a:t>
            </a:r>
            <a:r>
              <a:rPr lang="ru-RU" sz="3000" dirty="0"/>
              <a:t> </a:t>
            </a:r>
            <a:r>
              <a:rPr lang="ru-RU" sz="3000" dirty="0" err="1"/>
              <a:t>застосовують</a:t>
            </a:r>
            <a:r>
              <a:rPr lang="ru-RU" sz="3000" dirty="0"/>
              <a:t> </a:t>
            </a:r>
            <a:r>
              <a:rPr lang="ru-RU" sz="3000" dirty="0" err="1"/>
              <a:t>найчастіше</a:t>
            </a:r>
            <a:r>
              <a:rPr lang="ru-RU" sz="3000" dirty="0"/>
              <a:t> при </a:t>
            </a:r>
            <a:r>
              <a:rPr lang="ru-RU" sz="3000" dirty="0" err="1"/>
              <a:t>проведенні</a:t>
            </a:r>
            <a:r>
              <a:rPr lang="ru-RU" sz="3000" dirty="0"/>
              <a:t> </a:t>
            </a:r>
            <a:r>
              <a:rPr lang="ru-RU" sz="3000" dirty="0" err="1"/>
              <a:t>спеціальних</a:t>
            </a:r>
            <a:r>
              <a:rPr lang="ru-RU" sz="3000" dirty="0"/>
              <a:t> </a:t>
            </a:r>
            <a:r>
              <a:rPr lang="ru-RU" sz="3000" dirty="0" err="1" smtClean="0"/>
              <a:t>технологічних</a:t>
            </a:r>
            <a:r>
              <a:rPr lang="ru-RU" sz="3000" dirty="0" smtClean="0"/>
              <a:t> </a:t>
            </a:r>
            <a:r>
              <a:rPr lang="ru-RU" sz="3000" dirty="0" err="1"/>
              <a:t>процесів</a:t>
            </a:r>
            <a:r>
              <a:rPr lang="ru-RU" sz="3000" dirty="0"/>
              <a:t> (</a:t>
            </a:r>
            <a:r>
              <a:rPr lang="ru-RU" sz="3000" dirty="0" err="1"/>
              <a:t>наприклад</a:t>
            </a:r>
            <a:r>
              <a:rPr lang="ru-RU" sz="3000" dirty="0"/>
              <a:t>, при </a:t>
            </a:r>
            <a:r>
              <a:rPr lang="ru-RU" sz="3000" dirty="0" err="1"/>
              <a:t>термічній</a:t>
            </a:r>
            <a:r>
              <a:rPr lang="ru-RU" sz="3000" dirty="0"/>
              <a:t> </a:t>
            </a:r>
            <a:r>
              <a:rPr lang="ru-RU" sz="3000" dirty="0" err="1"/>
              <a:t>чи</a:t>
            </a:r>
            <a:r>
              <a:rPr lang="ru-RU" sz="3000" dirty="0"/>
              <a:t> </a:t>
            </a:r>
            <a:r>
              <a:rPr lang="ru-RU" sz="3000" dirty="0" err="1"/>
              <a:t>хіміко-термічній</a:t>
            </a:r>
            <a:r>
              <a:rPr lang="ru-RU" sz="3000" dirty="0"/>
              <a:t> </a:t>
            </a:r>
            <a:r>
              <a:rPr lang="ru-RU" sz="3000" dirty="0" err="1"/>
              <a:t>обробці</a:t>
            </a:r>
            <a:r>
              <a:rPr lang="ru-RU" sz="3000" dirty="0"/>
              <a:t> </a:t>
            </a:r>
            <a:r>
              <a:rPr lang="ru-RU" sz="3000" dirty="0" err="1"/>
              <a:t>матеріалів</a:t>
            </a:r>
            <a:r>
              <a:rPr lang="ru-RU" sz="3000" dirty="0"/>
              <a:t>);</a:t>
            </a:r>
          </a:p>
          <a:p>
            <a:pPr marL="46038" lvl="0" indent="0" eaLnBrk="0" hangingPunct="0">
              <a:buNone/>
            </a:pPr>
            <a:r>
              <a:rPr lang="ru-RU" sz="3000" i="1" dirty="0" smtClean="0"/>
              <a:t>4) </a:t>
            </a:r>
            <a:r>
              <a:rPr lang="ru-RU" sz="3000" i="1" dirty="0" err="1" smtClean="0"/>
              <a:t>зменшення</a:t>
            </a:r>
            <a:r>
              <a:rPr lang="ru-RU" sz="3000" i="1" dirty="0" smtClean="0"/>
              <a:t> </a:t>
            </a:r>
            <a:r>
              <a:rPr lang="ru-RU" sz="3000" i="1" dirty="0" err="1"/>
              <a:t>окислення</a:t>
            </a:r>
            <a:r>
              <a:rPr lang="ru-RU" sz="3000" i="1" dirty="0"/>
              <a:t> </a:t>
            </a:r>
            <a:r>
              <a:rPr lang="ru-RU" sz="3000" dirty="0" err="1" smtClean="0"/>
              <a:t>металів</a:t>
            </a:r>
            <a:r>
              <a:rPr lang="ru-RU" sz="3000" dirty="0" smtClean="0"/>
              <a:t> </a:t>
            </a:r>
            <a:r>
              <a:rPr lang="ru-RU" sz="3000" dirty="0" err="1" smtClean="0"/>
              <a:t>різними</a:t>
            </a:r>
            <a:r>
              <a:rPr lang="ru-RU" sz="3000" dirty="0" smtClean="0"/>
              <a:t> </a:t>
            </a:r>
            <a:r>
              <a:rPr lang="ru-RU" sz="3000" dirty="0"/>
              <a:t>методами;</a:t>
            </a:r>
          </a:p>
          <a:p>
            <a:pPr marL="46038" lvl="0" indent="0" eaLnBrk="0" hangingPunct="0">
              <a:buNone/>
            </a:pPr>
            <a:r>
              <a:rPr lang="ru-RU" sz="3000" dirty="0" smtClean="0"/>
              <a:t>5) </a:t>
            </a:r>
            <a:r>
              <a:rPr lang="ru-RU" sz="3000" dirty="0" err="1" smtClean="0"/>
              <a:t>створення</a:t>
            </a:r>
            <a:r>
              <a:rPr lang="ru-RU" sz="3000" dirty="0" smtClean="0"/>
              <a:t>  </a:t>
            </a:r>
            <a:r>
              <a:rPr lang="ru-RU" sz="3000" i="1" dirty="0" err="1" smtClean="0"/>
              <a:t>електрохімічного</a:t>
            </a:r>
            <a:r>
              <a:rPr lang="ru-RU" sz="3000" i="1" dirty="0" smtClean="0"/>
              <a:t>   </a:t>
            </a:r>
            <a:r>
              <a:rPr lang="ru-RU" sz="3000" i="1" dirty="0" err="1" smtClean="0"/>
              <a:t>захисту</a:t>
            </a:r>
            <a:r>
              <a:rPr lang="ru-RU" sz="3000" i="1" dirty="0" smtClean="0"/>
              <a:t>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995351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0077"/>
            <a:ext cx="10515600" cy="1085303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ВПЛИВ ЛЕГУВАННЯ ЗАЛІЗА АЛЮМІНІЄМ НА ШВИДКІСТЬ ОКИСЛЕННЯ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endParaRPr lang="ru-RU" sz="36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825" y="1951631"/>
            <a:ext cx="5644350" cy="4099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2613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 smtClean="0">
                <a:solidFill>
                  <a:srgbClr val="FF0000"/>
                </a:solidFill>
              </a:rPr>
              <a:t>ТРИ ТЕОРІЇ ЖАРОСТІЙКОГО ЛЕГУВАННЯ 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(</a:t>
            </a:r>
            <a:r>
              <a:rPr lang="ru-RU" sz="4000" b="1" dirty="0" err="1" smtClean="0">
                <a:solidFill>
                  <a:srgbClr val="FF0000"/>
                </a:solidFill>
              </a:rPr>
              <a:t>різні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пердбачувані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дії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легуючої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</a:rPr>
              <a:t>домішки</a:t>
            </a:r>
            <a:r>
              <a:rPr lang="ru-RU" sz="4000" b="1" dirty="0" smtClean="0">
                <a:solidFill>
                  <a:srgbClr val="FF0000"/>
                </a:solidFill>
              </a:rPr>
              <a:t>):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 eaLnBrk="0" hangingPunct="0">
              <a:buNone/>
            </a:pPr>
            <a:r>
              <a:rPr lang="ru-RU" dirty="0"/>
              <a:t> </a:t>
            </a:r>
            <a:r>
              <a:rPr lang="ru-RU" dirty="0" smtClean="0"/>
              <a:t>     1) </a:t>
            </a:r>
            <a:r>
              <a:rPr lang="ru-RU" dirty="0" err="1" smtClean="0"/>
              <a:t>іони</a:t>
            </a:r>
            <a:r>
              <a:rPr lang="ru-RU" dirty="0" smtClean="0"/>
              <a:t>  </a:t>
            </a:r>
            <a:r>
              <a:rPr lang="ru-RU" dirty="0" err="1"/>
              <a:t>легуючого</a:t>
            </a:r>
            <a:r>
              <a:rPr lang="ru-RU" dirty="0"/>
              <a:t>  компонента  </a:t>
            </a:r>
            <a:r>
              <a:rPr lang="ru-RU" dirty="0" err="1"/>
              <a:t>входять</a:t>
            </a:r>
            <a:r>
              <a:rPr lang="ru-RU" dirty="0"/>
              <a:t>  в  </a:t>
            </a:r>
            <a:r>
              <a:rPr lang="ru-RU" dirty="0" err="1"/>
              <a:t>ґратку</a:t>
            </a:r>
            <a:r>
              <a:rPr lang="ru-RU" dirty="0"/>
              <a:t>  оксиду  основного </a:t>
            </a:r>
            <a:r>
              <a:rPr lang="ru-RU" dirty="0" err="1"/>
              <a:t>металу</a:t>
            </a:r>
            <a:r>
              <a:rPr lang="ru-RU" dirty="0"/>
              <a:t>, </a:t>
            </a:r>
            <a:r>
              <a:rPr lang="ru-RU" dirty="0" err="1"/>
              <a:t>змінюючи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дифузії</a:t>
            </a:r>
            <a:r>
              <a:rPr lang="ru-RU" dirty="0" smtClean="0"/>
              <a:t>;</a:t>
            </a:r>
          </a:p>
          <a:p>
            <a:pPr marL="0" indent="0" algn="just" eaLnBrk="0" hangingPunct="0">
              <a:buNone/>
            </a:pPr>
            <a:endParaRPr lang="ru-RU" dirty="0"/>
          </a:p>
          <a:p>
            <a:pPr marL="0" indent="536575" algn="just">
              <a:buNone/>
            </a:pPr>
            <a:r>
              <a:rPr lang="ru-RU" dirty="0"/>
              <a:t>2) </a:t>
            </a:r>
            <a:r>
              <a:rPr lang="ru-RU" dirty="0" err="1"/>
              <a:t>легуючий</a:t>
            </a:r>
            <a:r>
              <a:rPr lang="ru-RU" dirty="0"/>
              <a:t> компонент </a:t>
            </a:r>
            <a:r>
              <a:rPr lang="ru-RU" dirty="0" err="1"/>
              <a:t>утворює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сплаву </a:t>
            </a:r>
            <a:r>
              <a:rPr lang="ru-RU" dirty="0" err="1"/>
              <a:t>захисний</a:t>
            </a:r>
            <a:r>
              <a:rPr lang="ru-RU" dirty="0"/>
              <a:t> оксид </a:t>
            </a:r>
            <a:r>
              <a:rPr lang="ru-RU" dirty="0" err="1"/>
              <a:t>із</a:t>
            </a:r>
            <a:r>
              <a:rPr lang="ru-RU" dirty="0"/>
              <a:t> чистого </a:t>
            </a:r>
            <a:r>
              <a:rPr lang="ru-RU" dirty="0" err="1"/>
              <a:t>легуючого</a:t>
            </a:r>
            <a:r>
              <a:rPr lang="ru-RU" dirty="0"/>
              <a:t> компонента,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перешкоджає</a:t>
            </a:r>
            <a:r>
              <a:rPr lang="ru-RU" dirty="0"/>
              <a:t> </a:t>
            </a:r>
            <a:r>
              <a:rPr lang="ru-RU" dirty="0" err="1"/>
              <a:t>окисленню</a:t>
            </a:r>
            <a:r>
              <a:rPr lang="ru-RU" dirty="0"/>
              <a:t> основного </a:t>
            </a:r>
            <a:r>
              <a:rPr lang="ru-RU" dirty="0" err="1"/>
              <a:t>металу</a:t>
            </a:r>
            <a:r>
              <a:rPr lang="ru-RU" dirty="0" smtClean="0"/>
              <a:t>;</a:t>
            </a:r>
          </a:p>
          <a:p>
            <a:pPr marL="0" indent="536575" algn="just">
              <a:buNone/>
            </a:pPr>
            <a:endParaRPr lang="ru-RU" dirty="0"/>
          </a:p>
          <a:p>
            <a:pPr marL="0" indent="536575" algn="just">
              <a:buNone/>
            </a:pPr>
            <a:r>
              <a:rPr lang="ru-RU" dirty="0"/>
              <a:t>3) </a:t>
            </a:r>
            <a:r>
              <a:rPr lang="ru-RU" dirty="0" err="1"/>
              <a:t>легуючий</a:t>
            </a:r>
            <a:r>
              <a:rPr lang="ru-RU" dirty="0"/>
              <a:t> компонент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металом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подвійні</a:t>
            </a:r>
            <a:r>
              <a:rPr lang="ru-RU" dirty="0"/>
              <a:t> (</a:t>
            </a:r>
            <a:r>
              <a:rPr lang="ru-RU" dirty="0" err="1"/>
              <a:t>змішані</a:t>
            </a:r>
            <a:r>
              <a:rPr lang="ru-RU" dirty="0"/>
              <a:t>) </a:t>
            </a:r>
            <a:r>
              <a:rPr lang="ru-RU" dirty="0" err="1"/>
              <a:t>оксиди</a:t>
            </a:r>
            <a:r>
              <a:rPr lang="ru-RU" dirty="0"/>
              <a:t> типу </a:t>
            </a:r>
            <a:r>
              <a:rPr lang="ru-RU" dirty="0" err="1"/>
              <a:t>шпінелей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підвищені</a:t>
            </a:r>
            <a:r>
              <a:rPr lang="ru-RU" dirty="0"/>
              <a:t> </a:t>
            </a:r>
            <a:r>
              <a:rPr lang="ru-RU" dirty="0" err="1"/>
              <a:t>захисні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5262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09903"/>
            <a:ext cx="10515600" cy="5767060"/>
          </a:xfrm>
        </p:spPr>
        <p:txBody>
          <a:bodyPr/>
          <a:lstStyle/>
          <a:p>
            <a:pPr marL="0" indent="630238" algn="ctr">
              <a:buNone/>
            </a:pPr>
            <a:r>
              <a:rPr lang="ru-RU" sz="3200" b="1" i="1" dirty="0" smtClean="0"/>
              <a:t>Перша </a:t>
            </a:r>
            <a:r>
              <a:rPr lang="ru-RU" sz="3200" b="1" i="1" dirty="0" err="1" smtClean="0"/>
              <a:t>теорія</a:t>
            </a:r>
            <a:r>
              <a:rPr lang="ru-RU" sz="3200" b="1" i="1" dirty="0" smtClean="0"/>
              <a:t> – </a:t>
            </a:r>
            <a:r>
              <a:rPr lang="ru-RU" sz="3200" b="1" i="1" dirty="0" err="1" smtClean="0"/>
              <a:t>автори</a:t>
            </a:r>
            <a:r>
              <a:rPr lang="ru-RU" sz="3200" b="1" i="1" dirty="0" smtClean="0"/>
              <a:t> К. </a:t>
            </a:r>
            <a:r>
              <a:rPr lang="ru-RU" sz="3200" b="1" i="1" dirty="0"/>
              <a:t>Вагнер, К. </a:t>
            </a:r>
            <a:r>
              <a:rPr lang="ru-RU" sz="3200" b="1" i="1" dirty="0" err="1" smtClean="0"/>
              <a:t>Хауффе</a:t>
            </a:r>
            <a:r>
              <a:rPr lang="ru-RU" sz="3200" b="1" i="1" dirty="0" smtClean="0"/>
              <a:t>:</a:t>
            </a:r>
          </a:p>
          <a:p>
            <a:pPr marL="0" indent="630238" algn="just">
              <a:buNone/>
            </a:pP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/>
              <a:t>зменшувати</a:t>
            </a:r>
            <a:r>
              <a:rPr lang="ru-RU" dirty="0"/>
              <a:t> </a:t>
            </a:r>
            <a:r>
              <a:rPr lang="ru-RU" dirty="0" err="1"/>
              <a:t>концентрацію</a:t>
            </a:r>
            <a:r>
              <a:rPr lang="ru-RU" dirty="0"/>
              <a:t> </a:t>
            </a:r>
            <a:r>
              <a:rPr lang="ru-RU" dirty="0" err="1"/>
              <a:t>дефектів</a:t>
            </a:r>
            <a:r>
              <a:rPr lang="ru-RU" dirty="0"/>
              <a:t> у </a:t>
            </a:r>
            <a:r>
              <a:rPr lang="ru-RU" dirty="0" err="1"/>
              <a:t>оксидній</a:t>
            </a:r>
            <a:r>
              <a:rPr lang="ru-RU" dirty="0"/>
              <a:t> </a:t>
            </a:r>
            <a:r>
              <a:rPr lang="ru-RU" dirty="0" err="1"/>
              <a:t>плівці</a:t>
            </a:r>
            <a:r>
              <a:rPr lang="ru-RU" dirty="0"/>
              <a:t>, яку </a:t>
            </a:r>
            <a:r>
              <a:rPr lang="ru-RU" dirty="0" err="1"/>
              <a:t>утворено</a:t>
            </a:r>
            <a:r>
              <a:rPr lang="ru-RU" dirty="0"/>
              <a:t> атомами основного </a:t>
            </a:r>
            <a:r>
              <a:rPr lang="ru-RU" dirty="0" err="1"/>
              <a:t>металу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дифузія</a:t>
            </a:r>
            <a:r>
              <a:rPr lang="ru-RU" dirty="0"/>
              <a:t> в </a:t>
            </a:r>
            <a:r>
              <a:rPr lang="ru-RU" dirty="0" err="1"/>
              <a:t>оксиді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по </a:t>
            </a:r>
            <a:r>
              <a:rPr lang="ru-RU" dirty="0" err="1"/>
              <a:t>дефектних</a:t>
            </a:r>
            <a:r>
              <a:rPr lang="ru-RU" dirty="0"/>
              <a:t> </a:t>
            </a:r>
            <a:r>
              <a:rPr lang="ru-RU" dirty="0" err="1"/>
              <a:t>місцях</a:t>
            </a:r>
            <a:r>
              <a:rPr lang="ru-RU" dirty="0"/>
              <a:t>. </a:t>
            </a:r>
            <a:endParaRPr lang="ru-RU" dirty="0" smtClean="0"/>
          </a:p>
          <a:p>
            <a:pPr marL="0" indent="630238" algn="just">
              <a:buNone/>
            </a:pP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дефектів</a:t>
            </a:r>
            <a:r>
              <a:rPr lang="ru-RU" dirty="0"/>
              <a:t> є </a:t>
            </a:r>
            <a:r>
              <a:rPr lang="ru-RU" dirty="0" err="1"/>
              <a:t>можливим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 </a:t>
            </a:r>
            <a:r>
              <a:rPr lang="ru-RU" dirty="0" err="1"/>
              <a:t>легуючого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валентність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атоми</a:t>
            </a:r>
            <a:r>
              <a:rPr lang="ru-RU" dirty="0"/>
              <a:t> основного </a:t>
            </a:r>
            <a:r>
              <a:rPr lang="ru-RU" dirty="0" err="1"/>
              <a:t>металу</a:t>
            </a:r>
            <a:r>
              <a:rPr lang="ru-RU" dirty="0"/>
              <a:t>. Мала </a:t>
            </a:r>
            <a:r>
              <a:rPr lang="ru-RU" dirty="0" err="1"/>
              <a:t>домішка</a:t>
            </a:r>
            <a:r>
              <a:rPr lang="ru-RU" dirty="0"/>
              <a:t> </a:t>
            </a:r>
            <a:r>
              <a:rPr lang="ru-RU" dirty="0" err="1"/>
              <a:t>легуючого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окислюватися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валентності</a:t>
            </a:r>
            <a:r>
              <a:rPr lang="ru-RU" dirty="0"/>
              <a:t> та, </a:t>
            </a:r>
            <a:r>
              <a:rPr lang="ru-RU" dirty="0" err="1"/>
              <a:t>розчиняючись</a:t>
            </a:r>
            <a:r>
              <a:rPr lang="ru-RU" dirty="0"/>
              <a:t> в </a:t>
            </a:r>
            <a:r>
              <a:rPr lang="ru-RU" dirty="0" err="1"/>
              <a:t>оксиді</a:t>
            </a:r>
            <a:r>
              <a:rPr lang="ru-RU" dirty="0"/>
              <a:t> основного </a:t>
            </a:r>
            <a:r>
              <a:rPr lang="ru-RU" dirty="0" err="1"/>
              <a:t>металу</a:t>
            </a:r>
            <a:r>
              <a:rPr lang="ru-RU" dirty="0"/>
              <a:t>, </a:t>
            </a:r>
            <a:r>
              <a:rPr lang="ru-RU" dirty="0" err="1"/>
              <a:t>зменшувати</a:t>
            </a:r>
            <a:r>
              <a:rPr lang="ru-RU" dirty="0"/>
              <a:t> в </a:t>
            </a:r>
            <a:r>
              <a:rPr lang="ru-RU" dirty="0" err="1"/>
              <a:t>ньому</a:t>
            </a:r>
            <a:r>
              <a:rPr lang="ru-RU" dirty="0"/>
              <a:t> число </a:t>
            </a:r>
            <a:r>
              <a:rPr lang="ru-RU" dirty="0" err="1"/>
              <a:t>дефектів</a:t>
            </a:r>
            <a:r>
              <a:rPr lang="ru-RU" dirty="0"/>
              <a:t> </a:t>
            </a:r>
            <a:r>
              <a:rPr lang="ru-RU" dirty="0" err="1"/>
              <a:t>ґратки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, яку </a:t>
            </a:r>
            <a:r>
              <a:rPr lang="ru-RU" dirty="0" err="1"/>
              <a:t>контролюють</a:t>
            </a:r>
            <a:r>
              <a:rPr lang="ru-RU" dirty="0"/>
              <a:t> </a:t>
            </a:r>
            <a:r>
              <a:rPr lang="ru-RU" dirty="0" err="1"/>
              <a:t>дифузією</a:t>
            </a:r>
            <a:r>
              <a:rPr lang="ru-RU" dirty="0"/>
              <a:t> </a:t>
            </a:r>
            <a:r>
              <a:rPr lang="ru-RU" dirty="0" err="1"/>
              <a:t>катіонів</a:t>
            </a:r>
            <a:r>
              <a:rPr lang="ru-RU" dirty="0"/>
              <a:t>.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дифузії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числа </a:t>
            </a:r>
            <a:r>
              <a:rPr lang="ru-RU" dirty="0" err="1"/>
              <a:t>дефектів</a:t>
            </a:r>
            <a:r>
              <a:rPr lang="ru-RU" dirty="0"/>
              <a:t> </a:t>
            </a:r>
            <a:r>
              <a:rPr lang="ru-RU" dirty="0" err="1"/>
              <a:t>ґратки</a:t>
            </a:r>
            <a:r>
              <a:rPr lang="ru-RU" dirty="0"/>
              <a:t> оксиду – </a:t>
            </a:r>
            <a:r>
              <a:rPr lang="ru-RU" dirty="0" err="1"/>
              <a:t>міжвузловинних</a:t>
            </a:r>
            <a:r>
              <a:rPr lang="ru-RU" dirty="0"/>
              <a:t> </a:t>
            </a:r>
            <a:r>
              <a:rPr lang="ru-RU" dirty="0" err="1"/>
              <a:t>катіонів</a:t>
            </a:r>
            <a:r>
              <a:rPr lang="ru-RU" dirty="0"/>
              <a:t> у оксидах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надлишком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катіонних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у оксидах, в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бракує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96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378372"/>
            <a:ext cx="10875579" cy="579859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i="1" dirty="0" smtClean="0"/>
              <a:t>Друга </a:t>
            </a:r>
            <a:r>
              <a:rPr lang="ru-RU" sz="3200" b="1" i="1" dirty="0" err="1" smtClean="0"/>
              <a:t>теорія</a:t>
            </a:r>
            <a:r>
              <a:rPr lang="ru-RU" sz="3200" b="1" i="1" dirty="0" smtClean="0"/>
              <a:t> – </a:t>
            </a:r>
            <a:r>
              <a:rPr lang="ru-RU" sz="3200" b="1" i="1" dirty="0" err="1" smtClean="0"/>
              <a:t>автори</a:t>
            </a:r>
            <a:r>
              <a:rPr lang="ru-RU" sz="3200" b="1" i="1" dirty="0" smtClean="0"/>
              <a:t> А</a:t>
            </a:r>
            <a:r>
              <a:rPr lang="ru-RU" sz="3200" b="1" i="1" dirty="0"/>
              <a:t>. А. </a:t>
            </a:r>
            <a:r>
              <a:rPr lang="ru-RU" sz="3200" b="1" i="1" dirty="0" err="1" smtClean="0"/>
              <a:t>Смірнов</a:t>
            </a:r>
            <a:r>
              <a:rPr lang="ru-RU" sz="3200" b="1" i="1" dirty="0"/>
              <a:t>, Н. Д. </a:t>
            </a:r>
            <a:r>
              <a:rPr lang="ru-RU" sz="3200" b="1" i="1" dirty="0" smtClean="0"/>
              <a:t>Томашов:</a:t>
            </a:r>
          </a:p>
          <a:p>
            <a:pPr marL="0" indent="0">
              <a:buNone/>
            </a:pPr>
            <a:r>
              <a:rPr lang="ru-RU" sz="3000" dirty="0" smtClean="0"/>
              <a:t>За </a:t>
            </a:r>
            <a:r>
              <a:rPr lang="ru-RU" sz="3000" dirty="0" err="1"/>
              <a:t>цією</a:t>
            </a:r>
            <a:r>
              <a:rPr lang="ru-RU" sz="3000" dirty="0"/>
              <a:t> </a:t>
            </a:r>
            <a:r>
              <a:rPr lang="ru-RU" sz="3000" dirty="0" err="1"/>
              <a:t>теорією</a:t>
            </a:r>
            <a:r>
              <a:rPr lang="ru-RU" sz="3000" dirty="0"/>
              <a:t> </a:t>
            </a:r>
            <a:r>
              <a:rPr lang="ru-RU" sz="3000" dirty="0" err="1"/>
              <a:t>легуючий</a:t>
            </a:r>
            <a:r>
              <a:rPr lang="ru-RU" sz="3000" dirty="0"/>
              <a:t> компонент </a:t>
            </a:r>
            <a:r>
              <a:rPr lang="ru-RU" sz="3000" i="1" dirty="0" err="1"/>
              <a:t>Me</a:t>
            </a:r>
            <a:r>
              <a:rPr lang="ru-RU" sz="3000" i="1" dirty="0"/>
              <a:t>* </a:t>
            </a:r>
            <a:r>
              <a:rPr lang="ru-RU" sz="3000" dirty="0" err="1"/>
              <a:t>має</a:t>
            </a:r>
            <a:r>
              <a:rPr lang="ru-RU" sz="3000" dirty="0"/>
              <a:t> </a:t>
            </a:r>
            <a:r>
              <a:rPr lang="ru-RU" sz="3000" dirty="0" err="1"/>
              <a:t>задовольняти</a:t>
            </a:r>
            <a:r>
              <a:rPr lang="ru-RU" sz="3000" dirty="0"/>
              <a:t>, </a:t>
            </a:r>
            <a:r>
              <a:rPr lang="ru-RU" sz="3000" dirty="0" err="1"/>
              <a:t>щонайменше</a:t>
            </a:r>
            <a:r>
              <a:rPr lang="ru-RU" sz="3000" dirty="0"/>
              <a:t>, таким </a:t>
            </a:r>
            <a:r>
              <a:rPr lang="ru-RU" sz="3000" dirty="0" err="1"/>
              <a:t>основним</a:t>
            </a:r>
            <a:r>
              <a:rPr lang="ru-RU" sz="3000" dirty="0"/>
              <a:t> </a:t>
            </a:r>
            <a:r>
              <a:rPr lang="ru-RU" sz="3000" dirty="0" err="1"/>
              <a:t>вимогам</a:t>
            </a:r>
            <a:r>
              <a:rPr lang="ru-RU" sz="3000" dirty="0" smtClean="0"/>
              <a:t>:</a:t>
            </a:r>
          </a:p>
          <a:p>
            <a:pPr marL="0" indent="0">
              <a:buNone/>
            </a:pPr>
            <a:endParaRPr lang="ru-RU" sz="3000" dirty="0" smtClean="0"/>
          </a:p>
          <a:p>
            <a:pPr marL="0" indent="536575" algn="just">
              <a:buAutoNum type="arabicParenR"/>
            </a:pPr>
            <a:r>
              <a:rPr lang="ru-RU" sz="3000" dirty="0" smtClean="0"/>
              <a:t>Оксид  </a:t>
            </a:r>
            <a:r>
              <a:rPr lang="ru-RU" sz="3000" dirty="0" err="1"/>
              <a:t>легуючого</a:t>
            </a:r>
            <a:r>
              <a:rPr lang="ru-RU" sz="3000" dirty="0"/>
              <a:t>  компонента  </a:t>
            </a:r>
            <a:r>
              <a:rPr lang="ru-RU" sz="3000" dirty="0" err="1"/>
              <a:t>має</a:t>
            </a:r>
            <a:r>
              <a:rPr lang="ru-RU" sz="3000" dirty="0"/>
              <a:t>  </a:t>
            </a:r>
            <a:r>
              <a:rPr lang="ru-RU" sz="3000" dirty="0" err="1"/>
              <a:t>утворювати</a:t>
            </a:r>
            <a:r>
              <a:rPr lang="ru-RU" sz="3000" dirty="0"/>
              <a:t>  </a:t>
            </a:r>
            <a:r>
              <a:rPr lang="ru-RU" sz="3000" dirty="0" err="1"/>
              <a:t>захисну</a:t>
            </a:r>
            <a:r>
              <a:rPr lang="ru-RU" sz="3000" dirty="0"/>
              <a:t>  </a:t>
            </a:r>
            <a:r>
              <a:rPr lang="ru-RU" sz="3000" dirty="0" err="1"/>
              <a:t>плівку</a:t>
            </a:r>
            <a:r>
              <a:rPr lang="ru-RU" sz="3000" dirty="0"/>
              <a:t> (</a:t>
            </a:r>
            <a:r>
              <a:rPr lang="ru-RU" sz="3000" dirty="0" err="1"/>
              <a:t>задовольняти</a:t>
            </a:r>
            <a:r>
              <a:rPr lang="ru-RU" sz="3000" dirty="0"/>
              <a:t> </a:t>
            </a:r>
            <a:r>
              <a:rPr lang="ru-RU" sz="3000" dirty="0" err="1"/>
              <a:t>умові</a:t>
            </a:r>
            <a:r>
              <a:rPr lang="ru-RU" sz="3000" dirty="0"/>
              <a:t> </a:t>
            </a:r>
            <a:r>
              <a:rPr lang="ru-RU" sz="3000" dirty="0" err="1"/>
              <a:t>суцільності</a:t>
            </a:r>
            <a:r>
              <a:rPr lang="ru-RU" sz="3000" dirty="0"/>
              <a:t>), </a:t>
            </a:r>
            <a:r>
              <a:rPr lang="ru-RU" sz="3000" dirty="0" err="1"/>
              <a:t>тобто</a:t>
            </a:r>
            <a:r>
              <a:rPr lang="ru-RU" sz="3000" dirty="0"/>
              <a:t> </a:t>
            </a:r>
            <a:r>
              <a:rPr lang="ru-RU" sz="3000" dirty="0" err="1"/>
              <a:t>об’єм</a:t>
            </a:r>
            <a:r>
              <a:rPr lang="ru-RU" sz="3000" dirty="0"/>
              <a:t> оксиду </a:t>
            </a:r>
            <a:r>
              <a:rPr lang="ru-RU" sz="3000" dirty="0" err="1"/>
              <a:t>має</a:t>
            </a:r>
            <a:r>
              <a:rPr lang="ru-RU" sz="3000" dirty="0"/>
              <a:t> бути </a:t>
            </a:r>
            <a:r>
              <a:rPr lang="ru-RU" sz="3000" dirty="0" err="1"/>
              <a:t>більшим</a:t>
            </a:r>
            <a:r>
              <a:rPr lang="ru-RU" sz="3000" dirty="0"/>
              <a:t> за </a:t>
            </a:r>
            <a:r>
              <a:rPr lang="ru-RU" sz="3000" dirty="0" err="1"/>
              <a:t>об’єм</a:t>
            </a:r>
            <a:r>
              <a:rPr lang="ru-RU" sz="3000" dirty="0"/>
              <a:t> </a:t>
            </a:r>
            <a:r>
              <a:rPr lang="ru-RU" sz="3000" dirty="0" err="1" smtClean="0"/>
              <a:t>металу</a:t>
            </a:r>
            <a:r>
              <a:rPr lang="ru-RU" sz="3000" dirty="0" smtClean="0"/>
              <a:t>  </a:t>
            </a:r>
            <a:r>
              <a:rPr lang="ru-RU" sz="3000" i="1" dirty="0" err="1"/>
              <a:t>Vок</a:t>
            </a:r>
            <a:r>
              <a:rPr lang="ru-RU" sz="3000" i="1" dirty="0"/>
              <a:t> / </a:t>
            </a:r>
            <a:r>
              <a:rPr lang="ru-RU" sz="3000" i="1" dirty="0" err="1"/>
              <a:t>VMe</a:t>
            </a:r>
            <a:r>
              <a:rPr lang="ru-RU" sz="3000" dirty="0"/>
              <a:t>* &gt; 1</a:t>
            </a:r>
            <a:r>
              <a:rPr lang="ru-RU" sz="3000" dirty="0" smtClean="0"/>
              <a:t>.</a:t>
            </a:r>
          </a:p>
          <a:p>
            <a:pPr marL="0" indent="536575" algn="just">
              <a:buAutoNum type="arabicParenR"/>
            </a:pPr>
            <a:endParaRPr lang="ru-RU" sz="3000" dirty="0" smtClean="0"/>
          </a:p>
          <a:p>
            <a:pPr marL="0" lvl="0" indent="536575" algn="just" eaLnBrk="0" hangingPunct="0">
              <a:buAutoNum type="arabicParenR" startAt="2"/>
            </a:pPr>
            <a:r>
              <a:rPr lang="uk-UA" sz="3000" dirty="0" smtClean="0"/>
              <a:t>Л</a:t>
            </a:r>
            <a:r>
              <a:rPr lang="ru-RU" sz="3000" dirty="0" err="1" smtClean="0"/>
              <a:t>егуючий</a:t>
            </a:r>
            <a:r>
              <a:rPr lang="ru-RU" sz="3000" dirty="0" smtClean="0"/>
              <a:t> </a:t>
            </a:r>
            <a:r>
              <a:rPr lang="ru-RU" sz="3000" dirty="0"/>
              <a:t>компонент </a:t>
            </a:r>
            <a:r>
              <a:rPr lang="ru-RU" sz="3000" dirty="0" smtClean="0"/>
              <a:t>повинен </a:t>
            </a:r>
            <a:r>
              <a:rPr lang="ru-RU" sz="3000" dirty="0" err="1"/>
              <a:t>мати</a:t>
            </a:r>
            <a:r>
              <a:rPr lang="ru-RU" sz="3000" dirty="0"/>
              <a:t> </a:t>
            </a:r>
            <a:r>
              <a:rPr lang="ru-RU" sz="3000" dirty="0" err="1"/>
              <a:t>більшу</a:t>
            </a:r>
            <a:r>
              <a:rPr lang="ru-RU" sz="3000" dirty="0"/>
              <a:t> </a:t>
            </a:r>
            <a:r>
              <a:rPr lang="ru-RU" sz="3000" dirty="0" err="1"/>
              <a:t>спорідненість</a:t>
            </a:r>
            <a:r>
              <a:rPr lang="ru-RU" sz="3000" dirty="0"/>
              <a:t> </a:t>
            </a:r>
            <a:r>
              <a:rPr lang="ru-RU" sz="3000" dirty="0" err="1"/>
              <a:t>із</a:t>
            </a:r>
            <a:r>
              <a:rPr lang="ru-RU" sz="3000" dirty="0"/>
              <a:t> киснем, </a:t>
            </a:r>
            <a:r>
              <a:rPr lang="ru-RU" sz="3000" dirty="0" err="1"/>
              <a:t>ніж</a:t>
            </a:r>
            <a:r>
              <a:rPr lang="ru-RU" sz="3000" dirty="0"/>
              <a:t> </a:t>
            </a:r>
            <a:r>
              <a:rPr lang="ru-RU" sz="3000" dirty="0" err="1"/>
              <a:t>основний</a:t>
            </a:r>
            <a:r>
              <a:rPr lang="ru-RU" sz="3000" dirty="0"/>
              <a:t> </a:t>
            </a:r>
            <a:r>
              <a:rPr lang="ru-RU" sz="3000" dirty="0" smtClean="0"/>
              <a:t>метал.</a:t>
            </a:r>
          </a:p>
          <a:p>
            <a:pPr marL="0" lvl="0" indent="536575" algn="just" eaLnBrk="0" hangingPunct="0">
              <a:buAutoNum type="arabicParenR" startAt="2"/>
            </a:pPr>
            <a:endParaRPr lang="ru-RU" sz="3000" dirty="0" smtClean="0"/>
          </a:p>
          <a:p>
            <a:pPr marL="0" indent="536575" algn="just" eaLnBrk="0" hangingPunct="0">
              <a:buFont typeface="Arial" panose="020B0604020202020204" pitchFamily="34" charset="0"/>
              <a:buAutoNum type="arabicParenR" startAt="2"/>
            </a:pPr>
            <a:r>
              <a:rPr lang="ru-RU" sz="3000" spc="-5" dirty="0" err="1">
                <a:ea typeface="Calibri" panose="020F0502020204030204" pitchFamily="34" charset="0"/>
              </a:rPr>
              <a:t>Легуючий</a:t>
            </a:r>
            <a:r>
              <a:rPr lang="ru-RU" sz="3000" spc="200" dirty="0">
                <a:ea typeface="Calibri" panose="020F0502020204030204" pitchFamily="34" charset="0"/>
              </a:rPr>
              <a:t> </a:t>
            </a:r>
            <a:r>
              <a:rPr lang="ru-RU" sz="3000" dirty="0">
                <a:ea typeface="Calibri" panose="020F0502020204030204" pitchFamily="34" charset="0"/>
              </a:rPr>
              <a:t>компонент</a:t>
            </a:r>
            <a:r>
              <a:rPr lang="ru-RU" sz="3000" spc="195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має</a:t>
            </a:r>
            <a:r>
              <a:rPr lang="ru-RU" sz="3000" spc="195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утворювати</a:t>
            </a:r>
            <a:r>
              <a:rPr lang="ru-RU" sz="3000" spc="200" dirty="0">
                <a:ea typeface="Calibri" panose="020F0502020204030204" pitchFamily="34" charset="0"/>
              </a:rPr>
              <a:t> </a:t>
            </a:r>
            <a:r>
              <a:rPr lang="ru-RU" sz="3000" spc="-5" dirty="0">
                <a:ea typeface="Calibri" panose="020F0502020204030204" pitchFamily="34" charset="0"/>
              </a:rPr>
              <a:t>оксид</a:t>
            </a:r>
            <a:r>
              <a:rPr lang="ru-RU" sz="3000" spc="195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із</a:t>
            </a:r>
            <a:r>
              <a:rPr lang="ru-RU" sz="3000" spc="200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високим</a:t>
            </a:r>
            <a:r>
              <a:rPr lang="ru-RU" sz="3000" spc="195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електричн</a:t>
            </a:r>
            <a:r>
              <a:rPr lang="ru-RU" sz="3000" dirty="0" err="1">
                <a:ea typeface="Calibri" panose="020F0502020204030204" pitchFamily="34" charset="0"/>
              </a:rPr>
              <a:t>им</a:t>
            </a:r>
            <a:r>
              <a:rPr lang="ru-RU" sz="3000" spc="95" dirty="0">
                <a:ea typeface="Calibri" panose="020F0502020204030204" pitchFamily="34" charset="0"/>
              </a:rPr>
              <a:t> </a:t>
            </a:r>
            <a:r>
              <a:rPr lang="ru-RU" sz="3000" spc="-5" dirty="0">
                <a:ea typeface="Calibri" panose="020F0502020204030204" pitchFamily="34" charset="0"/>
              </a:rPr>
              <a:t>опором</a:t>
            </a:r>
            <a:r>
              <a:rPr lang="ru-RU" sz="3000" spc="95" dirty="0">
                <a:ea typeface="Calibri" panose="020F0502020204030204" pitchFamily="34" charset="0"/>
              </a:rPr>
              <a:t> </a:t>
            </a:r>
            <a:r>
              <a:rPr lang="ru-RU" sz="3000" dirty="0">
                <a:ea typeface="Calibri" panose="020F0502020204030204" pitchFamily="34" charset="0"/>
              </a:rPr>
              <a:t>для</a:t>
            </a:r>
            <a:r>
              <a:rPr lang="ru-RU" sz="3000" spc="95" dirty="0">
                <a:ea typeface="Calibri" panose="020F0502020204030204" pitchFamily="34" charset="0"/>
              </a:rPr>
              <a:t> </a:t>
            </a:r>
            <a:r>
              <a:rPr lang="ru-RU" sz="3000" spc="-5" dirty="0">
                <a:ea typeface="Calibri" panose="020F0502020204030204" pitchFamily="34" charset="0"/>
              </a:rPr>
              <a:t>того,</a:t>
            </a:r>
            <a:r>
              <a:rPr lang="ru-RU" sz="3000" spc="100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аби</a:t>
            </a:r>
            <a:r>
              <a:rPr lang="ru-RU" sz="3000" spc="85" dirty="0">
                <a:ea typeface="Calibri" panose="020F0502020204030204" pitchFamily="34" charset="0"/>
              </a:rPr>
              <a:t> </a:t>
            </a:r>
            <a:r>
              <a:rPr lang="ru-RU" sz="3000" dirty="0" err="1">
                <a:ea typeface="Calibri" panose="020F0502020204030204" pitchFamily="34" charset="0"/>
              </a:rPr>
              <a:t>перешкоджати</a:t>
            </a:r>
            <a:r>
              <a:rPr lang="ru-RU" sz="3000" spc="100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зустрічній</a:t>
            </a:r>
            <a:r>
              <a:rPr lang="ru-RU" sz="3000" spc="100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дифузії</a:t>
            </a:r>
            <a:r>
              <a:rPr lang="ru-RU" sz="3000" spc="95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йонів</a:t>
            </a:r>
            <a:r>
              <a:rPr lang="ru-RU" sz="3000" spc="95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металу</a:t>
            </a:r>
            <a:r>
              <a:rPr lang="ru-RU" sz="3000" spc="-5" dirty="0">
                <a:ea typeface="Calibri" panose="020F0502020204030204" pitchFamily="34" charset="0"/>
              </a:rPr>
              <a:t>,</a:t>
            </a:r>
            <a:r>
              <a:rPr lang="ru-RU" sz="3000" spc="155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електронів</a:t>
            </a:r>
            <a:r>
              <a:rPr lang="ru-RU" sz="3000" dirty="0">
                <a:ea typeface="Calibri" panose="020F0502020204030204" pitchFamily="34" charset="0"/>
              </a:rPr>
              <a:t> </a:t>
            </a:r>
            <a:r>
              <a:rPr lang="ru-RU" sz="3000" spc="-5" dirty="0">
                <a:ea typeface="Calibri" panose="020F0502020204030204" pitchFamily="34" charset="0"/>
              </a:rPr>
              <a:t>та</a:t>
            </a:r>
            <a:r>
              <a:rPr lang="ru-RU" sz="3000" dirty="0">
                <a:ea typeface="Calibri" panose="020F0502020204030204" pitchFamily="34" charset="0"/>
              </a:rPr>
              <a:t> </a:t>
            </a:r>
            <a:r>
              <a:rPr lang="ru-RU" sz="3000" spc="-5" dirty="0" err="1">
                <a:ea typeface="Calibri" panose="020F0502020204030204" pitchFamily="34" charset="0"/>
              </a:rPr>
              <a:t>йонів</a:t>
            </a:r>
            <a:r>
              <a:rPr lang="ru-RU" sz="3000" dirty="0">
                <a:ea typeface="Calibri" panose="020F0502020204030204" pitchFamily="34" charset="0"/>
              </a:rPr>
              <a:t> </a:t>
            </a:r>
            <a:r>
              <a:rPr lang="ru-RU" sz="3000" dirty="0" err="1">
                <a:ea typeface="Calibri" panose="020F0502020204030204" pitchFamily="34" charset="0"/>
              </a:rPr>
              <a:t>кисню</a:t>
            </a:r>
            <a:r>
              <a:rPr lang="ru-RU" sz="3000" dirty="0">
                <a:ea typeface="Calibri" panose="020F0502020204030204" pitchFamily="34" charset="0"/>
              </a:rPr>
              <a:t>.</a:t>
            </a:r>
          </a:p>
          <a:p>
            <a:pPr marL="0" indent="536575" algn="just">
              <a:buAutoNum type="arabicParenR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861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220" y="475206"/>
            <a:ext cx="7655132" cy="122746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614855" y="2136339"/>
            <a:ext cx="1094126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0485" lvl="0" indent="536575" algn="just" eaLnBrk="0" hangingPunct="0">
              <a:spcAft>
                <a:spcPts val="0"/>
              </a:spcAft>
              <a:tabLst>
                <a:tab pos="649605" algn="l"/>
              </a:tabLst>
            </a:pPr>
            <a:r>
              <a:rPr lang="ru-RU" sz="2800" spc="-5" dirty="0" smtClean="0">
                <a:effectLst/>
                <a:ea typeface="Calibri" panose="020F0502020204030204" pitchFamily="34" charset="0"/>
              </a:rPr>
              <a:t>4)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Розмір</a:t>
            </a:r>
            <a:r>
              <a:rPr lang="ru-RU" sz="2800" dirty="0" smtClean="0"/>
              <a:t> </a:t>
            </a:r>
            <a:r>
              <a:rPr lang="ru-RU" sz="2800" dirty="0" err="1" smtClean="0"/>
              <a:t>іонів</a:t>
            </a:r>
            <a:r>
              <a:rPr lang="ru-RU" sz="2800" dirty="0" smtClean="0"/>
              <a:t> </a:t>
            </a:r>
            <a:r>
              <a:rPr lang="ru-RU" sz="2800" dirty="0" err="1" smtClean="0"/>
              <a:t>легуючого</a:t>
            </a:r>
            <a:r>
              <a:rPr lang="ru-RU" sz="2800" dirty="0" smtClean="0"/>
              <a:t> компонента повинен бути </a:t>
            </a:r>
            <a:r>
              <a:rPr lang="ru-RU" sz="2800" dirty="0" err="1" smtClean="0"/>
              <a:t>меншим</a:t>
            </a:r>
            <a:r>
              <a:rPr lang="ru-RU" sz="2800" dirty="0" smtClean="0"/>
              <a:t> за </a:t>
            </a:r>
            <a:r>
              <a:rPr lang="ru-RU" sz="2800" dirty="0" err="1" smtClean="0"/>
              <a:t>розмір</a:t>
            </a:r>
            <a:r>
              <a:rPr lang="ru-RU" sz="2800" dirty="0" smtClean="0"/>
              <a:t> </a:t>
            </a:r>
            <a:r>
              <a:rPr lang="ru-RU" sz="2800" dirty="0" err="1" smtClean="0"/>
              <a:t>іонів</a:t>
            </a:r>
            <a:r>
              <a:rPr lang="ru-RU" sz="2800" dirty="0" smtClean="0"/>
              <a:t> основного </a:t>
            </a:r>
            <a:r>
              <a:rPr lang="ru-RU" sz="2800" dirty="0" err="1" smtClean="0"/>
              <a:t>металу</a:t>
            </a:r>
            <a:r>
              <a:rPr lang="ru-RU" sz="2800" dirty="0" smtClean="0"/>
              <a:t>, </a:t>
            </a:r>
            <a:r>
              <a:rPr lang="ru-RU" sz="2800" dirty="0" err="1" smtClean="0"/>
              <a:t>тобто</a:t>
            </a:r>
            <a:r>
              <a:rPr lang="ru-RU" sz="2800" dirty="0" smtClean="0"/>
              <a:t> </a:t>
            </a:r>
            <a:r>
              <a:rPr lang="uk-UA" sz="2800" i="1" dirty="0" smtClean="0"/>
              <a:t> </a:t>
            </a:r>
            <a:r>
              <a:rPr lang="ru-RU" sz="2800" i="1" dirty="0" err="1" smtClean="0"/>
              <a:t>ri</a:t>
            </a:r>
            <a:r>
              <a:rPr lang="ru-RU" sz="2800" i="1" dirty="0" smtClean="0"/>
              <a:t>* &lt; </a:t>
            </a:r>
            <a:r>
              <a:rPr lang="ru-RU" sz="2800" i="1" dirty="0" err="1" smtClean="0"/>
              <a:t>ri</a:t>
            </a:r>
            <a:r>
              <a:rPr lang="ru-RU" sz="2800" i="1" dirty="0" smtClean="0"/>
              <a:t> </a:t>
            </a:r>
          </a:p>
          <a:p>
            <a:pPr marR="70485" lvl="0" indent="536575" algn="just" eaLnBrk="0" hangingPunct="0">
              <a:spcAft>
                <a:spcPts val="0"/>
              </a:spcAft>
              <a:tabLst>
                <a:tab pos="649605" algn="l"/>
              </a:tabLst>
            </a:pPr>
            <a:endParaRPr lang="ru-RU" sz="2800" dirty="0" smtClean="0">
              <a:effectLst/>
              <a:ea typeface="Calibri" panose="020F0502020204030204" pitchFamily="34" charset="0"/>
            </a:endParaRPr>
          </a:p>
          <a:p>
            <a:pPr marR="68580" lvl="0" indent="536575" algn="just" eaLnBrk="0" hangingPunct="0">
              <a:spcAft>
                <a:spcPts val="0"/>
              </a:spcAft>
              <a:tabLst>
                <a:tab pos="626110" algn="l"/>
              </a:tabLst>
            </a:pPr>
            <a:r>
              <a:rPr lang="ru-RU" sz="2800" spc="-5" dirty="0" smtClean="0">
                <a:ea typeface="Calibri" panose="020F0502020204030204" pitchFamily="34" charset="0"/>
              </a:rPr>
              <a:t>5) </a:t>
            </a:r>
            <a:r>
              <a:rPr lang="ru-RU" sz="2800" spc="-5" dirty="0" err="1" smtClean="0">
                <a:effectLst/>
                <a:ea typeface="Calibri" panose="020F0502020204030204" pitchFamily="34" charset="0"/>
              </a:rPr>
              <a:t>Енергія</a:t>
            </a:r>
            <a:r>
              <a:rPr lang="ru-RU" sz="2800" spc="1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утворення</a:t>
            </a:r>
            <a:r>
              <a:rPr lang="ru-RU" sz="2800" spc="1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оксиду</a:t>
            </a:r>
            <a:r>
              <a:rPr lang="ru-RU" sz="2800" spc="1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легуючого</a:t>
            </a:r>
            <a:r>
              <a:rPr lang="ru-RU" sz="2800" spc="1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компонента</a:t>
            </a:r>
            <a:r>
              <a:rPr lang="ru-RU" sz="2800" spc="1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err="1" smtClean="0">
                <a:effectLst/>
                <a:ea typeface="Calibri" panose="020F0502020204030204" pitchFamily="34" charset="0"/>
              </a:rPr>
              <a:t>має</a:t>
            </a:r>
            <a:r>
              <a:rPr lang="ru-RU" sz="2800" spc="1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бути</a:t>
            </a:r>
            <a:r>
              <a:rPr lang="ru-RU" sz="2800" spc="2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більшою</a:t>
            </a:r>
            <a:r>
              <a:rPr lang="ru-RU" sz="2800" spc="15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smtClean="0">
                <a:effectLst/>
                <a:ea typeface="Calibri" panose="020F0502020204030204" pitchFamily="34" charset="0"/>
              </a:rPr>
              <a:t>за</a:t>
            </a:r>
            <a:r>
              <a:rPr lang="ru-RU" sz="2800" spc="10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err="1" smtClean="0">
                <a:effectLst/>
                <a:ea typeface="Calibri" panose="020F0502020204030204" pitchFamily="34" charset="0"/>
              </a:rPr>
              <a:t>енергію</a:t>
            </a:r>
            <a:r>
              <a:rPr lang="ru-RU" sz="2800" spc="10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утворення</a:t>
            </a:r>
            <a:r>
              <a:rPr lang="ru-RU" sz="2800" spc="10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оксиду</a:t>
            </a:r>
            <a:r>
              <a:rPr lang="ru-RU" sz="2800" spc="10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smtClean="0">
                <a:effectLst/>
                <a:ea typeface="Calibri" panose="020F0502020204030204" pitchFamily="34" charset="0"/>
              </a:rPr>
              <a:t>основного</a:t>
            </a:r>
            <a:r>
              <a:rPr lang="ru-RU" sz="2800" spc="10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компонента.</a:t>
            </a:r>
            <a:r>
              <a:rPr lang="ru-RU" sz="2800" spc="10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Ця</a:t>
            </a:r>
            <a:r>
              <a:rPr lang="ru-RU" sz="2800" spc="10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err="1" smtClean="0">
                <a:effectLst/>
                <a:ea typeface="Calibri" panose="020F0502020204030204" pitchFamily="34" charset="0"/>
              </a:rPr>
              <a:t>умова</a:t>
            </a:r>
            <a:r>
              <a:rPr lang="ru-RU" sz="2800" spc="10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забезпечує</a:t>
            </a:r>
            <a:r>
              <a:rPr lang="ru-RU" sz="2800" spc="15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err="1" smtClean="0">
                <a:effectLst/>
                <a:ea typeface="Calibri" panose="020F0502020204030204" pitchFamily="34" charset="0"/>
              </a:rPr>
              <a:t>термодинамічну</a:t>
            </a:r>
            <a:r>
              <a:rPr lang="ru-RU" sz="2800" spc="4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err="1" smtClean="0">
                <a:effectLst/>
                <a:ea typeface="Calibri" panose="020F0502020204030204" pitchFamily="34" charset="0"/>
              </a:rPr>
              <a:t>стійкість</a:t>
            </a:r>
            <a:r>
              <a:rPr lang="ru-RU" sz="2800" spc="5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оксиду</a:t>
            </a:r>
            <a:r>
              <a:rPr lang="ru-RU" sz="2800" spc="4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легуючого</a:t>
            </a:r>
            <a:r>
              <a:rPr lang="ru-RU" sz="2800" spc="40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компонента</a:t>
            </a:r>
            <a:r>
              <a:rPr lang="ru-RU" sz="2800" spc="4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smtClean="0">
                <a:effectLst/>
                <a:ea typeface="Calibri" panose="020F0502020204030204" pitchFamily="34" charset="0"/>
              </a:rPr>
              <a:t>в</a:t>
            </a:r>
            <a:r>
              <a:rPr lang="ru-RU" sz="2800" spc="4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присутності</a:t>
            </a:r>
            <a:r>
              <a:rPr lang="ru-RU" sz="2800" spc="145" dirty="0" smtClean="0">
                <a:effectLst/>
                <a:ea typeface="Calibri" panose="020F0502020204030204" pitchFamily="34" charset="0"/>
              </a:rPr>
              <a:t> </a:t>
            </a:r>
            <a:r>
              <a:rPr lang="ru-RU" sz="2800" dirty="0" err="1" smtClean="0">
                <a:effectLst/>
                <a:ea typeface="Calibri" panose="020F0502020204030204" pitchFamily="34" charset="0"/>
              </a:rPr>
              <a:t>металу</a:t>
            </a:r>
            <a:r>
              <a:rPr lang="ru-RU" sz="2800" dirty="0" smtClean="0">
                <a:effectLst/>
                <a:ea typeface="Calibri" panose="020F0502020204030204" pitchFamily="34" charset="0"/>
              </a:rPr>
              <a:t> основного</a:t>
            </a:r>
            <a:r>
              <a:rPr lang="ru-RU" sz="2800" spc="-5" dirty="0" smtClean="0">
                <a:effectLst/>
                <a:ea typeface="Calibri" panose="020F0502020204030204" pitchFamily="34" charset="0"/>
              </a:rPr>
              <a:t> компонента.</a:t>
            </a:r>
            <a:endParaRPr lang="ru-RU" sz="2800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35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5283"/>
            <a:ext cx="10515600" cy="4111680"/>
          </a:xfrm>
        </p:spPr>
        <p:txBody>
          <a:bodyPr/>
          <a:lstStyle/>
          <a:p>
            <a:pPr marL="0" indent="536575">
              <a:buNone/>
            </a:pPr>
            <a:endParaRPr lang="ru-RU" dirty="0" smtClean="0"/>
          </a:p>
          <a:p>
            <a:pPr marL="0" indent="536575" algn="just">
              <a:buNone/>
            </a:pPr>
            <a:r>
              <a:rPr lang="ru-RU" dirty="0" smtClean="0"/>
              <a:t>6) Оксид </a:t>
            </a:r>
            <a:r>
              <a:rPr lang="ru-RU" dirty="0" err="1"/>
              <a:t>легуючого</a:t>
            </a:r>
            <a:r>
              <a:rPr lang="ru-RU" dirty="0"/>
              <a:t> компонента повинен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плавлення</a:t>
            </a:r>
            <a:r>
              <a:rPr lang="ru-RU" dirty="0"/>
              <a:t> та </a:t>
            </a:r>
            <a:r>
              <a:rPr lang="ru-RU" dirty="0" err="1"/>
              <a:t>сублімації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утворювати</a:t>
            </a:r>
            <a:r>
              <a:rPr lang="ru-RU" dirty="0"/>
              <a:t> </a:t>
            </a:r>
            <a:r>
              <a:rPr lang="ru-RU" dirty="0" err="1"/>
              <a:t>низькоплавких</a:t>
            </a:r>
            <a:r>
              <a:rPr lang="ru-RU" dirty="0"/>
              <a:t> </a:t>
            </a:r>
            <a:r>
              <a:rPr lang="ru-RU" dirty="0" err="1"/>
              <a:t>евтектик</a:t>
            </a:r>
            <a:r>
              <a:rPr lang="ru-RU" dirty="0"/>
              <a:t> у </a:t>
            </a:r>
            <a:r>
              <a:rPr lang="ru-RU" dirty="0" err="1"/>
              <a:t>суміші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оксидами. 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855" y="341514"/>
            <a:ext cx="8887538" cy="192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40408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868</Words>
  <Application>Microsoft Office PowerPoint</Application>
  <PresentationFormat>Широкоэкранный</PresentationFormat>
  <Paragraphs>61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Методи реалізації  принципів  захисту  металів   від  корозії</vt:lpstr>
      <vt:lpstr>ВПЛИВ ЛЕГУВАННЯ ЗАЛІЗА АЛЮМІНІЄМ НА ШВИДКІСТЬ ОКИСЛЕННЯ </vt:lpstr>
      <vt:lpstr>  ТРИ ТЕОРІЇ ЖАРОСТІЙКОГО ЛЕГУВАННЯ  (різні пердбачувані дії легуючої домішки):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Класифікація захисних покриттів </vt:lpstr>
      <vt:lpstr>МЕТОДИ СТВОРЕННЯ ЗАХИСНИХ ПОКРИТТІВ</vt:lpstr>
      <vt:lpstr>КРИТЕРІЇ ОЦІНКИ ЕФЕКТИВНОСТІ МЕТОДІВ СТВОРЕННЯ ПОКРИТТІВ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наталия</dc:creator>
  <cp:lastModifiedBy>наталия наталия</cp:lastModifiedBy>
  <cp:revision>10</cp:revision>
  <dcterms:created xsi:type="dcterms:W3CDTF">2020-10-26T06:22:28Z</dcterms:created>
  <dcterms:modified xsi:type="dcterms:W3CDTF">2020-10-26T07:20:35Z</dcterms:modified>
</cp:coreProperties>
</file>