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8085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3298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6750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092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0394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5449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0525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2129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9220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5818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6780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A29F9-BBB5-4C62-BE55-96C692C5F277}" type="datetimeFigureOut">
              <a:rPr lang="ru-UA" smtClean="0"/>
              <a:t>17.04.2023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0F014-F3AA-455D-9E31-9360C019C2D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355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корпоративних</a:t>
            </a:r>
            <a:r>
              <a:rPr lang="ru-RU" dirty="0" smtClean="0"/>
              <a:t> систем в </a:t>
            </a:r>
            <a:r>
              <a:rPr lang="ru-RU" dirty="0" err="1" smtClean="0"/>
              <a:t>управлінні</a:t>
            </a:r>
            <a:r>
              <a:rPr lang="ru-RU" dirty="0" smtClean="0"/>
              <a:t> маркетингом</a:t>
            </a:r>
            <a:endParaRPr lang="ru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1672431"/>
            <a:ext cx="63627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0854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Моделювання стану ринку — новий напрям створення програмних продуктів для маркетингу.</a:t>
            </a:r>
          </a:p>
          <a:p>
            <a:endParaRPr lang="uk-UA" sz="2800" dirty="0" smtClean="0"/>
          </a:p>
          <a:p>
            <a:r>
              <a:rPr lang="uk-UA" sz="2800" dirty="0" smtClean="0"/>
              <a:t>     Особливий інтерес становлять програмні продукти, які описують динамічну ринкову модель, тобто систему оцінювання якісних і кількісних параметрів ринку в їх взаємозв’язку. Такі моделі включають низку параметрів, які зв’язують окремі складові ринку в єдину схему аналізу, а також мають кілька підпорядкованих змінних, що описують часовий ряд. 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326382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Системи підтримання прийняття рішень (СППР) являють собою системи, розроблені для підтримки прийняття управлінських рішень у складних і </a:t>
            </a:r>
            <a:r>
              <a:rPr lang="uk-UA" sz="2800" dirty="0" err="1" smtClean="0"/>
              <a:t>слабкоструктурованих</a:t>
            </a:r>
            <a:r>
              <a:rPr lang="uk-UA" sz="2800" dirty="0" smtClean="0"/>
              <a:t> ситуаціях. СППР знаходять широке застосування в різних галузях економіки, деякі з них успішно використовуються у маркетинговій діяльності. Системи включають базу моделей, яка може складатися зі статистичних моделей, моделей імітаційного моделювання, генетичних алгоритмів, моделей аналізу дерев рішень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356299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</a:t>
            </a:r>
            <a:r>
              <a:rPr lang="ru-RU" sz="2400" dirty="0" smtClean="0"/>
              <a:t> з маркетинговою </a:t>
            </a:r>
            <a:r>
              <a:rPr lang="ru-RU" sz="2400" dirty="0" err="1" smtClean="0"/>
              <a:t>складовою</a:t>
            </a:r>
            <a:r>
              <a:rPr lang="ru-RU" sz="2400" dirty="0" smtClean="0"/>
              <a:t> в </a:t>
            </a:r>
            <a:r>
              <a:rPr lang="ru-RU" sz="2400" dirty="0" err="1" smtClean="0"/>
              <a:t>управлінні</a:t>
            </a:r>
            <a:r>
              <a:rPr lang="ru-RU" sz="2400" dirty="0" smtClean="0"/>
              <a:t> маркетингом</a:t>
            </a:r>
            <a:endParaRPr lang="ru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Програма «</a:t>
            </a:r>
            <a:r>
              <a:rPr lang="en-US" dirty="0" smtClean="0"/>
              <a:t>Project Expert</a:t>
            </a:r>
            <a:r>
              <a:rPr lang="uk-UA" dirty="0" smtClean="0"/>
              <a:t>»</a:t>
            </a:r>
          </a:p>
          <a:p>
            <a:r>
              <a:rPr lang="ru-RU" dirty="0" err="1" smtClean="0"/>
              <a:t>комп’ютерна</a:t>
            </a:r>
            <a:r>
              <a:rPr lang="ru-RU" dirty="0" smtClean="0"/>
              <a:t> система, </a:t>
            </a:r>
            <a:r>
              <a:rPr lang="ru-RU" dirty="0" err="1" smtClean="0"/>
              <a:t>призначена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нового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існуючого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галузевої</a:t>
            </a:r>
            <a:r>
              <a:rPr lang="ru-RU" dirty="0" smtClean="0"/>
              <a:t> </a:t>
            </a:r>
            <a:r>
              <a:rPr lang="ru-RU" dirty="0" err="1" smtClean="0"/>
              <a:t>належності</a:t>
            </a:r>
            <a:r>
              <a:rPr lang="ru-RU" dirty="0" smtClean="0"/>
              <a:t> та </a:t>
            </a:r>
            <a:r>
              <a:rPr lang="ru-RU" dirty="0" err="1" smtClean="0"/>
              <a:t>масштабів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характеристики </a:t>
            </a:r>
            <a:r>
              <a:rPr lang="ru-RU" dirty="0" err="1" smtClean="0"/>
              <a:t>програми</a:t>
            </a:r>
            <a:r>
              <a:rPr lang="ru-RU" dirty="0" smtClean="0"/>
              <a:t>: </a:t>
            </a:r>
            <a:r>
              <a:rPr lang="ru-RU" dirty="0" err="1" smtClean="0"/>
              <a:t>тривалість</a:t>
            </a:r>
            <a:r>
              <a:rPr lang="ru-RU" dirty="0" smtClean="0"/>
              <a:t> проекту — до 30 </a:t>
            </a:r>
            <a:r>
              <a:rPr lang="ru-RU" dirty="0" err="1" smtClean="0"/>
              <a:t>років</a:t>
            </a:r>
            <a:r>
              <a:rPr lang="ru-RU" dirty="0" smtClean="0"/>
              <a:t>; максимальна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стадій</a:t>
            </a:r>
            <a:r>
              <a:rPr lang="ru-RU" dirty="0" smtClean="0"/>
              <a:t> проекту — 400, номенклатура </a:t>
            </a:r>
            <a:r>
              <a:rPr lang="ru-RU" dirty="0" err="1" smtClean="0"/>
              <a:t>продуктів</a:t>
            </a:r>
            <a:r>
              <a:rPr lang="ru-RU" dirty="0" smtClean="0"/>
              <a:t> (</a:t>
            </a:r>
            <a:r>
              <a:rPr lang="ru-RU" dirty="0" err="1" smtClean="0"/>
              <a:t>послуг</a:t>
            </a:r>
            <a:r>
              <a:rPr lang="ru-RU" dirty="0" smtClean="0"/>
              <a:t>) — 100 </a:t>
            </a:r>
            <a:r>
              <a:rPr lang="ru-RU" dirty="0" err="1" smtClean="0"/>
              <a:t>одиниць</a:t>
            </a:r>
            <a:r>
              <a:rPr lang="ru-RU" dirty="0" smtClean="0"/>
              <a:t> в одному </a:t>
            </a:r>
            <a:r>
              <a:rPr lang="ru-RU" dirty="0" err="1" smtClean="0"/>
              <a:t>проекті</a:t>
            </a:r>
            <a:r>
              <a:rPr lang="ru-RU" dirty="0" smtClean="0"/>
              <a:t> з </a:t>
            </a:r>
            <a:r>
              <a:rPr lang="ru-RU" dirty="0" err="1" smtClean="0"/>
              <a:t>можливістю</a:t>
            </a:r>
            <a:r>
              <a:rPr lang="ru-RU" dirty="0" smtClean="0"/>
              <a:t>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номенклатури</a:t>
            </a:r>
            <a:r>
              <a:rPr lang="ru-RU" dirty="0" smtClean="0"/>
              <a:t> до 400 </a:t>
            </a:r>
            <a:r>
              <a:rPr lang="ru-RU" dirty="0" err="1" smtClean="0"/>
              <a:t>найменувань</a:t>
            </a:r>
            <a:r>
              <a:rPr lang="ru-RU" dirty="0" smtClean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01292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Програма «</a:t>
            </a:r>
            <a:r>
              <a:rPr lang="en-US" dirty="0" err="1" smtClean="0"/>
              <a:t>DeloPro</a:t>
            </a:r>
            <a:r>
              <a:rPr lang="en-US" dirty="0" smtClean="0"/>
              <a:t>»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uk-UA" sz="4500" dirty="0" smtClean="0"/>
              <a:t>автоматизує виконання таких операцій:</a:t>
            </a:r>
          </a:p>
          <a:p>
            <a:endParaRPr lang="uk-UA" sz="4500" dirty="0" smtClean="0"/>
          </a:p>
          <a:p>
            <a:r>
              <a:rPr lang="uk-UA" sz="4500" dirty="0" smtClean="0"/>
              <a:t>-   ведення обліку закупівлі товарів та історії сплати по них;</a:t>
            </a:r>
          </a:p>
          <a:p>
            <a:endParaRPr lang="uk-UA" sz="4500" dirty="0" smtClean="0"/>
          </a:p>
          <a:p>
            <a:r>
              <a:rPr lang="uk-UA" sz="4500" dirty="0" smtClean="0"/>
              <a:t>-   ведення обліку продажу товарів, відвантаження та повернення;</a:t>
            </a:r>
          </a:p>
          <a:p>
            <a:endParaRPr lang="uk-UA" sz="4500" dirty="0" smtClean="0"/>
          </a:p>
          <a:p>
            <a:r>
              <a:rPr lang="uk-UA" sz="4500" dirty="0" smtClean="0"/>
              <a:t>-   формування комерційних пропозицій, рахунків, актів, документів з відвантаження та податкових;</a:t>
            </a:r>
          </a:p>
          <a:p>
            <a:endParaRPr lang="uk-UA" sz="4500" dirty="0" smtClean="0"/>
          </a:p>
          <a:p>
            <a:r>
              <a:rPr lang="uk-UA" sz="4500" dirty="0" smtClean="0"/>
              <a:t>-   виконання операцій з передання та приймання товарів на консигнацію;</a:t>
            </a:r>
          </a:p>
          <a:p>
            <a:endParaRPr lang="uk-UA" sz="4500" dirty="0" smtClean="0"/>
          </a:p>
          <a:p>
            <a:r>
              <a:rPr lang="uk-UA" sz="4500" dirty="0" smtClean="0"/>
              <a:t>-   підготовки актів передання, приймання та повернення товарів;</a:t>
            </a:r>
          </a:p>
          <a:p>
            <a:endParaRPr lang="uk-UA" sz="4500" dirty="0" smtClean="0"/>
          </a:p>
          <a:p>
            <a:r>
              <a:rPr lang="uk-UA" sz="4500" dirty="0" smtClean="0"/>
              <a:t>-   проведення резервування, ведення обліку товарів на складі;</a:t>
            </a:r>
          </a:p>
          <a:p>
            <a:endParaRPr lang="uk-UA" sz="4500" dirty="0" smtClean="0"/>
          </a:p>
          <a:p>
            <a:r>
              <a:rPr lang="uk-UA" sz="4500" dirty="0" smtClean="0"/>
              <a:t>-   формування статистичної звітності про рух товарів, грошей і документів за будь-який період часу, у розрізі організацій, товарів, відповідальних працівників</a:t>
            </a:r>
            <a:r>
              <a:rPr lang="uk-UA" dirty="0" smtClean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191017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ОФІС 2000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система автоматизації офісної діяльності являє собою товарно-фінансову обліково-аналітичну інформаційну систему, призначену для комплексної автоматизації фінансового та управлінського обліку, діловодства, менеджменту та аналізу господарської діяльності.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32526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Програма «Менеджмент і маркетинг»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належить до класу </a:t>
            </a:r>
            <a:r>
              <a:rPr lang="en-US" dirty="0" smtClean="0"/>
              <a:t>CRM (Customer Relationships Management) </a:t>
            </a:r>
            <a:r>
              <a:rPr lang="uk-UA" dirty="0" smtClean="0"/>
              <a:t>систем — тобто систем керування взаємовідносинами з клієнтами. Програма орієнтована на компанії, що займаються </a:t>
            </a:r>
            <a:r>
              <a:rPr lang="uk-UA" dirty="0" err="1" smtClean="0"/>
              <a:t>продажем</a:t>
            </a:r>
            <a:r>
              <a:rPr lang="uk-UA" dirty="0" smtClean="0"/>
              <a:t> товарів і наданням різного роду послуг, сервісним обслуговуванням клієнтів, і може бути використана всіма службами таких компаній — від департаменту продажу і маркетингу до відділів обслуговування клієнтів і сервісних центрів.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36468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Програма «ФРАНТ»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це інструмент аналізу фінансово-господарської діяльності підприємства, відображеної у звітності. </a:t>
            </a:r>
            <a:r>
              <a:rPr lang="uk-UA" smtClean="0"/>
              <a:t>Крім цього, система виконує оцінювання потенціалу організації чи підприємства на майбутнє, порівняльний аналіз партнерів, що ґрунтується на даних зовнішньої звітності.</a:t>
            </a:r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5348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Корпоративні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Концепція </a:t>
            </a:r>
            <a:r>
              <a:rPr lang="en-US" dirty="0" smtClean="0"/>
              <a:t>ERP (Enterprise Resource Planning) </a:t>
            </a:r>
            <a:r>
              <a:rPr lang="uk-UA" dirty="0" smtClean="0"/>
              <a:t>є фактичним стандартом для сучасних КІС у світі. </a:t>
            </a:r>
            <a:r>
              <a:rPr lang="en-US" dirty="0" smtClean="0"/>
              <a:t>ERP </a:t>
            </a:r>
            <a:r>
              <a:rPr lang="uk-UA" dirty="0" smtClean="0"/>
              <a:t>означає управління всіма ресурсами (виробничими, фінансовими ресурсами, замовленнями тощо)територіально розподіленого підприємства. Концепція </a:t>
            </a:r>
            <a:r>
              <a:rPr lang="en-US" dirty="0" smtClean="0"/>
              <a:t>ERP </a:t>
            </a:r>
            <a:r>
              <a:rPr lang="uk-UA" dirty="0" smtClean="0"/>
              <a:t>ще не має статусу стандарту, тому існують різні визначення її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45446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971" y="40466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b="1" dirty="0" smtClean="0"/>
              <a:t>концепція </a:t>
            </a:r>
            <a:r>
              <a:rPr lang="en-US" b="1" dirty="0" smtClean="0"/>
              <a:t>ERP </a:t>
            </a:r>
            <a:r>
              <a:rPr lang="uk-UA" b="1" dirty="0" smtClean="0"/>
              <a:t>повинна включати:</a:t>
            </a:r>
          </a:p>
          <a:p>
            <a:endParaRPr lang="uk-UA" dirty="0" smtClean="0"/>
          </a:p>
          <a:p>
            <a:r>
              <a:rPr lang="uk-UA" dirty="0" smtClean="0"/>
              <a:t>-   управлення послідовністю поставок (</a:t>
            </a:r>
            <a:r>
              <a:rPr lang="en-US" dirty="0" smtClean="0"/>
              <a:t>Supply Chain Management, SCM; </a:t>
            </a:r>
            <a:r>
              <a:rPr lang="uk-UA" dirty="0" smtClean="0"/>
              <a:t>раніше застосовувався термін </a:t>
            </a:r>
            <a:r>
              <a:rPr lang="en-US" dirty="0" smtClean="0"/>
              <a:t>Distribution Resource Planning, DRP;</a:t>
            </a:r>
          </a:p>
          <a:p>
            <a:endParaRPr lang="en-US" dirty="0" smtClean="0"/>
          </a:p>
          <a:p>
            <a:r>
              <a:rPr lang="en-US" dirty="0" smtClean="0"/>
              <a:t>-   </a:t>
            </a:r>
            <a:r>
              <a:rPr lang="uk-UA" dirty="0" smtClean="0"/>
              <a:t>удосконалення планування та складання розкладу — календарне планування (</a:t>
            </a:r>
            <a:r>
              <a:rPr lang="en-US" dirty="0" smtClean="0"/>
              <a:t>Advanced Planning and Scheduling, APS);</a:t>
            </a:r>
          </a:p>
          <a:p>
            <a:endParaRPr lang="en-US" dirty="0" smtClean="0"/>
          </a:p>
          <a:p>
            <a:r>
              <a:rPr lang="en-US" dirty="0" smtClean="0"/>
              <a:t>-   </a:t>
            </a:r>
            <a:r>
              <a:rPr lang="uk-UA" dirty="0" smtClean="0"/>
              <a:t>модуль автоматизації продажу (</a:t>
            </a:r>
            <a:r>
              <a:rPr lang="en-US" dirty="0" smtClean="0"/>
              <a:t>Sales Force Automation, SFA);</a:t>
            </a:r>
          </a:p>
          <a:p>
            <a:endParaRPr lang="en-US" dirty="0" smtClean="0"/>
          </a:p>
          <a:p>
            <a:r>
              <a:rPr lang="en-US" dirty="0" smtClean="0"/>
              <a:t>-   </a:t>
            </a:r>
            <a:r>
              <a:rPr lang="uk-UA" dirty="0" smtClean="0"/>
              <a:t>автономний модуль, який відповідає за конфігурацію системи (</a:t>
            </a:r>
            <a:r>
              <a:rPr lang="en-US" dirty="0" smtClean="0"/>
              <a:t>Stand Alone Configuration Engine, S</a:t>
            </a:r>
            <a:r>
              <a:rPr lang="uk-UA" dirty="0" smtClean="0"/>
              <a:t>А</a:t>
            </a:r>
            <a:r>
              <a:rPr lang="en-US" dirty="0" smtClean="0"/>
              <a:t>CE);</a:t>
            </a:r>
          </a:p>
          <a:p>
            <a:endParaRPr lang="en-US" dirty="0" smtClean="0"/>
          </a:p>
          <a:p>
            <a:r>
              <a:rPr lang="en-US" dirty="0" smtClean="0"/>
              <a:t>-   </a:t>
            </a:r>
            <a:r>
              <a:rPr lang="uk-UA" dirty="0" smtClean="0"/>
              <a:t>остаточне планування ресурсів (</a:t>
            </a:r>
            <a:r>
              <a:rPr lang="en-US" dirty="0" smtClean="0"/>
              <a:t>Finite Resource Planning, FRP);</a:t>
            </a:r>
          </a:p>
          <a:p>
            <a:endParaRPr lang="en-US" dirty="0" smtClean="0"/>
          </a:p>
          <a:p>
            <a:r>
              <a:rPr lang="en-US" dirty="0" smtClean="0"/>
              <a:t>-   </a:t>
            </a:r>
            <a:r>
              <a:rPr lang="uk-UA" dirty="0" smtClean="0"/>
              <a:t>інтелект бізнесу, </a:t>
            </a:r>
            <a:r>
              <a:rPr lang="en-US" dirty="0" smtClean="0"/>
              <a:t>OLAP-</a:t>
            </a:r>
            <a:r>
              <a:rPr lang="uk-UA" dirty="0" smtClean="0"/>
              <a:t>технології (</a:t>
            </a:r>
            <a:r>
              <a:rPr lang="en-US" dirty="0" smtClean="0"/>
              <a:t>Business Intelligence, BI);</a:t>
            </a:r>
          </a:p>
          <a:p>
            <a:endParaRPr lang="en-US" dirty="0" smtClean="0"/>
          </a:p>
          <a:p>
            <a:r>
              <a:rPr lang="en-US" dirty="0" smtClean="0"/>
              <a:t>-   </a:t>
            </a:r>
            <a:r>
              <a:rPr lang="uk-UA" dirty="0" smtClean="0"/>
              <a:t>модуль електронної комерції (</a:t>
            </a:r>
            <a:r>
              <a:rPr lang="en-US" dirty="0" smtClean="0"/>
              <a:t>Electronic Commerce, EC);</a:t>
            </a:r>
          </a:p>
          <a:p>
            <a:endParaRPr lang="en-US" dirty="0" smtClean="0"/>
          </a:p>
          <a:p>
            <a:r>
              <a:rPr lang="en-US" dirty="0" smtClean="0"/>
              <a:t>-   </a:t>
            </a:r>
            <a:r>
              <a:rPr lang="uk-UA" dirty="0" smtClean="0"/>
              <a:t>управління даними про продукцію (</a:t>
            </a:r>
            <a:r>
              <a:rPr lang="en-US" dirty="0" smtClean="0"/>
              <a:t>Product Data Management, PDM)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5544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 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— </a:t>
            </a:r>
            <a:r>
              <a:rPr lang="uk-UA" dirty="0" smtClean="0"/>
              <a:t>управління розширеним виробничим процесом, тобто не тільки внутрішніми ресурсами підприємства, а й важливішими зовнішніми (наприклад, облік замовників у замовників та постачальників у постачальників). Метою такого підходу є управління повним циклом випуску продукції — від проектування до гарантійного та сервісного обслуговування після продажу.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8241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R/3.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програмний</a:t>
            </a:r>
            <a:r>
              <a:rPr lang="ru-RU" dirty="0" smtClean="0"/>
              <a:t> продукт </a:t>
            </a:r>
            <a:r>
              <a:rPr lang="ru-RU" dirty="0" err="1" smtClean="0"/>
              <a:t>автоматизує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весь спектр </a:t>
            </a:r>
            <a:r>
              <a:rPr lang="ru-RU" dirty="0" err="1" smtClean="0"/>
              <a:t>виробничо-економічних</a:t>
            </a:r>
            <a:r>
              <a:rPr lang="ru-RU" dirty="0" smtClean="0"/>
              <a:t> і </a:t>
            </a:r>
            <a:r>
              <a:rPr lang="ru-RU" dirty="0" err="1" smtClean="0"/>
              <a:t>фінансово-господарських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корпорації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й </a:t>
            </a:r>
            <a:r>
              <a:rPr lang="ru-RU" dirty="0" err="1" smtClean="0"/>
              <a:t>маркетингову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7836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функціональні модулі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виробниче планування (РР). Модуль використовується для організації планування та контролю виробничої діяльності підприємств. Ключові елементи прикладного модуля: специфікації (ВОМ), технологічні карти, робочі центри, планування збуту (</a:t>
            </a:r>
            <a:r>
              <a:rPr lang="en-US" dirty="0" smtClean="0"/>
              <a:t>SOP), </a:t>
            </a:r>
            <a:r>
              <a:rPr lang="uk-UA" dirty="0" smtClean="0"/>
              <a:t>планування виробництва (</a:t>
            </a:r>
            <a:r>
              <a:rPr lang="en-US" dirty="0" smtClean="0"/>
              <a:t>MPS), </a:t>
            </a:r>
            <a:r>
              <a:rPr lang="uk-UA" dirty="0" smtClean="0"/>
              <a:t>планування потреби в матеріалах (</a:t>
            </a:r>
            <a:r>
              <a:rPr lang="en-US" dirty="0" smtClean="0"/>
              <a:t>MRP), </a:t>
            </a:r>
            <a:r>
              <a:rPr lang="uk-UA" dirty="0" smtClean="0"/>
              <a:t>управління виробництвом (</a:t>
            </a:r>
            <a:r>
              <a:rPr lang="en-US" dirty="0" smtClean="0"/>
              <a:t>SFC), </a:t>
            </a:r>
            <a:r>
              <a:rPr lang="uk-UA" dirty="0" smtClean="0"/>
              <a:t>виробничі замовлення, калькуляція витрат на виріб, облік витрат за процесами, серійне виробництво, планування безперервного виробництва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72553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управління матеріальними потоками (ММ). Модуль підтримує функції постачання та управління запасами, використовуваними у різноманітних господарчих операціях. Ключові елементи модуля: закупівля матеріалів, управління запасами, управління складами, оцінювання запасів матеріалу, атестація постачальника, оброблення даних щодо робіт і послуг, управління </a:t>
            </a:r>
            <a:r>
              <a:rPr lang="uk-UA" sz="2800" dirty="0" err="1" smtClean="0"/>
              <a:t>закупівлями</a:t>
            </a:r>
            <a:r>
              <a:rPr lang="uk-UA" sz="2800" dirty="0" smtClean="0"/>
              <a:t>, управління </a:t>
            </a:r>
            <a:r>
              <a:rPr lang="uk-UA" sz="2800" dirty="0" err="1" smtClean="0"/>
              <a:t>продажем</a:t>
            </a:r>
            <a:r>
              <a:rPr lang="uk-UA" sz="2800" dirty="0" smtClean="0"/>
              <a:t>;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399306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9289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збут</a:t>
            </a:r>
            <a:r>
              <a:rPr lang="ru-RU" sz="2400" dirty="0" smtClean="0"/>
              <a:t> (SD). Модуль </a:t>
            </a:r>
            <a:r>
              <a:rPr lang="ru-RU" sz="2400" dirty="0" err="1" smtClean="0"/>
              <a:t>вирішує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розподілу</a:t>
            </a:r>
            <a:r>
              <a:rPr lang="ru-RU" sz="2400" dirty="0" smtClean="0"/>
              <a:t>, продажу, поставок. </a:t>
            </a:r>
            <a:r>
              <a:rPr lang="ru-RU" sz="2400" dirty="0" err="1" smtClean="0"/>
              <a:t>Ключові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елементи</a:t>
            </a:r>
            <a:r>
              <a:rPr lang="ru-RU" sz="2400" dirty="0" smtClean="0"/>
              <a:t> модуля: </a:t>
            </a:r>
            <a:r>
              <a:rPr lang="ru-RU" sz="2400" dirty="0" err="1" smtClean="0"/>
              <a:t>передпродажне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підтримання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оброблення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запитів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оброблення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пропозицій</a:t>
            </a:r>
            <a:r>
              <a:rPr lang="ru-RU" sz="2400" dirty="0" smtClean="0"/>
              <a:t>, </a:t>
            </a:r>
            <a:r>
              <a:rPr lang="ru-RU" sz="2400" dirty="0" err="1" smtClean="0"/>
              <a:t>оброблення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замовлень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оброблення</a:t>
            </a:r>
            <a:r>
              <a:rPr lang="ru-RU" sz="2400" dirty="0" smtClean="0"/>
              <a:t> поставок.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9243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Програма «БЭСТ-Маркетинг» дає змогу виконувати різноманітні види маркетингового аналізу, а також формує конкретні рекомендації для поліпшення становища фірми на ринку.</a:t>
            </a:r>
          </a:p>
          <a:p>
            <a:r>
              <a:rPr lang="uk-UA" sz="2400" dirty="0" smtClean="0"/>
              <a:t>     Програма уможливлює: проведення аналізу ринку (визначення перспективних ринкових ніш; аналіз конкурентоспроможності товару; рекомендації щодо підвищення конкурентоспроможності товару; аналіз реклами, рекомендації щодо підвищення її ефективності; </a:t>
            </a:r>
            <a:r>
              <a:rPr lang="en-US" sz="2400" dirty="0" smtClean="0"/>
              <a:t>public relations; </a:t>
            </a:r>
            <a:r>
              <a:rPr lang="uk-UA" sz="2400" dirty="0" smtClean="0"/>
              <a:t>стимулювання продажу); Основна одиниця збереження інформації у програмі «БЭСТ-Маркетинг» — проект маркетингу</a:t>
            </a:r>
            <a:r>
              <a:rPr lang="uk-UA" dirty="0" smtClean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6624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UA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264696"/>
          </a:xfrm>
        </p:spPr>
        <p:txBody>
          <a:bodyPr>
            <a:noAutofit/>
          </a:bodyPr>
          <a:lstStyle/>
          <a:p>
            <a:r>
              <a:rPr lang="uk-UA" sz="2200" dirty="0" smtClean="0"/>
              <a:t>Проведення маркетингових досліджень ринку уможливлює також програма «</a:t>
            </a:r>
            <a:r>
              <a:rPr lang="en-US" sz="2200" dirty="0" err="1" smtClean="0"/>
              <a:t>MarketingExplorer</a:t>
            </a:r>
            <a:r>
              <a:rPr lang="en-US" sz="2200" dirty="0" smtClean="0"/>
              <a:t>». </a:t>
            </a:r>
            <a:r>
              <a:rPr lang="uk-UA" sz="2200" dirty="0" smtClean="0"/>
              <a:t>Головними задачами цієї програми є: виявлення потреби покупців (споживачів), сегментація споживачів з метою повнішого розуміння потреб та уподобань покупців, виявлення головних конкурентів фірми, аналіз маркетингових заходів.    </a:t>
            </a:r>
          </a:p>
          <a:p>
            <a:r>
              <a:rPr lang="uk-UA" sz="2200" dirty="0" smtClean="0"/>
              <a:t>     Програма </a:t>
            </a:r>
            <a:r>
              <a:rPr lang="en-US" sz="2200" dirty="0" smtClean="0"/>
              <a:t>SPSS («</a:t>
            </a:r>
            <a:r>
              <a:rPr lang="en-US" sz="2200" dirty="0" err="1" smtClean="0"/>
              <a:t>Statistikal</a:t>
            </a:r>
            <a:r>
              <a:rPr lang="en-US" sz="2200" dirty="0" smtClean="0"/>
              <a:t> Package for the Social Sciences») </a:t>
            </a:r>
            <a:r>
              <a:rPr lang="uk-UA" sz="2200" dirty="0" smtClean="0"/>
              <a:t>створювалася, на відміну від </a:t>
            </a:r>
            <a:r>
              <a:rPr lang="en-US" sz="2200" dirty="0" smtClean="0"/>
              <a:t>SAS, </a:t>
            </a:r>
            <a:r>
              <a:rPr lang="uk-UA" sz="2200" dirty="0" smtClean="0"/>
              <a:t>з орієнтацією на оброблення результатів статистичних спостережень, якими, зокрема, є маркетингові дослідження з використанням анкет. Цей пакет містить практично будь-яку необхідну статистичну процедуру— від базових, пов’язаних із вивченням одномірних і двомірних розподілів, до складніших — факторного, регресійного і кластерного аналізу. Крім того, з його допомогою можна створювати наочні та інформативні звіти — з використанням різноманітних графічних і табличних форм</a:t>
            </a:r>
            <a:endParaRPr lang="ru-UA" sz="2200" dirty="0"/>
          </a:p>
        </p:txBody>
      </p:sp>
    </p:spTree>
    <p:extLst>
      <p:ext uri="{BB962C8B-B14F-4D97-AF65-F5344CB8AC3E}">
        <p14:creationId xmlns:p14="http://schemas.microsoft.com/office/powerpoint/2010/main" val="18795287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1044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Використання інформаційних корпоративних систем в управлінні маркетингом</vt:lpstr>
      <vt:lpstr>Корпоративні інформаційні системи.</vt:lpstr>
      <vt:lpstr>Презентация PowerPoint</vt:lpstr>
      <vt:lpstr>SCM </vt:lpstr>
      <vt:lpstr>R/3.</vt:lpstr>
      <vt:lpstr>функціональні модулі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Використання програм з маркетинговою складовою в управлінні маркетингом</vt:lpstr>
      <vt:lpstr>Програма «DeloPro»</vt:lpstr>
      <vt:lpstr>ОФІС 2000</vt:lpstr>
      <vt:lpstr> Програма «Менеджмент і маркетинг»</vt:lpstr>
      <vt:lpstr>Програма «ФРАНТ»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інформаційних корпоративних систем в управлінні маркетингом</dc:title>
  <dc:creator>uzver</dc:creator>
  <cp:lastModifiedBy>uzver</cp:lastModifiedBy>
  <cp:revision>2</cp:revision>
  <dcterms:created xsi:type="dcterms:W3CDTF">2023-04-17T06:44:57Z</dcterms:created>
  <dcterms:modified xsi:type="dcterms:W3CDTF">2023-04-17T07:04:36Z</dcterms:modified>
</cp:coreProperties>
</file>