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0" r:id="rId5"/>
    <p:sldId id="271" r:id="rId6"/>
    <p:sldId id="268" r:id="rId7"/>
    <p:sldId id="269" r:id="rId8"/>
    <p:sldId id="264" r:id="rId9"/>
    <p:sldId id="261" r:id="rId10"/>
    <p:sldId id="265" r:id="rId11"/>
    <p:sldId id="263" r:id="rId12"/>
    <p:sldId id="266" r:id="rId13"/>
    <p:sldId id="267" r:id="rId14"/>
    <p:sldId id="257" r:id="rId15"/>
    <p:sldId id="260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8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0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5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5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69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9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756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0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3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70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8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4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9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73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214A29-8822-4AA0-AA62-12C437849F3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989C94-AEA5-41C2-86FF-F4F39066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9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1%8C%D1%8E-%D0%99%D0%BE%D1%80%D0%BA_(%D1%88%D1%82%D0%B0%D1%82)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1%D0%BF%D0%BE%D0%BB%D1%83%D1%87%D0%B5%D0%BD%D1%96_%D0%A8%D1%82%D0%B0%D1%82%D0%B8_%D0%90%D0%BC%D0%B5%D1%80%D0%B8%D0%BA%D0%B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4%D0%B2%D1%80%D0%BE%D0%BF%D0%B0" TargetMode="External"/><Relationship Id="rId2" Type="http://schemas.openxmlformats.org/officeDocument/2006/relationships/hyperlink" Target="http://uk.wikipedia.org/wiki/%D0%A1%D0%BF%D0%BE%D0%BB%D1%83%D1%87%D0%B5%D0%BD%D1%96_%D0%A8%D1%82%D0%B0%D1%82%D0%B8_%D0%90%D0%BC%D0%B5%D1%80%D0%B8%D0%BA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uk.wikipedia.org/wiki/%D0%A1%D1%96%D0%BC%D0%BE%D0%BD%D0%B0_%D0%B4%D0%B5_%D0%91%D0%BE%D0%B2%D1%83%D0%B0%D1%8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E%D0%BD%D1%82%D0%B5%D1%81%D0%BA'%D1%94" TargetMode="External"/><Relationship Id="rId2" Type="http://schemas.openxmlformats.org/officeDocument/2006/relationships/hyperlink" Target="http://uk.wikipedia.org/wiki/%D0%94%D1%96%D0%B4%D1%80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uk.wikipedia.org/wiki/%D0%A4%D0%B0%D0%B9%D0%BB:Women_suffragists_picketing_in_front_of_the_White_house.jpg" TargetMode="External"/><Relationship Id="rId4" Type="http://schemas.openxmlformats.org/officeDocument/2006/relationships/hyperlink" Target="http://uk.wikipedia.org/wiki/%D0%93%D0%B5%D0%BB%D1%8C%D0%B2%D0%B5%D1%86%D1%96%D0%B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1%80%D1%96%D0%B4%D1%80%D1%96%D1%85_%D0%95%D0%BD%D0%B3%D0%B5%D0%BB%D1%8C%D1%81" TargetMode="External"/><Relationship Id="rId2" Type="http://schemas.openxmlformats.org/officeDocument/2006/relationships/hyperlink" Target="http://uk.wikipedia.org/wiki/%D0%9A%D0%B0%D1%80%D0%BB_%D0%9C%D0%B0%D1%80%D0%BA%D1%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uk.wikipedia.org/wiki/%D0%90%D0%B2%D0%B3%D1%83%D1%81%D1%82_%D0%91%D0%B5%D0%B1%D0%B5%D0%BB%D1%8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92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09" y="2788864"/>
            <a:ext cx="3017782" cy="12802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Радикальний</a:t>
            </a:r>
            <a:r>
              <a:rPr lang="ru-RU" dirty="0" smtClean="0"/>
              <a:t> </a:t>
            </a:r>
            <a:r>
              <a:rPr lang="ru-RU" dirty="0" err="1" smtClean="0"/>
              <a:t>фемінізм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8064896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/>
              <a:t>Сформований</a:t>
            </a:r>
            <a:r>
              <a:rPr lang="ru-RU" sz="2800" dirty="0"/>
              <a:t> у 20 ст., </a:t>
            </a:r>
            <a:r>
              <a:rPr lang="ru-RU" sz="2800" dirty="0" err="1"/>
              <a:t>радикальний</a:t>
            </a:r>
            <a:r>
              <a:rPr lang="ru-RU" sz="2800" dirty="0"/>
              <a:t> </a:t>
            </a:r>
            <a:r>
              <a:rPr lang="ru-RU" sz="2800" dirty="0" err="1"/>
              <a:t>фемінізм</a:t>
            </a:r>
            <a:r>
              <a:rPr lang="ru-RU" sz="2800" dirty="0"/>
              <a:t> </a:t>
            </a:r>
            <a:r>
              <a:rPr lang="ru-RU" sz="2800" dirty="0" err="1"/>
              <a:t>представляє</a:t>
            </a:r>
            <a:r>
              <a:rPr lang="ru-RU" sz="2800" dirty="0"/>
              <a:t> зараз </a:t>
            </a:r>
            <a:r>
              <a:rPr lang="ru-RU" sz="2800" dirty="0" err="1"/>
              <a:t>найяскравіший</a:t>
            </a:r>
            <a:r>
              <a:rPr lang="ru-RU" sz="2800" dirty="0"/>
              <a:t> </a:t>
            </a:r>
            <a:r>
              <a:rPr lang="ru-RU" sz="2800" dirty="0" err="1"/>
              <a:t>напрям</a:t>
            </a:r>
            <a:r>
              <a:rPr lang="ru-RU" sz="2800" dirty="0"/>
              <a:t> у </a:t>
            </a:r>
            <a:r>
              <a:rPr lang="ru-RU" sz="2800" dirty="0" err="1"/>
              <a:t>фемінізмі</a:t>
            </a:r>
            <a:r>
              <a:rPr lang="ru-RU" sz="2800" dirty="0"/>
              <a:t>. </a:t>
            </a:r>
            <a:r>
              <a:rPr lang="ru-RU" sz="2800" dirty="0" err="1"/>
              <a:t>Радикальні</a:t>
            </a:r>
            <a:r>
              <a:rPr lang="ru-RU" sz="2800" dirty="0"/>
              <a:t> </a:t>
            </a:r>
            <a:r>
              <a:rPr lang="ru-RU" sz="2800" dirty="0" err="1"/>
              <a:t>феміністки</a:t>
            </a:r>
            <a:r>
              <a:rPr lang="ru-RU" sz="2800" dirty="0"/>
              <a:t> </a:t>
            </a:r>
            <a:r>
              <a:rPr lang="ru-RU" sz="2800" dirty="0" err="1"/>
              <a:t>розглядають</a:t>
            </a:r>
            <a:r>
              <a:rPr lang="ru-RU" sz="2800" dirty="0"/>
              <a:t> </a:t>
            </a:r>
            <a:r>
              <a:rPr lang="ru-RU" sz="2800" dirty="0" err="1"/>
              <a:t>жінок</a:t>
            </a:r>
            <a:r>
              <a:rPr lang="ru-RU" sz="2800" dirty="0"/>
              <a:t> як </a:t>
            </a:r>
            <a:r>
              <a:rPr lang="ru-RU" sz="2800" dirty="0" err="1"/>
              <a:t>біологічний</a:t>
            </a:r>
            <a:r>
              <a:rPr lang="ru-RU" sz="2800" dirty="0"/>
              <a:t> «</a:t>
            </a:r>
            <a:r>
              <a:rPr lang="ru-RU" sz="2800" dirty="0" err="1"/>
              <a:t>клас</a:t>
            </a:r>
            <a:r>
              <a:rPr lang="ru-RU" sz="2800" dirty="0"/>
              <a:t>»,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дискримінується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експлуатується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концептуальною </a:t>
            </a:r>
            <a:r>
              <a:rPr lang="ru-RU" sz="2800" dirty="0" err="1"/>
              <a:t>моделлю</a:t>
            </a:r>
            <a:r>
              <a:rPr lang="ru-RU" sz="2800" dirty="0"/>
              <a:t> для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форм </a:t>
            </a:r>
            <a:r>
              <a:rPr lang="ru-RU" sz="2800" dirty="0" err="1"/>
              <a:t>пригнічення</a:t>
            </a:r>
            <a:r>
              <a:rPr lang="ru-RU" sz="2800" dirty="0"/>
              <a:t> (А. </a:t>
            </a:r>
            <a:r>
              <a:rPr lang="ru-RU" sz="2800" dirty="0" err="1"/>
              <a:t>Джаггар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П. Розенберг). </a:t>
            </a:r>
            <a:r>
              <a:rPr lang="ru-RU" sz="2800" dirty="0" err="1"/>
              <a:t>Патріархат</a:t>
            </a:r>
            <a:r>
              <a:rPr lang="ru-RU" sz="2800" dirty="0"/>
              <a:t> у </a:t>
            </a:r>
            <a:r>
              <a:rPr lang="ru-RU" sz="2800" dirty="0" err="1"/>
              <a:t>їхній</a:t>
            </a:r>
            <a:r>
              <a:rPr lang="ru-RU" sz="2800" dirty="0"/>
              <a:t> </a:t>
            </a:r>
            <a:r>
              <a:rPr lang="ru-RU" sz="2800" dirty="0" err="1"/>
              <a:t>концепції</a:t>
            </a:r>
            <a:r>
              <a:rPr lang="ru-RU" sz="2800" dirty="0"/>
              <a:t> — автономна </a:t>
            </a:r>
            <a:r>
              <a:rPr lang="ru-RU" sz="2800" dirty="0" err="1"/>
              <a:t>соціальна</a:t>
            </a:r>
            <a:r>
              <a:rPr lang="ru-RU" sz="2800" dirty="0"/>
              <a:t> та </a:t>
            </a:r>
            <a:r>
              <a:rPr lang="ru-RU" sz="2800" dirty="0" err="1"/>
              <a:t>історична</a:t>
            </a:r>
            <a:r>
              <a:rPr lang="ru-RU" sz="2800" dirty="0"/>
              <a:t> сила. Як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нерівність</a:t>
            </a:r>
            <a:r>
              <a:rPr lang="ru-RU" sz="2800" dirty="0"/>
              <a:t> статей,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знищити</a:t>
            </a:r>
            <a:r>
              <a:rPr lang="ru-RU" sz="2800" dirty="0"/>
              <a:t>, </a:t>
            </a:r>
            <a:r>
              <a:rPr lang="ru-RU" sz="2800" dirty="0" err="1"/>
              <a:t>вважають</a:t>
            </a:r>
            <a:r>
              <a:rPr lang="ru-RU" sz="2800" dirty="0"/>
              <a:t> К. </a:t>
            </a:r>
            <a:r>
              <a:rPr lang="ru-RU" sz="2800" dirty="0" err="1"/>
              <a:t>Міллет</a:t>
            </a:r>
            <a:r>
              <a:rPr lang="ru-RU" sz="2800" dirty="0"/>
              <a:t> («</a:t>
            </a:r>
            <a:r>
              <a:rPr lang="ru-RU" sz="2800" dirty="0" err="1"/>
              <a:t>Сексуальні</a:t>
            </a:r>
            <a:r>
              <a:rPr lang="ru-RU" sz="2800" dirty="0"/>
              <a:t> </a:t>
            </a:r>
            <a:r>
              <a:rPr lang="ru-RU" sz="2800" dirty="0" err="1"/>
              <a:t>політики</a:t>
            </a:r>
            <a:r>
              <a:rPr lang="ru-RU" sz="2800" dirty="0"/>
              <a:t>», 1970), С. </a:t>
            </a:r>
            <a:r>
              <a:rPr lang="ru-RU" sz="2800" dirty="0" err="1"/>
              <a:t>Файерстоун</a:t>
            </a:r>
            <a:r>
              <a:rPr lang="ru-RU" sz="2800" dirty="0"/>
              <a:t> («</a:t>
            </a:r>
            <a:r>
              <a:rPr lang="ru-RU" sz="2800" dirty="0" err="1"/>
              <a:t>Діалектика</a:t>
            </a:r>
            <a:r>
              <a:rPr lang="ru-RU" sz="2800" dirty="0"/>
              <a:t> </a:t>
            </a:r>
            <a:r>
              <a:rPr lang="ru-RU" sz="2800" dirty="0" err="1"/>
              <a:t>статі</a:t>
            </a:r>
            <a:r>
              <a:rPr lang="ru-RU" sz="2800" dirty="0"/>
              <a:t>», 1970), А. </a:t>
            </a:r>
            <a:r>
              <a:rPr lang="ru-RU" sz="2800" dirty="0" err="1"/>
              <a:t>Дворкін</a:t>
            </a:r>
            <a:r>
              <a:rPr lang="ru-RU" sz="2800" dirty="0"/>
              <a:t> («</a:t>
            </a:r>
            <a:r>
              <a:rPr lang="ru-RU" sz="2800" dirty="0" err="1"/>
              <a:t>Порнографія</a:t>
            </a:r>
            <a:r>
              <a:rPr lang="ru-RU" sz="2800" dirty="0"/>
              <a:t>. </a:t>
            </a:r>
            <a:r>
              <a:rPr lang="ru-RU" sz="2800" dirty="0" err="1"/>
              <a:t>Чоловіки</a:t>
            </a:r>
            <a:r>
              <a:rPr lang="ru-RU" sz="2800" dirty="0"/>
              <a:t> </a:t>
            </a:r>
            <a:r>
              <a:rPr lang="ru-RU" sz="2800" dirty="0" err="1"/>
              <a:t>володіють</a:t>
            </a:r>
            <a:r>
              <a:rPr lang="ru-RU" sz="2800" dirty="0"/>
              <a:t> </a:t>
            </a:r>
            <a:r>
              <a:rPr lang="ru-RU" sz="2800" dirty="0" err="1"/>
              <a:t>жінками</a:t>
            </a:r>
            <a:r>
              <a:rPr lang="ru-RU" sz="2800" dirty="0"/>
              <a:t>», 1975), К.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958"/>
          </a:xfrm>
        </p:spPr>
        <p:txBody>
          <a:bodyPr/>
          <a:lstStyle/>
          <a:p>
            <a:r>
              <a:rPr lang="ru-RU" dirty="0" err="1" smtClean="0"/>
              <a:t>Ліберальний</a:t>
            </a:r>
            <a:r>
              <a:rPr lang="ru-RU" dirty="0" smtClean="0"/>
              <a:t> </a:t>
            </a:r>
            <a:r>
              <a:rPr lang="ru-RU" dirty="0" err="1" smtClean="0"/>
              <a:t>фемінізм</a:t>
            </a:r>
            <a:endParaRPr lang="ru-RU" dirty="0"/>
          </a:p>
        </p:txBody>
      </p:sp>
      <p:pic>
        <p:nvPicPr>
          <p:cNvPr id="32770" name="Picture 2" descr="http://poslezavtra.be/uploads/images/00/02/50/2012/11/09/29af8e51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50922"/>
            <a:ext cx="3019992" cy="62491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5528" y="650923"/>
            <a:ext cx="5188920" cy="62478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500" dirty="0" err="1"/>
              <a:t>Ліберальний</a:t>
            </a:r>
            <a:r>
              <a:rPr lang="ru-RU" sz="2500" dirty="0"/>
              <a:t> </a:t>
            </a:r>
            <a:r>
              <a:rPr lang="ru-RU" sz="2500" dirty="0" err="1"/>
              <a:t>фемінізм</a:t>
            </a:r>
            <a:r>
              <a:rPr lang="ru-RU" sz="2500" dirty="0"/>
              <a:t> </a:t>
            </a:r>
            <a:r>
              <a:rPr lang="ru-RU" sz="2500" dirty="0" err="1"/>
              <a:t>й</a:t>
            </a:r>
            <a:r>
              <a:rPr lang="ru-RU" sz="2500" dirty="0"/>
              <a:t> </a:t>
            </a:r>
            <a:r>
              <a:rPr lang="ru-RU" sz="2500" dirty="0" err="1"/>
              <a:t>досі</a:t>
            </a:r>
            <a:r>
              <a:rPr lang="ru-RU" sz="2500" dirty="0"/>
              <a:t> </a:t>
            </a:r>
            <a:r>
              <a:rPr lang="ru-RU" sz="2500" dirty="0" err="1"/>
              <a:t>має</a:t>
            </a:r>
            <a:r>
              <a:rPr lang="ru-RU" sz="2500" dirty="0"/>
              <a:t> </a:t>
            </a:r>
            <a:r>
              <a:rPr lang="ru-RU" sz="2500" dirty="0" err="1"/>
              <a:t>найбільшу</a:t>
            </a:r>
            <a:r>
              <a:rPr lang="ru-RU" sz="2500" dirty="0"/>
              <a:t> </a:t>
            </a:r>
            <a:r>
              <a:rPr lang="ru-RU" sz="2500" dirty="0" err="1"/>
              <a:t>кількість</a:t>
            </a:r>
            <a:r>
              <a:rPr lang="ru-RU" sz="2500" dirty="0"/>
              <a:t> </a:t>
            </a:r>
            <a:r>
              <a:rPr lang="ru-RU" sz="2500" dirty="0" err="1"/>
              <a:t>прихильників</a:t>
            </a:r>
            <a:r>
              <a:rPr lang="ru-RU" sz="2500" dirty="0"/>
              <a:t>. </a:t>
            </a:r>
            <a:r>
              <a:rPr lang="ru-RU" sz="2500" dirty="0" err="1"/>
              <a:t>Його</a:t>
            </a:r>
            <a:r>
              <a:rPr lang="ru-RU" sz="2500" dirty="0"/>
              <a:t> </a:t>
            </a:r>
            <a:r>
              <a:rPr lang="ru-RU" sz="2500" dirty="0" err="1"/>
              <a:t>відродження</a:t>
            </a:r>
            <a:r>
              <a:rPr lang="ru-RU" sz="2500" dirty="0"/>
              <a:t> </a:t>
            </a:r>
            <a:r>
              <a:rPr lang="ru-RU" sz="2500" dirty="0" err="1"/>
              <a:t>пов'язане</a:t>
            </a:r>
            <a:r>
              <a:rPr lang="ru-RU" sz="2500" dirty="0"/>
              <a:t> з книгою </a:t>
            </a:r>
            <a:r>
              <a:rPr lang="ru-RU" sz="2500" dirty="0" err="1"/>
              <a:t>американської</a:t>
            </a:r>
            <a:r>
              <a:rPr lang="ru-RU" sz="2500" dirty="0"/>
              <a:t> </a:t>
            </a:r>
            <a:r>
              <a:rPr lang="ru-RU" sz="2500" dirty="0" err="1"/>
              <a:t>феміністки</a:t>
            </a:r>
            <a:r>
              <a:rPr lang="ru-RU" sz="2500" dirty="0"/>
              <a:t> </a:t>
            </a:r>
            <a:r>
              <a:rPr lang="ru-RU" sz="2500" dirty="0" err="1"/>
              <a:t>Бетті</a:t>
            </a:r>
            <a:r>
              <a:rPr lang="ru-RU" sz="2500" dirty="0"/>
              <a:t> </a:t>
            </a:r>
            <a:r>
              <a:rPr lang="ru-RU" sz="2500" dirty="0" err="1"/>
              <a:t>Фрідан</a:t>
            </a:r>
            <a:r>
              <a:rPr lang="ru-RU" sz="2500" dirty="0"/>
              <a:t> «</a:t>
            </a:r>
            <a:r>
              <a:rPr lang="ru-RU" sz="2500" dirty="0" err="1"/>
              <a:t>Містика</a:t>
            </a:r>
            <a:r>
              <a:rPr lang="ru-RU" sz="2500" dirty="0"/>
              <a:t> </a:t>
            </a:r>
            <a:r>
              <a:rPr lang="ru-RU" sz="2500" dirty="0" err="1"/>
              <a:t>Жіночності</a:t>
            </a:r>
            <a:r>
              <a:rPr lang="ru-RU" sz="2500" dirty="0"/>
              <a:t>» (1963), яка доводить,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сучасні</a:t>
            </a:r>
            <a:r>
              <a:rPr lang="ru-RU" sz="2500" dirty="0"/>
              <a:t> </a:t>
            </a:r>
            <a:r>
              <a:rPr lang="ru-RU" sz="2500" dirty="0" err="1"/>
              <a:t>білі</a:t>
            </a:r>
            <a:r>
              <a:rPr lang="ru-RU" sz="2500" dirty="0"/>
              <a:t> американки </a:t>
            </a:r>
            <a:r>
              <a:rPr lang="ru-RU" sz="2500" dirty="0" err="1"/>
              <a:t>середньго</a:t>
            </a:r>
            <a:r>
              <a:rPr lang="ru-RU" sz="2500" dirty="0"/>
              <a:t> </a:t>
            </a:r>
            <a:r>
              <a:rPr lang="ru-RU" sz="2500" dirty="0" err="1"/>
              <a:t>класу</a:t>
            </a:r>
            <a:r>
              <a:rPr lang="ru-RU" sz="2500" dirty="0"/>
              <a:t> не </a:t>
            </a:r>
            <a:r>
              <a:rPr lang="ru-RU" sz="2500" dirty="0" err="1"/>
              <a:t>мають</a:t>
            </a:r>
            <a:r>
              <a:rPr lang="ru-RU" sz="2500" dirty="0"/>
              <a:t> </a:t>
            </a:r>
            <a:r>
              <a:rPr lang="ru-RU" sz="2500" dirty="0" err="1"/>
              <a:t>рівних</a:t>
            </a:r>
            <a:r>
              <a:rPr lang="ru-RU" sz="2500" dirty="0"/>
              <a:t> з </a:t>
            </a:r>
            <a:r>
              <a:rPr lang="ru-RU" sz="2500" dirty="0" err="1"/>
              <a:t>чоловіками</a:t>
            </a:r>
            <a:r>
              <a:rPr lang="ru-RU" sz="2500" dirty="0"/>
              <a:t> </a:t>
            </a:r>
            <a:r>
              <a:rPr lang="ru-RU" sz="2500" dirty="0" err="1"/>
              <a:t>можливостей</a:t>
            </a:r>
            <a:r>
              <a:rPr lang="ru-RU" sz="2500" dirty="0"/>
              <a:t> </a:t>
            </a:r>
            <a:r>
              <a:rPr lang="ru-RU" sz="2500" dirty="0" err="1"/>
              <a:t>реалізації</a:t>
            </a:r>
            <a:r>
              <a:rPr lang="ru-RU" sz="2500" dirty="0"/>
              <a:t> прав, </a:t>
            </a:r>
            <a:r>
              <a:rPr lang="ru-RU" sz="2500" dirty="0" err="1"/>
              <a:t>прописаних</a:t>
            </a:r>
            <a:r>
              <a:rPr lang="ru-RU" sz="2500" dirty="0"/>
              <a:t> в законах. </a:t>
            </a:r>
            <a:r>
              <a:rPr lang="ru-RU" sz="2500" dirty="0" err="1"/>
              <a:t>Після</a:t>
            </a:r>
            <a:r>
              <a:rPr lang="ru-RU" sz="2500" dirty="0"/>
              <a:t> </a:t>
            </a:r>
            <a:r>
              <a:rPr lang="ru-RU" sz="2500" dirty="0" err="1"/>
              <a:t>виходу</a:t>
            </a:r>
            <a:r>
              <a:rPr lang="ru-RU" sz="2500" dirty="0"/>
              <a:t> книги в США </a:t>
            </a:r>
            <a:r>
              <a:rPr lang="ru-RU" sz="2500" dirty="0" err="1"/>
              <a:t>з'явилася</a:t>
            </a:r>
            <a:r>
              <a:rPr lang="ru-RU" sz="2500" dirty="0"/>
              <a:t> </a:t>
            </a:r>
            <a:r>
              <a:rPr lang="ru-RU" sz="2500" dirty="0" err="1"/>
              <a:t>Національна</a:t>
            </a:r>
            <a:r>
              <a:rPr lang="ru-RU" sz="2500" dirty="0"/>
              <a:t> </a:t>
            </a:r>
            <a:r>
              <a:rPr lang="ru-RU" sz="2500" dirty="0" err="1"/>
              <a:t>Організація</a:t>
            </a:r>
            <a:r>
              <a:rPr lang="ru-RU" sz="2500" dirty="0"/>
              <a:t> </a:t>
            </a:r>
            <a:r>
              <a:rPr lang="ru-RU" sz="2500" dirty="0" err="1"/>
              <a:t>Жінок</a:t>
            </a:r>
            <a:r>
              <a:rPr lang="ru-RU" sz="2500" dirty="0"/>
              <a:t>, яка за короткий </a:t>
            </a:r>
            <a:r>
              <a:rPr lang="ru-RU" sz="2500" dirty="0" err="1"/>
              <a:t>термін</a:t>
            </a:r>
            <a:r>
              <a:rPr lang="ru-RU" sz="2500" dirty="0"/>
              <a:t> </a:t>
            </a:r>
            <a:r>
              <a:rPr lang="ru-RU" sz="2500" dirty="0" err="1"/>
              <a:t>об'єднала</a:t>
            </a:r>
            <a:r>
              <a:rPr lang="ru-RU" sz="2500" dirty="0"/>
              <a:t> </a:t>
            </a:r>
            <a:r>
              <a:rPr lang="ru-RU" sz="2500" dirty="0" err="1"/>
              <a:t>біля</a:t>
            </a:r>
            <a:r>
              <a:rPr lang="ru-RU" sz="2500" dirty="0"/>
              <a:t> 300000 </a:t>
            </a:r>
            <a:r>
              <a:rPr lang="ru-RU" sz="2500" dirty="0" err="1"/>
              <a:t>членів</a:t>
            </a:r>
            <a:r>
              <a:rPr lang="ru-RU" sz="2500" dirty="0"/>
              <a:t> </a:t>
            </a:r>
            <a:r>
              <a:rPr lang="ru-RU" sz="2500" dirty="0" err="1"/>
              <a:t>і</a:t>
            </a:r>
            <a:r>
              <a:rPr lang="ru-RU" sz="2500" dirty="0"/>
              <a:t> проголосила,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її</a:t>
            </a:r>
            <a:r>
              <a:rPr lang="ru-RU" sz="2500" dirty="0"/>
              <a:t> </a:t>
            </a:r>
            <a:r>
              <a:rPr lang="ru-RU" sz="2500" dirty="0" err="1"/>
              <a:t>ціль</a:t>
            </a:r>
            <a:r>
              <a:rPr lang="ru-RU" sz="2500" dirty="0"/>
              <a:t> — </a:t>
            </a:r>
            <a:r>
              <a:rPr lang="ru-RU" sz="2500" dirty="0" err="1"/>
              <a:t>боротьба</a:t>
            </a:r>
            <a:r>
              <a:rPr lang="ru-RU" sz="2500" dirty="0"/>
              <a:t> за </a:t>
            </a:r>
            <a:r>
              <a:rPr lang="ru-RU" sz="2500" dirty="0" err="1"/>
              <a:t>рівні</a:t>
            </a:r>
            <a:r>
              <a:rPr lang="ru-RU" sz="2500" dirty="0"/>
              <a:t> </a:t>
            </a:r>
            <a:r>
              <a:rPr lang="ru-RU" sz="2500" dirty="0" err="1"/>
              <a:t>стартові</a:t>
            </a:r>
            <a:r>
              <a:rPr lang="ru-RU" sz="2500" dirty="0"/>
              <a:t> </a:t>
            </a:r>
            <a:r>
              <a:rPr lang="ru-RU" sz="2500" dirty="0" err="1"/>
              <a:t>умови</a:t>
            </a:r>
            <a:r>
              <a:rPr lang="ru-RU" sz="2500" dirty="0"/>
              <a:t> для </a:t>
            </a:r>
            <a:r>
              <a:rPr lang="ru-RU" sz="2500" dirty="0" err="1"/>
              <a:t>самореалізації</a:t>
            </a:r>
            <a:r>
              <a:rPr lang="ru-RU" sz="2500" dirty="0"/>
              <a:t> </a:t>
            </a:r>
            <a:r>
              <a:rPr lang="ru-RU" sz="2500" dirty="0" err="1"/>
              <a:t>обох</a:t>
            </a:r>
            <a:r>
              <a:rPr lang="ru-RU" sz="2500" dirty="0"/>
              <a:t> статей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958"/>
          </a:xfrm>
        </p:spPr>
        <p:txBody>
          <a:bodyPr/>
          <a:lstStyle/>
          <a:p>
            <a:r>
              <a:rPr lang="ru-RU" dirty="0" err="1" smtClean="0"/>
              <a:t>Психоаналітичний</a:t>
            </a:r>
            <a:r>
              <a:rPr lang="ru-RU" dirty="0" smtClean="0"/>
              <a:t> </a:t>
            </a:r>
            <a:r>
              <a:rPr lang="ru-RU" dirty="0" err="1" smtClean="0"/>
              <a:t>фемінізм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64791"/>
            <a:ext cx="9144000" cy="3293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dirty="0" err="1"/>
              <a:t>Психоаналітичний</a:t>
            </a:r>
            <a:r>
              <a:rPr lang="ru-RU" sz="2600" dirty="0"/>
              <a:t> </a:t>
            </a:r>
            <a:r>
              <a:rPr lang="ru-RU" sz="2600" dirty="0" err="1"/>
              <a:t>фемінізм</a:t>
            </a:r>
            <a:r>
              <a:rPr lang="ru-RU" sz="2600" dirty="0"/>
              <a:t> </a:t>
            </a:r>
            <a:r>
              <a:rPr lang="ru-RU" sz="2600" dirty="0" err="1"/>
              <a:t>виник</a:t>
            </a:r>
            <a:r>
              <a:rPr lang="ru-RU" sz="2600" dirty="0"/>
              <a:t> в </a:t>
            </a:r>
            <a:r>
              <a:rPr lang="ru-RU" sz="2600" dirty="0" err="1"/>
              <a:t>кінці</a:t>
            </a:r>
            <a:r>
              <a:rPr lang="ru-RU" sz="2600" dirty="0"/>
              <a:t> 20 </a:t>
            </a:r>
            <a:r>
              <a:rPr lang="ru-RU" sz="2600" dirty="0" err="1"/>
              <a:t>ст</a:t>
            </a:r>
            <a:r>
              <a:rPr lang="ru-RU" sz="2600" dirty="0"/>
              <a:t> До </a:t>
            </a:r>
            <a:r>
              <a:rPr lang="ru-RU" sz="2600" dirty="0" err="1"/>
              <a:t>цього</a:t>
            </a:r>
            <a:r>
              <a:rPr lang="ru-RU" sz="2600" dirty="0"/>
              <a:t> </a:t>
            </a:r>
            <a:r>
              <a:rPr lang="ru-RU" sz="2600" dirty="0" err="1"/>
              <a:t>апеляція</a:t>
            </a:r>
            <a:r>
              <a:rPr lang="ru-RU" sz="2600" dirty="0"/>
              <a:t> </a:t>
            </a:r>
            <a:r>
              <a:rPr lang="ru-RU" sz="2600" dirty="0" err="1"/>
              <a:t>до</a:t>
            </a:r>
            <a:r>
              <a:rPr lang="ru-RU" sz="2600" dirty="0"/>
              <a:t> </a:t>
            </a:r>
            <a:r>
              <a:rPr lang="ru-RU" sz="2600" dirty="0" err="1"/>
              <a:t>несвідомого</a:t>
            </a:r>
            <a:r>
              <a:rPr lang="ru-RU" sz="2600" dirty="0"/>
              <a:t>, характерна для </a:t>
            </a:r>
            <a:r>
              <a:rPr lang="ru-RU" sz="2600" dirty="0" err="1"/>
              <a:t>психоаналізу</a:t>
            </a:r>
            <a:r>
              <a:rPr lang="ru-RU" sz="2600" dirty="0"/>
              <a:t>, </a:t>
            </a:r>
            <a:r>
              <a:rPr lang="ru-RU" sz="2600" dirty="0" err="1"/>
              <a:t>вважалася</a:t>
            </a:r>
            <a:r>
              <a:rPr lang="ru-RU" sz="2600" dirty="0"/>
              <a:t> у </a:t>
            </a:r>
            <a:r>
              <a:rPr lang="ru-RU" sz="2600" dirty="0" err="1"/>
              <a:t>фемінізмі</a:t>
            </a:r>
            <a:r>
              <a:rPr lang="ru-RU" sz="2600" dirty="0"/>
              <a:t> </a:t>
            </a:r>
            <a:r>
              <a:rPr lang="ru-RU" sz="2600" dirty="0" err="1"/>
              <a:t>інструментом</a:t>
            </a:r>
            <a:r>
              <a:rPr lang="ru-RU" sz="2600" dirty="0"/>
              <a:t> </a:t>
            </a:r>
            <a:r>
              <a:rPr lang="ru-RU" sz="2600" dirty="0" err="1"/>
              <a:t>затвердження</a:t>
            </a:r>
            <a:r>
              <a:rPr lang="ru-RU" sz="2600" dirty="0"/>
              <a:t> </a:t>
            </a:r>
            <a:r>
              <a:rPr lang="ru-RU" sz="2600" dirty="0" err="1"/>
              <a:t>жіночої</a:t>
            </a:r>
            <a:r>
              <a:rPr lang="ru-RU" sz="2600" dirty="0"/>
              <a:t> </a:t>
            </a:r>
            <a:r>
              <a:rPr lang="ru-RU" sz="2600" dirty="0" err="1"/>
              <a:t>підлеглості</a:t>
            </a:r>
            <a:r>
              <a:rPr lang="ru-RU" sz="2600" dirty="0"/>
              <a:t>. </a:t>
            </a:r>
            <a:r>
              <a:rPr lang="ru-RU" sz="2600" dirty="0" err="1"/>
              <a:t>Публікація</a:t>
            </a:r>
            <a:r>
              <a:rPr lang="ru-RU" sz="2600" dirty="0"/>
              <a:t> психологом </a:t>
            </a:r>
            <a:r>
              <a:rPr lang="ru-RU" sz="2600" dirty="0" err="1"/>
              <a:t>із</a:t>
            </a:r>
            <a:r>
              <a:rPr lang="ru-RU" sz="2600" dirty="0"/>
              <a:t> США </a:t>
            </a:r>
            <a:r>
              <a:rPr lang="ru-RU" sz="2600" dirty="0" err="1"/>
              <a:t>Джулієт</a:t>
            </a:r>
            <a:r>
              <a:rPr lang="ru-RU" sz="2600" dirty="0"/>
              <a:t> </a:t>
            </a:r>
            <a:r>
              <a:rPr lang="ru-RU" sz="2600" dirty="0" err="1"/>
              <a:t>Мітчел</a:t>
            </a:r>
            <a:r>
              <a:rPr lang="ru-RU" sz="2600" dirty="0"/>
              <a:t> книги </a:t>
            </a:r>
            <a:r>
              <a:rPr lang="ru-RU" sz="2600" dirty="0" err="1"/>
              <a:t>Психоаналіз</a:t>
            </a:r>
            <a:r>
              <a:rPr lang="ru-RU" sz="2600" dirty="0"/>
              <a:t> </a:t>
            </a:r>
            <a:r>
              <a:rPr lang="ru-RU" sz="2600" dirty="0" err="1"/>
              <a:t>і</a:t>
            </a:r>
            <a:r>
              <a:rPr lang="ru-RU" sz="2600" dirty="0"/>
              <a:t> </a:t>
            </a:r>
            <a:r>
              <a:rPr lang="ru-RU" sz="2600" dirty="0" err="1"/>
              <a:t>фемінізм</a:t>
            </a:r>
            <a:r>
              <a:rPr lang="ru-RU" sz="2600" dirty="0"/>
              <a:t> (1974), а </a:t>
            </a:r>
            <a:r>
              <a:rPr lang="ru-RU" sz="2600" dirty="0" err="1"/>
              <a:t>услід</a:t>
            </a:r>
            <a:r>
              <a:rPr lang="ru-RU" sz="2600" dirty="0"/>
              <a:t> </a:t>
            </a:r>
            <a:r>
              <a:rPr lang="ru-RU" sz="2600" dirty="0" err="1"/>
              <a:t>робіт</a:t>
            </a:r>
            <a:r>
              <a:rPr lang="ru-RU" sz="2600" dirty="0"/>
              <a:t> </a:t>
            </a:r>
            <a:r>
              <a:rPr lang="ru-RU" sz="2600" dirty="0" err="1"/>
              <a:t>Ненсі</a:t>
            </a:r>
            <a:r>
              <a:rPr lang="ru-RU" sz="2600" dirty="0"/>
              <a:t> </a:t>
            </a:r>
            <a:r>
              <a:rPr lang="ru-RU" sz="2600" dirty="0" err="1"/>
              <a:t>Чодоров</a:t>
            </a:r>
            <a:r>
              <a:rPr lang="ru-RU" sz="2600" dirty="0"/>
              <a:t> (</a:t>
            </a:r>
            <a:r>
              <a:rPr lang="ru-RU" sz="2600" dirty="0" err="1"/>
              <a:t>Відтворення</a:t>
            </a:r>
            <a:r>
              <a:rPr lang="ru-RU" sz="2600" dirty="0"/>
              <a:t> материнства, 1978), </a:t>
            </a:r>
            <a:r>
              <a:rPr lang="ru-RU" sz="2600" dirty="0" err="1"/>
              <a:t>Дороті</a:t>
            </a:r>
            <a:r>
              <a:rPr lang="ru-RU" sz="2600" dirty="0"/>
              <a:t> </a:t>
            </a:r>
            <a:r>
              <a:rPr lang="ru-RU" sz="2600" dirty="0" err="1"/>
              <a:t>Діннерстайн</a:t>
            </a:r>
            <a:r>
              <a:rPr lang="ru-RU" sz="2600" dirty="0"/>
              <a:t> (Сирена </a:t>
            </a:r>
            <a:r>
              <a:rPr lang="ru-RU" sz="2600" dirty="0" err="1"/>
              <a:t>і</a:t>
            </a:r>
            <a:r>
              <a:rPr lang="ru-RU" sz="2600" dirty="0"/>
              <a:t> </a:t>
            </a:r>
            <a:r>
              <a:rPr lang="ru-RU" sz="2600" dirty="0" err="1"/>
              <a:t>Мінотавр</a:t>
            </a:r>
            <a:r>
              <a:rPr lang="ru-RU" sz="2600" dirty="0"/>
              <a:t>, 1977), </a:t>
            </a:r>
            <a:r>
              <a:rPr lang="ru-RU" sz="2600" dirty="0" err="1"/>
              <a:t>есе</a:t>
            </a:r>
            <a:r>
              <a:rPr lang="ru-RU" sz="2600" dirty="0"/>
              <a:t> </a:t>
            </a:r>
            <a:r>
              <a:rPr lang="ru-RU" sz="2600" dirty="0" err="1"/>
              <a:t>Мелані</a:t>
            </a:r>
            <a:r>
              <a:rPr lang="ru-RU" sz="2600" dirty="0"/>
              <a:t> </a:t>
            </a:r>
            <a:r>
              <a:rPr lang="ru-RU" sz="2600" dirty="0" err="1"/>
              <a:t>Кляйн</a:t>
            </a:r>
            <a:r>
              <a:rPr lang="ru-RU" sz="2600" dirty="0"/>
              <a:t> породило </a:t>
            </a:r>
            <a:r>
              <a:rPr lang="ru-RU" sz="2600" dirty="0" err="1"/>
              <a:t>новий</a:t>
            </a:r>
            <a:r>
              <a:rPr lang="ru-RU" sz="2600" dirty="0"/>
              <a:t> тип </a:t>
            </a:r>
            <a:r>
              <a:rPr lang="ru-RU" sz="2600" dirty="0" err="1"/>
              <a:t>психоаналітичного</a:t>
            </a:r>
            <a:r>
              <a:rPr lang="ru-RU" sz="2600" dirty="0"/>
              <a:t> </a:t>
            </a:r>
            <a:r>
              <a:rPr lang="ru-RU" sz="2600" dirty="0" err="1"/>
              <a:t>мислення</a:t>
            </a:r>
            <a:r>
              <a:rPr lang="ru-RU" sz="2600" dirty="0"/>
              <a:t> — </a:t>
            </a:r>
            <a:r>
              <a:rPr lang="ru-RU" sz="2600" dirty="0" err="1"/>
              <a:t>феміністський</a:t>
            </a:r>
            <a:r>
              <a:rPr lang="ru-RU" sz="2600" dirty="0"/>
              <a:t>. </a:t>
            </a:r>
          </a:p>
        </p:txBody>
      </p:sp>
      <p:pic>
        <p:nvPicPr>
          <p:cNvPr id="34818" name="Picture 2" descr="http://rjob.ru/upload/iblock/c30/c30818f2d5cb42d0af04972f4f24fa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68052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352"/>
          </a:xfrm>
        </p:spPr>
        <p:txBody>
          <a:bodyPr/>
          <a:lstStyle/>
          <a:p>
            <a:r>
              <a:rPr lang="ru-RU" dirty="0" err="1" smtClean="0"/>
              <a:t>Постмодерністський</a:t>
            </a:r>
            <a:r>
              <a:rPr lang="ru-RU" dirty="0" smtClean="0"/>
              <a:t> </a:t>
            </a:r>
            <a:r>
              <a:rPr lang="ru-RU" dirty="0" err="1" smtClean="0"/>
              <a:t>фемінізм</a:t>
            </a:r>
            <a:endParaRPr lang="ru-RU" dirty="0"/>
          </a:p>
        </p:txBody>
      </p:sp>
      <p:pic>
        <p:nvPicPr>
          <p:cNvPr id="36866" name="Picture 2" descr="http://www.journal-ostrov.info/wp-content/uploads/2013/03/znamia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360" y="3284984"/>
            <a:ext cx="5760640" cy="3573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068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err="1" smtClean="0"/>
              <a:t>Виник</a:t>
            </a:r>
            <a:r>
              <a:rPr lang="ru-RU" sz="2500" dirty="0" smtClean="0"/>
              <a:t> в </a:t>
            </a:r>
            <a:r>
              <a:rPr lang="ru-RU" sz="2500" dirty="0" err="1" smtClean="0"/>
              <a:t>останній</a:t>
            </a:r>
            <a:r>
              <a:rPr lang="ru-RU" sz="2500" dirty="0" smtClean="0"/>
              <a:t> </a:t>
            </a:r>
            <a:r>
              <a:rPr lang="ru-RU" sz="2500" dirty="0" err="1" smtClean="0"/>
              <a:t>чверті</a:t>
            </a:r>
            <a:r>
              <a:rPr lang="ru-RU" sz="2500" dirty="0" smtClean="0"/>
              <a:t> 20 ст., </a:t>
            </a:r>
            <a:r>
              <a:rPr lang="ru-RU" sz="2500" dirty="0" err="1" smtClean="0"/>
              <a:t>перетворивши</a:t>
            </a:r>
            <a:r>
              <a:rPr lang="ru-RU" sz="2500" dirty="0" smtClean="0"/>
              <a:t> </a:t>
            </a:r>
            <a:r>
              <a:rPr lang="ru-RU" sz="2500" dirty="0" err="1" smtClean="0"/>
              <a:t>фемінізм</a:t>
            </a:r>
            <a:r>
              <a:rPr lang="ru-RU" sz="2500" dirty="0" smtClean="0"/>
              <a:t> на </a:t>
            </a:r>
            <a:r>
              <a:rPr lang="ru-RU" sz="2500" dirty="0" err="1" smtClean="0"/>
              <a:t>методологію</a:t>
            </a:r>
            <a:r>
              <a:rPr lang="ru-RU" sz="2500" dirty="0" smtClean="0"/>
              <a:t>, яка </a:t>
            </a:r>
            <a:r>
              <a:rPr lang="ru-RU" sz="2500" dirty="0" err="1" smtClean="0"/>
              <a:t>критикує</a:t>
            </a:r>
            <a:r>
              <a:rPr lang="ru-RU" sz="2500" dirty="0" smtClean="0"/>
              <a:t> </a:t>
            </a:r>
            <a:r>
              <a:rPr lang="ru-RU" sz="2500" dirty="0" err="1" smtClean="0"/>
              <a:t>колишню</a:t>
            </a:r>
            <a:r>
              <a:rPr lang="ru-RU" sz="2500" dirty="0" smtClean="0"/>
              <a:t> </a:t>
            </a:r>
            <a:r>
              <a:rPr lang="ru-RU" sz="2500" dirty="0" err="1" smtClean="0"/>
              <a:t>наукову</a:t>
            </a:r>
            <a:r>
              <a:rPr lang="ru-RU" sz="2500" dirty="0" smtClean="0"/>
              <a:t> </a:t>
            </a:r>
            <a:r>
              <a:rPr lang="ru-RU" sz="2500" dirty="0" err="1" smtClean="0"/>
              <a:t>раціональність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об'єктивність</a:t>
            </a:r>
            <a:r>
              <a:rPr lang="ru-RU" sz="2500" dirty="0" smtClean="0"/>
              <a:t>, </a:t>
            </a:r>
            <a:r>
              <a:rPr lang="ru-RU" sz="2500" dirty="0" err="1" smtClean="0"/>
              <a:t>оголошуючи</a:t>
            </a:r>
            <a:r>
              <a:rPr lang="ru-RU" sz="2500" dirty="0" smtClean="0"/>
              <a:t> </a:t>
            </a:r>
            <a:r>
              <a:rPr lang="ru-RU" sz="2500" dirty="0" err="1" smtClean="0"/>
              <a:t>їх</a:t>
            </a:r>
            <a:r>
              <a:rPr lang="ru-RU" sz="2500" dirty="0" smtClean="0"/>
              <a:t> </a:t>
            </a:r>
            <a:r>
              <a:rPr lang="ru-RU" sz="2500" dirty="0" err="1" smtClean="0"/>
              <a:t>обслуговуючими</a:t>
            </a:r>
            <a:r>
              <a:rPr lang="ru-RU" sz="2500" dirty="0" smtClean="0"/>
              <a:t> </a:t>
            </a:r>
            <a:r>
              <a:rPr lang="ru-RU" sz="2500" dirty="0" err="1" smtClean="0"/>
              <a:t>чоловічу</a:t>
            </a:r>
            <a:r>
              <a:rPr lang="ru-RU" sz="2500" dirty="0" smtClean="0"/>
              <a:t> науку. Ставить проблему </a:t>
            </a:r>
            <a:r>
              <a:rPr lang="ru-RU" sz="2500" dirty="0" err="1" smtClean="0"/>
              <a:t>обмеженості</a:t>
            </a:r>
            <a:r>
              <a:rPr lang="ru-RU" sz="2500" dirty="0" smtClean="0"/>
              <a:t> </a:t>
            </a:r>
            <a:r>
              <a:rPr lang="ru-RU" sz="2500" dirty="0" err="1" smtClean="0"/>
              <a:t>знань</a:t>
            </a:r>
            <a:r>
              <a:rPr lang="ru-RU" sz="2500" dirty="0" smtClean="0"/>
              <a:t>, </a:t>
            </a:r>
            <a:r>
              <a:rPr lang="ru-RU" sz="2500" dirty="0" err="1" smtClean="0"/>
              <a:t>представлених</a:t>
            </a:r>
            <a:r>
              <a:rPr lang="ru-RU" sz="2500" dirty="0" smtClean="0"/>
              <a:t> у </a:t>
            </a:r>
            <a:r>
              <a:rPr lang="ru-RU" sz="2500" dirty="0" err="1" smtClean="0"/>
              <a:t>соціальній</a:t>
            </a:r>
            <a:r>
              <a:rPr lang="ru-RU" sz="2500" dirty="0" smtClean="0"/>
              <a:t> </a:t>
            </a:r>
            <a:r>
              <a:rPr lang="ru-RU" sz="2500" dirty="0" err="1" smtClean="0"/>
              <a:t>теорії</a:t>
            </a:r>
            <a:r>
              <a:rPr lang="ru-RU" sz="2500" dirty="0" smtClean="0"/>
              <a:t> </a:t>
            </a:r>
            <a:r>
              <a:rPr lang="ru-RU" sz="2500" dirty="0" err="1" smtClean="0"/>
              <a:t>виключно</a:t>
            </a:r>
            <a:r>
              <a:rPr lang="ru-RU" sz="2500" dirty="0" smtClean="0"/>
              <a:t> </a:t>
            </a:r>
            <a:r>
              <a:rPr lang="ru-RU" sz="2500" dirty="0" err="1" smtClean="0"/>
              <a:t>чоловіками</a:t>
            </a:r>
            <a:r>
              <a:rPr lang="ru-RU" sz="2500" dirty="0" smtClean="0"/>
              <a:t>, </a:t>
            </a:r>
            <a:r>
              <a:rPr lang="ru-RU" sz="2500" dirty="0" err="1" smtClean="0"/>
              <a:t>їхньою</a:t>
            </a:r>
            <a:r>
              <a:rPr lang="ru-RU" sz="2500" dirty="0" smtClean="0"/>
              <a:t> системою </a:t>
            </a:r>
            <a:r>
              <a:rPr lang="ru-RU" sz="2500" dirty="0" err="1" smtClean="0"/>
              <a:t>цінностей</a:t>
            </a:r>
            <a:r>
              <a:rPr lang="ru-RU" sz="2500" dirty="0" smtClean="0"/>
              <a:t>, </a:t>
            </a:r>
            <a:r>
              <a:rPr lang="ru-RU" sz="2500" dirty="0" err="1" smtClean="0"/>
              <a:t>чоловічим</a:t>
            </a:r>
            <a:r>
              <a:rPr lang="ru-RU" sz="2500" dirty="0" smtClean="0"/>
              <a:t> </a:t>
            </a:r>
            <a:r>
              <a:rPr lang="ru-RU" sz="2500" dirty="0" err="1" smtClean="0"/>
              <a:t>поглядом</a:t>
            </a:r>
            <a:r>
              <a:rPr lang="ru-RU" sz="2500" dirty="0" smtClean="0"/>
              <a:t> на </a:t>
            </a:r>
            <a:r>
              <a:rPr lang="ru-RU" sz="2500" dirty="0" err="1" smtClean="0"/>
              <a:t>світ</a:t>
            </a:r>
            <a:r>
              <a:rPr lang="ru-RU" sz="2500" dirty="0" smtClean="0"/>
              <a:t> («</a:t>
            </a:r>
            <a:r>
              <a:rPr lang="ru-RU" sz="2500" dirty="0" err="1" smtClean="0"/>
              <a:t>адроцентрична</a:t>
            </a:r>
            <a:r>
              <a:rPr lang="ru-RU" sz="2500" dirty="0" smtClean="0"/>
              <a:t> картина </a:t>
            </a:r>
            <a:r>
              <a:rPr lang="ru-RU" sz="2500" dirty="0" err="1" smtClean="0"/>
              <a:t>світу</a:t>
            </a:r>
            <a:r>
              <a:rPr lang="ru-RU" sz="2500" dirty="0" smtClean="0"/>
              <a:t>»), </a:t>
            </a:r>
            <a:r>
              <a:rPr lang="ru-RU" sz="2500" dirty="0" err="1" smtClean="0"/>
              <a:t>чоловічими</a:t>
            </a:r>
            <a:r>
              <a:rPr lang="ru-RU" sz="2500" dirty="0" smtClean="0"/>
              <a:t> </a:t>
            </a:r>
            <a:r>
              <a:rPr lang="ru-RU" sz="2500" dirty="0" err="1" smtClean="0"/>
              <a:t>засобами</a:t>
            </a:r>
            <a:r>
              <a:rPr lang="ru-RU" sz="2500" dirty="0" smtClean="0"/>
              <a:t> </a:t>
            </a:r>
            <a:r>
              <a:rPr lang="ru-RU" sz="2500" dirty="0" err="1" smtClean="0"/>
              <a:t>вираження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знання</a:t>
            </a:r>
            <a:r>
              <a:rPr lang="ru-RU" sz="2500" dirty="0" smtClean="0"/>
              <a:t> («</a:t>
            </a:r>
            <a:r>
              <a:rPr lang="ru-RU" sz="2500" dirty="0" err="1" smtClean="0"/>
              <a:t>фаллогоцентризм</a:t>
            </a:r>
            <a:r>
              <a:rPr lang="ru-RU" sz="2500" dirty="0" smtClean="0"/>
              <a:t>»). </a:t>
            </a:r>
            <a:endParaRPr lang="ru-RU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uk-UA" sz="3000" b="1" dirty="0" smtClean="0"/>
          </a:p>
          <a:p>
            <a:endParaRPr lang="uk-UA" sz="3000" b="1" dirty="0"/>
          </a:p>
          <a:p>
            <a:endParaRPr lang="uk-UA" sz="3000" b="1" dirty="0" smtClean="0"/>
          </a:p>
          <a:p>
            <a:endParaRPr lang="uk-UA" sz="3000" b="1" dirty="0"/>
          </a:p>
          <a:p>
            <a:endParaRPr lang="uk-UA" sz="3000" b="1" dirty="0" smtClean="0"/>
          </a:p>
          <a:p>
            <a:r>
              <a:rPr lang="vi-VN" sz="3000" b="1" dirty="0" smtClean="0"/>
              <a:t>Феміні́зм</a:t>
            </a:r>
            <a:r>
              <a:rPr lang="vi-VN" sz="3000" dirty="0"/>
              <a:t>  являє собою набір рухів та ідеологій, спрямованих на визначення, створення і захист рівних політичних, економічних і соціальних прав жінок. Це включає в себе прагнення до встановлення рівних можливостей для жінок у сфері освіти та зайнятості. Феміністка або фемініст це людина, яка є адвокатом або прихильником прав рівності жінок</a:t>
            </a:r>
            <a:r>
              <a:rPr lang="vi-VN" sz="3000" dirty="0" smtClean="0"/>
              <a:t>.</a:t>
            </a:r>
            <a:endParaRPr lang="uk-UA" sz="3000" dirty="0" smtClean="0"/>
          </a:p>
          <a:p>
            <a:endParaRPr lang="uk-UA" sz="3000" dirty="0"/>
          </a:p>
          <a:p>
            <a:endParaRPr lang="uk-UA" sz="3000" dirty="0" smtClean="0"/>
          </a:p>
          <a:p>
            <a:endParaRPr lang="ru-RU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8336"/>
          </a:xfrm>
        </p:spPr>
        <p:txBody>
          <a:bodyPr/>
          <a:lstStyle/>
          <a:p>
            <a:r>
              <a:rPr lang="ru-RU" dirty="0" err="1" smtClean="0"/>
              <a:t>Фемінізм</a:t>
            </a:r>
            <a:r>
              <a:rPr lang="ru-RU" dirty="0" smtClean="0"/>
              <a:t> «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8674" name="Picture 2" descr="http://upload.wikimedia.org/wikipedia/commons/thumb/5/5d/Leffler_-_WomensLib1970_WashingtonDC.jpg/350px-Leffler_-_WomensLib1970_Washington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8280920" cy="3284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92696"/>
            <a:ext cx="8424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Початком </a:t>
            </a:r>
            <a:r>
              <a:rPr lang="ru-RU" sz="2300" dirty="0" err="1"/>
              <a:t>організованого</a:t>
            </a:r>
            <a:r>
              <a:rPr lang="ru-RU" sz="2300" dirty="0"/>
              <a:t> </a:t>
            </a:r>
            <a:r>
              <a:rPr lang="ru-RU" sz="2300" dirty="0" err="1"/>
              <a:t>руху</a:t>
            </a:r>
            <a:r>
              <a:rPr lang="ru-RU" sz="2300" dirty="0"/>
              <a:t> </a:t>
            </a:r>
            <a:r>
              <a:rPr lang="ru-RU" sz="2300" dirty="0" err="1"/>
              <a:t>вважається</a:t>
            </a:r>
            <a:r>
              <a:rPr lang="ru-RU" sz="2300" dirty="0"/>
              <a:t> 1848 р., коли в Сенека </a:t>
            </a:r>
            <a:r>
              <a:rPr lang="ru-RU" sz="2300" dirty="0" err="1"/>
              <a:t>Фоллз</a:t>
            </a:r>
            <a:r>
              <a:rPr lang="ru-RU" sz="2300" dirty="0"/>
              <a:t> (штат </a:t>
            </a:r>
            <a:r>
              <a:rPr lang="ru-RU" sz="2300" u="sng" dirty="0">
                <a:hlinkClick r:id="rId3" tooltip="Нью-Йорк (штат)"/>
              </a:rPr>
              <a:t>Нью-Йорк</a:t>
            </a:r>
            <a:r>
              <a:rPr lang="ru-RU" sz="2300" dirty="0"/>
              <a:t>, </a:t>
            </a:r>
            <a:r>
              <a:rPr lang="ru-RU" sz="2300" u="sng" dirty="0">
                <a:hlinkClick r:id="rId4" tooltip="Сполучені Штати Америки"/>
              </a:rPr>
              <a:t>США</a:t>
            </a:r>
            <a:r>
              <a:rPr lang="ru-RU" sz="2300" dirty="0"/>
              <a:t>) </a:t>
            </a:r>
            <a:r>
              <a:rPr lang="ru-RU" sz="2300" dirty="0" err="1"/>
              <a:t>пройшов</a:t>
            </a:r>
            <a:r>
              <a:rPr lang="ru-RU" sz="2300" dirty="0"/>
              <a:t> </a:t>
            </a:r>
            <a:r>
              <a:rPr lang="ru-RU" sz="2300" dirty="0" err="1"/>
              <a:t>з'їзд</a:t>
            </a:r>
            <a:r>
              <a:rPr lang="ru-RU" sz="2300" dirty="0"/>
              <a:t> </a:t>
            </a:r>
            <a:r>
              <a:rPr lang="ru-RU" sz="2300" dirty="0" err="1"/>
              <a:t>із</a:t>
            </a:r>
            <a:r>
              <a:rPr lang="ru-RU" sz="2300" dirty="0"/>
              <a:t> </a:t>
            </a:r>
            <a:r>
              <a:rPr lang="ru-RU" sz="2300" dirty="0" err="1"/>
              <a:t>захисту</a:t>
            </a:r>
            <a:r>
              <a:rPr lang="ru-RU" sz="2300" dirty="0"/>
              <a:t> прав </a:t>
            </a:r>
            <a:r>
              <a:rPr lang="ru-RU" sz="2300" dirty="0" err="1"/>
              <a:t>жінок</a:t>
            </a:r>
            <a:r>
              <a:rPr lang="ru-RU" sz="2300" dirty="0"/>
              <a:t> </a:t>
            </a:r>
            <a:r>
              <a:rPr lang="ru-RU" sz="2300" dirty="0" err="1"/>
              <a:t>під</a:t>
            </a:r>
            <a:r>
              <a:rPr lang="ru-RU" sz="2300" dirty="0"/>
              <a:t> </a:t>
            </a:r>
            <a:r>
              <a:rPr lang="ru-RU" sz="2300" dirty="0" err="1"/>
              <a:t>гаслом</a:t>
            </a:r>
            <a:r>
              <a:rPr lang="ru-RU" sz="2300" dirty="0"/>
              <a:t> «</a:t>
            </a:r>
            <a:r>
              <a:rPr lang="ru-RU" sz="2300" dirty="0" err="1"/>
              <a:t>Усі</a:t>
            </a:r>
            <a:r>
              <a:rPr lang="ru-RU" sz="2300" dirty="0"/>
              <a:t> </a:t>
            </a:r>
            <a:r>
              <a:rPr lang="ru-RU" sz="2300" dirty="0" err="1"/>
              <a:t>жінки</a:t>
            </a:r>
            <a:r>
              <a:rPr lang="ru-RU" sz="2300" dirty="0"/>
              <a:t> </a:t>
            </a:r>
            <a:r>
              <a:rPr lang="ru-RU" sz="2300" dirty="0" err="1"/>
              <a:t>і</a:t>
            </a:r>
            <a:r>
              <a:rPr lang="ru-RU" sz="2300" dirty="0"/>
              <a:t> </a:t>
            </a:r>
            <a:r>
              <a:rPr lang="ru-RU" sz="2300" dirty="0" err="1"/>
              <a:t>чоловіки</a:t>
            </a:r>
            <a:r>
              <a:rPr lang="ru-RU" sz="2300" dirty="0"/>
              <a:t> </a:t>
            </a:r>
            <a:r>
              <a:rPr lang="ru-RU" sz="2300" dirty="0" err="1"/>
              <a:t>створені</a:t>
            </a:r>
            <a:r>
              <a:rPr lang="ru-RU" sz="2300" dirty="0"/>
              <a:t> </a:t>
            </a:r>
            <a:r>
              <a:rPr lang="ru-RU" sz="2300" dirty="0" err="1"/>
              <a:t>рівними</a:t>
            </a:r>
            <a:r>
              <a:rPr lang="ru-RU" sz="2300" dirty="0"/>
              <a:t>». У 1869 </a:t>
            </a:r>
            <a:r>
              <a:rPr lang="ru-RU" sz="2300" dirty="0" err="1"/>
              <a:t>році</a:t>
            </a:r>
            <a:r>
              <a:rPr lang="ru-RU" sz="2300" dirty="0"/>
              <a:t> Джон Стюарт </a:t>
            </a:r>
            <a:r>
              <a:rPr lang="ru-RU" sz="2300" dirty="0" err="1"/>
              <a:t>Мілл</a:t>
            </a:r>
            <a:r>
              <a:rPr lang="ru-RU" sz="2300" dirty="0"/>
              <a:t> </a:t>
            </a:r>
            <a:r>
              <a:rPr lang="ru-RU" sz="2300" dirty="0" err="1"/>
              <a:t>опублікував</a:t>
            </a:r>
            <a:r>
              <a:rPr lang="ru-RU" sz="2300" dirty="0"/>
              <a:t> свою </a:t>
            </a:r>
            <a:r>
              <a:rPr lang="ru-RU" sz="2300" dirty="0" err="1"/>
              <a:t>працю</a:t>
            </a:r>
            <a:r>
              <a:rPr lang="ru-RU" sz="2300" dirty="0"/>
              <a:t> «</a:t>
            </a:r>
            <a:r>
              <a:rPr lang="ru-RU" sz="2300" dirty="0" err="1"/>
              <a:t>Підпорядкування</a:t>
            </a:r>
            <a:r>
              <a:rPr lang="ru-RU" sz="2300" dirty="0"/>
              <a:t> </a:t>
            </a:r>
            <a:r>
              <a:rPr lang="ru-RU" sz="2300" dirty="0" err="1"/>
              <a:t>жінок</a:t>
            </a:r>
            <a:r>
              <a:rPr lang="ru-RU" sz="2300" dirty="0"/>
              <a:t>», у </a:t>
            </a:r>
            <a:r>
              <a:rPr lang="ru-RU" sz="2300" dirty="0" err="1"/>
              <a:t>якій</a:t>
            </a:r>
            <a:r>
              <a:rPr lang="ru-RU" sz="2300" dirty="0"/>
              <a:t> </a:t>
            </a:r>
            <a:r>
              <a:rPr lang="ru-RU" sz="2300" dirty="0" err="1"/>
              <a:t>відзначив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«</a:t>
            </a:r>
            <a:r>
              <a:rPr lang="ru-RU" sz="2300" dirty="0" err="1"/>
              <a:t>законодавча</a:t>
            </a:r>
            <a:r>
              <a:rPr lang="ru-RU" sz="2300" dirty="0"/>
              <a:t> </a:t>
            </a:r>
            <a:r>
              <a:rPr lang="ru-RU" sz="2300" dirty="0" err="1"/>
              <a:t>підтримка</a:t>
            </a:r>
            <a:r>
              <a:rPr lang="ru-RU" sz="2300" dirty="0"/>
              <a:t> </a:t>
            </a:r>
            <a:r>
              <a:rPr lang="ru-RU" sz="2300" dirty="0" err="1"/>
              <a:t>підпорядкування</a:t>
            </a:r>
            <a:r>
              <a:rPr lang="ru-RU" sz="2300" dirty="0"/>
              <a:t> </a:t>
            </a:r>
            <a:r>
              <a:rPr lang="ru-RU" sz="2300" dirty="0" err="1"/>
              <a:t>однієї</a:t>
            </a:r>
            <a:r>
              <a:rPr lang="ru-RU" sz="2300" dirty="0"/>
              <a:t> </a:t>
            </a:r>
            <a:r>
              <a:rPr lang="ru-RU" sz="2300" dirty="0" err="1"/>
              <a:t>статі</a:t>
            </a:r>
            <a:r>
              <a:rPr lang="ru-RU" sz="2300" dirty="0"/>
              <a:t> </a:t>
            </a:r>
            <a:r>
              <a:rPr lang="ru-RU" sz="2300" dirty="0" err="1"/>
              <a:t>іншій</a:t>
            </a:r>
            <a:r>
              <a:rPr lang="ru-RU" sz="2300" dirty="0"/>
              <a:t> — </a:t>
            </a:r>
            <a:r>
              <a:rPr lang="ru-RU" sz="2300" dirty="0" err="1"/>
              <a:t>шкідлива</a:t>
            </a:r>
            <a:r>
              <a:rPr lang="ru-RU" sz="2300" dirty="0"/>
              <a:t> </a:t>
            </a:r>
            <a:r>
              <a:rPr lang="ru-RU" sz="2300" dirty="0" err="1"/>
              <a:t>і</a:t>
            </a:r>
            <a:r>
              <a:rPr lang="ru-RU" sz="2300" dirty="0"/>
              <a:t> </a:t>
            </a:r>
            <a:r>
              <a:rPr lang="ru-RU" sz="2300" dirty="0" err="1"/>
              <a:t>є</a:t>
            </a:r>
            <a:r>
              <a:rPr lang="ru-RU" sz="2300" dirty="0"/>
              <a:t> </a:t>
            </a:r>
            <a:r>
              <a:rPr lang="ru-RU" sz="2300" dirty="0" err="1"/>
              <a:t>однією</a:t>
            </a:r>
            <a:r>
              <a:rPr lang="ru-RU" sz="2300" dirty="0"/>
              <a:t> </a:t>
            </a:r>
            <a:r>
              <a:rPr lang="ru-RU" sz="2300" dirty="0" err="1"/>
              <a:t>з</a:t>
            </a:r>
            <a:r>
              <a:rPr lang="ru-RU" sz="2300" dirty="0"/>
              <a:t> </a:t>
            </a:r>
            <a:r>
              <a:rPr lang="ru-RU" sz="2300" dirty="0" err="1"/>
              <a:t>головних</a:t>
            </a:r>
            <a:r>
              <a:rPr lang="ru-RU" sz="2300" dirty="0"/>
              <a:t> </a:t>
            </a:r>
            <a:r>
              <a:rPr lang="ru-RU" sz="2300" dirty="0" err="1"/>
              <a:t>перешкод</a:t>
            </a:r>
            <a:r>
              <a:rPr lang="ru-RU" sz="2300" dirty="0"/>
              <a:t> на шляху до </a:t>
            </a:r>
            <a:r>
              <a:rPr lang="ru-RU" sz="2300" dirty="0" err="1"/>
              <a:t>загальнолюдського</a:t>
            </a:r>
            <a:r>
              <a:rPr lang="ru-RU" sz="2300" dirty="0"/>
              <a:t> </a:t>
            </a:r>
            <a:r>
              <a:rPr lang="ru-RU" sz="2300" dirty="0" err="1"/>
              <a:t>удосконалення</a:t>
            </a:r>
            <a:r>
              <a:rPr lang="ru-RU" sz="2300" dirty="0"/>
              <a:t>».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50"/>
          </a:xfrm>
        </p:spPr>
        <p:txBody>
          <a:bodyPr/>
          <a:lstStyle/>
          <a:p>
            <a:r>
              <a:rPr lang="ru-RU" dirty="0" err="1" smtClean="0"/>
              <a:t>Фемінізми</a:t>
            </a:r>
            <a:r>
              <a:rPr lang="ru-RU" dirty="0" smtClean="0"/>
              <a:t> «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</a:t>
            </a:r>
            <a:r>
              <a:rPr lang="ru-RU" sz="2400" dirty="0" err="1"/>
              <a:t>жіночого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боротьба</a:t>
            </a:r>
            <a:r>
              <a:rPr lang="ru-RU" sz="2400" dirty="0"/>
              <a:t> за </a:t>
            </a:r>
            <a:r>
              <a:rPr lang="ru-RU" sz="2400" dirty="0" err="1"/>
              <a:t>фактичну</a:t>
            </a:r>
            <a:r>
              <a:rPr lang="ru-RU" sz="2400" dirty="0"/>
              <a:t> </a:t>
            </a:r>
            <a:r>
              <a:rPr lang="ru-RU" sz="2400" dirty="0" err="1"/>
              <a:t>реалізацію</a:t>
            </a:r>
            <a:r>
              <a:rPr lang="ru-RU" sz="2400" dirty="0"/>
              <a:t> прав </a:t>
            </a:r>
            <a:r>
              <a:rPr lang="ru-RU" sz="2400" dirty="0" err="1"/>
              <a:t>жінок</a:t>
            </a:r>
            <a:r>
              <a:rPr lang="ru-RU" sz="2400" dirty="0"/>
              <a:t>, </a:t>
            </a:r>
            <a:r>
              <a:rPr lang="ru-RU" sz="2400" dirty="0" err="1"/>
              <a:t>визнаних</a:t>
            </a:r>
            <a:r>
              <a:rPr lang="ru-RU" sz="2400" dirty="0"/>
              <a:t> на </a:t>
            </a:r>
            <a:r>
              <a:rPr lang="ru-RU" sz="2400" dirty="0" err="1"/>
              <a:t>законодавчому</a:t>
            </a:r>
            <a:r>
              <a:rPr lang="ru-RU" sz="2400" dirty="0"/>
              <a:t> </a:t>
            </a:r>
            <a:r>
              <a:rPr lang="ru-RU" sz="2400" dirty="0" err="1"/>
              <a:t>рівні</a:t>
            </a:r>
            <a:r>
              <a:rPr lang="ru-RU" sz="2400" dirty="0"/>
              <a:t>.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протестних</a:t>
            </a:r>
            <a:r>
              <a:rPr lang="ru-RU" sz="2400" dirty="0"/>
              <a:t> </a:t>
            </a:r>
            <a:r>
              <a:rPr lang="ru-RU" sz="2400" dirty="0" err="1"/>
              <a:t>виступів</a:t>
            </a:r>
            <a:r>
              <a:rPr lang="ru-RU" sz="2400" dirty="0"/>
              <a:t> 60-70-х </a:t>
            </a:r>
            <a:r>
              <a:rPr lang="ru-RU" sz="2400" dirty="0" err="1"/>
              <a:t>рр</a:t>
            </a:r>
            <a:r>
              <a:rPr lang="ru-RU" sz="2400" dirty="0"/>
              <a:t>. </a:t>
            </a:r>
            <a:r>
              <a:rPr lang="ru-RU" sz="2400" dirty="0" err="1"/>
              <a:t>в</a:t>
            </a:r>
            <a:r>
              <a:rPr lang="ru-RU" sz="2400" u="sng" dirty="0" err="1">
                <a:hlinkClick r:id="rId2" tooltip="Сполучені Штати Америки"/>
              </a:rPr>
              <a:t>США</a:t>
            </a:r>
            <a:r>
              <a:rPr lang="ru-RU" sz="2400" dirty="0"/>
              <a:t> </a:t>
            </a:r>
            <a:r>
              <a:rPr lang="ru-RU" sz="2400" dirty="0" err="1"/>
              <a:t>і</a:t>
            </a:r>
            <a:r>
              <a:rPr lang="ru-RU" sz="2400" dirty="0"/>
              <a:t> </a:t>
            </a:r>
            <a:r>
              <a:rPr lang="ru-RU" sz="2400" u="sng" dirty="0" err="1">
                <a:hlinkClick r:id="rId3" tooltip="Європа"/>
              </a:rPr>
              <a:t>Європі</a:t>
            </a:r>
            <a:r>
              <a:rPr lang="ru-RU" sz="2400" dirty="0"/>
              <a:t> </a:t>
            </a:r>
            <a:r>
              <a:rPr lang="ru-RU" sz="2400" dirty="0" err="1"/>
              <a:t>феміністський</a:t>
            </a:r>
            <a:r>
              <a:rPr lang="ru-RU" sz="2400" dirty="0"/>
              <a:t> </a:t>
            </a:r>
            <a:r>
              <a:rPr lang="ru-RU" sz="2400" dirty="0" err="1"/>
              <a:t>рух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масовим</a:t>
            </a:r>
            <a:r>
              <a:rPr lang="ru-RU" sz="2400" dirty="0"/>
              <a:t> </a:t>
            </a:r>
            <a:r>
              <a:rPr lang="ru-RU" sz="2400" dirty="0" err="1"/>
              <a:t>явищем</a:t>
            </a:r>
            <a:r>
              <a:rPr lang="ru-RU" sz="2400" dirty="0"/>
              <a:t> («друга </a:t>
            </a:r>
            <a:r>
              <a:rPr lang="ru-RU" sz="2400" dirty="0" err="1"/>
              <a:t>хвиля</a:t>
            </a:r>
            <a:r>
              <a:rPr lang="ru-RU" sz="2400" dirty="0"/>
              <a:t>»). [1] Основоположницею </a:t>
            </a:r>
            <a:r>
              <a:rPr lang="ru-RU" sz="2400" dirty="0" err="1"/>
              <a:t>і</a:t>
            </a:r>
            <a:r>
              <a:rPr lang="ru-RU" sz="2400" dirty="0"/>
              <a:t> теоретиком «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/>
              <a:t>хвилі</a:t>
            </a:r>
            <a:r>
              <a:rPr lang="ru-RU" sz="2400" dirty="0"/>
              <a:t>» стала </a:t>
            </a:r>
            <a:r>
              <a:rPr lang="ru-RU" sz="2400" u="sng" dirty="0" err="1">
                <a:hlinkClick r:id="rId4" tooltip="Сімона де Бовуар"/>
              </a:rPr>
              <a:t>Сімона</a:t>
            </a:r>
            <a:r>
              <a:rPr lang="ru-RU" sz="2400" u="sng" dirty="0">
                <a:hlinkClick r:id="rId4" tooltip="Сімона де Бовуар"/>
              </a:rPr>
              <a:t> де Бовуар</a:t>
            </a:r>
            <a:r>
              <a:rPr lang="ru-RU" sz="2400" dirty="0"/>
              <a:t> — </a:t>
            </a:r>
            <a:r>
              <a:rPr lang="ru-RU" sz="2400" dirty="0" err="1"/>
              <a:t>французька</a:t>
            </a:r>
            <a:r>
              <a:rPr lang="ru-RU" sz="2400" dirty="0"/>
              <a:t> </a:t>
            </a:r>
            <a:r>
              <a:rPr lang="ru-RU" sz="2400" dirty="0" err="1"/>
              <a:t>філософіня-екзістенциалістка</a:t>
            </a:r>
            <a:r>
              <a:rPr lang="ru-RU" sz="2400" dirty="0"/>
              <a:t>, </a:t>
            </a:r>
            <a:r>
              <a:rPr lang="ru-RU" sz="2400" dirty="0" err="1"/>
              <a:t>авторка</a:t>
            </a:r>
            <a:r>
              <a:rPr lang="ru-RU" sz="2400" dirty="0"/>
              <a:t> книги «Друга стать» (1949). Вона не </a:t>
            </a:r>
            <a:r>
              <a:rPr lang="ru-RU" sz="2400" dirty="0" err="1"/>
              <a:t>вважала</a:t>
            </a:r>
            <a:r>
              <a:rPr lang="ru-RU" sz="2400" dirty="0"/>
              <a:t> себе </a:t>
            </a:r>
            <a:r>
              <a:rPr lang="ru-RU" sz="2400" dirty="0" err="1"/>
              <a:t>феміністкою</a:t>
            </a:r>
            <a:r>
              <a:rPr lang="ru-RU" sz="2400" dirty="0"/>
              <a:t>. </a:t>
            </a:r>
          </a:p>
        </p:txBody>
      </p:sp>
      <p:pic>
        <p:nvPicPr>
          <p:cNvPr id="31746" name="Picture 2" descr="http://commons.com.ua/wp-content/uploads/2013/10/femini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Передісторія</a:t>
            </a:r>
            <a:r>
              <a:rPr lang="ru-RU" b="0" dirty="0" smtClean="0"/>
              <a:t> </a:t>
            </a:r>
            <a:r>
              <a:rPr lang="ru-RU" b="0" dirty="0" err="1" smtClean="0"/>
              <a:t>феміністських</a:t>
            </a:r>
            <a:r>
              <a:rPr lang="ru-RU" b="0" dirty="0" smtClean="0"/>
              <a:t> </a:t>
            </a:r>
            <a:r>
              <a:rPr lang="ru-RU" b="0" dirty="0" err="1" smtClean="0"/>
              <a:t>ідей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82410"/>
            <a:ext cx="8352928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mbria" panose="02040503050406030204" pitchFamily="18" charset="0"/>
              </a:rPr>
              <a:t>	</a:t>
            </a:r>
            <a:r>
              <a:rPr lang="ru-RU" sz="2400" dirty="0" err="1" smtClean="0">
                <a:latin typeface="Cambria" panose="02040503050406030204" pitchFamily="18" charset="0"/>
              </a:rPr>
              <a:t>Суперечки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</a:rPr>
              <a:t>про роль </a:t>
            </a:r>
            <a:r>
              <a:rPr lang="ru-RU" sz="2400" dirty="0" err="1">
                <a:latin typeface="Cambria" panose="02040503050406030204" pitchFamily="18" charset="0"/>
              </a:rPr>
              <a:t>жінки</a:t>
            </a:r>
            <a:r>
              <a:rPr lang="ru-RU" sz="2400" dirty="0">
                <a:latin typeface="Cambria" panose="02040503050406030204" pitchFamily="18" charset="0"/>
              </a:rPr>
              <a:t> в </a:t>
            </a:r>
            <a:r>
              <a:rPr lang="ru-RU" sz="2400" dirty="0" err="1">
                <a:latin typeface="Cambria" panose="02040503050406030204" pitchFamily="18" charset="0"/>
              </a:rPr>
              <a:t>суспільстві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що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містять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феміністську</a:t>
            </a:r>
            <a:r>
              <a:rPr lang="ru-RU" sz="2400" dirty="0">
                <a:latin typeface="Cambria" panose="02040503050406030204" pitchFamily="18" charset="0"/>
              </a:rPr>
              <a:t> перспективу, </a:t>
            </a:r>
            <a:r>
              <a:rPr lang="ru-RU" sz="2400" dirty="0" err="1">
                <a:latin typeface="Cambria" panose="02040503050406030204" pitchFamily="18" charset="0"/>
              </a:rPr>
              <a:t>прослідковуються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від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епохи</a:t>
            </a:r>
            <a:r>
              <a:rPr lang="ru-RU" sz="2400" dirty="0">
                <a:latin typeface="Cambria" panose="02040503050406030204" pitchFamily="18" charset="0"/>
              </a:rPr>
              <a:t> так </a:t>
            </a:r>
            <a:r>
              <a:rPr lang="ru-RU" sz="2400" dirty="0" err="1">
                <a:latin typeface="Cambria" panose="02040503050406030204" pitchFamily="18" charset="0"/>
              </a:rPr>
              <a:t>зв</a:t>
            </a:r>
            <a:r>
              <a:rPr lang="ru-RU" sz="2400" dirty="0">
                <a:latin typeface="Cambria" panose="02040503050406030204" pitchFamily="18" charset="0"/>
              </a:rPr>
              <a:t>. «</a:t>
            </a:r>
            <a:r>
              <a:rPr lang="ru-RU" sz="2400" dirty="0" err="1">
                <a:latin typeface="Cambria" panose="02040503050406030204" pitchFamily="18" charset="0"/>
              </a:rPr>
              <a:t>високого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середньовіччя</a:t>
            </a:r>
            <a:r>
              <a:rPr lang="ru-RU" sz="2400" dirty="0">
                <a:latin typeface="Cambria" panose="02040503050406030204" pitchFamily="18" charset="0"/>
              </a:rPr>
              <a:t>». </a:t>
            </a:r>
            <a:endParaRPr lang="ru-RU" sz="24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2400" dirty="0">
                <a:latin typeface="Cambria" panose="02040503050406030204" pitchFamily="18" charset="0"/>
              </a:rPr>
              <a:t>	</a:t>
            </a:r>
            <a:r>
              <a:rPr lang="ru-RU" sz="2400" dirty="0" err="1" smtClean="0">
                <a:latin typeface="Cambria" panose="02040503050406030204" pitchFamily="18" charset="0"/>
              </a:rPr>
              <a:t>Соціальні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передумови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поширення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феміністських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ідей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можна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спостерігати</a:t>
            </a:r>
            <a:r>
              <a:rPr lang="ru-RU" sz="2400" dirty="0">
                <a:latin typeface="Cambria" panose="02040503050406030204" pitchFamily="18" charset="0"/>
              </a:rPr>
              <a:t> в </a:t>
            </a:r>
            <a:r>
              <a:rPr lang="ru-RU" sz="2400" dirty="0" err="1">
                <a:latin typeface="Cambria" panose="02040503050406030204" pitchFamily="18" charset="0"/>
              </a:rPr>
              <a:t>розхитуванні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станової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організації</a:t>
            </a:r>
            <a:r>
              <a:rPr lang="ru-RU" sz="2400" dirty="0">
                <a:latin typeface="Cambria" panose="02040503050406030204" pitchFamily="18" charset="0"/>
              </a:rPr>
              <a:t> феодального </a:t>
            </a:r>
            <a:r>
              <a:rPr lang="ru-RU" sz="2400" dirty="0" err="1">
                <a:latin typeface="Cambria" panose="02040503050406030204" pitchFamily="18" charset="0"/>
              </a:rPr>
              <a:t>суспільства</a:t>
            </a:r>
            <a:r>
              <a:rPr lang="ru-RU" sz="2400" dirty="0">
                <a:latin typeface="Cambria" panose="02040503050406030204" pitchFamily="18" charset="0"/>
              </a:rPr>
              <a:t> в </a:t>
            </a:r>
            <a:r>
              <a:rPr lang="ru-RU" sz="2400" dirty="0" err="1">
                <a:latin typeface="Cambria" panose="02040503050406030204" pitchFamily="18" charset="0"/>
              </a:rPr>
              <a:t>умовах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зародження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буржуазних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стосунків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які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спричинили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залучення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жінок</a:t>
            </a:r>
            <a:r>
              <a:rPr lang="ru-RU" sz="2400" dirty="0">
                <a:latin typeface="Cambria" panose="02040503050406030204" pitchFamily="18" charset="0"/>
              </a:rPr>
              <a:t> до </a:t>
            </a:r>
            <a:r>
              <a:rPr lang="ru-RU" sz="2400" dirty="0" err="1">
                <a:latin typeface="Cambria" panose="02040503050406030204" pitchFamily="18" charset="0"/>
              </a:rPr>
              <a:t>найманої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праці</a:t>
            </a:r>
            <a:r>
              <a:rPr lang="ru-RU" sz="2400" dirty="0">
                <a:latin typeface="Cambria" panose="02040503050406030204" pitchFamily="18" charset="0"/>
              </a:rPr>
              <a:t> і </a:t>
            </a:r>
            <a:r>
              <a:rPr lang="ru-RU" sz="2400" dirty="0" err="1">
                <a:latin typeface="Cambria" panose="02040503050406030204" pitchFamily="18" charset="0"/>
              </a:rPr>
              <a:t>перетворення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їх</a:t>
            </a:r>
            <a:r>
              <a:rPr lang="ru-RU" sz="2400" dirty="0">
                <a:latin typeface="Cambria" panose="02040503050406030204" pitchFamily="18" charset="0"/>
              </a:rPr>
              <a:t> у </a:t>
            </a:r>
            <a:r>
              <a:rPr lang="ru-RU" sz="2400" dirty="0" err="1">
                <a:latin typeface="Cambria" panose="02040503050406030204" pitchFamily="18" charset="0"/>
              </a:rPr>
              <a:t>власниць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своїх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робочих</a:t>
            </a:r>
            <a:r>
              <a:rPr lang="ru-RU" sz="2400" dirty="0">
                <a:latin typeface="Cambria" panose="02040503050406030204" pitchFamily="18" charset="0"/>
              </a:rPr>
              <a:t> рук. </a:t>
            </a:r>
            <a:endParaRPr lang="ru-RU" sz="24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2400" dirty="0">
                <a:latin typeface="Cambria" panose="02040503050406030204" pitchFamily="18" charset="0"/>
              </a:rPr>
              <a:t>	</a:t>
            </a:r>
            <a:r>
              <a:rPr lang="ru-RU" sz="2400" dirty="0" smtClean="0">
                <a:latin typeface="Cambria" panose="02040503050406030204" pitchFamily="18" charset="0"/>
              </a:rPr>
              <a:t>У </a:t>
            </a:r>
            <a:r>
              <a:rPr lang="ru-RU" sz="2400" dirty="0" err="1">
                <a:latin typeface="Cambria" panose="02040503050406030204" pitchFamily="18" charset="0"/>
              </a:rPr>
              <a:t>деяких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дослідженнях</a:t>
            </a:r>
            <a:r>
              <a:rPr lang="ru-RU" sz="2400" dirty="0">
                <a:latin typeface="Cambria" panose="02040503050406030204" pitchFamily="18" charset="0"/>
              </a:rPr>
              <a:t> з </a:t>
            </a:r>
            <a:r>
              <a:rPr lang="ru-RU" sz="2400" dirty="0" err="1">
                <a:latin typeface="Cambria" panose="02040503050406030204" pitchFamily="18" charset="0"/>
              </a:rPr>
              <a:t>історії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фемінізму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витоки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феміністської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концепції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пов'язують</a:t>
            </a:r>
            <a:r>
              <a:rPr lang="ru-RU" sz="2400" dirty="0">
                <a:latin typeface="Cambria" panose="02040503050406030204" pitchFamily="18" charset="0"/>
              </a:rPr>
              <a:t> з </a:t>
            </a:r>
            <a:r>
              <a:rPr lang="ru-RU" sz="2400" dirty="0" err="1">
                <a:latin typeface="Cambria" panose="02040503050406030204" pitchFamily="18" charset="0"/>
              </a:rPr>
              <a:t>виникненням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плеяди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жінок-єретичок</a:t>
            </a:r>
            <a:r>
              <a:rPr lang="ru-RU" sz="2400" dirty="0">
                <a:latin typeface="Cambria" panose="02040503050406030204" pitchFamily="18" charset="0"/>
              </a:rPr>
              <a:t> в </a:t>
            </a:r>
            <a:r>
              <a:rPr lang="ru-RU" sz="2400" dirty="0" err="1">
                <a:latin typeface="Cambria" panose="02040503050406030204" pitchFamily="18" charset="0"/>
              </a:rPr>
              <a:t>країнах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Європи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які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оголосили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наприкінці</a:t>
            </a:r>
            <a:r>
              <a:rPr lang="ru-RU" sz="2400" dirty="0">
                <a:latin typeface="Cambria" panose="02040503050406030204" pitchFamily="18" charset="0"/>
              </a:rPr>
              <a:t> 13—14 ст. про </a:t>
            </a:r>
            <a:r>
              <a:rPr lang="ru-RU" sz="2400" dirty="0" err="1">
                <a:latin typeface="Cambria" panose="02040503050406030204" pitchFamily="18" charset="0"/>
              </a:rPr>
              <a:t>своє</a:t>
            </a:r>
            <a:r>
              <a:rPr lang="ru-RU" sz="2400" dirty="0">
                <a:latin typeface="Cambria" panose="02040503050406030204" pitchFamily="18" charset="0"/>
              </a:rPr>
              <a:t> право на </a:t>
            </a:r>
            <a:r>
              <a:rPr lang="ru-RU" sz="2400" dirty="0" err="1">
                <a:latin typeface="Cambria" panose="02040503050406030204" pitchFamily="18" charset="0"/>
              </a:rPr>
              <a:t>особливу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інтерпретацію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Учення</a:t>
            </a:r>
            <a:r>
              <a:rPr lang="ru-RU" sz="2400" dirty="0">
                <a:latin typeface="Cambria" panose="02040503050406030204" pitchFamily="18" charset="0"/>
              </a:rPr>
              <a:t> Христа, </a:t>
            </a:r>
            <a:r>
              <a:rPr lang="ru-RU" sz="2400" dirty="0" err="1">
                <a:latin typeface="Cambria" panose="02040503050406030204" pitchFamily="18" charset="0"/>
              </a:rPr>
              <a:t>який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розумівся</a:t>
            </a:r>
            <a:r>
              <a:rPr lang="ru-RU" sz="2400" dirty="0">
                <a:latin typeface="Cambria" panose="02040503050406030204" pitchFamily="18" charset="0"/>
              </a:rPr>
              <a:t> ними як божественна суть, </a:t>
            </a:r>
            <a:r>
              <a:rPr lang="ru-RU" sz="2400" dirty="0" err="1">
                <a:latin typeface="Cambria" panose="02040503050406030204" pitchFamily="18" charset="0"/>
              </a:rPr>
              <a:t>що</a:t>
            </a:r>
            <a:r>
              <a:rPr lang="ru-RU" sz="2400" dirty="0">
                <a:latin typeface="Cambria" panose="02040503050406030204" pitchFamily="18" charset="0"/>
              </a:rPr>
              <a:t> не мала </a:t>
            </a:r>
            <a:r>
              <a:rPr lang="ru-RU" sz="2400" dirty="0" err="1">
                <a:latin typeface="Cambria" panose="02040503050406030204" pitchFamily="18" charset="0"/>
              </a:rPr>
              <a:t>статі</a:t>
            </a:r>
            <a:r>
              <a:rPr lang="ru-RU" sz="2400" dirty="0">
                <a:latin typeface="Cambria" panose="02040503050406030204" pitchFamily="18" charset="0"/>
              </a:rPr>
              <a:t> і </a:t>
            </a:r>
            <a:r>
              <a:rPr lang="ru-RU" sz="2400" dirty="0" err="1">
                <a:latin typeface="Cambria" panose="02040503050406030204" pitchFamily="18" charset="0"/>
              </a:rPr>
              <a:t>навіть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швидше</a:t>
            </a:r>
            <a:r>
              <a:rPr lang="ru-RU" sz="2400" dirty="0">
                <a:latin typeface="Cambria" panose="02040503050406030204" pitchFamily="18" charset="0"/>
              </a:rPr>
              <a:t> як </a:t>
            </a:r>
            <a:r>
              <a:rPr lang="ru-RU" sz="2400" dirty="0" err="1">
                <a:latin typeface="Cambria" panose="02040503050406030204" pitchFamily="18" charset="0"/>
              </a:rPr>
              <a:t>жінка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ніж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чоловік</a:t>
            </a:r>
            <a:r>
              <a:rPr lang="ru-RU" sz="2400" dirty="0">
                <a:latin typeface="Cambria" panose="02040503050406030204" pitchFamily="18" charset="0"/>
              </a:rPr>
              <a:t> (</a:t>
            </a:r>
            <a:r>
              <a:rPr lang="ru-RU" sz="2400" dirty="0" err="1">
                <a:latin typeface="Cambria" panose="02040503050406030204" pitchFamily="18" charset="0"/>
              </a:rPr>
              <a:t>Юліана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Норіджська</a:t>
            </a:r>
            <a:r>
              <a:rPr lang="ru-RU" sz="2400" dirty="0">
                <a:latin typeface="Cambria" panose="02040503050406030204" pitchFamily="18" charset="0"/>
              </a:rPr>
              <a:t>, 14 ст</a:t>
            </a:r>
            <a:r>
              <a:rPr lang="ru-RU" sz="2400" dirty="0" smtClean="0">
                <a:latin typeface="Cambria" panose="02040503050406030204" pitchFamily="18" charset="0"/>
              </a:rPr>
              <a:t>.).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43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фемінізму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феміністського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87901"/>
            <a:ext cx="9144000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" panose="02040503050406030204" pitchFamily="18" charset="0"/>
              </a:rPr>
              <a:t>Початок XVIII ст. — </a:t>
            </a:r>
            <a:r>
              <a:rPr lang="ru-RU" sz="2000" dirty="0" err="1">
                <a:latin typeface="Cambria" panose="02040503050406030204" pitchFamily="18" charset="0"/>
              </a:rPr>
              <a:t>період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деякого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відступу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від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ідей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жіночої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раціональності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рівності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чоловіками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r>
              <a:rPr lang="ru-RU" sz="2000" dirty="0" err="1">
                <a:latin typeface="Cambria" panose="02040503050406030204" pitchFamily="18" charset="0"/>
              </a:rPr>
              <a:t>Особливу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популярність</a:t>
            </a:r>
            <a:r>
              <a:rPr lang="ru-RU" sz="2000" dirty="0">
                <a:latin typeface="Cambria" panose="02040503050406030204" pitchFamily="18" charset="0"/>
              </a:rPr>
              <a:t> в </a:t>
            </a:r>
            <a:r>
              <a:rPr lang="ru-RU" sz="2000" dirty="0" err="1">
                <a:latin typeface="Cambria" panose="02040503050406030204" pitchFamily="18" charset="0"/>
              </a:rPr>
              <a:t>середовищі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привілейованих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класів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отримала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тоді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ідея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культивування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жіночої</a:t>
            </a:r>
            <a:r>
              <a:rPr lang="ru-RU" sz="2000" dirty="0">
                <a:latin typeface="Cambria" panose="02040503050406030204" pitchFamily="18" charset="0"/>
              </a:rPr>
              <a:t> «</a:t>
            </a:r>
            <a:r>
              <a:rPr lang="ru-RU" sz="2000" dirty="0" err="1">
                <a:latin typeface="Cambria" panose="02040503050406030204" pitchFamily="18" charset="0"/>
              </a:rPr>
              <a:t>слабкості</a:t>
            </a:r>
            <a:r>
              <a:rPr lang="ru-RU" sz="2000" dirty="0">
                <a:latin typeface="Cambria" panose="02040503050406030204" pitchFamily="18" charset="0"/>
              </a:rPr>
              <a:t>» (</a:t>
            </a:r>
            <a:r>
              <a:rPr lang="ru-RU" sz="2000" dirty="0" err="1">
                <a:latin typeface="Cambria" panose="02040503050406030204" pitchFamily="18" charset="0"/>
              </a:rPr>
              <a:t>з'явився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вираз</a:t>
            </a:r>
            <a:r>
              <a:rPr lang="ru-RU" sz="2000" dirty="0">
                <a:latin typeface="Cambria" panose="02040503050406030204" pitchFamily="18" charset="0"/>
              </a:rPr>
              <a:t> «</a:t>
            </a:r>
            <a:r>
              <a:rPr lang="ru-RU" sz="2000" dirty="0" err="1">
                <a:latin typeface="Cambria" panose="02040503050406030204" pitchFamily="18" charset="0"/>
              </a:rPr>
              <a:t>слабка</a:t>
            </a:r>
            <a:r>
              <a:rPr lang="ru-RU" sz="2000" dirty="0">
                <a:latin typeface="Cambria" panose="02040503050406030204" pitchFamily="18" charset="0"/>
              </a:rPr>
              <a:t> стать»). Але </a:t>
            </a:r>
            <a:r>
              <a:rPr lang="ru-RU" sz="2000" dirty="0" err="1">
                <a:latin typeface="Cambria" panose="02040503050406030204" pitchFamily="18" charset="0"/>
              </a:rPr>
              <a:t>вже</a:t>
            </a:r>
            <a:r>
              <a:rPr lang="ru-RU" sz="2000" dirty="0">
                <a:latin typeface="Cambria" panose="02040503050406030204" pitchFamily="18" charset="0"/>
              </a:rPr>
              <a:t> до </a:t>
            </a:r>
            <a:r>
              <a:rPr lang="ru-RU" sz="2000" dirty="0" err="1">
                <a:latin typeface="Cambria" panose="02040503050406030204" pitchFamily="18" charset="0"/>
              </a:rPr>
              <a:t>середини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століття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критичні</a:t>
            </a:r>
            <a:r>
              <a:rPr lang="ru-RU" sz="2000" dirty="0">
                <a:latin typeface="Cambria" panose="02040503050406030204" pitchFamily="18" charset="0"/>
              </a:rPr>
              <a:t> голоси </a:t>
            </a:r>
            <a:r>
              <a:rPr lang="ru-RU" sz="2000" dirty="0" err="1">
                <a:latin typeface="Cambria" panose="02040503050406030204" pitchFamily="18" charset="0"/>
              </a:rPr>
              <a:t>французьких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просвітителів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сприяли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викриттю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міфу</a:t>
            </a:r>
            <a:r>
              <a:rPr lang="ru-RU" sz="2000" dirty="0">
                <a:latin typeface="Cambria" panose="02040503050406030204" pitchFamily="18" charset="0"/>
              </a:rPr>
              <a:t> про </a:t>
            </a:r>
            <a:r>
              <a:rPr lang="ru-RU" sz="2000" dirty="0" err="1">
                <a:latin typeface="Cambria" panose="02040503050406030204" pitchFamily="18" charset="0"/>
              </a:rPr>
              <a:t>жінку</a:t>
            </a:r>
            <a:r>
              <a:rPr lang="ru-RU" sz="2000" dirty="0">
                <a:latin typeface="Cambria" panose="02040503050406030204" pitchFamily="18" charset="0"/>
              </a:rPr>
              <a:t> як </a:t>
            </a:r>
            <a:r>
              <a:rPr lang="ru-RU" sz="2000" dirty="0" err="1">
                <a:latin typeface="Cambria" panose="02040503050406030204" pitchFamily="18" charset="0"/>
              </a:rPr>
              <a:t>нерівної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чоловіку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істоті</a:t>
            </a:r>
            <a:r>
              <a:rPr lang="ru-RU" sz="2000" dirty="0">
                <a:latin typeface="Cambria" panose="02040503050406030204" pitchFamily="18" charset="0"/>
              </a:rPr>
              <a:t> «другого сорту». Вольтер </a:t>
            </a:r>
            <a:r>
              <a:rPr lang="ru-RU" sz="2000" dirty="0" err="1">
                <a:latin typeface="Cambria" panose="02040503050406030204" pitchFamily="18" charset="0"/>
              </a:rPr>
              <a:t>викривав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несправедливість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жіночої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долі</a:t>
            </a:r>
            <a:r>
              <a:rPr lang="ru-RU" sz="2000" dirty="0">
                <a:latin typeface="Cambria" panose="02040503050406030204" pitchFamily="18" charset="0"/>
              </a:rPr>
              <a:t>; </a:t>
            </a:r>
            <a:r>
              <a:rPr lang="ru-RU" sz="2000" u="sng" dirty="0" err="1">
                <a:latin typeface="Cambria" panose="02040503050406030204" pitchFamily="18" charset="0"/>
                <a:hlinkClick r:id="rId2" tooltip="Дідро"/>
              </a:rPr>
              <a:t>Дідро</a:t>
            </a:r>
            <a:r>
              <a:rPr lang="ru-RU" sz="2000" dirty="0">
                <a:latin typeface="Cambria" panose="02040503050406030204" pitchFamily="18" charset="0"/>
              </a:rPr>
              <a:t> </a:t>
            </a:r>
            <a:r>
              <a:rPr lang="ru-RU" sz="2000" dirty="0" err="1">
                <a:latin typeface="Cambria" panose="02040503050406030204" pitchFamily="18" charset="0"/>
              </a:rPr>
              <a:t>вважав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dirty="0" err="1">
                <a:latin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принижене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існування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жінки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є</a:t>
            </a:r>
            <a:r>
              <a:rPr lang="ru-RU" sz="2000" dirty="0">
                <a:latin typeface="Cambria" panose="02040503050406030204" pitchFamily="18" charset="0"/>
              </a:rPr>
              <a:t> «</a:t>
            </a:r>
            <a:r>
              <a:rPr lang="ru-RU" sz="2000" dirty="0" err="1">
                <a:latin typeface="Cambria" panose="02040503050406030204" pitchFamily="18" charset="0"/>
              </a:rPr>
              <a:t>наслідком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певних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цивільних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законів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звичаїв</a:t>
            </a:r>
            <a:r>
              <a:rPr lang="ru-RU" sz="2000" dirty="0">
                <a:latin typeface="Cambria" panose="02040503050406030204" pitchFamily="18" charset="0"/>
              </a:rPr>
              <a:t>». </a:t>
            </a:r>
            <a:r>
              <a:rPr lang="ru-RU" sz="2000" u="sng" dirty="0" err="1">
                <a:latin typeface="Cambria" panose="02040503050406030204" pitchFamily="18" charset="0"/>
                <a:hlinkClick r:id="rId3" tooltip="Монтеск'є"/>
              </a:rPr>
              <a:t>Монтеск'є</a:t>
            </a:r>
            <a:r>
              <a:rPr lang="ru-RU" sz="2000" dirty="0">
                <a:latin typeface="Cambria" panose="02040503050406030204" pitchFamily="18" charset="0"/>
              </a:rPr>
              <a:t> писав, </a:t>
            </a:r>
            <a:r>
              <a:rPr lang="ru-RU" sz="2000" dirty="0" err="1">
                <a:latin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жінка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може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</a:t>
            </a:r>
            <a:r>
              <a:rPr lang="ru-RU" sz="2000" dirty="0">
                <a:latin typeface="Cambria" panose="02040503050406030204" pitchFamily="18" charset="0"/>
              </a:rPr>
              <a:t> повинна </a:t>
            </a:r>
            <a:r>
              <a:rPr lang="ru-RU" sz="2000" dirty="0" err="1">
                <a:latin typeface="Cambria" panose="02040503050406030204" pitchFamily="18" charset="0"/>
              </a:rPr>
              <a:t>брати</a:t>
            </a:r>
            <a:r>
              <a:rPr lang="ru-RU" sz="2000" dirty="0">
                <a:latin typeface="Cambria" panose="02040503050406030204" pitchFamily="18" charset="0"/>
              </a:rPr>
              <a:t> участь у </a:t>
            </a:r>
            <a:r>
              <a:rPr lang="ru-RU" sz="2000" dirty="0" err="1">
                <a:latin typeface="Cambria" panose="02040503050406030204" pitchFamily="18" charset="0"/>
              </a:rPr>
              <a:t>суспільному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житті</a:t>
            </a:r>
            <a:r>
              <a:rPr lang="ru-RU" sz="2000" dirty="0">
                <a:latin typeface="Cambria" panose="02040503050406030204" pitchFamily="18" charset="0"/>
              </a:rPr>
              <a:t>; </a:t>
            </a:r>
            <a:r>
              <a:rPr lang="ru-RU" sz="2000" u="sng" dirty="0" err="1">
                <a:latin typeface="Cambria" panose="02040503050406030204" pitchFamily="18" charset="0"/>
                <a:hlinkClick r:id="rId4" tooltip="Гельвецій"/>
              </a:rPr>
              <a:t>Гельвецій</a:t>
            </a:r>
            <a:r>
              <a:rPr lang="ru-RU" sz="2000" dirty="0">
                <a:latin typeface="Cambria" panose="02040503050406030204" pitchFamily="18" charset="0"/>
              </a:rPr>
              <a:t> доводив, </a:t>
            </a:r>
            <a:r>
              <a:rPr lang="ru-RU" sz="2000" dirty="0" err="1">
                <a:latin typeface="Cambria" panose="02040503050406030204" pitchFamily="18" charset="0"/>
              </a:rPr>
              <a:t>що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цивільне</a:t>
            </a:r>
            <a:r>
              <a:rPr lang="ru-RU" sz="2000" dirty="0">
                <a:latin typeface="Cambria" panose="02040503050406030204" pitchFamily="18" charset="0"/>
              </a:rPr>
              <a:t> «</a:t>
            </a:r>
            <a:r>
              <a:rPr lang="ru-RU" sz="2000" dirty="0" err="1">
                <a:latin typeface="Cambria" panose="02040503050406030204" pitchFamily="18" charset="0"/>
              </a:rPr>
              <a:t>непросвітництво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жінок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є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лише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наслідком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їхнього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неповного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</a:t>
            </a:r>
            <a:r>
              <a:rPr lang="ru-RU" sz="2000" dirty="0">
                <a:latin typeface="Cambria" panose="02040503050406030204" pitchFamily="18" charset="0"/>
              </a:rPr>
              <a:t> неправильного </a:t>
            </a:r>
            <a:r>
              <a:rPr lang="ru-RU" sz="2000" dirty="0" err="1">
                <a:latin typeface="Cambria" panose="02040503050406030204" pitchFamily="18" charset="0"/>
              </a:rPr>
              <a:t>виховання</a:t>
            </a:r>
            <a:r>
              <a:rPr lang="ru-RU" sz="2000" dirty="0" smtClean="0">
                <a:latin typeface="Cambria" panose="02040503050406030204" pitchFamily="18" charset="0"/>
              </a:rPr>
              <a:t>».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5" name="Рисунок 4" descr="http://upload.wikimedia.org/wikipedia/commons/thumb/7/73/Women_suffragists_picketing_in_front_of_the_White_house.jpg/200px-Women_suffragists_picketing_in_front_of_the_White_hous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55" y="966758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32655"/>
            <a:ext cx="8280921" cy="1656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276872"/>
            <a:ext cx="8280921" cy="44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6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1"/>
            <a:ext cx="8064896" cy="2448273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2"/>
            <a:ext cx="806489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092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4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48680"/>
            <a:ext cx="799288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2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Марксистський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соціалістичний</a:t>
            </a:r>
            <a:r>
              <a:rPr lang="ru-RU" dirty="0" smtClean="0"/>
              <a:t> </a:t>
            </a:r>
            <a:r>
              <a:rPr lang="ru-RU" dirty="0" err="1" smtClean="0"/>
              <a:t>фемінізм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0872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Послідовниці</a:t>
            </a:r>
            <a:r>
              <a:rPr lang="ru-RU" sz="2400" dirty="0"/>
              <a:t> </a:t>
            </a:r>
            <a:r>
              <a:rPr lang="ru-RU" sz="2400" dirty="0" err="1"/>
              <a:t>класичного</a:t>
            </a:r>
            <a:r>
              <a:rPr lang="ru-RU" sz="2400" dirty="0"/>
              <a:t> марксизму в </a:t>
            </a:r>
            <a:r>
              <a:rPr lang="ru-RU" sz="2400" dirty="0" err="1"/>
              <a:t>сучасному</a:t>
            </a:r>
            <a:r>
              <a:rPr lang="ru-RU" sz="2400" dirty="0"/>
              <a:t> </a:t>
            </a:r>
            <a:r>
              <a:rPr lang="ru-RU" sz="2400" dirty="0" err="1"/>
              <a:t>феміністському</a:t>
            </a:r>
            <a:r>
              <a:rPr lang="ru-RU" sz="2400" dirty="0"/>
              <a:t> </a:t>
            </a:r>
            <a:r>
              <a:rPr lang="ru-RU" sz="2400" dirty="0" err="1"/>
              <a:t>русі</a:t>
            </a:r>
            <a:r>
              <a:rPr lang="ru-RU" sz="2400" dirty="0"/>
              <a:t> </a:t>
            </a:r>
            <a:r>
              <a:rPr lang="ru-RU" sz="2400" dirty="0" err="1"/>
              <a:t>порівняно</a:t>
            </a:r>
            <a:r>
              <a:rPr lang="ru-RU" sz="2400" dirty="0"/>
              <a:t> </a:t>
            </a:r>
            <a:r>
              <a:rPr lang="ru-RU" sz="2400" dirty="0" err="1"/>
              <a:t>нечислені</a:t>
            </a:r>
            <a:r>
              <a:rPr lang="ru-RU" sz="2400" dirty="0"/>
              <a:t>. Вони як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«</a:t>
            </a:r>
            <a:r>
              <a:rPr lang="ru-RU" sz="2400" dirty="0" err="1"/>
              <a:t>додають</a:t>
            </a:r>
            <a:r>
              <a:rPr lang="ru-RU" sz="2400" dirty="0"/>
              <a:t>» </a:t>
            </a:r>
            <a:r>
              <a:rPr lang="ru-RU" sz="2400" dirty="0" err="1"/>
              <a:t>жінку</a:t>
            </a:r>
            <a:r>
              <a:rPr lang="ru-RU" sz="2400" dirty="0"/>
              <a:t> (</a:t>
            </a:r>
            <a:r>
              <a:rPr lang="ru-RU" sz="2400" dirty="0" err="1"/>
              <a:t>як</a:t>
            </a:r>
            <a:r>
              <a:rPr lang="ru-RU" sz="2400" dirty="0"/>
              <a:t> </a:t>
            </a:r>
            <a:r>
              <a:rPr lang="ru-RU" sz="2400" u="sng" dirty="0">
                <a:hlinkClick r:id="rId2" tooltip="Карл Маркс"/>
              </a:rPr>
              <a:t>К. Маркс</a:t>
            </a:r>
            <a:r>
              <a:rPr lang="ru-RU" sz="2400" dirty="0"/>
              <a:t>, </a:t>
            </a:r>
            <a:r>
              <a:rPr lang="ru-RU" sz="2400" u="sng" dirty="0">
                <a:hlinkClick r:id="rId3" tooltip="Фрідріх Енгельс"/>
              </a:rPr>
              <a:t>Ф. </a:t>
            </a:r>
            <a:r>
              <a:rPr lang="ru-RU" sz="2400" u="sng" dirty="0" err="1">
                <a:hlinkClick r:id="rId3" tooltip="Фрідріх Енгельс"/>
              </a:rPr>
              <a:t>Енгельс</a:t>
            </a:r>
            <a:r>
              <a:rPr lang="ru-RU" sz="2400" dirty="0"/>
              <a:t>, </a:t>
            </a:r>
            <a:r>
              <a:rPr lang="ru-RU" sz="2400" u="sng" dirty="0">
                <a:hlinkClick r:id="rId4" tooltip="Август Бебель"/>
              </a:rPr>
              <a:t>А. Бебель</a:t>
            </a:r>
            <a:r>
              <a:rPr lang="ru-RU" sz="2400" dirty="0"/>
              <a:t> та </a:t>
            </a:r>
            <a:r>
              <a:rPr lang="ru-RU" sz="2400" dirty="0" err="1"/>
              <a:t>ін</a:t>
            </a:r>
            <a:r>
              <a:rPr lang="ru-RU" sz="2400" dirty="0"/>
              <a:t>.) до </a:t>
            </a:r>
            <a:r>
              <a:rPr lang="ru-RU" sz="2400" dirty="0" err="1"/>
              <a:t>існуючої</a:t>
            </a:r>
            <a:r>
              <a:rPr lang="ru-RU" sz="2400" dirty="0"/>
              <a:t> критики </a:t>
            </a:r>
            <a:r>
              <a:rPr lang="ru-RU" sz="2400" dirty="0" err="1"/>
              <a:t>капіталізму</a:t>
            </a:r>
            <a:r>
              <a:rPr lang="ru-RU" sz="2400" dirty="0"/>
              <a:t>, </a:t>
            </a:r>
            <a:r>
              <a:rPr lang="ru-RU" sz="2400" dirty="0" err="1"/>
              <a:t>вважаючи</a:t>
            </a:r>
            <a:r>
              <a:rPr lang="ru-RU" sz="2400" dirty="0"/>
              <a:t> </a:t>
            </a:r>
            <a:r>
              <a:rPr lang="ru-RU" sz="2400" dirty="0" err="1"/>
              <a:t>придушення</a:t>
            </a:r>
            <a:r>
              <a:rPr lang="ru-RU" sz="2400" dirty="0"/>
              <a:t> </a:t>
            </a:r>
            <a:r>
              <a:rPr lang="ru-RU" sz="2400" dirty="0" err="1"/>
              <a:t>жінок</a:t>
            </a:r>
            <a:r>
              <a:rPr lang="ru-RU" sz="2400" dirty="0"/>
              <a:t> </a:t>
            </a:r>
            <a:r>
              <a:rPr lang="ru-RU" sz="2400" dirty="0" err="1"/>
              <a:t>чоловіками</a:t>
            </a:r>
            <a:r>
              <a:rPr lang="ru-RU" sz="2400" dirty="0"/>
              <a:t>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важливим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класовий</a:t>
            </a:r>
            <a:r>
              <a:rPr lang="ru-RU" sz="2400" dirty="0"/>
              <a:t> </a:t>
            </a:r>
            <a:r>
              <a:rPr lang="ru-RU" sz="2400" dirty="0" err="1"/>
              <a:t>гніт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3794" name="Picture 2" descr="http://1.bp.blogspot.com/-2_U3ZceoBLc/UTDXY_gSjkI/AAAAAAAAANU/9ySw1oK_xME/s1600/women_strike_o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924174"/>
            <a:ext cx="8028384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958"/>
          </a:xfrm>
        </p:spPr>
        <p:txBody>
          <a:bodyPr/>
          <a:lstStyle/>
          <a:p>
            <a:r>
              <a:rPr lang="ru-RU" dirty="0" err="1" smtClean="0"/>
              <a:t>Анархо-фемінізм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300" dirty="0" smtClean="0"/>
          </a:p>
          <a:p>
            <a:endParaRPr lang="ru-RU" sz="2300" dirty="0"/>
          </a:p>
          <a:p>
            <a:endParaRPr lang="ru-RU" sz="2300" dirty="0" smtClean="0"/>
          </a:p>
          <a:p>
            <a:r>
              <a:rPr lang="ru-RU" sz="2300" dirty="0" err="1" smtClean="0"/>
              <a:t>Своєрідною</a:t>
            </a:r>
            <a:r>
              <a:rPr lang="ru-RU" sz="2300" dirty="0" smtClean="0"/>
              <a:t> </a:t>
            </a:r>
            <a:r>
              <a:rPr lang="ru-RU" sz="2300" dirty="0" err="1"/>
              <a:t>течією</a:t>
            </a:r>
            <a:r>
              <a:rPr lang="ru-RU" sz="2300" dirty="0"/>
              <a:t> у </a:t>
            </a:r>
            <a:r>
              <a:rPr lang="ru-RU" sz="2300" dirty="0" err="1"/>
              <a:t>фемінізмі</a:t>
            </a:r>
            <a:r>
              <a:rPr lang="ru-RU" sz="2300" dirty="0"/>
              <a:t> початку 20 ст. </a:t>
            </a:r>
            <a:r>
              <a:rPr lang="ru-RU" sz="2300" dirty="0" err="1"/>
              <a:t>були</a:t>
            </a:r>
            <a:r>
              <a:rPr lang="ru-RU" sz="2300" dirty="0"/>
              <a:t> </a:t>
            </a:r>
            <a:r>
              <a:rPr lang="ru-RU" sz="2300" dirty="0" err="1"/>
              <a:t>анархо-феміністські</a:t>
            </a:r>
            <a:r>
              <a:rPr lang="ru-RU" sz="2300" dirty="0"/>
              <a:t> </a:t>
            </a:r>
            <a:r>
              <a:rPr lang="ru-RU" sz="2300" dirty="0" err="1"/>
              <a:t>організації</a:t>
            </a:r>
            <a:r>
              <a:rPr lang="ru-RU" sz="2300" dirty="0"/>
              <a:t>. Теоретиком </a:t>
            </a:r>
            <a:r>
              <a:rPr lang="ru-RU" sz="2300" dirty="0" err="1"/>
              <a:t>анархо-фемінізму</a:t>
            </a:r>
            <a:r>
              <a:rPr lang="ru-RU" sz="2300" dirty="0"/>
              <a:t> </a:t>
            </a:r>
            <a:r>
              <a:rPr lang="ru-RU" sz="2300" dirty="0" err="1"/>
              <a:t>вважається</a:t>
            </a:r>
            <a:r>
              <a:rPr lang="ru-RU" sz="2300" dirty="0"/>
              <a:t> американка </a:t>
            </a:r>
            <a:r>
              <a:rPr lang="ru-RU" sz="2300" dirty="0" err="1"/>
              <a:t>Ема</a:t>
            </a:r>
            <a:r>
              <a:rPr lang="ru-RU" sz="2300" dirty="0"/>
              <a:t> </a:t>
            </a:r>
            <a:r>
              <a:rPr lang="ru-RU" sz="2300" dirty="0" err="1"/>
              <a:t>Голдман</a:t>
            </a:r>
            <a:r>
              <a:rPr lang="ru-RU" sz="2300" dirty="0"/>
              <a:t> («</a:t>
            </a:r>
            <a:r>
              <a:rPr lang="ru-RU" sz="2300" dirty="0" err="1"/>
              <a:t>Червона</a:t>
            </a:r>
            <a:r>
              <a:rPr lang="ru-RU" sz="2300" dirty="0"/>
              <a:t> </a:t>
            </a:r>
            <a:r>
              <a:rPr lang="ru-RU" sz="2300" dirty="0" err="1"/>
              <a:t>Ема</a:t>
            </a:r>
            <a:r>
              <a:rPr lang="ru-RU" sz="2300" dirty="0"/>
              <a:t>»), яка </a:t>
            </a:r>
            <a:r>
              <a:rPr lang="ru-RU" sz="2300" dirty="0" err="1"/>
              <a:t>вважала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жінку</a:t>
            </a:r>
            <a:r>
              <a:rPr lang="ru-RU" sz="2300" dirty="0"/>
              <a:t> </a:t>
            </a:r>
            <a:r>
              <a:rPr lang="ru-RU" sz="2300" dirty="0" err="1"/>
              <a:t>визволяє</a:t>
            </a:r>
            <a:r>
              <a:rPr lang="ru-RU" sz="2300" dirty="0"/>
              <a:t> не право голосу </a:t>
            </a:r>
            <a:r>
              <a:rPr lang="ru-RU" sz="2300" dirty="0" err="1"/>
              <a:t>або</a:t>
            </a:r>
            <a:r>
              <a:rPr lang="ru-RU" sz="2300" dirty="0"/>
              <a:t> право </a:t>
            </a:r>
            <a:r>
              <a:rPr lang="ru-RU" sz="2300" dirty="0" err="1"/>
              <a:t>вибору</a:t>
            </a:r>
            <a:r>
              <a:rPr lang="ru-RU" sz="2300" dirty="0"/>
              <a:t> </a:t>
            </a:r>
            <a:r>
              <a:rPr lang="ru-RU" sz="2300" dirty="0" err="1"/>
              <a:t>роботи</a:t>
            </a:r>
            <a:r>
              <a:rPr lang="ru-RU" sz="2300" dirty="0"/>
              <a:t>, а </a:t>
            </a:r>
            <a:r>
              <a:rPr lang="ru-RU" sz="2300" dirty="0" err="1"/>
              <a:t>особиста</a:t>
            </a:r>
            <a:r>
              <a:rPr lang="ru-RU" sz="2300" dirty="0"/>
              <a:t> </a:t>
            </a:r>
            <a:r>
              <a:rPr lang="ru-RU" sz="2300" dirty="0" err="1"/>
              <a:t>самостійність</a:t>
            </a:r>
            <a:r>
              <a:rPr lang="ru-RU" sz="2300" dirty="0"/>
              <a:t>, </a:t>
            </a:r>
            <a:r>
              <a:rPr lang="ru-RU" sz="2300" dirty="0" err="1"/>
              <a:t>психологічна</a:t>
            </a:r>
            <a:r>
              <a:rPr lang="ru-RU" sz="2300" dirty="0"/>
              <a:t> </a:t>
            </a:r>
            <a:r>
              <a:rPr lang="ru-RU" sz="2300" dirty="0" err="1"/>
              <a:t>незалежність</a:t>
            </a:r>
            <a:r>
              <a:rPr lang="ru-RU" sz="2300" dirty="0"/>
              <a:t> </a:t>
            </a:r>
            <a:r>
              <a:rPr lang="ru-RU" sz="2300" dirty="0" err="1"/>
              <a:t>і</a:t>
            </a:r>
            <a:r>
              <a:rPr lang="ru-RU" sz="2300" dirty="0"/>
              <a:t> свобода </a:t>
            </a:r>
            <a:r>
              <a:rPr lang="ru-RU" sz="2300" dirty="0" err="1"/>
              <a:t>від</a:t>
            </a:r>
            <a:r>
              <a:rPr lang="ru-RU" sz="2300" dirty="0"/>
              <a:t> норм «</a:t>
            </a:r>
            <a:r>
              <a:rPr lang="ru-RU" sz="2300" dirty="0" err="1"/>
              <a:t>загальноприйнятої</a:t>
            </a:r>
            <a:r>
              <a:rPr lang="ru-RU" sz="2300" dirty="0"/>
              <a:t> </a:t>
            </a:r>
            <a:r>
              <a:rPr lang="ru-RU" sz="2300" dirty="0" err="1"/>
              <a:t>моральності</a:t>
            </a:r>
            <a:r>
              <a:rPr lang="ru-RU" sz="2300" dirty="0"/>
              <a:t>». </a:t>
            </a:r>
            <a:r>
              <a:rPr lang="ru-RU" sz="2300" dirty="0" err="1"/>
              <a:t>Анархістська</a:t>
            </a:r>
            <a:r>
              <a:rPr lang="ru-RU" sz="2300" dirty="0"/>
              <a:t> критика Е. </a:t>
            </a:r>
            <a:r>
              <a:rPr lang="ru-RU" sz="2300" dirty="0" err="1"/>
              <a:t>Голдман</a:t>
            </a:r>
            <a:r>
              <a:rPr lang="ru-RU" sz="2300" dirty="0"/>
              <a:t> </a:t>
            </a:r>
            <a:r>
              <a:rPr lang="ru-RU" sz="2300" dirty="0" err="1"/>
              <a:t>поширювалася</a:t>
            </a:r>
            <a:r>
              <a:rPr lang="ru-RU" sz="2300" dirty="0"/>
              <a:t> на </a:t>
            </a:r>
            <a:r>
              <a:rPr lang="ru-RU" sz="2300" dirty="0" err="1"/>
              <a:t>сім'ю</a:t>
            </a:r>
            <a:r>
              <a:rPr lang="ru-RU" sz="2300" dirty="0"/>
              <a:t> </a:t>
            </a:r>
            <a:r>
              <a:rPr lang="ru-RU" sz="2300" dirty="0" err="1"/>
              <a:t>і</a:t>
            </a:r>
            <a:r>
              <a:rPr lang="ru-RU" sz="2300" dirty="0"/>
              <a:t> материнство: </a:t>
            </a:r>
            <a:r>
              <a:rPr lang="ru-RU" sz="2300" dirty="0" err="1"/>
              <a:t>їх</a:t>
            </a:r>
            <a:r>
              <a:rPr lang="ru-RU" sz="2300" dirty="0"/>
              <a:t> вона </a:t>
            </a:r>
            <a:r>
              <a:rPr lang="ru-RU" sz="2300" dirty="0" err="1"/>
              <a:t>вважала</a:t>
            </a:r>
            <a:r>
              <a:rPr lang="ru-RU" sz="2300" dirty="0"/>
              <a:t> </a:t>
            </a:r>
            <a:r>
              <a:rPr lang="ru-RU" sz="2300" dirty="0" err="1"/>
              <a:t>основними</a:t>
            </a:r>
            <a:r>
              <a:rPr lang="ru-RU" sz="2300" dirty="0"/>
              <a:t> </a:t>
            </a:r>
            <a:r>
              <a:rPr lang="ru-RU" sz="2300" dirty="0" err="1"/>
              <a:t>обмежувачами</a:t>
            </a:r>
            <a:r>
              <a:rPr lang="ru-RU" sz="2300" dirty="0"/>
              <a:t> </a:t>
            </a:r>
            <a:r>
              <a:rPr lang="ru-RU" sz="2300" dirty="0" err="1"/>
              <a:t>сексуальної</a:t>
            </a:r>
            <a:r>
              <a:rPr lang="ru-RU" sz="2300" dirty="0"/>
              <a:t> </a:t>
            </a:r>
            <a:r>
              <a:rPr lang="ru-RU" sz="2300" dirty="0" err="1"/>
              <a:t>свободи</a:t>
            </a:r>
            <a:r>
              <a:rPr lang="ru-RU" sz="2300" dirty="0"/>
              <a:t> </a:t>
            </a:r>
            <a:r>
              <a:rPr lang="ru-RU" sz="2300" dirty="0" err="1"/>
              <a:t>жінки</a:t>
            </a:r>
            <a:r>
              <a:rPr lang="ru-RU" sz="2300" dirty="0"/>
              <a:t>. Тому </a:t>
            </a:r>
            <a:r>
              <a:rPr lang="ru-RU" sz="2300" dirty="0" err="1"/>
              <a:t>анархо-фемінізм</a:t>
            </a:r>
            <a:r>
              <a:rPr lang="ru-RU" sz="2300" dirty="0"/>
              <a:t> — </a:t>
            </a:r>
            <a:r>
              <a:rPr lang="ru-RU" sz="2300" dirty="0" err="1"/>
              <a:t>напрямок</a:t>
            </a:r>
            <a:r>
              <a:rPr lang="ru-RU" sz="2300" dirty="0"/>
              <a:t> </a:t>
            </a:r>
            <a:r>
              <a:rPr lang="ru-RU" sz="2300" dirty="0" err="1"/>
              <a:t>фемінізму</a:t>
            </a:r>
            <a:r>
              <a:rPr lang="ru-RU" sz="2300" dirty="0"/>
              <a:t>, </a:t>
            </a:r>
            <a:r>
              <a:rPr lang="ru-RU" sz="2300" dirty="0" err="1"/>
              <a:t>який</a:t>
            </a:r>
            <a:r>
              <a:rPr lang="ru-RU" sz="2300" dirty="0"/>
              <a:t> </a:t>
            </a:r>
            <a:r>
              <a:rPr lang="ru-RU" sz="2300" dirty="0" err="1"/>
              <a:t>проголошує</a:t>
            </a:r>
            <a:r>
              <a:rPr lang="ru-RU" sz="2300" dirty="0"/>
              <a:t> </a:t>
            </a:r>
            <a:r>
              <a:rPr lang="ru-RU" sz="2300" dirty="0" err="1"/>
              <a:t>боротьбу</a:t>
            </a:r>
            <a:r>
              <a:rPr lang="ru-RU" sz="2300" dirty="0"/>
              <a:t> </a:t>
            </a:r>
            <a:r>
              <a:rPr lang="ru-RU" sz="2300" dirty="0" err="1"/>
              <a:t>з</a:t>
            </a:r>
            <a:r>
              <a:rPr lang="ru-RU" sz="2300" dirty="0"/>
              <a:t> нормами </a:t>
            </a:r>
            <a:r>
              <a:rPr lang="ru-RU" sz="2300" dirty="0" err="1"/>
              <a:t>загальноприйнятої</a:t>
            </a:r>
            <a:r>
              <a:rPr lang="ru-RU" sz="2300" dirty="0"/>
              <a:t> </a:t>
            </a:r>
            <a:r>
              <a:rPr lang="ru-RU" sz="2300" dirty="0" err="1"/>
              <a:t>моральності</a:t>
            </a:r>
            <a:r>
              <a:rPr lang="ru-RU" sz="2300" dirty="0"/>
              <a:t> та </a:t>
            </a:r>
            <a:r>
              <a:rPr lang="ru-RU" sz="2300" dirty="0" err="1"/>
              <a:t>інститутом</a:t>
            </a:r>
            <a:r>
              <a:rPr lang="ru-RU" sz="2300" dirty="0"/>
              <a:t> </a:t>
            </a:r>
            <a:r>
              <a:rPr lang="ru-RU" sz="2300" dirty="0" err="1"/>
              <a:t>сім'ї</a:t>
            </a:r>
            <a:r>
              <a:rPr lang="ru-RU" sz="2300" dirty="0"/>
              <a:t>, </a:t>
            </a:r>
            <a:r>
              <a:rPr lang="ru-RU" sz="2300" dirty="0" err="1"/>
              <a:t>які</a:t>
            </a:r>
            <a:r>
              <a:rPr lang="ru-RU" sz="2300" dirty="0"/>
              <a:t> </a:t>
            </a:r>
            <a:r>
              <a:rPr lang="ru-RU" sz="2300" dirty="0" err="1"/>
              <a:t>є</a:t>
            </a:r>
            <a:r>
              <a:rPr lang="ru-RU" sz="2300" dirty="0"/>
              <a:t> </a:t>
            </a:r>
            <a:r>
              <a:rPr lang="ru-RU" sz="2300" dirty="0" err="1"/>
              <a:t>основними</a:t>
            </a:r>
            <a:r>
              <a:rPr lang="ru-RU" sz="2300" dirty="0"/>
              <a:t> </a:t>
            </a:r>
            <a:r>
              <a:rPr lang="ru-RU" sz="2300" dirty="0" err="1"/>
              <a:t>засобами</a:t>
            </a:r>
            <a:r>
              <a:rPr lang="ru-RU" sz="2300" dirty="0"/>
              <a:t> </a:t>
            </a:r>
            <a:r>
              <a:rPr lang="ru-RU" sz="2300" dirty="0" err="1"/>
              <a:t>обмеження</a:t>
            </a:r>
            <a:r>
              <a:rPr lang="ru-RU" sz="2300" dirty="0"/>
              <a:t> </a:t>
            </a:r>
            <a:r>
              <a:rPr lang="ru-RU" sz="2300" dirty="0" err="1"/>
              <a:t>свободи</a:t>
            </a:r>
            <a:r>
              <a:rPr lang="ru-RU" sz="2300" dirty="0"/>
              <a:t> </a:t>
            </a:r>
            <a:r>
              <a:rPr lang="ru-RU" sz="2300" dirty="0" err="1"/>
              <a:t>жінки</a:t>
            </a:r>
            <a:endParaRPr lang="ru-RU" sz="23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409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Cambria</vt:lpstr>
      <vt:lpstr>Garamond</vt:lpstr>
      <vt:lpstr>Times New Roman</vt:lpstr>
      <vt:lpstr>Натуральные материалы</vt:lpstr>
      <vt:lpstr>Презентация PowerPoint</vt:lpstr>
      <vt:lpstr>Передісторія феміністських ідей </vt:lpstr>
      <vt:lpstr>Народження фемінізму і феміністського руху.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Марксистський і соціалістичний фемінізм</vt:lpstr>
      <vt:lpstr>Анархо-фемінізм</vt:lpstr>
      <vt:lpstr>Радикальний фемінізм</vt:lpstr>
      <vt:lpstr>Ліберальний фемінізм</vt:lpstr>
      <vt:lpstr>Психоаналітичний фемінізм</vt:lpstr>
      <vt:lpstr>Постмодерністський фемінізм</vt:lpstr>
      <vt:lpstr>Презентация PowerPoint</vt:lpstr>
      <vt:lpstr>Фемінізм «першої хвилі»</vt:lpstr>
      <vt:lpstr>Фемінізми «другої хвилі»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фемінізму</dc:title>
  <dc:creator>DD</dc:creator>
  <cp:lastModifiedBy>user</cp:lastModifiedBy>
  <cp:revision>10</cp:revision>
  <dcterms:created xsi:type="dcterms:W3CDTF">2014-05-04T14:03:05Z</dcterms:created>
  <dcterms:modified xsi:type="dcterms:W3CDTF">2021-01-23T14:37:06Z</dcterms:modified>
</cp:coreProperties>
</file>