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64" r:id="rId6"/>
    <p:sldId id="265" r:id="rId7"/>
    <p:sldId id="266" r:id="rId8"/>
    <p:sldId id="260" r:id="rId9"/>
    <p:sldId id="267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  <a:srgbClr val="9999FF"/>
    <a:srgbClr val="FF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B3EE-1C2D-4CBC-9723-998ED25E198E}" type="doc">
      <dgm:prSet loTypeId="urn:microsoft.com/office/officeart/2005/8/layout/target3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A5CA2D6-6335-49C3-8E30-CFBCE1D71E76}">
      <dgm:prSet custT="1"/>
      <dgm:spPr/>
      <dgm:t>
        <a:bodyPr/>
        <a:lstStyle/>
        <a:p>
          <a:pPr rtl="0"/>
          <a:r>
            <a:rPr lang="uk-UA" sz="2600" dirty="0" smtClean="0">
              <a:latin typeface="Georgia" pitchFamily="18" charset="0"/>
            </a:rPr>
            <a:t>Питання щодо поняття «спеціальні знання» зазвичай порушується в процесуальній доктрині у зв’язку з розглядом інституту судової експертизи в аспекті процесуальних підстав для її призначення</a:t>
          </a:r>
          <a:endParaRPr lang="ru-RU" sz="2600" dirty="0">
            <a:latin typeface="Georgia" pitchFamily="18" charset="0"/>
          </a:endParaRPr>
        </a:p>
      </dgm:t>
    </dgm:pt>
    <dgm:pt modelId="{14F8A6A9-9961-4185-99E9-56CEBD56A6FD}" type="parTrans" cxnId="{15A7ED00-FC2E-4CA9-9D9A-7D77EA842102}">
      <dgm:prSet/>
      <dgm:spPr/>
      <dgm:t>
        <a:bodyPr/>
        <a:lstStyle/>
        <a:p>
          <a:endParaRPr lang="ru-RU"/>
        </a:p>
      </dgm:t>
    </dgm:pt>
    <dgm:pt modelId="{5A5AFAD6-77DF-487C-9DF6-D73B99F042D6}" type="sibTrans" cxnId="{15A7ED00-FC2E-4CA9-9D9A-7D77EA842102}">
      <dgm:prSet/>
      <dgm:spPr/>
      <dgm:t>
        <a:bodyPr/>
        <a:lstStyle/>
        <a:p>
          <a:endParaRPr lang="ru-RU"/>
        </a:p>
      </dgm:t>
    </dgm:pt>
    <dgm:pt modelId="{0B1A16BA-F018-452D-A587-5B1ED128C63D}" type="pres">
      <dgm:prSet presAssocID="{F8F0B3EE-1C2D-4CBC-9723-998ED25E198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C22F9F-E3EE-4193-AB9F-2C43A9C72C94}" type="pres">
      <dgm:prSet presAssocID="{5A5CA2D6-6335-49C3-8E30-CFBCE1D71E76}" presName="circle1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20B662-A0C6-45CC-B2C4-383FC3217C70}" type="pres">
      <dgm:prSet presAssocID="{5A5CA2D6-6335-49C3-8E30-CFBCE1D71E76}" presName="space" presStyleCnt="0"/>
      <dgm:spPr/>
    </dgm:pt>
    <dgm:pt modelId="{D8B26A46-3377-41E9-9C02-4195689DD9B0}" type="pres">
      <dgm:prSet presAssocID="{5A5CA2D6-6335-49C3-8E30-CFBCE1D71E76}" presName="rect1" presStyleLbl="alignAcc1" presStyleIdx="0" presStyleCnt="1"/>
      <dgm:spPr/>
      <dgm:t>
        <a:bodyPr/>
        <a:lstStyle/>
        <a:p>
          <a:endParaRPr lang="ru-RU"/>
        </a:p>
      </dgm:t>
    </dgm:pt>
    <dgm:pt modelId="{A6E37FF7-F0FA-4849-B676-9957FE89FBA3}" type="pres">
      <dgm:prSet presAssocID="{5A5CA2D6-6335-49C3-8E30-CFBCE1D71E7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EEEFC-0F40-4448-BD3E-5A8F9E7407B6}" type="presOf" srcId="{5A5CA2D6-6335-49C3-8E30-CFBCE1D71E76}" destId="{A6E37FF7-F0FA-4849-B676-9957FE89FBA3}" srcOrd="1" destOrd="0" presId="urn:microsoft.com/office/officeart/2005/8/layout/target3"/>
    <dgm:cxn modelId="{15A7ED00-FC2E-4CA9-9D9A-7D77EA842102}" srcId="{F8F0B3EE-1C2D-4CBC-9723-998ED25E198E}" destId="{5A5CA2D6-6335-49C3-8E30-CFBCE1D71E76}" srcOrd="0" destOrd="0" parTransId="{14F8A6A9-9961-4185-99E9-56CEBD56A6FD}" sibTransId="{5A5AFAD6-77DF-487C-9DF6-D73B99F042D6}"/>
    <dgm:cxn modelId="{CCBAD9A1-EE83-45BE-BA50-7D28BD5A6FCE}" type="presOf" srcId="{F8F0B3EE-1C2D-4CBC-9723-998ED25E198E}" destId="{0B1A16BA-F018-452D-A587-5B1ED128C63D}" srcOrd="0" destOrd="0" presId="urn:microsoft.com/office/officeart/2005/8/layout/target3"/>
    <dgm:cxn modelId="{CB5392F1-045D-4393-9F0C-906EDFA8F0D5}" type="presOf" srcId="{5A5CA2D6-6335-49C3-8E30-CFBCE1D71E76}" destId="{D8B26A46-3377-41E9-9C02-4195689DD9B0}" srcOrd="0" destOrd="0" presId="urn:microsoft.com/office/officeart/2005/8/layout/target3"/>
    <dgm:cxn modelId="{105E25C8-FF3F-4B5C-BE08-A7CA841CFF35}" type="presParOf" srcId="{0B1A16BA-F018-452D-A587-5B1ED128C63D}" destId="{20C22F9F-E3EE-4193-AB9F-2C43A9C72C94}" srcOrd="0" destOrd="0" presId="urn:microsoft.com/office/officeart/2005/8/layout/target3"/>
    <dgm:cxn modelId="{195CB02B-13DF-4418-9E7A-CD3DAA0E0679}" type="presParOf" srcId="{0B1A16BA-F018-452D-A587-5B1ED128C63D}" destId="{3520B662-A0C6-45CC-B2C4-383FC3217C70}" srcOrd="1" destOrd="0" presId="urn:microsoft.com/office/officeart/2005/8/layout/target3"/>
    <dgm:cxn modelId="{48FAC118-01CB-4838-B0EC-FC7261A813EB}" type="presParOf" srcId="{0B1A16BA-F018-452D-A587-5B1ED128C63D}" destId="{D8B26A46-3377-41E9-9C02-4195689DD9B0}" srcOrd="2" destOrd="0" presId="urn:microsoft.com/office/officeart/2005/8/layout/target3"/>
    <dgm:cxn modelId="{0EEA321D-AA47-4531-A7A5-C48BA34A7744}" type="presParOf" srcId="{0B1A16BA-F018-452D-A587-5B1ED128C63D}" destId="{A6E37FF7-F0FA-4849-B676-9957FE89FBA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79BBB-ED37-438C-AC1B-9E5DDD081C34}" type="doc">
      <dgm:prSet loTypeId="urn:microsoft.com/office/officeart/2005/8/layout/pyramid2" loCatId="pyramid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747E6FE-DAD9-4F04-993F-6EE5BF0D1319}">
      <dgm:prSet custT="1"/>
      <dgm:spPr/>
      <dgm:t>
        <a:bodyPr/>
        <a:lstStyle/>
        <a:p>
          <a:pPr rtl="0"/>
          <a:r>
            <a:rPr lang="uk-UA" sz="2200" dirty="0" smtClean="0">
              <a:latin typeface="Georgia" pitchFamily="18" charset="0"/>
            </a:rPr>
            <a:t>У доктрині процесуального права усвідомлена важливість цього інституту у зв’язку з виконанням вимог галузевих принципів провадження, водночас ігнорується необхідність розкриття змісту термінів та їх природи, що є не тільки важливим, але й надскладним</a:t>
          </a:r>
          <a:endParaRPr lang="ru-RU" sz="2200" dirty="0" smtClean="0">
            <a:latin typeface="Georgia" pitchFamily="18" charset="0"/>
          </a:endParaRPr>
        </a:p>
      </dgm:t>
    </dgm:pt>
    <dgm:pt modelId="{CF24ADEA-C1EE-44B9-9C48-B4602FE5D363}" type="parTrans" cxnId="{4FF44F31-3054-457F-A104-AAF366F620AD}">
      <dgm:prSet/>
      <dgm:spPr/>
      <dgm:t>
        <a:bodyPr/>
        <a:lstStyle/>
        <a:p>
          <a:endParaRPr lang="ru-RU"/>
        </a:p>
      </dgm:t>
    </dgm:pt>
    <dgm:pt modelId="{00620928-5DE7-4C69-95F4-77EB17F40C83}" type="sibTrans" cxnId="{4FF44F31-3054-457F-A104-AAF366F620AD}">
      <dgm:prSet/>
      <dgm:spPr/>
      <dgm:t>
        <a:bodyPr/>
        <a:lstStyle/>
        <a:p>
          <a:endParaRPr lang="ru-RU"/>
        </a:p>
      </dgm:t>
    </dgm:pt>
    <dgm:pt modelId="{588C9232-8EB7-4D0A-97BA-0EB667538734}" type="pres">
      <dgm:prSet presAssocID="{43B79BBB-ED37-438C-AC1B-9E5DDD081C34}" presName="compositeShape" presStyleCnt="0">
        <dgm:presLayoutVars>
          <dgm:dir/>
          <dgm:resizeHandles/>
        </dgm:presLayoutVars>
      </dgm:prSet>
      <dgm:spPr/>
    </dgm:pt>
    <dgm:pt modelId="{44AF02EB-83F4-463A-BFA6-8562EB0ABBD1}" type="pres">
      <dgm:prSet presAssocID="{43B79BBB-ED37-438C-AC1B-9E5DDD081C34}" presName="pyramid" presStyleLbl="node1" presStyleIdx="0" presStyleCnt="1" custLinFactNeighborX="-79342" custLinFactNeighborY="-2632"/>
      <dgm:spPr/>
    </dgm:pt>
    <dgm:pt modelId="{54EA2742-B929-41A1-85A8-25C784C96857}" type="pres">
      <dgm:prSet presAssocID="{43B79BBB-ED37-438C-AC1B-9E5DDD081C34}" presName="theList" presStyleCnt="0"/>
      <dgm:spPr/>
    </dgm:pt>
    <dgm:pt modelId="{3250C56E-A4D7-4D2D-80C3-C356679BBE15}" type="pres">
      <dgm:prSet presAssocID="{D747E6FE-DAD9-4F04-993F-6EE5BF0D1319}" presName="aNode" presStyleLbl="fgAcc1" presStyleIdx="0" presStyleCnt="1" custScaleX="415616" custScaleY="174316" custLinFactY="9021" custLinFactNeighborX="31695" custLinFactNeighborY="100000">
        <dgm:presLayoutVars>
          <dgm:bulletEnabled val="1"/>
        </dgm:presLayoutVars>
      </dgm:prSet>
      <dgm:spPr/>
    </dgm:pt>
    <dgm:pt modelId="{E23074E5-F681-4BF9-BDA3-5C7D734C1969}" type="pres">
      <dgm:prSet presAssocID="{D747E6FE-DAD9-4F04-993F-6EE5BF0D1319}" presName="aSpace" presStyleCnt="0"/>
      <dgm:spPr/>
    </dgm:pt>
  </dgm:ptLst>
  <dgm:cxnLst>
    <dgm:cxn modelId="{0FE5CF55-531F-40AE-B27E-1DFF4F849A91}" type="presOf" srcId="{D747E6FE-DAD9-4F04-993F-6EE5BF0D1319}" destId="{3250C56E-A4D7-4D2D-80C3-C356679BBE15}" srcOrd="0" destOrd="0" presId="urn:microsoft.com/office/officeart/2005/8/layout/pyramid2"/>
    <dgm:cxn modelId="{4FF44F31-3054-457F-A104-AAF366F620AD}" srcId="{43B79BBB-ED37-438C-AC1B-9E5DDD081C34}" destId="{D747E6FE-DAD9-4F04-993F-6EE5BF0D1319}" srcOrd="0" destOrd="0" parTransId="{CF24ADEA-C1EE-44B9-9C48-B4602FE5D363}" sibTransId="{00620928-5DE7-4C69-95F4-77EB17F40C83}"/>
    <dgm:cxn modelId="{F30FB9E0-CD21-4E6B-9A79-CB4972AF2A0C}" type="presOf" srcId="{43B79BBB-ED37-438C-AC1B-9E5DDD081C34}" destId="{588C9232-8EB7-4D0A-97BA-0EB667538734}" srcOrd="0" destOrd="0" presId="urn:microsoft.com/office/officeart/2005/8/layout/pyramid2"/>
    <dgm:cxn modelId="{D6152EFE-08C6-4A6B-BE08-8E771DE9A008}" type="presParOf" srcId="{588C9232-8EB7-4D0A-97BA-0EB667538734}" destId="{44AF02EB-83F4-463A-BFA6-8562EB0ABBD1}" srcOrd="0" destOrd="0" presId="urn:microsoft.com/office/officeart/2005/8/layout/pyramid2"/>
    <dgm:cxn modelId="{227AD665-E041-419E-B645-D87465CEBE14}" type="presParOf" srcId="{588C9232-8EB7-4D0A-97BA-0EB667538734}" destId="{54EA2742-B929-41A1-85A8-25C784C96857}" srcOrd="1" destOrd="0" presId="urn:microsoft.com/office/officeart/2005/8/layout/pyramid2"/>
    <dgm:cxn modelId="{34735F01-E689-4F19-A12D-8DB7950C6361}" type="presParOf" srcId="{54EA2742-B929-41A1-85A8-25C784C96857}" destId="{3250C56E-A4D7-4D2D-80C3-C356679BBE15}" srcOrd="0" destOrd="0" presId="urn:microsoft.com/office/officeart/2005/8/layout/pyramid2"/>
    <dgm:cxn modelId="{72CEAFD9-EE81-4FCC-9CD3-BE0EFF8D2FAD}" type="presParOf" srcId="{54EA2742-B929-41A1-85A8-25C784C96857}" destId="{E23074E5-F681-4BF9-BDA3-5C7D734C196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22F9F-E3EE-4193-AB9F-2C43A9C72C94}">
      <dsp:nvSpPr>
        <dsp:cNvPr id="0" name=""/>
        <dsp:cNvSpPr/>
      </dsp:nvSpPr>
      <dsp:spPr>
        <a:xfrm>
          <a:off x="0" y="0"/>
          <a:ext cx="2714644" cy="2714644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26A46-3377-41E9-9C02-4195689DD9B0}">
      <dsp:nvSpPr>
        <dsp:cNvPr id="0" name=""/>
        <dsp:cNvSpPr/>
      </dsp:nvSpPr>
      <dsp:spPr>
        <a:xfrm>
          <a:off x="1357322" y="0"/>
          <a:ext cx="7215238" cy="27146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Georgia" pitchFamily="18" charset="0"/>
            </a:rPr>
            <a:t>Питання щодо поняття «спеціальні знання» зазвичай порушується в процесуальній доктрині у зв’язку з розглядом інституту судової експертизи в аспекті процесуальних підстав для її призначення</a:t>
          </a:r>
          <a:endParaRPr lang="ru-RU" sz="2600" kern="1200" dirty="0">
            <a:latin typeface="Georgia" pitchFamily="18" charset="0"/>
          </a:endParaRPr>
        </a:p>
      </dsp:txBody>
      <dsp:txXfrm>
        <a:off x="1357322" y="0"/>
        <a:ext cx="7215238" cy="2714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F02EB-83F4-463A-BFA6-8562EB0ABBD1}">
      <dsp:nvSpPr>
        <dsp:cNvPr id="0" name=""/>
        <dsp:cNvSpPr/>
      </dsp:nvSpPr>
      <dsp:spPr>
        <a:xfrm>
          <a:off x="0" y="0"/>
          <a:ext cx="2714644" cy="2714644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0C56E-A4D7-4D2D-80C3-C356679BBE15}">
      <dsp:nvSpPr>
        <dsp:cNvPr id="0" name=""/>
        <dsp:cNvSpPr/>
      </dsp:nvSpPr>
      <dsp:spPr>
        <a:xfrm>
          <a:off x="1143014" y="521846"/>
          <a:ext cx="7333621" cy="20259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Georgia" pitchFamily="18" charset="0"/>
            </a:rPr>
            <a:t>У доктрині процесуального права усвідомлена важливість цього інституту у зв’язку з виконанням вимог галузевих принципів провадження, водночас ігнорується необхідність розкриття змісту термінів та їх природи, що є не тільки важливим, але й надскладним</a:t>
          </a:r>
          <a:endParaRPr lang="ru-RU" sz="2200" kern="1200" dirty="0" smtClean="0">
            <a:latin typeface="Georgia" pitchFamily="18" charset="0"/>
          </a:endParaRPr>
        </a:p>
      </dsp:txBody>
      <dsp:txXfrm>
        <a:off x="1143014" y="521846"/>
        <a:ext cx="7333621" cy="202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5904656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86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28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5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04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4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64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5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72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7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65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11663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C5CC8-031F-4891-B18B-0E72D864CBFF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D6E0-3261-4D24-8297-7397FE6AE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0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928802"/>
            <a:ext cx="5500726" cy="2071702"/>
          </a:xfrm>
        </p:spPr>
        <p:txBody>
          <a:bodyPr>
            <a:noAutofit/>
          </a:bodyPr>
          <a:lstStyle/>
          <a:p>
            <a:r>
              <a:rPr lang="uk-UA" sz="2600" dirty="0" smtClean="0">
                <a:latin typeface="Constantia" pitchFamily="18" charset="0"/>
              </a:rPr>
              <a:t>Поняття та сутність спеціальних знань та теоретичні основи їх використання в </a:t>
            </a:r>
            <a:r>
              <a:rPr lang="uk-UA" sz="2600" dirty="0" smtClean="0">
                <a:latin typeface="Constantia" pitchFamily="18" charset="0"/>
              </a:rPr>
              <a:t>юриспруденції </a:t>
            </a:r>
            <a:endParaRPr lang="ru-RU" sz="2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4282" y="285728"/>
            <a:ext cx="8715436" cy="6215106"/>
            <a:chOff x="1260" y="1365"/>
            <a:chExt cx="9765" cy="1380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890" y="1365"/>
              <a:ext cx="8310" cy="1650"/>
            </a:xfrm>
            <a:prstGeom prst="doubleWave">
              <a:avLst>
                <a:gd name="adj1" fmla="val 6500"/>
                <a:gd name="adj2" fmla="val 0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Arial" pitchFamily="34" charset="0"/>
                </a:rPr>
                <a:t>науковців, які розробляли проблему визначення спеціальних знань, на п’ять груп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955" y="3495"/>
              <a:ext cx="1635" cy="1065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1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група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890" y="4965"/>
              <a:ext cx="3690" cy="12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вважає спеціальні знання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незагальнодоступними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7755" y="3570"/>
              <a:ext cx="1665" cy="990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2</a:t>
              </a: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група</a:t>
              </a:r>
              <a:endPara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6585" y="4965"/>
              <a:ext cx="3840" cy="12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вважає спеціальні знання є тільки науковими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5166" y="6810"/>
              <a:ext cx="1719" cy="960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3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група</a:t>
              </a:r>
              <a:endPara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3705" y="8250"/>
              <a:ext cx="4995" cy="241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розглядає спеціальні знання як такі, що відповідають сучасному рівню розвитку науки і можуть використовуватись у сфері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кримінальнопроцесуальної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діяльності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2535" y="11199"/>
              <a:ext cx="1650" cy="1086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4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група</a:t>
              </a:r>
              <a:endPara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635" y="12725"/>
              <a:ext cx="3531" cy="24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визначає спеціальні знання, базуючись на роді професійної діяльності за певною спеціальністю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8085" y="11041"/>
              <a:ext cx="1590" cy="1094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5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група</a:t>
              </a:r>
              <a:endPara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7260" y="12620"/>
              <a:ext cx="3345" cy="2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стверджує, що спеціальні знання відсутні у суб’єкта доказування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 flipH="1">
              <a:off x="1260" y="2430"/>
              <a:ext cx="6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1260" y="2430"/>
              <a:ext cx="75" cy="9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1335" y="11730"/>
              <a:ext cx="12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>
              <a:off x="3285" y="12285"/>
              <a:ext cx="0" cy="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8895" y="12135"/>
              <a:ext cx="0" cy="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 flipH="1">
              <a:off x="3705" y="2940"/>
              <a:ext cx="2235" cy="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>
              <a:off x="5940" y="2940"/>
              <a:ext cx="2505" cy="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>
              <a:off x="3705" y="4560"/>
              <a:ext cx="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0" name="AutoShape 22"/>
            <p:cNvCxnSpPr>
              <a:cxnSpLocks noChangeShapeType="1"/>
            </p:cNvCxnSpPr>
            <p:nvPr/>
          </p:nvCxnSpPr>
          <p:spPr bwMode="auto">
            <a:xfrm>
              <a:off x="8595" y="4560"/>
              <a:ext cx="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1" name="AutoShape 23"/>
            <p:cNvCxnSpPr>
              <a:cxnSpLocks noChangeShapeType="1"/>
            </p:cNvCxnSpPr>
            <p:nvPr/>
          </p:nvCxnSpPr>
          <p:spPr bwMode="auto">
            <a:xfrm>
              <a:off x="5940" y="2940"/>
              <a:ext cx="90" cy="38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2" name="AutoShape 24"/>
            <p:cNvCxnSpPr>
              <a:cxnSpLocks noChangeShapeType="1"/>
            </p:cNvCxnSpPr>
            <p:nvPr/>
          </p:nvCxnSpPr>
          <p:spPr bwMode="auto">
            <a:xfrm>
              <a:off x="6030" y="7770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73" name="AutoShape 25"/>
            <p:cNvCxnSpPr>
              <a:cxnSpLocks noChangeShapeType="1"/>
            </p:cNvCxnSpPr>
            <p:nvPr/>
          </p:nvCxnSpPr>
          <p:spPr bwMode="auto">
            <a:xfrm>
              <a:off x="10200" y="2595"/>
              <a:ext cx="8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4" name="AutoShape 26"/>
            <p:cNvCxnSpPr>
              <a:cxnSpLocks noChangeShapeType="1"/>
            </p:cNvCxnSpPr>
            <p:nvPr/>
          </p:nvCxnSpPr>
          <p:spPr bwMode="auto">
            <a:xfrm>
              <a:off x="11025" y="2595"/>
              <a:ext cx="0" cy="9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 flipH="1">
              <a:off x="9675" y="11730"/>
              <a:ext cx="13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42852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FFFF00"/>
                </a:solidFill>
                <a:latin typeface="Georgia" pitchFamily="18" charset="0"/>
              </a:rPr>
              <a:t>Узагальнення поглядів вчених дозволяє визначити основні критерії, що використовуються при визначенні поняття спеціальних знань: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14282" y="1571613"/>
            <a:ext cx="8786874" cy="5143536"/>
            <a:chOff x="1710" y="2568"/>
            <a:chExt cx="9410" cy="12252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6315" y="2568"/>
              <a:ext cx="4080" cy="10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1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КРИТЕРІЇ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1710" y="4365"/>
              <a:ext cx="4110" cy="1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загальна мета використання спеціальних знань спрямована на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6606" y="4365"/>
              <a:ext cx="4410" cy="24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сприяння вирішенню завдань кримінального судочинства, зокрема на повне і швидке розкриття та розслідування злочинів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1800" y="7622"/>
              <a:ext cx="4020" cy="9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спеціальні знання ґрунтуються 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6606" y="7445"/>
              <a:ext cx="4410" cy="1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500" dirty="0" smtClean="0">
                  <a:latin typeface="Times New Roman" pitchFamily="18" charset="0"/>
                  <a:cs typeface="Arial" pitchFamily="34" charset="0"/>
                </a:rPr>
                <a:t>сучасних досягненнях науки і техніки</a:t>
              </a:r>
              <a:endParaRPr lang="ru-RU" sz="15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1800" y="9285"/>
              <a:ext cx="3915" cy="10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спеціальні знання становлять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6606" y="9105"/>
              <a:ext cx="4410" cy="14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500" dirty="0" smtClean="0">
                  <a:latin typeface="Times New Roman" pitchFamily="18" charset="0"/>
                  <a:cs typeface="Arial" pitchFamily="34" charset="0"/>
                </a:rPr>
                <a:t>сукупність теоретичних знань і практичних умінь та навичок</a:t>
              </a:r>
              <a:endParaRPr lang="ru-RU" sz="15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1800" y="11261"/>
              <a:ext cx="3915" cy="154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 способом отримання спеціальні знання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6606" y="11205"/>
              <a:ext cx="4410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500" dirty="0" smtClean="0">
                  <a:latin typeface="Times New Roman" pitchFamily="18" charset="0"/>
                  <a:cs typeface="Arial" pitchFamily="34" charset="0"/>
                </a:rPr>
                <a:t>набуваються шляхом</a:t>
              </a:r>
              <a:endParaRPr lang="ru-RU" sz="15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6105" y="13215"/>
              <a:ext cx="2400" cy="16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500" dirty="0" smtClean="0">
                  <a:latin typeface="Times New Roman" pitchFamily="18" charset="0"/>
                  <a:cs typeface="Arial" pitchFamily="34" charset="0"/>
                </a:rPr>
                <a:t>спеціальної теоретичної підготовки</a:t>
              </a:r>
              <a:endParaRPr lang="ru-RU" sz="15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8780" y="13169"/>
              <a:ext cx="2340" cy="16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500" dirty="0" smtClean="0">
                  <a:latin typeface="Times New Roman" pitchFamily="18" charset="0"/>
                  <a:cs typeface="Arial" pitchFamily="34" charset="0"/>
                </a:rPr>
                <a:t>професійного досвіду роботи</a:t>
              </a:r>
              <a:endParaRPr lang="ru-RU" sz="1500" dirty="0" smtClean="0"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086" name="AutoShape 14"/>
            <p:cNvCxnSpPr>
              <a:cxnSpLocks noChangeShapeType="1"/>
            </p:cNvCxnSpPr>
            <p:nvPr/>
          </p:nvCxnSpPr>
          <p:spPr bwMode="auto">
            <a:xfrm flipH="1">
              <a:off x="3315" y="3345"/>
              <a:ext cx="3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>
              <a:off x="3315" y="3345"/>
              <a:ext cx="0" cy="1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5820" y="4800"/>
              <a:ext cx="7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>
              <a:off x="3315" y="5715"/>
              <a:ext cx="0" cy="19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0" name="AutoShape 18"/>
            <p:cNvCxnSpPr>
              <a:cxnSpLocks noChangeShapeType="1"/>
            </p:cNvCxnSpPr>
            <p:nvPr/>
          </p:nvCxnSpPr>
          <p:spPr bwMode="auto">
            <a:xfrm>
              <a:off x="5820" y="8070"/>
              <a:ext cx="8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>
              <a:off x="3315" y="8582"/>
              <a:ext cx="0" cy="7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>
              <a:off x="5715" y="9675"/>
              <a:ext cx="8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3" name="AutoShape 21"/>
            <p:cNvCxnSpPr>
              <a:cxnSpLocks noChangeShapeType="1"/>
            </p:cNvCxnSpPr>
            <p:nvPr/>
          </p:nvCxnSpPr>
          <p:spPr bwMode="auto">
            <a:xfrm>
              <a:off x="3315" y="10350"/>
              <a:ext cx="0" cy="9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4" name="AutoShape 22"/>
            <p:cNvCxnSpPr>
              <a:cxnSpLocks noChangeShapeType="1"/>
            </p:cNvCxnSpPr>
            <p:nvPr/>
          </p:nvCxnSpPr>
          <p:spPr bwMode="auto">
            <a:xfrm flipV="1">
              <a:off x="5715" y="11715"/>
              <a:ext cx="891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 flipH="1">
              <a:off x="7245" y="12450"/>
              <a:ext cx="1485" cy="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6" name="AutoShape 24"/>
            <p:cNvCxnSpPr>
              <a:cxnSpLocks noChangeShapeType="1"/>
            </p:cNvCxnSpPr>
            <p:nvPr/>
          </p:nvCxnSpPr>
          <p:spPr bwMode="auto">
            <a:xfrm>
              <a:off x="8730" y="12450"/>
              <a:ext cx="1500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14282" y="214290"/>
            <a:ext cx="8643997" cy="6429421"/>
            <a:chOff x="1755" y="1410"/>
            <a:chExt cx="9285" cy="12255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1755" y="3180"/>
              <a:ext cx="3360" cy="2723"/>
            </a:xfrm>
            <a:prstGeom prst="rightArrowCallout">
              <a:avLst>
                <a:gd name="adj1" fmla="val 21139"/>
                <a:gd name="adj2" fmla="val 25000"/>
                <a:gd name="adj3" fmla="val 47851"/>
                <a:gd name="adj4" fmla="val 6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цілі використання спеціальних знань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5211" y="3315"/>
              <a:ext cx="5694" cy="10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dirty="0" smtClean="0">
                  <a:latin typeface="Times New Roman" pitchFamily="18" charset="0"/>
                  <a:cs typeface="Arial" pitchFamily="34" charset="0"/>
                </a:rPr>
                <a:t>встановлення істини у кримінальній справі</a:t>
              </a:r>
              <a:endParaRPr lang="ru-RU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5115" y="1410"/>
              <a:ext cx="5790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сприяння повному і швидкому розкриттю та розслідуванню злочинів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5211" y="6885"/>
              <a:ext cx="5829" cy="20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dirty="0" smtClean="0">
                  <a:latin typeface="Times New Roman" pitchFamily="18" charset="0"/>
                  <a:cs typeface="Arial" pitchFamily="34" charset="0"/>
                </a:rPr>
                <a:t>отримання необхідних відомостей для встановлення обставин, що мають значення для правильних обґрунтованих рішень у справі</a:t>
              </a:r>
              <a:endParaRPr lang="ru-RU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5211" y="4950"/>
              <a:ext cx="5769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dirty="0" smtClean="0">
                  <a:latin typeface="Times New Roman" pitchFamily="18" charset="0"/>
                  <a:cs typeface="Arial" pitchFamily="34" charset="0"/>
                </a:rPr>
                <a:t>дослідження певних об’єктів та явищ</a:t>
              </a:r>
              <a:endParaRPr lang="ru-RU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5241" y="9675"/>
              <a:ext cx="5739" cy="1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dirty="0" smtClean="0">
                  <a:latin typeface="Times New Roman" pitchFamily="18" charset="0"/>
                  <a:cs typeface="Arial" pitchFamily="34" charset="0"/>
                </a:rPr>
                <a:t>сприяння виявленню, фіксації і вилученню доказів та з’ясуванню спеціальних питань, що виникають при проведенні слідчих дій</a:t>
              </a:r>
              <a:endParaRPr lang="ru-RU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5301" y="12300"/>
              <a:ext cx="5679" cy="13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dirty="0" smtClean="0">
                  <a:latin typeface="Times New Roman" pitchFamily="18" charset="0"/>
                  <a:cs typeface="Arial" pitchFamily="34" charset="0"/>
                </a:rPr>
                <a:t>розробка тактичних і технічних засобів та методів збирання доказів</a:t>
              </a:r>
              <a:endParaRPr lang="ru-RU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7620" y="2655"/>
              <a:ext cx="480" cy="660"/>
            </a:xfrm>
            <a:prstGeom prst="downArrow">
              <a:avLst>
                <a:gd name="adj1" fmla="val 50000"/>
                <a:gd name="adj2" fmla="val 34375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7770" y="4320"/>
              <a:ext cx="405" cy="630"/>
            </a:xfrm>
            <a:prstGeom prst="downArrow">
              <a:avLst>
                <a:gd name="adj1" fmla="val 50000"/>
                <a:gd name="adj2" fmla="val 38889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7905" y="6195"/>
              <a:ext cx="390" cy="690"/>
            </a:xfrm>
            <a:prstGeom prst="downArrow">
              <a:avLst>
                <a:gd name="adj1" fmla="val 50000"/>
                <a:gd name="adj2" fmla="val 44231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7905" y="8925"/>
              <a:ext cx="390" cy="750"/>
            </a:xfrm>
            <a:prstGeom prst="downArrow">
              <a:avLst>
                <a:gd name="adj1" fmla="val 50000"/>
                <a:gd name="adj2" fmla="val 4807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>
              <a:off x="8010" y="11550"/>
              <a:ext cx="420" cy="750"/>
            </a:xfrm>
            <a:prstGeom prst="down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9472" name="Picture 16" descr="http://1.bp.blogspot.com/-wcQx-IoSZTU/Vm8QUdNYe5I/AAAAAAAAAKU/acmedu8SCUo/s1600/thinking_cap_lightbulbs-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476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500035" y="357247"/>
            <a:ext cx="8286808" cy="6143587"/>
            <a:chOff x="1605" y="1766"/>
            <a:chExt cx="9675" cy="12829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1772" y="1766"/>
              <a:ext cx="4254" cy="2984"/>
            </a:xfrm>
            <a:prstGeom prst="verticalScroll">
              <a:avLst>
                <a:gd name="adj" fmla="val 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при визначенні спеціальних знань слід враховувати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0" name="AutoShape 4"/>
            <p:cNvSpPr>
              <a:spLocks noChangeArrowheads="1"/>
            </p:cNvSpPr>
            <p:nvPr/>
          </p:nvSpPr>
          <p:spPr bwMode="auto">
            <a:xfrm>
              <a:off x="4024" y="5205"/>
              <a:ext cx="7046" cy="22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спеціальні знання є неюридичними, за винятком означеного вище, тобто знання, що є не професіональними для слідчого, працівників оперативних підрозділів, прокурора, судді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1755" y="8220"/>
              <a:ext cx="7523" cy="10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Times New Roman" pitchFamily="18" charset="0"/>
                  <a:cs typeface="Arial" pitchFamily="34" charset="0"/>
                </a:rPr>
                <a:t>повинні базуватись на досягненнях науки, не бути загальновідомими</a:t>
              </a:r>
              <a:endParaRPr lang="ru-RU" sz="16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4890" y="9960"/>
              <a:ext cx="6390" cy="235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Times New Roman" pitchFamily="18" charset="0"/>
                  <a:cs typeface="Arial" pitchFamily="34" charset="0"/>
                </a:rPr>
                <a:t>за способом здобуття спеціальні знання набуваються або теоретичним засвоєнням певної інформації, або періодичними практичними заняттями окремим видом роботи</a:t>
              </a:r>
              <a:endParaRPr lang="ru-RU" sz="16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1605" y="12960"/>
              <a:ext cx="6390" cy="16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600" dirty="0" smtClean="0">
                  <a:latin typeface="Times New Roman" pitchFamily="18" charset="0"/>
                  <a:cs typeface="Arial" pitchFamily="34" charset="0"/>
                </a:rPr>
                <a:t>метою використання спеціальних знань є сприяння вирішенню завдань кримінального судочинства</a:t>
              </a:r>
              <a:endParaRPr lang="ru-RU" sz="1600" dirty="0" smtClean="0"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4584" name="AutoShape 8"/>
            <p:cNvCxnSpPr>
              <a:cxnSpLocks noChangeShapeType="1"/>
            </p:cNvCxnSpPr>
            <p:nvPr/>
          </p:nvCxnSpPr>
          <p:spPr bwMode="auto">
            <a:xfrm>
              <a:off x="5940" y="2970"/>
              <a:ext cx="159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585" name="AutoShape 9"/>
            <p:cNvCxnSpPr>
              <a:cxnSpLocks noChangeShapeType="1"/>
            </p:cNvCxnSpPr>
            <p:nvPr/>
          </p:nvCxnSpPr>
          <p:spPr bwMode="auto">
            <a:xfrm>
              <a:off x="7530" y="2985"/>
              <a:ext cx="0" cy="2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6" name="AutoShape 10"/>
            <p:cNvCxnSpPr>
              <a:cxnSpLocks noChangeShapeType="1"/>
            </p:cNvCxnSpPr>
            <p:nvPr/>
          </p:nvCxnSpPr>
          <p:spPr bwMode="auto">
            <a:xfrm>
              <a:off x="6495" y="7485"/>
              <a:ext cx="15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7" name="AutoShape 11"/>
            <p:cNvCxnSpPr>
              <a:cxnSpLocks noChangeShapeType="1"/>
            </p:cNvCxnSpPr>
            <p:nvPr/>
          </p:nvCxnSpPr>
          <p:spPr bwMode="auto">
            <a:xfrm>
              <a:off x="7395" y="9285"/>
              <a:ext cx="15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8" name="AutoShape 12"/>
            <p:cNvCxnSpPr>
              <a:cxnSpLocks noChangeShapeType="1"/>
            </p:cNvCxnSpPr>
            <p:nvPr/>
          </p:nvCxnSpPr>
          <p:spPr bwMode="auto">
            <a:xfrm>
              <a:off x="5940" y="12315"/>
              <a:ext cx="0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3" name="Picture 6" descr="знання « Науковий вісник ТЕХNОК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00026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42852"/>
            <a:ext cx="70008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Узагальнюючи, можна надати визначення терміна «спеціальні знання»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285852" y="1785926"/>
            <a:ext cx="7072362" cy="1071570"/>
          </a:xfrm>
          <a:prstGeom prst="ellipseRibbon">
            <a:avLst>
              <a:gd name="adj1" fmla="val 25000"/>
              <a:gd name="adj2" fmla="val 65515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Спеціальні знання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7686" y="3071810"/>
            <a:ext cx="857256" cy="2857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500438"/>
            <a:ext cx="7643866" cy="257176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Georgia" pitchFamily="18" charset="0"/>
              </a:rPr>
              <a:t>сукупність теоретичних знань і практичних умінь і навичок у галузі науки, техніки, мистецтва чи ремесла, набутих у результаті фахової підготовки або професійного досвіду роботи, що використовуються </a:t>
            </a:r>
            <a:r>
              <a:rPr lang="uk-UA" sz="2400" dirty="0" smtClean="0">
                <a:solidFill>
                  <a:schemeClr val="bg1"/>
                </a:solidFill>
                <a:latin typeface="Georgia" pitchFamily="18" charset="0"/>
              </a:rPr>
              <a:t>в юриспруденції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gray">
          <a:xfrm>
            <a:off x="1285852" y="3429000"/>
            <a:ext cx="4556130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  <a:softEdge rad="63500"/>
          </a:effectLst>
        </p:spPr>
        <p:txBody>
          <a:bodyPr wrap="none" anchor="ctr"/>
          <a:lstStyle/>
          <a:p>
            <a:pPr algn="ctr"/>
            <a:r>
              <a:rPr lang="uk-UA" sz="2800" dirty="0" smtClean="0">
                <a:latin typeface="Georgia" pitchFamily="18" charset="0"/>
              </a:rPr>
              <a:t>призначений виключно </a:t>
            </a:r>
            <a:endParaRPr lang="uk-UA" sz="2800" dirty="0" smtClean="0">
              <a:latin typeface="Georgia" pitchFamily="18" charset="0"/>
            </a:endParaRPr>
          </a:p>
          <a:p>
            <a:pPr algn="ctr"/>
            <a:r>
              <a:rPr lang="uk-UA" sz="2800" dirty="0" smtClean="0">
                <a:latin typeface="Georgia" pitchFamily="18" charset="0"/>
              </a:rPr>
              <a:t>для </a:t>
            </a:r>
            <a:r>
              <a:rPr lang="uk-UA" sz="2800" dirty="0" smtClean="0">
                <a:latin typeface="Georgia" pitchFamily="18" charset="0"/>
              </a:rPr>
              <a:t>кого, </a:t>
            </a:r>
            <a:endParaRPr lang="uk-UA" sz="2800" dirty="0" smtClean="0">
              <a:latin typeface="Georgia" pitchFamily="18" charset="0"/>
            </a:endParaRPr>
          </a:p>
          <a:p>
            <a:pPr algn="ctr"/>
            <a:r>
              <a:rPr lang="uk-UA" sz="2800" dirty="0" smtClean="0">
                <a:latin typeface="Georgia" pitchFamily="18" charset="0"/>
              </a:rPr>
              <a:t>чого-небудь</a:t>
            </a:r>
            <a:r>
              <a:rPr lang="uk-UA" sz="2800" dirty="0" smtClean="0">
                <a:latin typeface="Georgia" pitchFamily="18" charset="0"/>
              </a:rPr>
              <a:t>; який має </a:t>
            </a:r>
            <a:endParaRPr lang="uk-UA" sz="2800" dirty="0" smtClean="0">
              <a:latin typeface="Georgia" pitchFamily="18" charset="0"/>
            </a:endParaRPr>
          </a:p>
          <a:p>
            <a:pPr algn="ctr"/>
            <a:r>
              <a:rPr lang="uk-UA" sz="2800" dirty="0" smtClean="0">
                <a:latin typeface="Georgia" pitchFamily="18" charset="0"/>
              </a:rPr>
              <a:t>особливе </a:t>
            </a:r>
          </a:p>
          <a:p>
            <a:pPr algn="ctr"/>
            <a:r>
              <a:rPr lang="uk-UA" sz="2800" dirty="0" smtClean="0">
                <a:latin typeface="Georgia" pitchFamily="18" charset="0"/>
              </a:rPr>
              <a:t>призначення</a:t>
            </a:r>
            <a:endParaRPr lang="uk-UA" sz="28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11461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 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 тлумачному словнику української мови 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1714488"/>
            <a:ext cx="5143536" cy="928694"/>
          </a:xfrm>
          <a:prstGeom prst="roundRect">
            <a:avLst/>
          </a:prstGeom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"спеціальний"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6314" y="2428868"/>
            <a:ext cx="3643338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визначено як 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8478746">
            <a:off x="6001860" y="3564953"/>
            <a:ext cx="1575003" cy="64294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14290"/>
            <a:ext cx="707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bg1"/>
                </a:solidFill>
                <a:latin typeface="Georgia" pitchFamily="18" charset="0"/>
              </a:rPr>
              <a:t>Використання спеціальних знань у юриспруденції має давню історію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3"/>
          <a:ext cx="9001157" cy="583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42"/>
                <a:gridCol w="7318015"/>
              </a:tblGrid>
              <a:tr h="88667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Гіппократ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Вивчав питання аборту, терміну вагітності, тяжкості і смертельності різних тілесних ушкоджень тощо. Отримані ним знання і нині широко використовуються у судовій медицині.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67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44 рік до н.е.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 старовинних документах є окремі згадки про те, що у Римській імперії провели лікарський огляд тіла вбитого Юлія Цезаря і виявили серед двадцяти трьох ран одну, яка стала смертельною.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1209 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Папа Інокентій ІІІ видав спеціальний припис у справі про вбивство залучити медика для визначення смерті потерпілого.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67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1248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У Китаї з’явилася книга  “Hsi Jüan Lu”, яку розглядають  як перший підручник застосування медичних знань при розслідуванні і судовому розгляді злочинів.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24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1521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 Кримінально-судового Укладення імператора Священної Римської імперії Карла V, більш відомого під назвою «Кароліна» в ст. 149 було записано вимоги до суду проводити огляд трупа за участю  лікаря.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Можливість застосування спеціальних знань у судочинстві передбачалася також статтею CXLIX, в якій з метою встановлення факту наявності тілесних ушкоджень регламентувалося проведення судового огляду тіла перед його похованням за участю судді, двох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шефенів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, судового писаря і одного чи двох хірургів.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707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bg1"/>
                </a:solidFill>
                <a:latin typeface="Georgia" pitchFamily="18" charset="0"/>
              </a:rPr>
              <a:t>Використання спеціальних знань у юриспруденції має давню історію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786875" cy="571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7358115"/>
              </a:tblGrid>
              <a:tr h="17859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XV ст.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метою порівняння так званих «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подмётных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писем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 з почерком осіб, які були запідозрені в їх написанні, та встановлення підробки документів стали запрошуватися обізнані особи. Крім цього, в XVI ст. лікарями почали проводитися освідування осіб з метою встановлення тілесних ушкоджень, випадків неправильного призначення ліків, виявлення лікарських помилок.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1649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Перша згадка про запрошення «сторонних людей» для виконання функцій обізнаних осіб на законодавчому рівні міститься в ст. ст. 272 і 274 «Соборного Уложения».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59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1699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Загальні положення, що стосувались їх залучення до дослідження документів, відображались також в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Указе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 порядке исследования подписей на крепостных актах в случае возникшего о подлинности оных спора или сомнения, о писании крепостей поместных и вотчинных делах в поместном приказе, а не на Ивановской площади, и о потребном числе свидетелей для крепостных актов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1716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«Артикула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воинского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», який передбачав у справах про вбивства розтин лікарями трупів померлих з метою встановлення причини смерті.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1818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Можливість використання спеціальних знань регламентувалася і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Экспедицией Заготовления Государственных Бумаг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bg1"/>
                </a:solidFill>
                <a:latin typeface="Georgia" pitchFamily="18" charset="0"/>
              </a:rPr>
              <a:t>Використання спеціальних знань у юриспруденції має давню історію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71612"/>
          <a:ext cx="8715436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75"/>
                <a:gridCol w="6929461"/>
              </a:tblGrid>
              <a:tr h="3893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1864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Устав уголовного судопроизводства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 більш детально врегулював діяльність обізнаних осіб. Вони залучались до участі у кримінальному провадженні в тих випадках, коли для точного встановлення обставин вчиненого злочину були необхідні спеціальні відомості або досвід.</a:t>
                      </a:r>
                      <a:r>
                        <a:rPr lang="uk-UA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 Статуті термін «експертиза» не використовувався.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Це призвело до можливості залучення обізнаних осіб не лише для проведення досліджень, але й до їх участі у провадженні слідчих дій.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3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У ХVI-XVII століттях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появились вже перші наукові праці з судової медицини, а бурхливий її розвиток почався у ХІХ ст. У цей же період зароджується і криміналістика.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3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1808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Процесуальне визначення експертизи як доказу з’явилося у Кримінально-процесуальному кодексі Франції за Імператора Наполеона.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3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Після 1917 року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У процесуальному законодавстві колишніх радянських республік, що входили до складу Радянського Союзу, у тому числі України, передбачалася єдина форма застосування спеціальних знань – експертиза.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7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1927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Кримінально-процесуальний кодекс Української РСР передбачив участь лише деяких спеціалістів (перекладачів, лікарів та педагогів) при проведенні слідчих дій.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Використання спеціальних знань у юриспруденції має давню історію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5"/>
          <a:ext cx="8786875" cy="571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7286677"/>
              </a:tblGrid>
              <a:tr h="134470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1949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А.І.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Вінберг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вперше у Радянському Союзі порушив питання про введення у кримінальний процес поряд з експертом такої особи як, спеціаліст, функції котрого повинні бути відмінні від функцій експерта1. У цьому напрямі почала розвиватися наука про спеціальні знання та форми їх застосування.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94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1960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У Кримінально-процесуальному кодексі Української РСР, що замінив попередній та діяв в Україні до 2012 року, спочатку також участь спеціалістів у розслідуванні злочинів обмежувалась тільки окремими слідчими діями: огляд трупа; ексгумація трупа; судовомедичне освідування особи; допит осіб, які не володіють мовою, якою ведеться судочинство, сліпих, глухонімих, неповнолітніх; проведення ревізії. Але широке практичне використання спеціальних знань у процесі розслідування кримінальних справ та його наукове обґрунтування спонукало законодавця до внесення відповідних змін у процесуальне законодавство.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35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1971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30 серпня цей Кодекс доповнено ст.ст. 1281 і 2701, які допускають спеціалістів до участі у всіх слідчих та судових діях.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5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2012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95320" algn="ctr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Прийнятий  Кримінальний процесуальний кодекс практично не змінив процесуального становища експерта та спеціаліста, але, одночасно, конкретизував їх процесуальні права та обов’язки у зв’язку з впровадженням змагальної системи кримінального процесу.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ПЛАН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586806" y="2143116"/>
            <a:ext cx="342120" cy="553699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488" y="4572008"/>
            <a:ext cx="285752" cy="42862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28926" y="214311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71802" y="500063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891606" y="3077815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00364" y="392906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4282" y="2463453"/>
            <a:ext cx="2982124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500430" y="1785926"/>
            <a:ext cx="5105400" cy="6988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43306" y="1857364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dirty="0" smtClean="0">
                <a:latin typeface="Georgia" pitchFamily="18" charset="0"/>
              </a:rPr>
              <a:t>Сутність та форми використання спеціальних знань</a:t>
            </a:r>
            <a:endParaRPr lang="uk-UA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571868" y="2643182"/>
            <a:ext cx="5105400" cy="7143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dirty="0" smtClean="0">
                <a:latin typeface="Georgia" pitchFamily="18" charset="0"/>
              </a:rPr>
              <a:t>Критерії та цілі використання </a:t>
            </a:r>
            <a:endParaRPr lang="uk-UA" dirty="0" smtClean="0">
              <a:latin typeface="Georgia" pitchFamily="18" charset="0"/>
            </a:endParaRPr>
          </a:p>
          <a:p>
            <a:pPr algn="ctr" eaLnBrk="0" hangingPunct="0"/>
            <a:r>
              <a:rPr lang="uk-UA" dirty="0" smtClean="0">
                <a:latin typeface="Georgia" pitchFamily="18" charset="0"/>
              </a:rPr>
              <a:t>спеціальних </a:t>
            </a:r>
            <a:r>
              <a:rPr lang="uk-UA" dirty="0" smtClean="0">
                <a:latin typeface="Georgia" pitchFamily="18" charset="0"/>
              </a:rPr>
              <a:t>знань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571868" y="3500438"/>
            <a:ext cx="5105400" cy="7858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Історія використання спеціальних знань </a:t>
            </a:r>
            <a:endParaRPr lang="uk-UA" dirty="0" smtClean="0">
              <a:latin typeface="Georgia" pitchFamily="18" charset="0"/>
            </a:endParaRPr>
          </a:p>
          <a:p>
            <a:pPr algn="ctr"/>
            <a:r>
              <a:rPr lang="uk-UA" dirty="0" smtClean="0">
                <a:latin typeface="Georgia" pitchFamily="18" charset="0"/>
              </a:rPr>
              <a:t>в </a:t>
            </a:r>
            <a:r>
              <a:rPr lang="uk-UA" dirty="0" smtClean="0">
                <a:latin typeface="Georgia" pitchFamily="18" charset="0"/>
              </a:rPr>
              <a:t>юриспруденції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428992" y="207167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494856" y="296986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428992" y="378619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643306" y="471488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00496" y="4786322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dirty="0" smtClean="0">
                <a:latin typeface="Georgia" pitchFamily="18" charset="0"/>
              </a:rPr>
              <a:t>Висновок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571868" y="485776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AutoShape 2" descr="Блог Романа Коваля : Знання теоретичні vs знання прикладні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Що таке знання? Визначення з суспільствознавства, категорії зн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3.bp.blogspot.com/-Vw_JtfFxOug/Vm8QU68ySDI/AAAAAAAAAKk/OMzWWl579yU/s320/%25D0%259F%25D0%25BE%25D0%25B7%25D0%25B8%25D1%2582%25D0%25B8%25D0%25B2%25D0%25BD%25D0%25B8-%25D0%25BC%25D0%25B8%25D1%2581%25D0%25BB%25D0%25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07170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5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85720" y="1000108"/>
          <a:ext cx="857256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488" y="214290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onstantia" pitchFamily="18" charset="0"/>
              </a:rPr>
              <a:t>Висновок</a:t>
            </a:r>
            <a:endParaRPr lang="ru-RU" sz="4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3857628"/>
          <a:ext cx="8501122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08" y="285951"/>
            <a:ext cx="9144384" cy="6429470"/>
            <a:chOff x="526" y="703"/>
            <a:chExt cx="11434" cy="8938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1182" y="703"/>
              <a:ext cx="5773" cy="1539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Сучасний тип розвитку людської цивілізації за перевагою рис можна характеризувати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технократичним</a:t>
              </a: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 з 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ознаками інформаційної глобалізації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0724" name="AutoShape 4"/>
            <p:cNvCxnSpPr>
              <a:cxnSpLocks noChangeShapeType="1"/>
            </p:cNvCxnSpPr>
            <p:nvPr/>
          </p:nvCxnSpPr>
          <p:spPr bwMode="auto">
            <a:xfrm>
              <a:off x="3179" y="2242"/>
              <a:ext cx="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25" name="AutoShape 5"/>
            <p:cNvCxnSpPr>
              <a:cxnSpLocks noChangeShapeType="1"/>
            </p:cNvCxnSpPr>
            <p:nvPr/>
          </p:nvCxnSpPr>
          <p:spPr bwMode="auto">
            <a:xfrm>
              <a:off x="3165" y="2798"/>
              <a:ext cx="12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4428" y="2378"/>
              <a:ext cx="5285" cy="883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однією з позитивних властивостей яких є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0727" name="AutoShape 7"/>
            <p:cNvCxnSpPr>
              <a:cxnSpLocks noChangeShapeType="1"/>
            </p:cNvCxnSpPr>
            <p:nvPr/>
          </p:nvCxnSpPr>
          <p:spPr bwMode="auto">
            <a:xfrm flipH="1">
              <a:off x="7064" y="3261"/>
              <a:ext cx="14" cy="2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>
              <a:off x="2092" y="3532"/>
              <a:ext cx="9102" cy="9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об’єднання суспільства навколо загальної ідеї задля захисту, виживання, процвітання тощо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1182" y="4836"/>
              <a:ext cx="3790" cy="1019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В юриспруденції функції обумовлені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5040" y="5135"/>
              <a:ext cx="638" cy="448"/>
            </a:xfrm>
            <a:prstGeom prst="notchedRightArrow">
              <a:avLst>
                <a:gd name="adj1" fmla="val 50000"/>
                <a:gd name="adj2" fmla="val 35603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5855" y="4741"/>
              <a:ext cx="5747" cy="1481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дією законів природи щодо упорядкування системних зв’язків, зокрема в розмаїтті видів і типів відносин між суб’єктами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0732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2200" y="5869"/>
              <a:ext cx="503" cy="476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182" y="6358"/>
              <a:ext cx="4863" cy="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Однією з генеральних функцій юриспруденції є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0734" name="AutoShape 14"/>
            <p:cNvCxnSpPr>
              <a:cxnSpLocks noChangeShapeType="1"/>
            </p:cNvCxnSpPr>
            <p:nvPr/>
          </p:nvCxnSpPr>
          <p:spPr bwMode="auto">
            <a:xfrm>
              <a:off x="1807" y="7146"/>
              <a:ext cx="0" cy="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5" name="AutoShape 15"/>
            <p:cNvCxnSpPr>
              <a:cxnSpLocks noChangeShapeType="1"/>
            </p:cNvCxnSpPr>
            <p:nvPr/>
          </p:nvCxnSpPr>
          <p:spPr bwMode="auto">
            <a:xfrm>
              <a:off x="1807" y="7621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391" y="7363"/>
              <a:ext cx="8939" cy="97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збереження встановлених державною владою правил взаємного обміну певними благами цивілізації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0737" name="AutoShape 17"/>
            <p:cNvCxnSpPr>
              <a:cxnSpLocks noChangeShapeType="1"/>
            </p:cNvCxnSpPr>
            <p:nvPr/>
          </p:nvCxnSpPr>
          <p:spPr bwMode="auto">
            <a:xfrm>
              <a:off x="6521" y="8341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526" y="8694"/>
              <a:ext cx="11434" cy="9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Передбачуваність юридичного впливу на можливі ситуації в суспільстві обумовлена, насамперед, тим, що правова система враховує знання, які отримані з практичного досвіду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</p:grpSp>
      <p:pic>
        <p:nvPicPr>
          <p:cNvPr id="30740" name="Picture 20" descr="http://3.bp.blogspot.com/-DyevKVqI7n8/Vm8QQhnBkOI/AAAAAAAAAIY/ZnBmlwmuhVc/s1600/stick_figure_running_green_arrows_md_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171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571472" y="428604"/>
            <a:ext cx="8286808" cy="6072687"/>
            <a:chOff x="1128" y="687"/>
            <a:chExt cx="10256" cy="6567"/>
          </a:xfrm>
        </p:grpSpPr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>
              <a:off x="4930" y="687"/>
              <a:ext cx="5814" cy="1931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 умовах глобалізації юридичні знання набувають рис загальнолюдських, транснаціональних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2772" name="AutoShape 4"/>
            <p:cNvCxnSpPr>
              <a:cxnSpLocks noChangeShapeType="1"/>
            </p:cNvCxnSpPr>
            <p:nvPr/>
          </p:nvCxnSpPr>
          <p:spPr bwMode="auto">
            <a:xfrm rot="10800000" flipV="1">
              <a:off x="3736" y="1780"/>
              <a:ext cx="1209" cy="1046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1128" y="2228"/>
              <a:ext cx="2608" cy="17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Спостерігається інтенсивний обмін інформацією на міжнародному рівні в різних сферах життя</a:t>
              </a:r>
              <a:endPara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2719" y="3932"/>
              <a:ext cx="2051" cy="63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Таким чином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>
              <a:off x="4741" y="4116"/>
              <a:ext cx="40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5149" y="3260"/>
              <a:ext cx="5950" cy="18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dirty="0" smtClean="0">
                  <a:latin typeface="Georgia" pitchFamily="18" charset="0"/>
                  <a:cs typeface="Arial" pitchFamily="34" charset="0"/>
                </a:rPr>
                <a:t>спостерігаємо гостру потребу в знаннях високого ґатунку для виконання специфічних завдань у сферах техніки, технологій, вирішенні кадрових, правових, політичних та інших питань</a:t>
              </a:r>
              <a:endParaRPr lang="uk-UA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>
              <a:off x="7214" y="5081"/>
              <a:ext cx="1" cy="3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1236" y="5502"/>
              <a:ext cx="10148" cy="17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Через наявність категоричних вимог у практичній сфері щодо високої якості надання різного виду послуг, в юридичній науці загострилась проблема визначення поняття спеціальних знань, їх природи, змісту, значення в системі державного захисту режиму упорядкованих суспільних зв’язків та захисту прав на безперешкодне еволюціонування людини і суспільства загалом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</p:grpSp>
      <p:pic>
        <p:nvPicPr>
          <p:cNvPr id="32780" name="Picture 12" descr="http://1.bp.blogspot.com/-dGzR23XRe7o/Vm8QN1QXZnI/AAAAAAAAAHQ/nH90F_Kha68/s1600/stick_figure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6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00002" y="214290"/>
            <a:ext cx="8643998" cy="6429359"/>
            <a:chOff x="1980" y="1275"/>
            <a:chExt cx="8415" cy="11308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3997" y="1275"/>
              <a:ext cx="5055" cy="1382"/>
            </a:xfrm>
            <a:prstGeom prst="bevel">
              <a:avLst>
                <a:gd name="adj" fmla="val 12500"/>
              </a:avLst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ЗНАННЯ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3855" y="3270"/>
              <a:ext cx="4209" cy="396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упорядкований у систему і перевірений суспільно-історичною практикою та засвідчений логікою результат процесу пізнання дійсності у свідомості людини у вигляді уявлень, суджень, понять, теорій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 rot="5400000">
              <a:off x="5573" y="2656"/>
              <a:ext cx="613" cy="615"/>
            </a:xfrm>
            <a:prstGeom prst="notchedRightArrow">
              <a:avLst>
                <a:gd name="adj1" fmla="val 50000"/>
                <a:gd name="adj2" fmla="val 3353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2115" y="7995"/>
              <a:ext cx="3457" cy="1305"/>
            </a:xfrm>
            <a:prstGeom prst="downArrowCallout">
              <a:avLst>
                <a:gd name="adj1" fmla="val 66226"/>
                <a:gd name="adj2" fmla="val 66226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буденні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6690" y="7995"/>
              <a:ext cx="3525" cy="1230"/>
            </a:xfrm>
            <a:prstGeom prst="downArrowCallout">
              <a:avLst>
                <a:gd name="adj1" fmla="val 71646"/>
                <a:gd name="adj2" fmla="val 71646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800" b="1" i="1" dirty="0" smtClean="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наукові</a:t>
              </a:r>
              <a:endPara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980" y="9435"/>
              <a:ext cx="3592" cy="25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ґрунтуються на життєвій практиці, здоровому глузді та індивідуальному досвіді окремих людей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6690" y="9435"/>
              <a:ext cx="3705" cy="31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dirty="0" smtClean="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є системою глибокого пізнання процесів та явищ об’єктивної дійсності, їх зв’язків, яка за допомогою понять, суджень і теорій розкриває закони розвитку природи та суспільства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0490" name="AutoShape 10"/>
            <p:cNvCxnSpPr>
              <a:cxnSpLocks noChangeShapeType="1"/>
            </p:cNvCxnSpPr>
            <p:nvPr/>
          </p:nvCxnSpPr>
          <p:spPr bwMode="auto">
            <a:xfrm flipH="1">
              <a:off x="3735" y="7230"/>
              <a:ext cx="2172" cy="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491" name="AutoShape 11"/>
            <p:cNvCxnSpPr>
              <a:cxnSpLocks noChangeShapeType="1"/>
            </p:cNvCxnSpPr>
            <p:nvPr/>
          </p:nvCxnSpPr>
          <p:spPr bwMode="auto">
            <a:xfrm>
              <a:off x="5907" y="7230"/>
              <a:ext cx="2157" cy="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57159" y="357165"/>
            <a:ext cx="8429684" cy="6286545"/>
            <a:chOff x="1365" y="1005"/>
            <a:chExt cx="9705" cy="13065"/>
          </a:xfrm>
        </p:grpSpPr>
        <p:sp>
          <p:nvSpPr>
            <p:cNvPr id="21507" name="AutoShape 3"/>
            <p:cNvSpPr>
              <a:spLocks noChangeArrowheads="1"/>
            </p:cNvSpPr>
            <p:nvPr/>
          </p:nvSpPr>
          <p:spPr bwMode="auto">
            <a:xfrm>
              <a:off x="4095" y="1440"/>
              <a:ext cx="4440" cy="510"/>
            </a:xfrm>
            <a:prstGeom prst="leftRightArrowCallout">
              <a:avLst>
                <a:gd name="adj1" fmla="val 25000"/>
                <a:gd name="adj2" fmla="val 25000"/>
                <a:gd name="adj3" fmla="val 108824"/>
                <a:gd name="adj4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695" y="1140"/>
              <a:ext cx="2400" cy="1245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НАВИЧКИ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8535" y="1005"/>
              <a:ext cx="2400" cy="1245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ВМІННЯ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7005" y="2991"/>
              <a:ext cx="4065" cy="2949"/>
            </a:xfrm>
            <a:prstGeom prst="plaque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елементарний рівень виконання дій, коли ще немає автоматизму, а є необхідність деякою мірою контролювати свої дії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>
              <a:off x="1605" y="3261"/>
              <a:ext cx="4170" cy="1854"/>
            </a:xfrm>
            <a:prstGeom prst="plaque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дії, які характеризуються автоматизмом і досягаються неодноразовим виконанням дій певного виду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365" y="5850"/>
              <a:ext cx="2730" cy="3465"/>
            </a:xfrm>
            <a:prstGeom prst="rect">
              <a:avLst/>
            </a:prstGeom>
            <a:ln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дозволяють точно, швидко та економно виконувати операції в усіх видах людської діяльності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5" y="5850"/>
              <a:ext cx="2595" cy="2727"/>
            </a:xfrm>
            <a:prstGeom prst="rect">
              <a:avLst/>
            </a:prstGeom>
            <a:ln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наявності навичок діяльність людини стає продуктивнішою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7470" y="6731"/>
              <a:ext cx="3315" cy="391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майстерність людини в певному виді діяльності, можливість ефективно діяти в різних умовах відповідно до поставлених цілей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6660" y="11565"/>
              <a:ext cx="4410" cy="2505"/>
            </a:xfrm>
            <a:prstGeom prst="rect">
              <a:avLst/>
            </a:prstGeom>
            <a:ln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Вміння не можливе без використання досвіду і певних знань, без знання немає вміння, це дві неподільно пов’язані частини будь-якої дії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2655" y="2385"/>
              <a:ext cx="525" cy="876"/>
            </a:xfrm>
            <a:prstGeom prst="downArrow">
              <a:avLst>
                <a:gd name="adj1" fmla="val 50000"/>
                <a:gd name="adj2" fmla="val 41714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9555" y="2250"/>
              <a:ext cx="555" cy="741"/>
            </a:xfrm>
            <a:prstGeom prst="downArrow">
              <a:avLst>
                <a:gd name="adj1" fmla="val 50000"/>
                <a:gd name="adj2" fmla="val 33378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518" name="AutoShape 14"/>
            <p:cNvCxnSpPr>
              <a:cxnSpLocks noChangeShapeType="1"/>
            </p:cNvCxnSpPr>
            <p:nvPr/>
          </p:nvCxnSpPr>
          <p:spPr bwMode="auto">
            <a:xfrm flipH="1">
              <a:off x="2580" y="5115"/>
              <a:ext cx="1020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19" name="AutoShape 15"/>
            <p:cNvCxnSpPr>
              <a:cxnSpLocks noChangeShapeType="1"/>
            </p:cNvCxnSpPr>
            <p:nvPr/>
          </p:nvCxnSpPr>
          <p:spPr bwMode="auto">
            <a:xfrm>
              <a:off x="4320" y="5115"/>
              <a:ext cx="900" cy="6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8715" y="5940"/>
              <a:ext cx="660" cy="791"/>
            </a:xfrm>
            <a:prstGeom prst="downArrow">
              <a:avLst>
                <a:gd name="adj1" fmla="val 50000"/>
                <a:gd name="adj2" fmla="val 29962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521" name="AutoShape 17"/>
            <p:cNvCxnSpPr>
              <a:cxnSpLocks noChangeShapeType="1"/>
            </p:cNvCxnSpPr>
            <p:nvPr/>
          </p:nvCxnSpPr>
          <p:spPr bwMode="auto">
            <a:xfrm>
              <a:off x="9015" y="10650"/>
              <a:ext cx="30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21523" name="Picture 19" descr="http://3.bp.blogspot.com/-ylcMKpkJzWg/Vm8QS5BMU4I/AAAAAAAAAJc/qjpUPF8EejY/s1600/stickman_building_blocks_anim_5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42"/>
            <a:ext cx="44767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507097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Систему наукових знань складають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0" y="928670"/>
            <a:ext cx="714380" cy="5715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14282" y="1643050"/>
            <a:ext cx="8715436" cy="5000660"/>
            <a:chOff x="571" y="1862"/>
            <a:chExt cx="10994" cy="6479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571" y="1862"/>
              <a:ext cx="2676" cy="842"/>
            </a:xfrm>
            <a:prstGeom prst="plaque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суспільні</a:t>
              </a:r>
              <a:endPara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3351" y="1862"/>
              <a:ext cx="2676" cy="842"/>
            </a:xfrm>
            <a:prstGeom prst="plaque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природничі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8889" y="1862"/>
              <a:ext cx="2676" cy="842"/>
            </a:xfrm>
            <a:prstGeom prst="plaque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технічні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6145" y="1862"/>
              <a:ext cx="2676" cy="842"/>
            </a:xfrm>
            <a:prstGeom prst="plaque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математичні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2535" name="AutoShape 7"/>
            <p:cNvCxnSpPr>
              <a:cxnSpLocks noChangeShapeType="1"/>
            </p:cNvCxnSpPr>
            <p:nvPr/>
          </p:nvCxnSpPr>
          <p:spPr bwMode="auto">
            <a:xfrm flipV="1">
              <a:off x="2011" y="3130"/>
              <a:ext cx="8314" cy="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36" name="AutoShape 8"/>
            <p:cNvCxnSpPr>
              <a:cxnSpLocks noChangeShapeType="1"/>
            </p:cNvCxnSpPr>
            <p:nvPr/>
          </p:nvCxnSpPr>
          <p:spPr bwMode="auto">
            <a:xfrm>
              <a:off x="2011" y="2704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37" name="AutoShape 9"/>
            <p:cNvCxnSpPr>
              <a:cxnSpLocks noChangeShapeType="1"/>
            </p:cNvCxnSpPr>
            <p:nvPr/>
          </p:nvCxnSpPr>
          <p:spPr bwMode="auto">
            <a:xfrm>
              <a:off x="4605" y="2704"/>
              <a:ext cx="0" cy="4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38" name="AutoShape 10"/>
            <p:cNvCxnSpPr>
              <a:cxnSpLocks noChangeShapeType="1"/>
            </p:cNvCxnSpPr>
            <p:nvPr/>
          </p:nvCxnSpPr>
          <p:spPr bwMode="auto">
            <a:xfrm>
              <a:off x="10325" y="2704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39" name="AutoShape 11"/>
            <p:cNvCxnSpPr>
              <a:cxnSpLocks noChangeShapeType="1"/>
            </p:cNvCxnSpPr>
            <p:nvPr/>
          </p:nvCxnSpPr>
          <p:spPr bwMode="auto">
            <a:xfrm>
              <a:off x="7404" y="2704"/>
              <a:ext cx="0" cy="4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40" name="AutoShape 12"/>
            <p:cNvCxnSpPr>
              <a:cxnSpLocks noChangeShapeType="1"/>
            </p:cNvCxnSpPr>
            <p:nvPr/>
          </p:nvCxnSpPr>
          <p:spPr bwMode="auto">
            <a:xfrm>
              <a:off x="6027" y="3184"/>
              <a:ext cx="0" cy="3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3351" y="3537"/>
              <a:ext cx="5538" cy="84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Кожна група знань поділяється на дві підсистеми</a:t>
              </a:r>
              <a:endPara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1589" y="4881"/>
              <a:ext cx="3953" cy="7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загальнотеоретичні (фундаментальні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6679" y="4881"/>
              <a:ext cx="4036" cy="7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Times New Roman" pitchFamily="18" charset="0"/>
                  <a:cs typeface="Arial" pitchFamily="34" charset="0"/>
                </a:rPr>
                <a:t>прикладні (спеціальні)</a:t>
              </a:r>
              <a:endParaRPr lang="uk-UA" sz="1600" dirty="0" smtClean="0"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2544" name="AutoShape 16"/>
            <p:cNvCxnSpPr>
              <a:cxnSpLocks noChangeShapeType="1"/>
            </p:cNvCxnSpPr>
            <p:nvPr/>
          </p:nvCxnSpPr>
          <p:spPr bwMode="auto">
            <a:xfrm flipH="1">
              <a:off x="3351" y="4378"/>
              <a:ext cx="2676" cy="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45" name="AutoShape 17"/>
            <p:cNvCxnSpPr>
              <a:cxnSpLocks noChangeShapeType="1"/>
            </p:cNvCxnSpPr>
            <p:nvPr/>
          </p:nvCxnSpPr>
          <p:spPr bwMode="auto">
            <a:xfrm>
              <a:off x="6027" y="4378"/>
              <a:ext cx="2794" cy="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46" name="AutoShape 18"/>
            <p:cNvCxnSpPr>
              <a:cxnSpLocks noChangeShapeType="1"/>
            </p:cNvCxnSpPr>
            <p:nvPr/>
          </p:nvCxnSpPr>
          <p:spPr bwMode="auto">
            <a:xfrm>
              <a:off x="10715" y="5280"/>
              <a:ext cx="262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47" name="AutoShape 19"/>
            <p:cNvCxnSpPr>
              <a:cxnSpLocks noChangeShapeType="1"/>
            </p:cNvCxnSpPr>
            <p:nvPr/>
          </p:nvCxnSpPr>
          <p:spPr bwMode="auto">
            <a:xfrm>
              <a:off x="10977" y="5280"/>
              <a:ext cx="0" cy="9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48" name="AutoShape 20"/>
            <p:cNvCxnSpPr>
              <a:cxnSpLocks noChangeShapeType="1"/>
            </p:cNvCxnSpPr>
            <p:nvPr/>
          </p:nvCxnSpPr>
          <p:spPr bwMode="auto">
            <a:xfrm flipH="1">
              <a:off x="7893" y="6204"/>
              <a:ext cx="30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49" name="AutoShape 21"/>
            <p:cNvSpPr>
              <a:spLocks noChangeArrowheads="1"/>
            </p:cNvSpPr>
            <p:nvPr/>
          </p:nvSpPr>
          <p:spPr bwMode="auto">
            <a:xfrm>
              <a:off x="4089" y="5905"/>
              <a:ext cx="3804" cy="10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останні як підсистеми цілісної системи знань є системами для своїх підсистем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550" name="AutoShape 22"/>
            <p:cNvCxnSpPr>
              <a:cxnSpLocks noChangeShapeType="1"/>
            </p:cNvCxnSpPr>
            <p:nvPr/>
          </p:nvCxnSpPr>
          <p:spPr bwMode="auto">
            <a:xfrm flipH="1">
              <a:off x="1318" y="5294"/>
              <a:ext cx="2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51" name="AutoShape 23"/>
            <p:cNvCxnSpPr>
              <a:cxnSpLocks noChangeShapeType="1"/>
            </p:cNvCxnSpPr>
            <p:nvPr/>
          </p:nvCxnSpPr>
          <p:spPr bwMode="auto">
            <a:xfrm>
              <a:off x="1318" y="5280"/>
              <a:ext cx="0" cy="9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52" name="AutoShape 24"/>
            <p:cNvCxnSpPr>
              <a:cxnSpLocks noChangeShapeType="1"/>
            </p:cNvCxnSpPr>
            <p:nvPr/>
          </p:nvCxnSpPr>
          <p:spPr bwMode="auto">
            <a:xfrm>
              <a:off x="1318" y="6204"/>
              <a:ext cx="27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1236" y="7553"/>
              <a:ext cx="2242" cy="78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науки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600" y="7553"/>
              <a:ext cx="2418" cy="78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техніки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6145" y="7553"/>
              <a:ext cx="2373" cy="78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мистецтва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8654" y="7553"/>
              <a:ext cx="2404" cy="78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uk-UA" sz="2000" dirty="0" smtClean="0">
                  <a:latin typeface="Times New Roman" pitchFamily="18" charset="0"/>
                  <a:cs typeface="Arial" pitchFamily="34" charset="0"/>
                </a:rPr>
                <a:t>ремесла</a:t>
              </a:r>
              <a:endParaRPr lang="uk-UA" sz="2000" dirty="0" smtClean="0"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2557" name="AutoShape 29"/>
            <p:cNvCxnSpPr>
              <a:cxnSpLocks noChangeShapeType="1"/>
            </p:cNvCxnSpPr>
            <p:nvPr/>
          </p:nvCxnSpPr>
          <p:spPr bwMode="auto">
            <a:xfrm flipH="1">
              <a:off x="2201" y="6992"/>
              <a:ext cx="3641" cy="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8" name="AutoShape 30"/>
            <p:cNvCxnSpPr>
              <a:cxnSpLocks noChangeShapeType="1"/>
            </p:cNvCxnSpPr>
            <p:nvPr/>
          </p:nvCxnSpPr>
          <p:spPr bwMode="auto">
            <a:xfrm>
              <a:off x="5842" y="6992"/>
              <a:ext cx="3749" cy="4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9" name="AutoShape 31"/>
            <p:cNvCxnSpPr>
              <a:cxnSpLocks noChangeShapeType="1"/>
            </p:cNvCxnSpPr>
            <p:nvPr/>
          </p:nvCxnSpPr>
          <p:spPr bwMode="auto">
            <a:xfrm flipH="1">
              <a:off x="4918" y="6992"/>
              <a:ext cx="924" cy="4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60" name="AutoShape 32"/>
            <p:cNvCxnSpPr>
              <a:cxnSpLocks noChangeShapeType="1"/>
            </p:cNvCxnSpPr>
            <p:nvPr/>
          </p:nvCxnSpPr>
          <p:spPr bwMode="auto">
            <a:xfrm>
              <a:off x="5842" y="6992"/>
              <a:ext cx="1059" cy="4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285729"/>
            <a:ext cx="8715404" cy="6429419"/>
            <a:chOff x="1485" y="2495"/>
            <a:chExt cx="9780" cy="1366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85" y="4815"/>
              <a:ext cx="900" cy="7665"/>
            </a:xfrm>
            <a:prstGeom prst="plaque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ВИЗНАЧЕННЯ ПОНЯТТЯ «СПЕЦІАЛЬНІ ЗНАННЯ»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50" y="2535"/>
              <a:ext cx="285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Т.В.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Авер’янова</a:t>
              </a: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Р.С. Бєлкін, Ю.Г.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Корухов</a:t>
              </a: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 Є.Р.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Россинська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375" y="2495"/>
              <a:ext cx="4725" cy="2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пізнання, набуті суб’єктом у процесі практичної діяльності шляхом спеціальної підготовки або професійного досвіду, засновані на системі теоретичних знань у відповідній галузі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150" y="5115"/>
              <a:ext cx="2700" cy="11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Б.В. Романюк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6360" y="5115"/>
              <a:ext cx="4815" cy="3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сукупність науково обґрунтованих відомостей спеціального виду, якими володіють особи – спеціалісти у рамках будь-якої професії у різних галузях науки, техніки, мистецтва та ремесла і відповідно до норм кримінально-процесуального законодавства використовують їх для успішного вирішення завдань кримінального судочинства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225" y="8718"/>
              <a:ext cx="2451" cy="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В.Д.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Юрчишин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6360" y="9045"/>
              <a:ext cx="4815" cy="4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сукупність науково обґрунтованих знань в галузі науки, техніки, мистецтва та ремесла певної особи (спеціаліста) в межах будь-якої професії, які відповідно до норм кримінально-процесуального законодавства є необхідними для повного, всебічного, об’єктивного встановлення обставин, що входять в предмет доказування та вирішення інших завдань кримінального процесу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3150" y="13119"/>
              <a:ext cx="2655" cy="121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А.А. </a:t>
              </a:r>
              <a:r>
                <a:rPr kumimoji="0" lang="uk-UA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Ейсман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6360" y="13455"/>
              <a:ext cx="4905" cy="2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спеціальні знання не є загальновідомими, не є загальнодоступними, а це знання, якими володіє обмежене коло спеціалістів, однак якими не володіє адресат доказування (слідчий, суд, учасники процесу)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1950" y="3195"/>
              <a:ext cx="15" cy="1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1965" y="3195"/>
              <a:ext cx="11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2385" y="5580"/>
              <a:ext cx="76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V="1">
              <a:off x="6000" y="3360"/>
              <a:ext cx="45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5850" y="5505"/>
              <a:ext cx="6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2385" y="9360"/>
              <a:ext cx="84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5676" y="9360"/>
              <a:ext cx="684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  <a:stCxn id="1027" idx="2"/>
            </p:cNvCxnSpPr>
            <p:nvPr/>
          </p:nvCxnSpPr>
          <p:spPr bwMode="auto">
            <a:xfrm rot="16200000" flipH="1">
              <a:off x="1177" y="13237"/>
              <a:ext cx="153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1950" y="14010"/>
              <a:ext cx="12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5805" y="14010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14095" y="214290"/>
            <a:ext cx="8716017" cy="6357983"/>
            <a:chOff x="712" y="638"/>
            <a:chExt cx="10768" cy="11099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1195" y="2371"/>
              <a:ext cx="6850" cy="903"/>
            </a:xfrm>
            <a:prstGeom prst="foldedCorner">
              <a:avLst>
                <a:gd name="adj" fmla="val 12500"/>
              </a:avLst>
            </a:prstGeom>
            <a:solidFill>
              <a:srgbClr val="99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що не є спеціальними знання буденні, загальножиттєві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712" y="3667"/>
              <a:ext cx="6461" cy="13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Буденне знання встановлює й описує факти, не розкриваючи їх сутності, не завжди відповідає науковим уявленням про ті чи інші предмети, іноді буває невірним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58" name="AutoShape 6"/>
            <p:cNvSpPr>
              <a:spLocks/>
            </p:cNvSpPr>
            <p:nvPr/>
          </p:nvSpPr>
          <p:spPr bwMode="auto">
            <a:xfrm>
              <a:off x="8751" y="1650"/>
              <a:ext cx="2079" cy="960"/>
            </a:xfrm>
            <a:prstGeom prst="callout3">
              <a:avLst>
                <a:gd name="adj1" fmla="val 18750"/>
                <a:gd name="adj2" fmla="val 105773"/>
                <a:gd name="adj3" fmla="val 18750"/>
                <a:gd name="adj4" fmla="val 107361"/>
                <a:gd name="adj5" fmla="val -44898"/>
                <a:gd name="adj6" fmla="val 107361"/>
                <a:gd name="adj7" fmla="val -107190"/>
                <a:gd name="adj8" fmla="val -955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8219" y="1155"/>
              <a:ext cx="2785" cy="1624"/>
            </a:xfrm>
            <a:prstGeom prst="star8">
              <a:avLst>
                <a:gd name="adj" fmla="val 3825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З визначень випливає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 flipH="1">
              <a:off x="6019" y="638"/>
              <a:ext cx="734" cy="16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>
              <a:off x="4415" y="3274"/>
              <a:ext cx="0" cy="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>
              <a:off x="7173" y="4210"/>
              <a:ext cx="39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7567" y="3257"/>
              <a:ext cx="3913" cy="199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використовувати такі знання у юриспруденції неможливо</a:t>
              </a:r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4130" y="5377"/>
              <a:ext cx="4089" cy="998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Наукові знання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23565" name="AutoShape 13"/>
            <p:cNvCxnSpPr>
              <a:cxnSpLocks noChangeShapeType="1"/>
            </p:cNvCxnSpPr>
            <p:nvPr/>
          </p:nvCxnSpPr>
          <p:spPr bwMode="auto">
            <a:xfrm flipH="1">
              <a:off x="2323" y="5801"/>
              <a:ext cx="18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6" name="AutoShape 14"/>
            <p:cNvCxnSpPr>
              <a:cxnSpLocks noChangeShapeType="1"/>
            </p:cNvCxnSpPr>
            <p:nvPr/>
          </p:nvCxnSpPr>
          <p:spPr bwMode="auto">
            <a:xfrm>
              <a:off x="2323" y="5801"/>
              <a:ext cx="0" cy="2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977" y="8002"/>
              <a:ext cx="2731" cy="77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спрямовані на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>
              <a:off x="4507" y="6499"/>
              <a:ext cx="3089" cy="9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встановлення об’єктивної істини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69" name="AutoShape 17"/>
            <p:cNvSpPr>
              <a:spLocks noChangeArrowheads="1"/>
            </p:cNvSpPr>
            <p:nvPr/>
          </p:nvSpPr>
          <p:spPr bwMode="auto">
            <a:xfrm>
              <a:off x="4507" y="7497"/>
              <a:ext cx="3089" cy="13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виявлення закономірностей природи і суспільства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70" name="AutoShape 18"/>
            <p:cNvSpPr>
              <a:spLocks noChangeArrowheads="1"/>
            </p:cNvSpPr>
            <p:nvPr/>
          </p:nvSpPr>
          <p:spPr bwMode="auto">
            <a:xfrm>
              <a:off x="4507" y="9118"/>
              <a:ext cx="3089" cy="174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latin typeface="Georgia" pitchFamily="18" charset="0"/>
                  <a:cs typeface="Arial" pitchFamily="34" charset="0"/>
                </a:rPr>
                <a:t>виникнення та функціонування такого соціального явища, як злочинна діяльність</a:t>
              </a:r>
              <a:endParaRPr lang="uk-UA" sz="14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23571" name="AutoShape 19"/>
            <p:cNvCxnSpPr>
              <a:cxnSpLocks noChangeShapeType="1"/>
            </p:cNvCxnSpPr>
            <p:nvPr/>
          </p:nvCxnSpPr>
          <p:spPr bwMode="auto">
            <a:xfrm>
              <a:off x="3708" y="8368"/>
              <a:ext cx="2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72" name="AutoShape 20"/>
            <p:cNvCxnSpPr>
              <a:cxnSpLocks noChangeShapeType="1"/>
            </p:cNvCxnSpPr>
            <p:nvPr/>
          </p:nvCxnSpPr>
          <p:spPr bwMode="auto">
            <a:xfrm>
              <a:off x="3994" y="6955"/>
              <a:ext cx="0" cy="33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73" name="AutoShape 21"/>
            <p:cNvCxnSpPr>
              <a:cxnSpLocks noChangeShapeType="1"/>
            </p:cNvCxnSpPr>
            <p:nvPr/>
          </p:nvCxnSpPr>
          <p:spPr bwMode="auto">
            <a:xfrm>
              <a:off x="3994" y="695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74" name="AutoShape 22"/>
            <p:cNvCxnSpPr>
              <a:cxnSpLocks noChangeShapeType="1"/>
            </p:cNvCxnSpPr>
            <p:nvPr/>
          </p:nvCxnSpPr>
          <p:spPr bwMode="auto">
            <a:xfrm>
              <a:off x="3994" y="1028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75" name="AutoShape 23"/>
            <p:cNvCxnSpPr>
              <a:cxnSpLocks noChangeShapeType="1"/>
            </p:cNvCxnSpPr>
            <p:nvPr/>
          </p:nvCxnSpPr>
          <p:spPr bwMode="auto">
            <a:xfrm>
              <a:off x="3994" y="8368"/>
              <a:ext cx="4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76" name="AutoShape 24"/>
            <p:cNvCxnSpPr>
              <a:cxnSpLocks noChangeShapeType="1"/>
            </p:cNvCxnSpPr>
            <p:nvPr/>
          </p:nvCxnSpPr>
          <p:spPr bwMode="auto">
            <a:xfrm>
              <a:off x="7596" y="6998"/>
              <a:ext cx="4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77" name="AutoShape 25"/>
            <p:cNvCxnSpPr>
              <a:cxnSpLocks noChangeShapeType="1"/>
            </p:cNvCxnSpPr>
            <p:nvPr/>
          </p:nvCxnSpPr>
          <p:spPr bwMode="auto">
            <a:xfrm>
              <a:off x="8038" y="6998"/>
              <a:ext cx="0" cy="30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78" name="AutoShape 26"/>
            <p:cNvCxnSpPr>
              <a:cxnSpLocks noChangeShapeType="1"/>
            </p:cNvCxnSpPr>
            <p:nvPr/>
          </p:nvCxnSpPr>
          <p:spPr bwMode="auto">
            <a:xfrm>
              <a:off x="7596" y="9991"/>
              <a:ext cx="4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79" name="AutoShape 27"/>
            <p:cNvCxnSpPr>
              <a:cxnSpLocks noChangeShapeType="1"/>
            </p:cNvCxnSpPr>
            <p:nvPr/>
          </p:nvCxnSpPr>
          <p:spPr bwMode="auto">
            <a:xfrm>
              <a:off x="7596" y="8370"/>
              <a:ext cx="4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580" name="AutoShape 28"/>
            <p:cNvSpPr>
              <a:spLocks noChangeArrowheads="1"/>
            </p:cNvSpPr>
            <p:nvPr/>
          </p:nvSpPr>
          <p:spPr bwMode="auto">
            <a:xfrm>
              <a:off x="8038" y="7996"/>
              <a:ext cx="313" cy="59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81" name="AutoShape 29"/>
            <p:cNvSpPr>
              <a:spLocks noChangeArrowheads="1"/>
            </p:cNvSpPr>
            <p:nvPr/>
          </p:nvSpPr>
          <p:spPr bwMode="auto">
            <a:xfrm>
              <a:off x="8479" y="7497"/>
              <a:ext cx="2840" cy="15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повинні використовуватись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582" name="AutoShape 30"/>
            <p:cNvSpPr>
              <a:spLocks noChangeArrowheads="1"/>
            </p:cNvSpPr>
            <p:nvPr/>
          </p:nvSpPr>
          <p:spPr bwMode="auto">
            <a:xfrm>
              <a:off x="1820" y="11004"/>
              <a:ext cx="8763" cy="733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uk-UA" sz="1600" dirty="0" smtClean="0">
                  <a:latin typeface="Georgia" pitchFamily="18" charset="0"/>
                  <a:cs typeface="Arial" pitchFamily="34" charset="0"/>
                </a:rPr>
                <a:t>Не належать до спеціальних також і юридичні знання</a:t>
              </a:r>
              <a:endParaRPr lang="uk-UA" sz="1600" dirty="0" smtClean="0">
                <a:latin typeface="Georgia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d7debd1df64c820d3fa4ba82a60dcde5226f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1847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Поняття та сутність спеціальних знань та теоретичні основи їх використання в юриспруденції 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схема</dc:title>
  <dc:creator>obstinate</dc:creator>
  <cp:keywords>Шаблон презентации</cp:keywords>
  <cp:lastModifiedBy>User</cp:lastModifiedBy>
  <cp:revision>33</cp:revision>
  <dcterms:created xsi:type="dcterms:W3CDTF">2017-11-19T17:24:37Z</dcterms:created>
  <dcterms:modified xsi:type="dcterms:W3CDTF">2023-02-14T11:31:11Z</dcterms:modified>
</cp:coreProperties>
</file>