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0693400" cy="7562850"/>
  <p:notesSz cx="10693400" cy="756285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9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65.png"/><Relationship Id="rId7" Type="http://schemas.openxmlformats.org/officeDocument/2006/relationships/image" Target="../media/image69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3" Type="http://schemas.openxmlformats.org/officeDocument/2006/relationships/image" Target="../media/image75.png"/><Relationship Id="rId7" Type="http://schemas.openxmlformats.org/officeDocument/2006/relationships/image" Target="../media/image79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Relationship Id="rId9" Type="http://schemas.openxmlformats.org/officeDocument/2006/relationships/image" Target="../media/image8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image" Target="../media/image18.png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28" Type="http://schemas.openxmlformats.org/officeDocument/2006/relationships/image" Target="../media/image44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4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1057402"/>
            <a:ext cx="9270365" cy="2189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Тема </a:t>
            </a:r>
            <a:r>
              <a:rPr sz="1400" b="1" dirty="0">
                <a:latin typeface="Times New Roman"/>
                <a:cs typeface="Times New Roman"/>
              </a:rPr>
              <a:t>1. </a:t>
            </a:r>
            <a:r>
              <a:rPr sz="1400" b="1" spc="-5" dirty="0">
                <a:latin typeface="Times New Roman"/>
                <a:cs typeface="Times New Roman"/>
              </a:rPr>
              <a:t>Основи фінансового планування </a:t>
            </a:r>
            <a:r>
              <a:rPr sz="1400" b="1" dirty="0">
                <a:latin typeface="Times New Roman"/>
                <a:cs typeface="Times New Roman"/>
              </a:rPr>
              <a:t>та</a:t>
            </a:r>
            <a:r>
              <a:rPr sz="1400" b="1" spc="2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прогнозування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610"/>
              </a:lnSpc>
              <a:spcBef>
                <a:spcPts val="1150"/>
              </a:spcBef>
            </a:pPr>
            <a:r>
              <a:rPr sz="1400" b="1" dirty="0">
                <a:latin typeface="Times New Roman"/>
                <a:cs typeface="Times New Roman"/>
              </a:rPr>
              <a:t>Мета </a:t>
            </a:r>
            <a:r>
              <a:rPr sz="1400" b="1" spc="-5" dirty="0">
                <a:latin typeface="Times New Roman"/>
                <a:cs typeface="Times New Roman"/>
              </a:rPr>
              <a:t>заняття </a:t>
            </a:r>
            <a:r>
              <a:rPr sz="1400" b="1" dirty="0">
                <a:latin typeface="Times New Roman"/>
                <a:cs typeface="Times New Roman"/>
              </a:rPr>
              <a:t>– </a:t>
            </a:r>
            <a:r>
              <a:rPr sz="1400" spc="-5" dirty="0">
                <a:latin typeface="Times New Roman"/>
                <a:cs typeface="Times New Roman"/>
              </a:rPr>
              <a:t>з’ясувати </a:t>
            </a:r>
            <a:r>
              <a:rPr sz="1400" dirty="0">
                <a:latin typeface="Times New Roman"/>
                <a:cs typeface="Times New Roman"/>
              </a:rPr>
              <a:t>сутнісну </a:t>
            </a:r>
            <a:r>
              <a:rPr sz="1400" spc="-5" dirty="0">
                <a:latin typeface="Times New Roman"/>
                <a:cs typeface="Times New Roman"/>
              </a:rPr>
              <a:t>характеристику фінансового планування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прогнозування, </a:t>
            </a:r>
            <a:r>
              <a:rPr sz="1400" dirty="0">
                <a:latin typeface="Times New Roman"/>
                <a:cs typeface="Times New Roman"/>
              </a:rPr>
              <a:t>засвоїти мету і  завдання </a:t>
            </a:r>
            <a:r>
              <a:rPr sz="1400" spc="-5" dirty="0">
                <a:latin typeface="Times New Roman"/>
                <a:cs typeface="Times New Roman"/>
              </a:rPr>
              <a:t>фінансового планування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прогнозування, зрозуміти принципи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методи </a:t>
            </a:r>
            <a:r>
              <a:rPr sz="1400" dirty="0">
                <a:latin typeface="Times New Roman"/>
                <a:cs typeface="Times New Roman"/>
              </a:rPr>
              <a:t>фінансового </a:t>
            </a:r>
            <a:r>
              <a:rPr sz="1400" spc="-5" dirty="0">
                <a:latin typeface="Times New Roman"/>
                <a:cs typeface="Times New Roman"/>
              </a:rPr>
              <a:t>планування, вивчити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види.</a:t>
            </a:r>
            <a:endParaRPr sz="1400">
              <a:latin typeface="Times New Roman"/>
              <a:cs typeface="Times New Roman"/>
            </a:endParaRPr>
          </a:p>
          <a:p>
            <a:pPr marL="457200" algn="ctr">
              <a:lnSpc>
                <a:spcPts val="1600"/>
              </a:lnSpc>
            </a:pPr>
            <a:r>
              <a:rPr sz="1400" b="1" dirty="0">
                <a:latin typeface="Times New Roman"/>
                <a:cs typeface="Times New Roman"/>
              </a:rPr>
              <a:t>План</a:t>
            </a:r>
            <a:endParaRPr sz="1400">
              <a:latin typeface="Times New Roman"/>
              <a:cs typeface="Times New Roman"/>
            </a:endParaRPr>
          </a:p>
          <a:p>
            <a:pPr marL="640080" indent="-177800">
              <a:lnSpc>
                <a:spcPts val="1645"/>
              </a:lnSpc>
              <a:spcBef>
                <a:spcPts val="1145"/>
              </a:spcBef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Суть фінансового планування </a:t>
            </a:r>
            <a:r>
              <a:rPr sz="1400" dirty="0">
                <a:latin typeface="Times New Roman"/>
                <a:cs typeface="Times New Roman"/>
              </a:rPr>
              <a:t>і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прогнозування</a:t>
            </a:r>
            <a:endParaRPr sz="1400">
              <a:latin typeface="Times New Roman"/>
              <a:cs typeface="Times New Roman"/>
            </a:endParaRPr>
          </a:p>
          <a:p>
            <a:pPr marL="640080" indent="-177800">
              <a:lnSpc>
                <a:spcPts val="1610"/>
              </a:lnSpc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Мета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завдання фінансового планування </a:t>
            </a:r>
            <a:r>
              <a:rPr sz="1400" spc="-10" dirty="0">
                <a:latin typeface="Times New Roman"/>
                <a:cs typeface="Times New Roman"/>
              </a:rPr>
              <a:t>та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прогнозування</a:t>
            </a:r>
            <a:endParaRPr sz="1400">
              <a:latin typeface="Times New Roman"/>
              <a:cs typeface="Times New Roman"/>
            </a:endParaRPr>
          </a:p>
          <a:p>
            <a:pPr marL="640080" indent="-177800">
              <a:lnSpc>
                <a:spcPts val="1614"/>
              </a:lnSpc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Принципи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методи фінансового планування </a:t>
            </a:r>
            <a:r>
              <a:rPr sz="1400" dirty="0">
                <a:latin typeface="Times New Roman"/>
                <a:cs typeface="Times New Roman"/>
              </a:rPr>
              <a:t>та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прогнозування</a:t>
            </a:r>
            <a:endParaRPr sz="1400">
              <a:latin typeface="Times New Roman"/>
              <a:cs typeface="Times New Roman"/>
            </a:endParaRPr>
          </a:p>
          <a:p>
            <a:pPr marL="640080" indent="-177800">
              <a:lnSpc>
                <a:spcPts val="1650"/>
              </a:lnSpc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Види фінансових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планів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05366" y="333248"/>
            <a:ext cx="760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270247" y="1620012"/>
            <a:ext cx="3337559" cy="4175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258817" y="1562862"/>
            <a:ext cx="3362325" cy="533400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vert="horz" wrap="square" lIns="0" tIns="155575" rIns="0" bIns="0" rtlCol="0">
            <a:spAutoFit/>
          </a:bodyPr>
          <a:lstStyle/>
          <a:p>
            <a:pPr marL="349885">
              <a:lnSpc>
                <a:spcPct val="100000"/>
              </a:lnSpc>
              <a:spcBef>
                <a:spcPts val="1225"/>
              </a:spcBef>
            </a:pPr>
            <a:r>
              <a:rPr sz="1400" b="1" dirty="0">
                <a:latin typeface="Times New Roman"/>
                <a:cs typeface="Times New Roman"/>
              </a:rPr>
              <a:t>Методи </a:t>
            </a:r>
            <a:r>
              <a:rPr sz="1400" b="1" spc="-5" dirty="0">
                <a:latin typeface="Times New Roman"/>
                <a:cs typeface="Times New Roman"/>
              </a:rPr>
              <a:t>фінансового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023103" y="2327148"/>
            <a:ext cx="2602992" cy="3749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023103" y="2964180"/>
            <a:ext cx="2602992" cy="373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23103" y="3640835"/>
            <a:ext cx="2602992" cy="373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032247" y="4288535"/>
            <a:ext cx="2602992" cy="3733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3103" y="4917948"/>
            <a:ext cx="2602992" cy="37337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94503" y="2356231"/>
            <a:ext cx="2061210" cy="2830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6415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нормативний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розрахунково-аналітичний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marL="593090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балансовий</a:t>
            </a:r>
            <a:endParaRPr sz="1400">
              <a:latin typeface="Times New Roman"/>
              <a:cs typeface="Times New Roman"/>
            </a:endParaRPr>
          </a:p>
          <a:p>
            <a:pPr marL="516890" marR="508000" indent="17145" algn="ctr">
              <a:lnSpc>
                <a:spcPct val="295000"/>
              </a:lnSpc>
              <a:spcBef>
                <a:spcPts val="145"/>
              </a:spcBef>
            </a:pPr>
            <a:r>
              <a:rPr sz="1400" spc="-5" dirty="0">
                <a:latin typeface="Times New Roman"/>
                <a:cs typeface="Times New Roman"/>
              </a:rPr>
              <a:t>оптимізації  </a:t>
            </a:r>
            <a:r>
              <a:rPr sz="1400" dirty="0">
                <a:latin typeface="Times New Roman"/>
                <a:cs typeface="Times New Roman"/>
              </a:rPr>
              <a:t>мо</a:t>
            </a:r>
            <a:r>
              <a:rPr sz="1400" spc="-10" dirty="0">
                <a:latin typeface="Times New Roman"/>
                <a:cs typeface="Times New Roman"/>
              </a:rPr>
              <a:t>д</a:t>
            </a:r>
            <a:r>
              <a:rPr sz="1400" dirty="0">
                <a:latin typeface="Times New Roman"/>
                <a:cs typeface="Times New Roman"/>
              </a:rPr>
              <a:t>ел</a:t>
            </a:r>
            <a:r>
              <a:rPr sz="1400" spc="-10" dirty="0">
                <a:latin typeface="Times New Roman"/>
                <a:cs typeface="Times New Roman"/>
              </a:rPr>
              <a:t>ю</a:t>
            </a:r>
            <a:r>
              <a:rPr sz="1400" spc="-5" dirty="0">
                <a:latin typeface="Times New Roman"/>
                <a:cs typeface="Times New Roman"/>
              </a:rPr>
              <a:t>ва</a:t>
            </a:r>
            <a:r>
              <a:rPr sz="1400" spc="-15" dirty="0">
                <a:latin typeface="Times New Roman"/>
                <a:cs typeface="Times New Roman"/>
              </a:rPr>
              <a:t>н</a:t>
            </a:r>
            <a:r>
              <a:rPr sz="1400" dirty="0">
                <a:latin typeface="Times New Roman"/>
                <a:cs typeface="Times New Roman"/>
              </a:rPr>
              <a:t>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90644" y="2095500"/>
            <a:ext cx="0" cy="3028950"/>
          </a:xfrm>
          <a:custGeom>
            <a:avLst/>
            <a:gdLst/>
            <a:ahLst/>
            <a:cxnLst/>
            <a:rect l="l" t="t" r="r" b="b"/>
            <a:pathLst>
              <a:path h="3028950">
                <a:moveTo>
                  <a:pt x="0" y="0"/>
                </a:moveTo>
                <a:lnTo>
                  <a:pt x="0" y="302895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90644" y="5073523"/>
            <a:ext cx="638175" cy="103505"/>
          </a:xfrm>
          <a:custGeom>
            <a:avLst/>
            <a:gdLst/>
            <a:ahLst/>
            <a:cxnLst/>
            <a:rect l="l" t="t" r="r" b="b"/>
            <a:pathLst>
              <a:path w="638175" h="103504">
                <a:moveTo>
                  <a:pt x="613065" y="51689"/>
                </a:moveTo>
                <a:lnTo>
                  <a:pt x="543178" y="92456"/>
                </a:lnTo>
                <a:lnTo>
                  <a:pt x="542163" y="96266"/>
                </a:lnTo>
                <a:lnTo>
                  <a:pt x="545718" y="102362"/>
                </a:lnTo>
                <a:lnTo>
                  <a:pt x="549528" y="103378"/>
                </a:lnTo>
                <a:lnTo>
                  <a:pt x="627284" y="58039"/>
                </a:lnTo>
                <a:lnTo>
                  <a:pt x="625601" y="58039"/>
                </a:lnTo>
                <a:lnTo>
                  <a:pt x="625601" y="57150"/>
                </a:lnTo>
                <a:lnTo>
                  <a:pt x="622426" y="57150"/>
                </a:lnTo>
                <a:lnTo>
                  <a:pt x="613065" y="51689"/>
                </a:lnTo>
                <a:close/>
              </a:path>
              <a:path w="638175" h="103504">
                <a:moveTo>
                  <a:pt x="60217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602179" y="58039"/>
                </a:lnTo>
                <a:lnTo>
                  <a:pt x="613065" y="51689"/>
                </a:lnTo>
                <a:lnTo>
                  <a:pt x="602179" y="45339"/>
                </a:lnTo>
                <a:close/>
              </a:path>
              <a:path w="638175" h="103504">
                <a:moveTo>
                  <a:pt x="627284" y="45339"/>
                </a:moveTo>
                <a:lnTo>
                  <a:pt x="625601" y="45339"/>
                </a:lnTo>
                <a:lnTo>
                  <a:pt x="625601" y="58039"/>
                </a:lnTo>
                <a:lnTo>
                  <a:pt x="627284" y="58039"/>
                </a:lnTo>
                <a:lnTo>
                  <a:pt x="638175" y="51689"/>
                </a:lnTo>
                <a:lnTo>
                  <a:pt x="627284" y="45339"/>
                </a:lnTo>
                <a:close/>
              </a:path>
              <a:path w="638175" h="103504">
                <a:moveTo>
                  <a:pt x="622426" y="46228"/>
                </a:moveTo>
                <a:lnTo>
                  <a:pt x="613065" y="51689"/>
                </a:lnTo>
                <a:lnTo>
                  <a:pt x="622426" y="57150"/>
                </a:lnTo>
                <a:lnTo>
                  <a:pt x="622426" y="46228"/>
                </a:lnTo>
                <a:close/>
              </a:path>
              <a:path w="638175" h="103504">
                <a:moveTo>
                  <a:pt x="625601" y="46228"/>
                </a:moveTo>
                <a:lnTo>
                  <a:pt x="622426" y="46228"/>
                </a:lnTo>
                <a:lnTo>
                  <a:pt x="622426" y="57150"/>
                </a:lnTo>
                <a:lnTo>
                  <a:pt x="625601" y="57150"/>
                </a:lnTo>
                <a:lnTo>
                  <a:pt x="625601" y="46228"/>
                </a:lnTo>
                <a:close/>
              </a:path>
              <a:path w="638175" h="103504">
                <a:moveTo>
                  <a:pt x="549528" y="0"/>
                </a:moveTo>
                <a:lnTo>
                  <a:pt x="545718" y="1016"/>
                </a:lnTo>
                <a:lnTo>
                  <a:pt x="542163" y="7112"/>
                </a:lnTo>
                <a:lnTo>
                  <a:pt x="543178" y="10922"/>
                </a:lnTo>
                <a:lnTo>
                  <a:pt x="613065" y="51689"/>
                </a:lnTo>
                <a:lnTo>
                  <a:pt x="622426" y="46228"/>
                </a:lnTo>
                <a:lnTo>
                  <a:pt x="625601" y="46228"/>
                </a:lnTo>
                <a:lnTo>
                  <a:pt x="625601" y="45339"/>
                </a:lnTo>
                <a:lnTo>
                  <a:pt x="627284" y="45339"/>
                </a:lnTo>
                <a:lnTo>
                  <a:pt x="549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399788" y="2461387"/>
            <a:ext cx="638175" cy="103505"/>
          </a:xfrm>
          <a:custGeom>
            <a:avLst/>
            <a:gdLst/>
            <a:ahLst/>
            <a:cxnLst/>
            <a:rect l="l" t="t" r="r" b="b"/>
            <a:pathLst>
              <a:path w="638175" h="103505">
                <a:moveTo>
                  <a:pt x="613065" y="51688"/>
                </a:moveTo>
                <a:lnTo>
                  <a:pt x="543178" y="92455"/>
                </a:lnTo>
                <a:lnTo>
                  <a:pt x="542163" y="96265"/>
                </a:lnTo>
                <a:lnTo>
                  <a:pt x="545719" y="102362"/>
                </a:lnTo>
                <a:lnTo>
                  <a:pt x="549528" y="103377"/>
                </a:lnTo>
                <a:lnTo>
                  <a:pt x="627284" y="58038"/>
                </a:lnTo>
                <a:lnTo>
                  <a:pt x="625601" y="58038"/>
                </a:lnTo>
                <a:lnTo>
                  <a:pt x="625601" y="57150"/>
                </a:lnTo>
                <a:lnTo>
                  <a:pt x="622426" y="57150"/>
                </a:lnTo>
                <a:lnTo>
                  <a:pt x="613065" y="51688"/>
                </a:lnTo>
                <a:close/>
              </a:path>
              <a:path w="638175" h="103505">
                <a:moveTo>
                  <a:pt x="6021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602179" y="58038"/>
                </a:lnTo>
                <a:lnTo>
                  <a:pt x="613065" y="51688"/>
                </a:lnTo>
                <a:lnTo>
                  <a:pt x="602179" y="45338"/>
                </a:lnTo>
                <a:close/>
              </a:path>
              <a:path w="638175" h="103505">
                <a:moveTo>
                  <a:pt x="627284" y="45338"/>
                </a:moveTo>
                <a:lnTo>
                  <a:pt x="625601" y="45338"/>
                </a:lnTo>
                <a:lnTo>
                  <a:pt x="625601" y="58038"/>
                </a:lnTo>
                <a:lnTo>
                  <a:pt x="627284" y="58038"/>
                </a:lnTo>
                <a:lnTo>
                  <a:pt x="638175" y="51688"/>
                </a:lnTo>
                <a:lnTo>
                  <a:pt x="627284" y="45338"/>
                </a:lnTo>
                <a:close/>
              </a:path>
              <a:path w="638175" h="103505">
                <a:moveTo>
                  <a:pt x="622426" y="46227"/>
                </a:moveTo>
                <a:lnTo>
                  <a:pt x="613065" y="51688"/>
                </a:lnTo>
                <a:lnTo>
                  <a:pt x="622426" y="57150"/>
                </a:lnTo>
                <a:lnTo>
                  <a:pt x="622426" y="46227"/>
                </a:lnTo>
                <a:close/>
              </a:path>
              <a:path w="638175" h="103505">
                <a:moveTo>
                  <a:pt x="625601" y="46227"/>
                </a:moveTo>
                <a:lnTo>
                  <a:pt x="622426" y="46227"/>
                </a:lnTo>
                <a:lnTo>
                  <a:pt x="622426" y="57150"/>
                </a:lnTo>
                <a:lnTo>
                  <a:pt x="625601" y="57150"/>
                </a:lnTo>
                <a:lnTo>
                  <a:pt x="625601" y="46227"/>
                </a:lnTo>
                <a:close/>
              </a:path>
              <a:path w="638175" h="103505">
                <a:moveTo>
                  <a:pt x="549528" y="0"/>
                </a:moveTo>
                <a:lnTo>
                  <a:pt x="545719" y="1015"/>
                </a:lnTo>
                <a:lnTo>
                  <a:pt x="542163" y="7112"/>
                </a:lnTo>
                <a:lnTo>
                  <a:pt x="543178" y="10922"/>
                </a:lnTo>
                <a:lnTo>
                  <a:pt x="613065" y="51688"/>
                </a:lnTo>
                <a:lnTo>
                  <a:pt x="622426" y="46227"/>
                </a:lnTo>
                <a:lnTo>
                  <a:pt x="625601" y="46227"/>
                </a:lnTo>
                <a:lnTo>
                  <a:pt x="625601" y="45338"/>
                </a:lnTo>
                <a:lnTo>
                  <a:pt x="627284" y="45338"/>
                </a:lnTo>
                <a:lnTo>
                  <a:pt x="549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390644" y="3099943"/>
            <a:ext cx="638175" cy="103505"/>
          </a:xfrm>
          <a:custGeom>
            <a:avLst/>
            <a:gdLst/>
            <a:ahLst/>
            <a:cxnLst/>
            <a:rect l="l" t="t" r="r" b="b"/>
            <a:pathLst>
              <a:path w="638175" h="103505">
                <a:moveTo>
                  <a:pt x="613065" y="51689"/>
                </a:moveTo>
                <a:lnTo>
                  <a:pt x="543178" y="92456"/>
                </a:lnTo>
                <a:lnTo>
                  <a:pt x="542163" y="96266"/>
                </a:lnTo>
                <a:lnTo>
                  <a:pt x="545718" y="102362"/>
                </a:lnTo>
                <a:lnTo>
                  <a:pt x="549528" y="103378"/>
                </a:lnTo>
                <a:lnTo>
                  <a:pt x="627284" y="58038"/>
                </a:lnTo>
                <a:lnTo>
                  <a:pt x="625601" y="58038"/>
                </a:lnTo>
                <a:lnTo>
                  <a:pt x="625601" y="57150"/>
                </a:lnTo>
                <a:lnTo>
                  <a:pt x="622426" y="57150"/>
                </a:lnTo>
                <a:lnTo>
                  <a:pt x="613065" y="51689"/>
                </a:lnTo>
                <a:close/>
              </a:path>
              <a:path w="638175" h="103505">
                <a:moveTo>
                  <a:pt x="6021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602179" y="58038"/>
                </a:lnTo>
                <a:lnTo>
                  <a:pt x="613065" y="51689"/>
                </a:lnTo>
                <a:lnTo>
                  <a:pt x="602179" y="45338"/>
                </a:lnTo>
                <a:close/>
              </a:path>
              <a:path w="638175" h="103505">
                <a:moveTo>
                  <a:pt x="627284" y="45338"/>
                </a:moveTo>
                <a:lnTo>
                  <a:pt x="625601" y="45338"/>
                </a:lnTo>
                <a:lnTo>
                  <a:pt x="625601" y="58038"/>
                </a:lnTo>
                <a:lnTo>
                  <a:pt x="627284" y="58038"/>
                </a:lnTo>
                <a:lnTo>
                  <a:pt x="638174" y="51689"/>
                </a:lnTo>
                <a:lnTo>
                  <a:pt x="627284" y="45338"/>
                </a:lnTo>
                <a:close/>
              </a:path>
              <a:path w="638175" h="103505">
                <a:moveTo>
                  <a:pt x="622426" y="46228"/>
                </a:moveTo>
                <a:lnTo>
                  <a:pt x="613065" y="51689"/>
                </a:lnTo>
                <a:lnTo>
                  <a:pt x="622426" y="57150"/>
                </a:lnTo>
                <a:lnTo>
                  <a:pt x="622426" y="46228"/>
                </a:lnTo>
                <a:close/>
              </a:path>
              <a:path w="638175" h="103505">
                <a:moveTo>
                  <a:pt x="625601" y="46228"/>
                </a:moveTo>
                <a:lnTo>
                  <a:pt x="622426" y="46228"/>
                </a:lnTo>
                <a:lnTo>
                  <a:pt x="622426" y="57150"/>
                </a:lnTo>
                <a:lnTo>
                  <a:pt x="625601" y="57150"/>
                </a:lnTo>
                <a:lnTo>
                  <a:pt x="625601" y="46228"/>
                </a:lnTo>
                <a:close/>
              </a:path>
              <a:path w="638175" h="103505">
                <a:moveTo>
                  <a:pt x="549528" y="0"/>
                </a:moveTo>
                <a:lnTo>
                  <a:pt x="545718" y="1016"/>
                </a:lnTo>
                <a:lnTo>
                  <a:pt x="542163" y="7112"/>
                </a:lnTo>
                <a:lnTo>
                  <a:pt x="543178" y="10922"/>
                </a:lnTo>
                <a:lnTo>
                  <a:pt x="613065" y="51689"/>
                </a:lnTo>
                <a:lnTo>
                  <a:pt x="622426" y="46228"/>
                </a:lnTo>
                <a:lnTo>
                  <a:pt x="625601" y="46228"/>
                </a:lnTo>
                <a:lnTo>
                  <a:pt x="625601" y="45338"/>
                </a:lnTo>
                <a:lnTo>
                  <a:pt x="627284" y="45338"/>
                </a:lnTo>
                <a:lnTo>
                  <a:pt x="549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399788" y="3776598"/>
            <a:ext cx="638175" cy="103505"/>
          </a:xfrm>
          <a:custGeom>
            <a:avLst/>
            <a:gdLst/>
            <a:ahLst/>
            <a:cxnLst/>
            <a:rect l="l" t="t" r="r" b="b"/>
            <a:pathLst>
              <a:path w="638175" h="103504">
                <a:moveTo>
                  <a:pt x="613065" y="51688"/>
                </a:moveTo>
                <a:lnTo>
                  <a:pt x="543178" y="92455"/>
                </a:lnTo>
                <a:lnTo>
                  <a:pt x="542163" y="96265"/>
                </a:lnTo>
                <a:lnTo>
                  <a:pt x="545719" y="102362"/>
                </a:lnTo>
                <a:lnTo>
                  <a:pt x="549528" y="103377"/>
                </a:lnTo>
                <a:lnTo>
                  <a:pt x="627284" y="58038"/>
                </a:lnTo>
                <a:lnTo>
                  <a:pt x="625601" y="58038"/>
                </a:lnTo>
                <a:lnTo>
                  <a:pt x="625601" y="57150"/>
                </a:lnTo>
                <a:lnTo>
                  <a:pt x="622426" y="57150"/>
                </a:lnTo>
                <a:lnTo>
                  <a:pt x="613065" y="51688"/>
                </a:lnTo>
                <a:close/>
              </a:path>
              <a:path w="638175" h="103504">
                <a:moveTo>
                  <a:pt x="6021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602179" y="58038"/>
                </a:lnTo>
                <a:lnTo>
                  <a:pt x="613065" y="51688"/>
                </a:lnTo>
                <a:lnTo>
                  <a:pt x="602179" y="45338"/>
                </a:lnTo>
                <a:close/>
              </a:path>
              <a:path w="638175" h="103504">
                <a:moveTo>
                  <a:pt x="627284" y="45338"/>
                </a:moveTo>
                <a:lnTo>
                  <a:pt x="625601" y="45338"/>
                </a:lnTo>
                <a:lnTo>
                  <a:pt x="625601" y="58038"/>
                </a:lnTo>
                <a:lnTo>
                  <a:pt x="627284" y="58038"/>
                </a:lnTo>
                <a:lnTo>
                  <a:pt x="638175" y="51688"/>
                </a:lnTo>
                <a:lnTo>
                  <a:pt x="627284" y="45338"/>
                </a:lnTo>
                <a:close/>
              </a:path>
              <a:path w="638175" h="103504">
                <a:moveTo>
                  <a:pt x="622426" y="46227"/>
                </a:moveTo>
                <a:lnTo>
                  <a:pt x="613065" y="51688"/>
                </a:lnTo>
                <a:lnTo>
                  <a:pt x="622426" y="57150"/>
                </a:lnTo>
                <a:lnTo>
                  <a:pt x="622426" y="46227"/>
                </a:lnTo>
                <a:close/>
              </a:path>
              <a:path w="638175" h="103504">
                <a:moveTo>
                  <a:pt x="625601" y="46227"/>
                </a:moveTo>
                <a:lnTo>
                  <a:pt x="622426" y="46227"/>
                </a:lnTo>
                <a:lnTo>
                  <a:pt x="622426" y="57150"/>
                </a:lnTo>
                <a:lnTo>
                  <a:pt x="625601" y="57150"/>
                </a:lnTo>
                <a:lnTo>
                  <a:pt x="625601" y="46227"/>
                </a:lnTo>
                <a:close/>
              </a:path>
              <a:path w="638175" h="103504">
                <a:moveTo>
                  <a:pt x="549528" y="0"/>
                </a:moveTo>
                <a:lnTo>
                  <a:pt x="545719" y="1015"/>
                </a:lnTo>
                <a:lnTo>
                  <a:pt x="542163" y="7112"/>
                </a:lnTo>
                <a:lnTo>
                  <a:pt x="543178" y="10922"/>
                </a:lnTo>
                <a:lnTo>
                  <a:pt x="613065" y="51688"/>
                </a:lnTo>
                <a:lnTo>
                  <a:pt x="622426" y="46227"/>
                </a:lnTo>
                <a:lnTo>
                  <a:pt x="625601" y="46227"/>
                </a:lnTo>
                <a:lnTo>
                  <a:pt x="625601" y="45338"/>
                </a:lnTo>
                <a:lnTo>
                  <a:pt x="627284" y="45338"/>
                </a:lnTo>
                <a:lnTo>
                  <a:pt x="549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99788" y="4433442"/>
            <a:ext cx="638175" cy="103505"/>
          </a:xfrm>
          <a:custGeom>
            <a:avLst/>
            <a:gdLst/>
            <a:ahLst/>
            <a:cxnLst/>
            <a:rect l="l" t="t" r="r" b="b"/>
            <a:pathLst>
              <a:path w="638175" h="103504">
                <a:moveTo>
                  <a:pt x="613065" y="51689"/>
                </a:moveTo>
                <a:lnTo>
                  <a:pt x="543178" y="92456"/>
                </a:lnTo>
                <a:lnTo>
                  <a:pt x="542163" y="96266"/>
                </a:lnTo>
                <a:lnTo>
                  <a:pt x="545719" y="102362"/>
                </a:lnTo>
                <a:lnTo>
                  <a:pt x="549528" y="103378"/>
                </a:lnTo>
                <a:lnTo>
                  <a:pt x="627284" y="58039"/>
                </a:lnTo>
                <a:lnTo>
                  <a:pt x="625601" y="58039"/>
                </a:lnTo>
                <a:lnTo>
                  <a:pt x="625601" y="57150"/>
                </a:lnTo>
                <a:lnTo>
                  <a:pt x="622426" y="57150"/>
                </a:lnTo>
                <a:lnTo>
                  <a:pt x="613065" y="51689"/>
                </a:lnTo>
                <a:close/>
              </a:path>
              <a:path w="638175" h="103504">
                <a:moveTo>
                  <a:pt x="60217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602179" y="58039"/>
                </a:lnTo>
                <a:lnTo>
                  <a:pt x="613065" y="51689"/>
                </a:lnTo>
                <a:lnTo>
                  <a:pt x="602179" y="45339"/>
                </a:lnTo>
                <a:close/>
              </a:path>
              <a:path w="638175" h="103504">
                <a:moveTo>
                  <a:pt x="627284" y="45339"/>
                </a:moveTo>
                <a:lnTo>
                  <a:pt x="625601" y="45339"/>
                </a:lnTo>
                <a:lnTo>
                  <a:pt x="625601" y="58039"/>
                </a:lnTo>
                <a:lnTo>
                  <a:pt x="627284" y="58039"/>
                </a:lnTo>
                <a:lnTo>
                  <a:pt x="638175" y="51689"/>
                </a:lnTo>
                <a:lnTo>
                  <a:pt x="627284" y="45339"/>
                </a:lnTo>
                <a:close/>
              </a:path>
              <a:path w="638175" h="103504">
                <a:moveTo>
                  <a:pt x="622426" y="46228"/>
                </a:moveTo>
                <a:lnTo>
                  <a:pt x="613065" y="51689"/>
                </a:lnTo>
                <a:lnTo>
                  <a:pt x="622426" y="57150"/>
                </a:lnTo>
                <a:lnTo>
                  <a:pt x="622426" y="46228"/>
                </a:lnTo>
                <a:close/>
              </a:path>
              <a:path w="638175" h="103504">
                <a:moveTo>
                  <a:pt x="625601" y="46228"/>
                </a:moveTo>
                <a:lnTo>
                  <a:pt x="622426" y="46228"/>
                </a:lnTo>
                <a:lnTo>
                  <a:pt x="622426" y="57150"/>
                </a:lnTo>
                <a:lnTo>
                  <a:pt x="625601" y="57150"/>
                </a:lnTo>
                <a:lnTo>
                  <a:pt x="625601" y="46228"/>
                </a:lnTo>
                <a:close/>
              </a:path>
              <a:path w="638175" h="103504">
                <a:moveTo>
                  <a:pt x="549528" y="0"/>
                </a:moveTo>
                <a:lnTo>
                  <a:pt x="545719" y="1016"/>
                </a:lnTo>
                <a:lnTo>
                  <a:pt x="542163" y="7112"/>
                </a:lnTo>
                <a:lnTo>
                  <a:pt x="543178" y="10922"/>
                </a:lnTo>
                <a:lnTo>
                  <a:pt x="613065" y="51689"/>
                </a:lnTo>
                <a:lnTo>
                  <a:pt x="622426" y="46228"/>
                </a:lnTo>
                <a:lnTo>
                  <a:pt x="625601" y="46228"/>
                </a:lnTo>
                <a:lnTo>
                  <a:pt x="625601" y="45339"/>
                </a:lnTo>
                <a:lnTo>
                  <a:pt x="627284" y="45339"/>
                </a:lnTo>
                <a:lnTo>
                  <a:pt x="5495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05366" y="333248"/>
            <a:ext cx="760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11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2259" y="1420114"/>
            <a:ext cx="4368800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Схема нормативного методу фінансового 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02661" y="2006731"/>
            <a:ext cx="6045200" cy="0"/>
          </a:xfrm>
          <a:custGeom>
            <a:avLst/>
            <a:gdLst/>
            <a:ahLst/>
            <a:cxnLst/>
            <a:rect l="l" t="t" r="r" b="b"/>
            <a:pathLst>
              <a:path w="6045200">
                <a:moveTo>
                  <a:pt x="0" y="0"/>
                </a:moveTo>
                <a:lnTo>
                  <a:pt x="6044641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793238" y="4451985"/>
            <a:ext cx="546481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Схема розрахунково-аналітичного методу фінансового</a:t>
            </a:r>
            <a:r>
              <a:rPr sz="1400" b="1" spc="5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07792" y="2822448"/>
            <a:ext cx="1363980" cy="9265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28542" y="3080131"/>
            <a:ext cx="52514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latin typeface="Times New Roman"/>
                <a:cs typeface="Times New Roman"/>
              </a:rPr>
              <a:t>Н</a:t>
            </a:r>
            <a:r>
              <a:rPr sz="1400" dirty="0">
                <a:latin typeface="Times New Roman"/>
                <a:cs typeface="Times New Roman"/>
              </a:rPr>
              <a:t>орма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59223" y="3087624"/>
            <a:ext cx="356615" cy="2834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567554" y="3064891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Trebuchet MS"/>
                <a:cs typeface="Trebuchet MS"/>
              </a:rPr>
              <a:t>×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01767" y="2822448"/>
            <a:ext cx="1365504" cy="9265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294503" y="2934436"/>
            <a:ext cx="779780" cy="501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1275" marR="5080" indent="-29209">
              <a:lnSpc>
                <a:spcPct val="1114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О</a:t>
            </a:r>
            <a:r>
              <a:rPr sz="1400" spc="5" dirty="0">
                <a:latin typeface="Times New Roman"/>
                <a:cs typeface="Times New Roman"/>
              </a:rPr>
              <a:t>б</a:t>
            </a:r>
            <a:r>
              <a:rPr sz="1400" spc="-10" dirty="0">
                <a:latin typeface="Times New Roman"/>
                <a:cs typeface="Times New Roman"/>
              </a:rPr>
              <a:t>’</a:t>
            </a:r>
            <a:r>
              <a:rPr sz="1400" spc="-5" dirty="0">
                <a:latin typeface="Times New Roman"/>
                <a:cs typeface="Times New Roman"/>
              </a:rPr>
              <a:t>ємн</a:t>
            </a:r>
            <a:r>
              <a:rPr sz="1400" spc="5" dirty="0">
                <a:latin typeface="Times New Roman"/>
                <a:cs typeface="Times New Roman"/>
              </a:rPr>
              <a:t>и</a:t>
            </a:r>
            <a:r>
              <a:rPr sz="1400" dirty="0">
                <a:latin typeface="Times New Roman"/>
                <a:cs typeface="Times New Roman"/>
              </a:rPr>
              <a:t>й  </a:t>
            </a:r>
            <a:r>
              <a:rPr sz="1400" spc="-5" dirty="0">
                <a:latin typeface="Times New Roman"/>
                <a:cs typeface="Times New Roman"/>
              </a:rPr>
              <a:t>показник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02780" y="2822448"/>
            <a:ext cx="1363979" cy="92659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294244" y="2934436"/>
            <a:ext cx="781050" cy="501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545" marR="5080" indent="-30480">
              <a:lnSpc>
                <a:spcPct val="111400"/>
              </a:lnSpc>
              <a:spcBef>
                <a:spcPts val="100"/>
              </a:spcBef>
            </a:pPr>
            <a:r>
              <a:rPr sz="1400" spc="-10" dirty="0">
                <a:latin typeface="Times New Roman"/>
                <a:cs typeface="Times New Roman"/>
              </a:rPr>
              <a:t>П</a:t>
            </a:r>
            <a:r>
              <a:rPr sz="1400" spc="-5" dirty="0">
                <a:latin typeface="Times New Roman"/>
                <a:cs typeface="Times New Roman"/>
              </a:rPr>
              <a:t>л</a:t>
            </a:r>
            <a:r>
              <a:rPr sz="1400" dirty="0">
                <a:latin typeface="Times New Roman"/>
                <a:cs typeface="Times New Roman"/>
              </a:rPr>
              <a:t>ано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-15" dirty="0">
                <a:latin typeface="Times New Roman"/>
                <a:cs typeface="Times New Roman"/>
              </a:rPr>
              <a:t>и</a:t>
            </a:r>
            <a:r>
              <a:rPr sz="1400" dirty="0">
                <a:latin typeface="Times New Roman"/>
                <a:cs typeface="Times New Roman"/>
              </a:rPr>
              <a:t>й  </a:t>
            </a:r>
            <a:r>
              <a:rPr sz="1400" spc="-5" dirty="0">
                <a:latin typeface="Times New Roman"/>
                <a:cs typeface="Times New Roman"/>
              </a:rPr>
              <a:t>показник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487667" y="3087624"/>
            <a:ext cx="355091" cy="28346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596253" y="3064891"/>
            <a:ext cx="1397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Trebuchet MS"/>
                <a:cs typeface="Trebuchet MS"/>
              </a:rPr>
              <a:t>=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89048" y="5442204"/>
            <a:ext cx="1278636" cy="10027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416810" y="5505450"/>
            <a:ext cx="1022350" cy="85661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algn="ctr">
              <a:lnSpc>
                <a:spcPct val="96400"/>
              </a:lnSpc>
              <a:spcBef>
                <a:spcPts val="165"/>
              </a:spcBef>
            </a:pPr>
            <a:r>
              <a:rPr sz="1400" spc="-5" dirty="0">
                <a:latin typeface="Times New Roman"/>
                <a:cs typeface="Times New Roman"/>
              </a:rPr>
              <a:t>Звітні дані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  період, що  передував  плановому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99915" y="5442204"/>
            <a:ext cx="1563624" cy="9265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005198" y="5570982"/>
            <a:ext cx="1353820" cy="6508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algn="ctr">
              <a:lnSpc>
                <a:spcPct val="96400"/>
              </a:lnSpc>
              <a:spcBef>
                <a:spcPts val="165"/>
              </a:spcBef>
            </a:pPr>
            <a:r>
              <a:rPr sz="1400" spc="-5" dirty="0">
                <a:latin typeface="Times New Roman"/>
                <a:cs typeface="Times New Roman"/>
              </a:rPr>
              <a:t>Експертна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оцінка  динаміки звітних  показників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5794247" y="5442204"/>
            <a:ext cx="1278636" cy="9265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5991225" y="5471922"/>
            <a:ext cx="887094" cy="85407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94945" marR="40640" indent="-147955">
              <a:lnSpc>
                <a:spcPts val="1610"/>
              </a:lnSpc>
              <a:spcBef>
                <a:spcPts val="215"/>
              </a:spcBef>
            </a:pPr>
            <a:r>
              <a:rPr sz="1400" spc="-10" dirty="0">
                <a:latin typeface="Times New Roman"/>
                <a:cs typeface="Times New Roman"/>
              </a:rPr>
              <a:t>Е</a:t>
            </a:r>
            <a:r>
              <a:rPr sz="1400" dirty="0">
                <a:latin typeface="Times New Roman"/>
                <a:cs typeface="Times New Roman"/>
              </a:rPr>
              <a:t>кс</a:t>
            </a:r>
            <a:r>
              <a:rPr sz="1400" spc="5" dirty="0">
                <a:latin typeface="Times New Roman"/>
                <a:cs typeface="Times New Roman"/>
              </a:rPr>
              <a:t>п</a:t>
            </a:r>
            <a:r>
              <a:rPr sz="1400" spc="-15" dirty="0">
                <a:latin typeface="Times New Roman"/>
                <a:cs typeface="Times New Roman"/>
              </a:rPr>
              <a:t>е</a:t>
            </a:r>
            <a:r>
              <a:rPr sz="1400" dirty="0">
                <a:latin typeface="Times New Roman"/>
                <a:cs typeface="Times New Roman"/>
              </a:rPr>
              <a:t>ртна  </a:t>
            </a:r>
            <a:r>
              <a:rPr sz="1400" spc="-5" dirty="0">
                <a:latin typeface="Times New Roman"/>
                <a:cs typeface="Times New Roman"/>
              </a:rPr>
              <a:t>оцінка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535"/>
              </a:lnSpc>
            </a:pPr>
            <a:r>
              <a:rPr sz="1400" spc="-5" dirty="0">
                <a:latin typeface="Times New Roman"/>
                <a:cs typeface="Times New Roman"/>
              </a:rPr>
              <a:t>перспектив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50"/>
              </a:lnSpc>
            </a:pPr>
            <a:r>
              <a:rPr sz="1400" spc="-5" dirty="0">
                <a:latin typeface="Times New Roman"/>
                <a:cs typeface="Times New Roman"/>
              </a:rPr>
              <a:t>розвитку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403592" y="5442204"/>
            <a:ext cx="1222248" cy="92659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563993" y="5570982"/>
            <a:ext cx="901065" cy="65087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58419" marR="5080" indent="-45720" algn="just">
              <a:lnSpc>
                <a:spcPct val="96400"/>
              </a:lnSpc>
              <a:spcBef>
                <a:spcPts val="165"/>
              </a:spcBef>
            </a:pPr>
            <a:r>
              <a:rPr sz="1400" spc="-5" dirty="0">
                <a:latin typeface="Times New Roman"/>
                <a:cs typeface="Times New Roman"/>
              </a:rPr>
              <a:t>Р</a:t>
            </a:r>
            <a:r>
              <a:rPr sz="1400" dirty="0">
                <a:latin typeface="Times New Roman"/>
                <a:cs typeface="Times New Roman"/>
              </a:rPr>
              <a:t>оз</a:t>
            </a:r>
            <a:r>
              <a:rPr sz="1400" spc="-10" dirty="0">
                <a:latin typeface="Times New Roman"/>
                <a:cs typeface="Times New Roman"/>
              </a:rPr>
              <a:t>р</a:t>
            </a:r>
            <a:r>
              <a:rPr sz="1400" dirty="0">
                <a:latin typeface="Times New Roman"/>
                <a:cs typeface="Times New Roman"/>
              </a:rPr>
              <a:t>а</a:t>
            </a:r>
            <a:r>
              <a:rPr sz="1400" spc="5" dirty="0">
                <a:latin typeface="Times New Roman"/>
                <a:cs typeface="Times New Roman"/>
              </a:rPr>
              <a:t>х</a:t>
            </a:r>
            <a:r>
              <a:rPr sz="1400" spc="-20" dirty="0">
                <a:latin typeface="Times New Roman"/>
                <a:cs typeface="Times New Roman"/>
              </a:rPr>
              <a:t>у</a:t>
            </a:r>
            <a:r>
              <a:rPr sz="1400" dirty="0">
                <a:latin typeface="Times New Roman"/>
                <a:cs typeface="Times New Roman"/>
              </a:rPr>
              <a:t>нок  </a:t>
            </a:r>
            <a:r>
              <a:rPr sz="1400" spc="-5" dirty="0">
                <a:latin typeface="Times New Roman"/>
                <a:cs typeface="Times New Roman"/>
              </a:rPr>
              <a:t>планового  показника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561588" y="5820155"/>
            <a:ext cx="344805" cy="247015"/>
          </a:xfrm>
          <a:custGeom>
            <a:avLst/>
            <a:gdLst/>
            <a:ahLst/>
            <a:cxnLst/>
            <a:rect l="l" t="t" r="r" b="b"/>
            <a:pathLst>
              <a:path w="344804" h="247014">
                <a:moveTo>
                  <a:pt x="0" y="61721"/>
                </a:moveTo>
                <a:lnTo>
                  <a:pt x="220979" y="61721"/>
                </a:lnTo>
                <a:lnTo>
                  <a:pt x="220979" y="0"/>
                </a:lnTo>
                <a:lnTo>
                  <a:pt x="344424" y="123443"/>
                </a:lnTo>
                <a:lnTo>
                  <a:pt x="220979" y="246887"/>
                </a:lnTo>
                <a:lnTo>
                  <a:pt x="220979" y="185165"/>
                </a:lnTo>
                <a:lnTo>
                  <a:pt x="0" y="185165"/>
                </a:lnTo>
                <a:lnTo>
                  <a:pt x="0" y="61721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66788" y="5751576"/>
            <a:ext cx="342900" cy="248920"/>
          </a:xfrm>
          <a:custGeom>
            <a:avLst/>
            <a:gdLst/>
            <a:ahLst/>
            <a:cxnLst/>
            <a:rect l="l" t="t" r="r" b="b"/>
            <a:pathLst>
              <a:path w="342900" h="248920">
                <a:moveTo>
                  <a:pt x="0" y="62102"/>
                </a:moveTo>
                <a:lnTo>
                  <a:pt x="218693" y="62102"/>
                </a:lnTo>
                <a:lnTo>
                  <a:pt x="218693" y="0"/>
                </a:lnTo>
                <a:lnTo>
                  <a:pt x="342900" y="124206"/>
                </a:lnTo>
                <a:lnTo>
                  <a:pt x="218693" y="248412"/>
                </a:lnTo>
                <a:lnTo>
                  <a:pt x="218693" y="186309"/>
                </a:lnTo>
                <a:lnTo>
                  <a:pt x="0" y="186309"/>
                </a:lnTo>
                <a:lnTo>
                  <a:pt x="0" y="62102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072883" y="5865876"/>
            <a:ext cx="268224" cy="198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457444" y="5751576"/>
            <a:ext cx="342900" cy="248920"/>
          </a:xfrm>
          <a:custGeom>
            <a:avLst/>
            <a:gdLst/>
            <a:ahLst/>
            <a:cxnLst/>
            <a:rect l="l" t="t" r="r" b="b"/>
            <a:pathLst>
              <a:path w="342900" h="248920">
                <a:moveTo>
                  <a:pt x="0" y="62102"/>
                </a:moveTo>
                <a:lnTo>
                  <a:pt x="218693" y="62102"/>
                </a:lnTo>
                <a:lnTo>
                  <a:pt x="218693" y="0"/>
                </a:lnTo>
                <a:lnTo>
                  <a:pt x="342900" y="124206"/>
                </a:lnTo>
                <a:lnTo>
                  <a:pt x="218693" y="248412"/>
                </a:lnTo>
                <a:lnTo>
                  <a:pt x="218693" y="186309"/>
                </a:lnTo>
                <a:lnTo>
                  <a:pt x="0" y="186309"/>
                </a:lnTo>
                <a:lnTo>
                  <a:pt x="0" y="62102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463540" y="5865876"/>
            <a:ext cx="268224" cy="198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19501" y="333248"/>
            <a:ext cx="7546340" cy="602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12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400" b="1" spc="-5" dirty="0">
                <a:latin typeface="Times New Roman"/>
                <a:cs typeface="Times New Roman"/>
              </a:rPr>
              <a:t>СХЕМА БАЛАНСОВОГО МЕТОДУ ФІНАНСОВОГО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25166" y="3139444"/>
            <a:ext cx="5600065" cy="0"/>
          </a:xfrm>
          <a:custGeom>
            <a:avLst/>
            <a:gdLst/>
            <a:ahLst/>
            <a:cxnLst/>
            <a:rect l="l" t="t" r="r" b="b"/>
            <a:pathLst>
              <a:path w="5600065">
                <a:moveTo>
                  <a:pt x="0" y="0"/>
                </a:moveTo>
                <a:lnTo>
                  <a:pt x="5599941" y="0"/>
                </a:lnTo>
              </a:path>
            </a:pathLst>
          </a:custGeom>
          <a:ln w="1123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695701" y="3639439"/>
            <a:ext cx="566483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СХЕМА МЕТОДУ ОПТИМІЗАЦІЇ ФІНАНСОВОГО</a:t>
            </a:r>
            <a:r>
              <a:rPr sz="1400" b="1" spc="7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48228" y="1639824"/>
            <a:ext cx="1392936" cy="10408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14115" y="1927606"/>
            <a:ext cx="664210" cy="4483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ts val="166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Потреба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60"/>
              </a:lnSpc>
            </a:pPr>
            <a:r>
              <a:rPr sz="1400" dirty="0">
                <a:latin typeface="Times New Roman"/>
                <a:cs typeface="Times New Roman"/>
              </a:rPr>
              <a:t>рес</a:t>
            </a:r>
            <a:r>
              <a:rPr sz="1400" spc="-20" dirty="0">
                <a:latin typeface="Times New Roman"/>
                <a:cs typeface="Times New Roman"/>
              </a:rPr>
              <a:t>у</a:t>
            </a:r>
            <a:r>
              <a:rPr sz="1400" dirty="0">
                <a:latin typeface="Times New Roman"/>
                <a:cs typeface="Times New Roman"/>
              </a:rPr>
              <a:t>рсів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14871" y="1639824"/>
            <a:ext cx="1391412" cy="10408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431660" y="1823974"/>
            <a:ext cx="956310" cy="652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" algn="ctr">
              <a:lnSpc>
                <a:spcPts val="165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Джерела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30"/>
              </a:lnSpc>
            </a:pP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endParaRPr sz="1400">
              <a:latin typeface="Times New Roman"/>
              <a:cs typeface="Times New Roman"/>
            </a:endParaRPr>
          </a:p>
          <a:p>
            <a:pPr marL="3175" algn="ctr">
              <a:lnSpc>
                <a:spcPts val="1660"/>
              </a:lnSpc>
            </a:pPr>
            <a:r>
              <a:rPr sz="1400" spc="-5" dirty="0">
                <a:latin typeface="Times New Roman"/>
                <a:cs typeface="Times New Roman"/>
              </a:rPr>
              <a:t>ресурсів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128259" y="1962912"/>
            <a:ext cx="614172" cy="4251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364607" y="1939493"/>
            <a:ext cx="1397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0" dirty="0">
                <a:latin typeface="Trebuchet MS"/>
                <a:cs typeface="Trebuchet MS"/>
              </a:rPr>
              <a:t>=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88335" y="4183379"/>
            <a:ext cx="1621536" cy="7848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898394" y="4240148"/>
            <a:ext cx="1201420" cy="65278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065" marR="5080" indent="-1270" algn="ctr">
              <a:lnSpc>
                <a:spcPct val="96800"/>
              </a:lnSpc>
              <a:spcBef>
                <a:spcPts val="155"/>
              </a:spcBef>
            </a:pPr>
            <a:r>
              <a:rPr sz="1400" spc="-5" dirty="0">
                <a:latin typeface="Times New Roman"/>
                <a:cs typeface="Times New Roman"/>
              </a:rPr>
              <a:t>Показник,  визначений за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  </a:t>
            </a:r>
            <a:r>
              <a:rPr sz="1400" spc="-5" dirty="0">
                <a:latin typeface="Times New Roman"/>
                <a:cs typeface="Times New Roman"/>
              </a:rPr>
              <a:t>варіантом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88335" y="5382767"/>
            <a:ext cx="1621536" cy="78333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867914" y="5412485"/>
            <a:ext cx="1261745" cy="6483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065" marR="5080" indent="-635" algn="ctr">
              <a:lnSpc>
                <a:spcPts val="1610"/>
              </a:lnSpc>
              <a:spcBef>
                <a:spcPts val="215"/>
              </a:spcBef>
            </a:pPr>
            <a:r>
              <a:rPr sz="1400" spc="-5" dirty="0">
                <a:latin typeface="Times New Roman"/>
                <a:cs typeface="Times New Roman"/>
              </a:rPr>
              <a:t>Показник,  визначений за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ІІ  </a:t>
            </a:r>
            <a:r>
              <a:rPr sz="1400" spc="-5" dirty="0">
                <a:latin typeface="Times New Roman"/>
                <a:cs typeface="Times New Roman"/>
              </a:rPr>
              <a:t>варіантом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05171" y="4183379"/>
            <a:ext cx="1620012" cy="7848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895215" y="4368165"/>
            <a:ext cx="13442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Критерій</a:t>
            </a:r>
            <a:r>
              <a:rPr sz="1400" spc="-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відбору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805171" y="5382767"/>
            <a:ext cx="1620012" cy="7833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969890" y="5439917"/>
            <a:ext cx="1289685" cy="65278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algn="ctr">
              <a:lnSpc>
                <a:spcPts val="1610"/>
              </a:lnSpc>
              <a:spcBef>
                <a:spcPts val="215"/>
              </a:spcBef>
            </a:pPr>
            <a:r>
              <a:rPr sz="1400" spc="-5" dirty="0">
                <a:latin typeface="Times New Roman"/>
                <a:cs typeface="Times New Roman"/>
              </a:rPr>
              <a:t>Оцінка</a:t>
            </a:r>
            <a:r>
              <a:rPr sz="1400" spc="-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варіантів  за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обраним</a:t>
            </a:r>
            <a:endParaRPr sz="1400">
              <a:latin typeface="Times New Roman"/>
              <a:cs typeface="Times New Roman"/>
            </a:endParaRPr>
          </a:p>
          <a:p>
            <a:pPr marL="635" algn="ctr">
              <a:lnSpc>
                <a:spcPts val="1600"/>
              </a:lnSpc>
            </a:pPr>
            <a:r>
              <a:rPr sz="1400" spc="-5" dirty="0">
                <a:latin typeface="Times New Roman"/>
                <a:cs typeface="Times New Roman"/>
              </a:rPr>
              <a:t>критерієм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082028" y="5382767"/>
            <a:ext cx="1286256" cy="78333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205853" y="5542026"/>
            <a:ext cx="1037590" cy="448309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31445" marR="5080" indent="-119380">
              <a:lnSpc>
                <a:spcPts val="1639"/>
              </a:lnSpc>
              <a:spcBef>
                <a:spcPts val="190"/>
              </a:spcBef>
            </a:pPr>
            <a:r>
              <a:rPr sz="1400" spc="-5" dirty="0">
                <a:latin typeface="Times New Roman"/>
                <a:cs typeface="Times New Roman"/>
              </a:rPr>
              <a:t>Вибір</a:t>
            </a:r>
            <a:r>
              <a:rPr sz="1400" spc="-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одного  показника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303776" y="5881242"/>
            <a:ext cx="506730" cy="103505"/>
          </a:xfrm>
          <a:custGeom>
            <a:avLst/>
            <a:gdLst/>
            <a:ahLst/>
            <a:cxnLst/>
            <a:rect l="l" t="t" r="r" b="b"/>
            <a:pathLst>
              <a:path w="506729" h="103504">
                <a:moveTo>
                  <a:pt x="481239" y="51689"/>
                </a:moveTo>
                <a:lnTo>
                  <a:pt x="414400" y="90678"/>
                </a:lnTo>
                <a:lnTo>
                  <a:pt x="411479" y="92456"/>
                </a:lnTo>
                <a:lnTo>
                  <a:pt x="410463" y="96266"/>
                </a:lnTo>
                <a:lnTo>
                  <a:pt x="412114" y="99314"/>
                </a:lnTo>
                <a:lnTo>
                  <a:pt x="413893" y="102362"/>
                </a:lnTo>
                <a:lnTo>
                  <a:pt x="417829" y="103378"/>
                </a:lnTo>
                <a:lnTo>
                  <a:pt x="495585" y="58039"/>
                </a:lnTo>
                <a:lnTo>
                  <a:pt x="493902" y="58039"/>
                </a:lnTo>
                <a:lnTo>
                  <a:pt x="493902" y="57150"/>
                </a:lnTo>
                <a:lnTo>
                  <a:pt x="490600" y="57150"/>
                </a:lnTo>
                <a:lnTo>
                  <a:pt x="481239" y="51689"/>
                </a:lnTo>
                <a:close/>
              </a:path>
              <a:path w="506729" h="103504">
                <a:moveTo>
                  <a:pt x="470353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470353" y="58039"/>
                </a:lnTo>
                <a:lnTo>
                  <a:pt x="481239" y="51689"/>
                </a:lnTo>
                <a:lnTo>
                  <a:pt x="470353" y="45339"/>
                </a:lnTo>
                <a:close/>
              </a:path>
              <a:path w="506729" h="103504">
                <a:moveTo>
                  <a:pt x="495585" y="45339"/>
                </a:moveTo>
                <a:lnTo>
                  <a:pt x="493902" y="45339"/>
                </a:lnTo>
                <a:lnTo>
                  <a:pt x="493902" y="58039"/>
                </a:lnTo>
                <a:lnTo>
                  <a:pt x="495585" y="58039"/>
                </a:lnTo>
                <a:lnTo>
                  <a:pt x="506475" y="51689"/>
                </a:lnTo>
                <a:lnTo>
                  <a:pt x="495585" y="45339"/>
                </a:lnTo>
                <a:close/>
              </a:path>
              <a:path w="506729" h="103504">
                <a:moveTo>
                  <a:pt x="490600" y="46228"/>
                </a:moveTo>
                <a:lnTo>
                  <a:pt x="481239" y="51689"/>
                </a:lnTo>
                <a:lnTo>
                  <a:pt x="490600" y="57150"/>
                </a:lnTo>
                <a:lnTo>
                  <a:pt x="490600" y="46228"/>
                </a:lnTo>
                <a:close/>
              </a:path>
              <a:path w="506729" h="103504">
                <a:moveTo>
                  <a:pt x="493902" y="46228"/>
                </a:moveTo>
                <a:lnTo>
                  <a:pt x="490600" y="46228"/>
                </a:lnTo>
                <a:lnTo>
                  <a:pt x="490600" y="57150"/>
                </a:lnTo>
                <a:lnTo>
                  <a:pt x="493902" y="57150"/>
                </a:lnTo>
                <a:lnTo>
                  <a:pt x="493902" y="46228"/>
                </a:lnTo>
                <a:close/>
              </a:path>
              <a:path w="506729" h="103504">
                <a:moveTo>
                  <a:pt x="417829" y="0"/>
                </a:moveTo>
                <a:lnTo>
                  <a:pt x="413893" y="1016"/>
                </a:lnTo>
                <a:lnTo>
                  <a:pt x="412114" y="4064"/>
                </a:lnTo>
                <a:lnTo>
                  <a:pt x="410463" y="7112"/>
                </a:lnTo>
                <a:lnTo>
                  <a:pt x="411479" y="10922"/>
                </a:lnTo>
                <a:lnTo>
                  <a:pt x="414400" y="12700"/>
                </a:lnTo>
                <a:lnTo>
                  <a:pt x="481239" y="51689"/>
                </a:lnTo>
                <a:lnTo>
                  <a:pt x="490600" y="46228"/>
                </a:lnTo>
                <a:lnTo>
                  <a:pt x="493902" y="46228"/>
                </a:lnTo>
                <a:lnTo>
                  <a:pt x="493902" y="45339"/>
                </a:lnTo>
                <a:lnTo>
                  <a:pt x="495585" y="45339"/>
                </a:lnTo>
                <a:lnTo>
                  <a:pt x="4178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419088" y="5722747"/>
            <a:ext cx="668655" cy="103505"/>
          </a:xfrm>
          <a:custGeom>
            <a:avLst/>
            <a:gdLst/>
            <a:ahLst/>
            <a:cxnLst/>
            <a:rect l="l" t="t" r="r" b="b"/>
            <a:pathLst>
              <a:path w="668654" h="103504">
                <a:moveTo>
                  <a:pt x="643164" y="51689"/>
                </a:moveTo>
                <a:lnTo>
                  <a:pt x="576326" y="90678"/>
                </a:lnTo>
                <a:lnTo>
                  <a:pt x="573405" y="92456"/>
                </a:lnTo>
                <a:lnTo>
                  <a:pt x="572388" y="96266"/>
                </a:lnTo>
                <a:lnTo>
                  <a:pt x="574039" y="99314"/>
                </a:lnTo>
                <a:lnTo>
                  <a:pt x="575817" y="102362"/>
                </a:lnTo>
                <a:lnTo>
                  <a:pt x="579755" y="103378"/>
                </a:lnTo>
                <a:lnTo>
                  <a:pt x="657510" y="58039"/>
                </a:lnTo>
                <a:lnTo>
                  <a:pt x="655828" y="58039"/>
                </a:lnTo>
                <a:lnTo>
                  <a:pt x="655828" y="57150"/>
                </a:lnTo>
                <a:lnTo>
                  <a:pt x="652526" y="57150"/>
                </a:lnTo>
                <a:lnTo>
                  <a:pt x="643164" y="51689"/>
                </a:lnTo>
                <a:close/>
              </a:path>
              <a:path w="668654" h="103504">
                <a:moveTo>
                  <a:pt x="632278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632278" y="58039"/>
                </a:lnTo>
                <a:lnTo>
                  <a:pt x="643164" y="51689"/>
                </a:lnTo>
                <a:lnTo>
                  <a:pt x="632278" y="45339"/>
                </a:lnTo>
                <a:close/>
              </a:path>
              <a:path w="668654" h="103504">
                <a:moveTo>
                  <a:pt x="657510" y="45339"/>
                </a:moveTo>
                <a:lnTo>
                  <a:pt x="655828" y="45339"/>
                </a:lnTo>
                <a:lnTo>
                  <a:pt x="655828" y="58039"/>
                </a:lnTo>
                <a:lnTo>
                  <a:pt x="657510" y="58039"/>
                </a:lnTo>
                <a:lnTo>
                  <a:pt x="668401" y="51689"/>
                </a:lnTo>
                <a:lnTo>
                  <a:pt x="657510" y="45339"/>
                </a:lnTo>
                <a:close/>
              </a:path>
              <a:path w="668654" h="103504">
                <a:moveTo>
                  <a:pt x="652526" y="46228"/>
                </a:moveTo>
                <a:lnTo>
                  <a:pt x="643164" y="51689"/>
                </a:lnTo>
                <a:lnTo>
                  <a:pt x="652526" y="57150"/>
                </a:lnTo>
                <a:lnTo>
                  <a:pt x="652526" y="46228"/>
                </a:lnTo>
                <a:close/>
              </a:path>
              <a:path w="668654" h="103504">
                <a:moveTo>
                  <a:pt x="655828" y="46228"/>
                </a:moveTo>
                <a:lnTo>
                  <a:pt x="652526" y="46228"/>
                </a:lnTo>
                <a:lnTo>
                  <a:pt x="652526" y="57150"/>
                </a:lnTo>
                <a:lnTo>
                  <a:pt x="655828" y="57150"/>
                </a:lnTo>
                <a:lnTo>
                  <a:pt x="655828" y="46228"/>
                </a:lnTo>
                <a:close/>
              </a:path>
              <a:path w="668654" h="103504">
                <a:moveTo>
                  <a:pt x="579755" y="0"/>
                </a:moveTo>
                <a:lnTo>
                  <a:pt x="575817" y="1016"/>
                </a:lnTo>
                <a:lnTo>
                  <a:pt x="574039" y="4064"/>
                </a:lnTo>
                <a:lnTo>
                  <a:pt x="572388" y="7112"/>
                </a:lnTo>
                <a:lnTo>
                  <a:pt x="573405" y="10922"/>
                </a:lnTo>
                <a:lnTo>
                  <a:pt x="576326" y="12700"/>
                </a:lnTo>
                <a:lnTo>
                  <a:pt x="643164" y="51689"/>
                </a:lnTo>
                <a:lnTo>
                  <a:pt x="652526" y="46228"/>
                </a:lnTo>
                <a:lnTo>
                  <a:pt x="655828" y="46228"/>
                </a:lnTo>
                <a:lnTo>
                  <a:pt x="655828" y="45339"/>
                </a:lnTo>
                <a:lnTo>
                  <a:pt x="657510" y="45339"/>
                </a:lnTo>
                <a:lnTo>
                  <a:pt x="5797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298060" y="4572254"/>
            <a:ext cx="520065" cy="1036319"/>
          </a:xfrm>
          <a:custGeom>
            <a:avLst/>
            <a:gdLst/>
            <a:ahLst/>
            <a:cxnLst/>
            <a:rect l="l" t="t" r="r" b="b"/>
            <a:pathLst>
              <a:path w="520064" h="1036320">
                <a:moveTo>
                  <a:pt x="433704" y="968883"/>
                </a:moveTo>
                <a:lnTo>
                  <a:pt x="429767" y="969645"/>
                </a:lnTo>
                <a:lnTo>
                  <a:pt x="425958" y="975487"/>
                </a:lnTo>
                <a:lnTo>
                  <a:pt x="426719" y="979424"/>
                </a:lnTo>
                <a:lnTo>
                  <a:pt x="429640" y="981329"/>
                </a:lnTo>
                <a:lnTo>
                  <a:pt x="512190" y="1036320"/>
                </a:lnTo>
                <a:lnTo>
                  <a:pt x="512802" y="1027811"/>
                </a:lnTo>
                <a:lnTo>
                  <a:pt x="500888" y="1027811"/>
                </a:lnTo>
                <a:lnTo>
                  <a:pt x="490500" y="1006610"/>
                </a:lnTo>
                <a:lnTo>
                  <a:pt x="436625" y="970788"/>
                </a:lnTo>
                <a:lnTo>
                  <a:pt x="433704" y="968883"/>
                </a:lnTo>
                <a:close/>
              </a:path>
              <a:path w="520064" h="1036320">
                <a:moveTo>
                  <a:pt x="490500" y="1006610"/>
                </a:moveTo>
                <a:lnTo>
                  <a:pt x="500888" y="1027811"/>
                </a:lnTo>
                <a:lnTo>
                  <a:pt x="507642" y="1024509"/>
                </a:lnTo>
                <a:lnTo>
                  <a:pt x="500252" y="1024509"/>
                </a:lnTo>
                <a:lnTo>
                  <a:pt x="501053" y="1013628"/>
                </a:lnTo>
                <a:lnTo>
                  <a:pt x="490500" y="1006610"/>
                </a:lnTo>
                <a:close/>
              </a:path>
              <a:path w="520064" h="1036320">
                <a:moveTo>
                  <a:pt x="509904" y="930402"/>
                </a:moveTo>
                <a:lnTo>
                  <a:pt x="506984" y="933069"/>
                </a:lnTo>
                <a:lnTo>
                  <a:pt x="501975" y="1001114"/>
                </a:lnTo>
                <a:lnTo>
                  <a:pt x="512317" y="1022223"/>
                </a:lnTo>
                <a:lnTo>
                  <a:pt x="500888" y="1027811"/>
                </a:lnTo>
                <a:lnTo>
                  <a:pt x="512802" y="1027811"/>
                </a:lnTo>
                <a:lnTo>
                  <a:pt x="519556" y="933958"/>
                </a:lnTo>
                <a:lnTo>
                  <a:pt x="517016" y="930910"/>
                </a:lnTo>
                <a:lnTo>
                  <a:pt x="509904" y="930402"/>
                </a:lnTo>
                <a:close/>
              </a:path>
              <a:path w="520064" h="1036320">
                <a:moveTo>
                  <a:pt x="501053" y="1013628"/>
                </a:moveTo>
                <a:lnTo>
                  <a:pt x="500252" y="1024509"/>
                </a:lnTo>
                <a:lnTo>
                  <a:pt x="510159" y="1019683"/>
                </a:lnTo>
                <a:lnTo>
                  <a:pt x="501053" y="1013628"/>
                </a:lnTo>
                <a:close/>
              </a:path>
              <a:path w="520064" h="1036320">
                <a:moveTo>
                  <a:pt x="501975" y="1001114"/>
                </a:moveTo>
                <a:lnTo>
                  <a:pt x="501053" y="1013628"/>
                </a:lnTo>
                <a:lnTo>
                  <a:pt x="510159" y="1019683"/>
                </a:lnTo>
                <a:lnTo>
                  <a:pt x="500252" y="1024509"/>
                </a:lnTo>
                <a:lnTo>
                  <a:pt x="507642" y="1024509"/>
                </a:lnTo>
                <a:lnTo>
                  <a:pt x="512317" y="1022223"/>
                </a:lnTo>
                <a:lnTo>
                  <a:pt x="501975" y="1001114"/>
                </a:lnTo>
                <a:close/>
              </a:path>
              <a:path w="520064" h="1036320">
                <a:moveTo>
                  <a:pt x="11429" y="0"/>
                </a:moveTo>
                <a:lnTo>
                  <a:pt x="0" y="5587"/>
                </a:lnTo>
                <a:lnTo>
                  <a:pt x="490500" y="1006610"/>
                </a:lnTo>
                <a:lnTo>
                  <a:pt x="501053" y="1013628"/>
                </a:lnTo>
                <a:lnTo>
                  <a:pt x="501975" y="1001114"/>
                </a:lnTo>
                <a:lnTo>
                  <a:pt x="1142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64638" y="333248"/>
            <a:ext cx="7600950" cy="96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13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СХЕМА МЕТОДУ </a:t>
            </a:r>
            <a:r>
              <a:rPr sz="1400" b="1" dirty="0">
                <a:latin typeface="Times New Roman"/>
                <a:cs typeface="Times New Roman"/>
              </a:rPr>
              <a:t>МОДЕЛЮВАННЯ </a:t>
            </a:r>
            <a:r>
              <a:rPr sz="1400" b="1" spc="-5" dirty="0">
                <a:latin typeface="Times New Roman"/>
                <a:cs typeface="Times New Roman"/>
              </a:rPr>
              <a:t>ФІНАНСОВОГО</a:t>
            </a:r>
            <a:r>
              <a:rPr sz="1400" b="1" spc="-3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806440" y="2706624"/>
            <a:ext cx="2202180" cy="10226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908928" y="2749423"/>
            <a:ext cx="1998980" cy="925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15" dirty="0">
                <a:latin typeface="Trebuchet MS"/>
                <a:cs typeface="Trebuchet MS"/>
              </a:rPr>
              <a:t>f</a:t>
            </a:r>
            <a:r>
              <a:rPr sz="1800" spc="-15" dirty="0">
                <a:latin typeface="Times New Roman"/>
                <a:cs typeface="Times New Roman"/>
              </a:rPr>
              <a:t>(</a:t>
            </a:r>
            <a:r>
              <a:rPr sz="1400" spc="-15" dirty="0">
                <a:latin typeface="Times New Roman"/>
                <a:cs typeface="Times New Roman"/>
              </a:rPr>
              <a:t>чинники, </a:t>
            </a:r>
            <a:r>
              <a:rPr sz="1400" dirty="0">
                <a:latin typeface="Times New Roman"/>
                <a:cs typeface="Times New Roman"/>
              </a:rPr>
              <a:t>що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впливають  </a:t>
            </a:r>
            <a:r>
              <a:rPr sz="1400" dirty="0">
                <a:latin typeface="Times New Roman"/>
                <a:cs typeface="Times New Roman"/>
              </a:rPr>
              <a:t>на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формування</a:t>
            </a:r>
            <a:endParaRPr sz="1400">
              <a:latin typeface="Times New Roman"/>
              <a:cs typeface="Times New Roman"/>
            </a:endParaRPr>
          </a:p>
          <a:p>
            <a:pPr marL="370840" marR="363855" algn="ctr">
              <a:lnSpc>
                <a:spcPts val="1639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рез</a:t>
            </a:r>
            <a:r>
              <a:rPr sz="1400" spc="-20" dirty="0">
                <a:latin typeface="Times New Roman"/>
                <a:cs typeface="Times New Roman"/>
              </a:rPr>
              <a:t>у</a:t>
            </a:r>
            <a:r>
              <a:rPr sz="1400" spc="-5" dirty="0">
                <a:latin typeface="Times New Roman"/>
                <a:cs typeface="Times New Roman"/>
              </a:rPr>
              <a:t>ль</a:t>
            </a:r>
            <a:r>
              <a:rPr sz="1400" dirty="0">
                <a:latin typeface="Times New Roman"/>
                <a:cs typeface="Times New Roman"/>
              </a:rPr>
              <a:t>тативно</a:t>
            </a:r>
            <a:r>
              <a:rPr sz="1400" spc="-15" dirty="0">
                <a:latin typeface="Times New Roman"/>
                <a:cs typeface="Times New Roman"/>
              </a:rPr>
              <a:t>г</a:t>
            </a:r>
            <a:r>
              <a:rPr sz="1400" dirty="0">
                <a:latin typeface="Times New Roman"/>
                <a:cs typeface="Times New Roman"/>
              </a:rPr>
              <a:t>о  </a:t>
            </a:r>
            <a:r>
              <a:rPr sz="1400" spc="-5" dirty="0">
                <a:latin typeface="Times New Roman"/>
                <a:cs typeface="Times New Roman"/>
              </a:rPr>
              <a:t>показника)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56560" y="2802636"/>
            <a:ext cx="1840991" cy="9265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261105" y="3032887"/>
            <a:ext cx="1235075" cy="448309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267335" marR="5080" indent="-255270">
              <a:lnSpc>
                <a:spcPts val="1639"/>
              </a:lnSpc>
              <a:spcBef>
                <a:spcPts val="190"/>
              </a:spcBef>
            </a:pPr>
            <a:r>
              <a:rPr sz="1400" spc="-5" dirty="0">
                <a:latin typeface="Times New Roman"/>
                <a:cs typeface="Times New Roman"/>
              </a:rPr>
              <a:t>Р</a:t>
            </a:r>
            <a:r>
              <a:rPr sz="1400" dirty="0">
                <a:latin typeface="Times New Roman"/>
                <a:cs typeface="Times New Roman"/>
              </a:rPr>
              <a:t>ез</a:t>
            </a:r>
            <a:r>
              <a:rPr sz="1400" spc="-20" dirty="0">
                <a:latin typeface="Times New Roman"/>
                <a:cs typeface="Times New Roman"/>
              </a:rPr>
              <a:t>у</a:t>
            </a:r>
            <a:r>
              <a:rPr sz="1400" spc="5" dirty="0">
                <a:latin typeface="Times New Roman"/>
                <a:cs typeface="Times New Roman"/>
              </a:rPr>
              <a:t>л</a:t>
            </a:r>
            <a:r>
              <a:rPr sz="1400" spc="-5" dirty="0">
                <a:latin typeface="Times New Roman"/>
                <a:cs typeface="Times New Roman"/>
              </a:rPr>
              <a:t>ьтат</a:t>
            </a:r>
            <a:r>
              <a:rPr sz="1400" spc="5" dirty="0">
                <a:latin typeface="Times New Roman"/>
                <a:cs typeface="Times New Roman"/>
              </a:rPr>
              <a:t>и</a:t>
            </a:r>
            <a:r>
              <a:rPr sz="1400" spc="-5" dirty="0">
                <a:latin typeface="Times New Roman"/>
                <a:cs typeface="Times New Roman"/>
              </a:rPr>
              <a:t>в</a:t>
            </a:r>
            <a:r>
              <a:rPr sz="1400" spc="5" dirty="0">
                <a:latin typeface="Times New Roman"/>
                <a:cs typeface="Times New Roman"/>
              </a:rPr>
              <a:t>н</a:t>
            </a:r>
            <a:r>
              <a:rPr sz="1400" spc="-5" dirty="0">
                <a:latin typeface="Times New Roman"/>
                <a:cs typeface="Times New Roman"/>
              </a:rPr>
              <a:t>и</a:t>
            </a:r>
            <a:r>
              <a:rPr sz="1400" dirty="0">
                <a:latin typeface="Times New Roman"/>
                <a:cs typeface="Times New Roman"/>
              </a:rPr>
              <a:t>й  </a:t>
            </a:r>
            <a:r>
              <a:rPr sz="1400" spc="-5" dirty="0">
                <a:latin typeface="Times New Roman"/>
                <a:cs typeface="Times New Roman"/>
              </a:rPr>
              <a:t>показник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91455" y="3214243"/>
            <a:ext cx="1020444" cy="103505"/>
          </a:xfrm>
          <a:custGeom>
            <a:avLst/>
            <a:gdLst/>
            <a:ahLst/>
            <a:cxnLst/>
            <a:rect l="l" t="t" r="r" b="b"/>
            <a:pathLst>
              <a:path w="1020445" h="103504">
                <a:moveTo>
                  <a:pt x="994954" y="51689"/>
                </a:moveTo>
                <a:lnTo>
                  <a:pt x="928116" y="90678"/>
                </a:lnTo>
                <a:lnTo>
                  <a:pt x="925195" y="92456"/>
                </a:lnTo>
                <a:lnTo>
                  <a:pt x="924179" y="96266"/>
                </a:lnTo>
                <a:lnTo>
                  <a:pt x="925830" y="99313"/>
                </a:lnTo>
                <a:lnTo>
                  <a:pt x="927608" y="102362"/>
                </a:lnTo>
                <a:lnTo>
                  <a:pt x="931545" y="103378"/>
                </a:lnTo>
                <a:lnTo>
                  <a:pt x="1009300" y="58038"/>
                </a:lnTo>
                <a:lnTo>
                  <a:pt x="1007618" y="58038"/>
                </a:lnTo>
                <a:lnTo>
                  <a:pt x="1007618" y="57150"/>
                </a:lnTo>
                <a:lnTo>
                  <a:pt x="1004316" y="57150"/>
                </a:lnTo>
                <a:lnTo>
                  <a:pt x="994954" y="51689"/>
                </a:lnTo>
                <a:close/>
              </a:path>
              <a:path w="1020445" h="103504">
                <a:moveTo>
                  <a:pt x="984068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984068" y="58038"/>
                </a:lnTo>
                <a:lnTo>
                  <a:pt x="994954" y="51689"/>
                </a:lnTo>
                <a:lnTo>
                  <a:pt x="984068" y="45338"/>
                </a:lnTo>
                <a:close/>
              </a:path>
              <a:path w="1020445" h="103504">
                <a:moveTo>
                  <a:pt x="1009300" y="45338"/>
                </a:moveTo>
                <a:lnTo>
                  <a:pt x="1007618" y="45338"/>
                </a:lnTo>
                <a:lnTo>
                  <a:pt x="1007618" y="58038"/>
                </a:lnTo>
                <a:lnTo>
                  <a:pt x="1009300" y="58038"/>
                </a:lnTo>
                <a:lnTo>
                  <a:pt x="1020190" y="51689"/>
                </a:lnTo>
                <a:lnTo>
                  <a:pt x="1009300" y="45338"/>
                </a:lnTo>
                <a:close/>
              </a:path>
              <a:path w="1020445" h="103504">
                <a:moveTo>
                  <a:pt x="1004316" y="46228"/>
                </a:moveTo>
                <a:lnTo>
                  <a:pt x="994954" y="51689"/>
                </a:lnTo>
                <a:lnTo>
                  <a:pt x="1004316" y="57150"/>
                </a:lnTo>
                <a:lnTo>
                  <a:pt x="1004316" y="46228"/>
                </a:lnTo>
                <a:close/>
              </a:path>
              <a:path w="1020445" h="103504">
                <a:moveTo>
                  <a:pt x="1007618" y="46228"/>
                </a:moveTo>
                <a:lnTo>
                  <a:pt x="1004316" y="46228"/>
                </a:lnTo>
                <a:lnTo>
                  <a:pt x="1004316" y="57150"/>
                </a:lnTo>
                <a:lnTo>
                  <a:pt x="1007618" y="57150"/>
                </a:lnTo>
                <a:lnTo>
                  <a:pt x="1007618" y="46228"/>
                </a:lnTo>
                <a:close/>
              </a:path>
              <a:path w="1020445" h="103504">
                <a:moveTo>
                  <a:pt x="931545" y="0"/>
                </a:moveTo>
                <a:lnTo>
                  <a:pt x="927608" y="1016"/>
                </a:lnTo>
                <a:lnTo>
                  <a:pt x="925830" y="4063"/>
                </a:lnTo>
                <a:lnTo>
                  <a:pt x="924179" y="7112"/>
                </a:lnTo>
                <a:lnTo>
                  <a:pt x="925195" y="10922"/>
                </a:lnTo>
                <a:lnTo>
                  <a:pt x="928116" y="12700"/>
                </a:lnTo>
                <a:lnTo>
                  <a:pt x="994954" y="51689"/>
                </a:lnTo>
                <a:lnTo>
                  <a:pt x="1004316" y="46228"/>
                </a:lnTo>
                <a:lnTo>
                  <a:pt x="1007618" y="46228"/>
                </a:lnTo>
                <a:lnTo>
                  <a:pt x="1007618" y="45338"/>
                </a:lnTo>
                <a:lnTo>
                  <a:pt x="1009300" y="45338"/>
                </a:lnTo>
                <a:lnTo>
                  <a:pt x="9315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05366" y="333248"/>
            <a:ext cx="760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spc="5" dirty="0">
                <a:latin typeface="Times New Roman"/>
                <a:cs typeface="Times New Roman"/>
              </a:rPr>
              <a:t>14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5410" y="1420114"/>
            <a:ext cx="5763895" cy="23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latin typeface="Times New Roman"/>
                <a:cs typeface="Times New Roman"/>
              </a:rPr>
              <a:t>ХАРАКТЕРИСТИКА </a:t>
            </a:r>
            <a:r>
              <a:rPr sz="1400" b="1" dirty="0">
                <a:latin typeface="Times New Roman"/>
                <a:cs typeface="Times New Roman"/>
              </a:rPr>
              <a:t>ПІДСИСТЕМ </a:t>
            </a:r>
            <a:r>
              <a:rPr sz="1400" b="1" spc="-5" dirty="0">
                <a:latin typeface="Times New Roman"/>
                <a:cs typeface="Times New Roman"/>
              </a:rPr>
              <a:t>ФІНАНСОВОГО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146045" y="2170430"/>
          <a:ext cx="6258560" cy="2889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8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20395">
                <a:tc>
                  <a:txBody>
                    <a:bodyPr/>
                    <a:lstStyle/>
                    <a:p>
                      <a:pPr marL="71120">
                        <a:lnSpc>
                          <a:spcPts val="155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Підсистеми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 marR="852805">
                        <a:lnSpc>
                          <a:spcPts val="1610"/>
                        </a:lnSpc>
                        <a:spcBef>
                          <a:spcPts val="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фіна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г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Форми планів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5255" marR="123189" indent="177800">
                        <a:lnSpc>
                          <a:spcPts val="162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Період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ван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marL="71120" marR="72136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с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екти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не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(стратегічне)  планування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Прогноз звіту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про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прибутки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збитки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3-5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років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Поточне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51460" algn="just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 доходів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витрат за операційною  діяльністю. План доходів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видатків за  інвестиційною діяльністю.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 algn="just">
                        <a:lnSpc>
                          <a:spcPts val="153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надходження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витрачання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грошових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 algn="just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коштів. Балансовий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план.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 рік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490">
                <a:tc>
                  <a:txBody>
                    <a:bodyPr/>
                    <a:lstStyle/>
                    <a:p>
                      <a:pPr marL="71120" marR="88773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пе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Платіжний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календар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83870" algn="just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да,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місяць,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квартал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55977" y="696213"/>
            <a:ext cx="8309609" cy="836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80" dirty="0">
                <a:latin typeface="Times New Roman"/>
                <a:cs typeface="Times New Roman"/>
              </a:rPr>
              <a:t> </a:t>
            </a:r>
            <a:r>
              <a:rPr sz="1400" b="1" spc="-10" dirty="0">
                <a:latin typeface="Times New Roman"/>
                <a:cs typeface="Times New Roman"/>
              </a:rPr>
              <a:t>15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sz="1400" b="1" spc="-5" dirty="0">
                <a:latin typeface="Times New Roman"/>
                <a:cs typeface="Times New Roman"/>
              </a:rPr>
              <a:t>ХАРАКТЕРНІ РИСИ </a:t>
            </a:r>
            <a:r>
              <a:rPr sz="1400" b="1" dirty="0">
                <a:latin typeface="Times New Roman"/>
                <a:cs typeface="Times New Roman"/>
              </a:rPr>
              <a:t>ОСНОВНИХ </a:t>
            </a:r>
            <a:r>
              <a:rPr sz="1400" b="1" spc="-5" dirty="0">
                <a:latin typeface="Times New Roman"/>
                <a:cs typeface="Times New Roman"/>
              </a:rPr>
              <a:t>РІЗНОВИДІВ </a:t>
            </a:r>
            <a:r>
              <a:rPr sz="1400" b="1" dirty="0">
                <a:latin typeface="Times New Roman"/>
                <a:cs typeface="Times New Roman"/>
              </a:rPr>
              <a:t>ПЛАНОВИХ </a:t>
            </a:r>
            <a:r>
              <a:rPr sz="1400" b="1" spc="-5" dirty="0">
                <a:latin typeface="Times New Roman"/>
                <a:cs typeface="Times New Roman"/>
              </a:rPr>
              <a:t>КОМПЛЕКСІВ (ПІДСИСТЕМ</a:t>
            </a:r>
            <a:r>
              <a:rPr sz="1400" b="1" dirty="0">
                <a:latin typeface="Times New Roman"/>
                <a:cs typeface="Times New Roman"/>
              </a:rPr>
              <a:t> )</a:t>
            </a:r>
            <a:endParaRPr sz="1400">
              <a:latin typeface="Times New Roman"/>
              <a:cs typeface="Times New Roman"/>
            </a:endParaRPr>
          </a:p>
          <a:p>
            <a:pPr marR="957580" algn="ctr">
              <a:lnSpc>
                <a:spcPct val="100000"/>
              </a:lnSpc>
              <a:spcBef>
                <a:spcPts val="180"/>
              </a:spcBef>
            </a:pPr>
            <a:r>
              <a:rPr sz="1400" b="1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480914"/>
              </p:ext>
            </p:extLst>
          </p:nvPr>
        </p:nvGraphicFramePr>
        <p:xfrm>
          <a:off x="1993900" y="2105025"/>
          <a:ext cx="6858004" cy="47320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0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09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870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72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790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8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2301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5333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2164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2825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9021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7380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02853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7380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91576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74953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5171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23697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52895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21646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51033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75636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</a:tblGrid>
              <a:tr h="223520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>
                        <a:lnSpc>
                          <a:spcPts val="157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аз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</a:pPr>
                      <a:r>
                        <a:rPr sz="1400" dirty="0" err="1" smtClean="0">
                          <a:latin typeface="Times New Roman"/>
                          <a:cs typeface="Times New Roman"/>
                        </a:rPr>
                        <a:t>Сфер</a:t>
                      </a:r>
                      <a:r>
                        <a:rPr lang="uk-UA" sz="1400" dirty="0" smtClean="0">
                          <a:latin typeface="Times New Roman"/>
                          <a:cs typeface="Times New Roman"/>
                        </a:rPr>
                        <a:t>а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Ст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пінь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</a:pP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д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чн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ість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Ка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да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329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1905">
                        <a:lnSpc>
                          <a:spcPts val="16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рі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иду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хо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 marL="7620">
                        <a:lnSpc>
                          <a:spcPts val="16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деталізації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ро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об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gridSpan="5">
                  <a:txBody>
                    <a:bodyPr/>
                    <a:lstStyle/>
                    <a:p>
                      <a:pPr marL="2540">
                        <a:lnSpc>
                          <a:spcPts val="1635"/>
                        </a:lnSpc>
                        <a:spcBef>
                          <a:spcPts val="5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ан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ван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635"/>
                        </a:lnSpc>
                        <a:spcBef>
                          <a:spcPts val="6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аме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рів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rowSpan="2"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635"/>
                        </a:lnSpc>
                        <a:spcBef>
                          <a:spcPts val="3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пе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рі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од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T w="38100">
                      <a:solidFill>
                        <a:srgbClr val="FFFFFF"/>
                      </a:solidFill>
                      <a:prstDash val="solid"/>
                    </a:lnT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40"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980">
                <a:tc gridSpan="7"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Генеральне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цільове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667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Основні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цілі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413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Низький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За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потребою,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періодично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3-5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років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835">
                <a:tc gridSpan="7"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Стратегічне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667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Конкретизовані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цілі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413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Середній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Періодично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або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286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безперервно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3-5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років</a:t>
                      </a:r>
                      <a:r>
                        <a:rPr sz="14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2865" marR="391795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річним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ро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од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 gridSpan="7"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Тактичне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667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Функціональні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напрями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413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Високий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Безперервно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3422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Річний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84455" marR="81280" algn="ctr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квар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ал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ним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розподілом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8055">
                <a:tc gridSpan="7"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Оперативно-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календарне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667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Виробнича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програма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413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Високий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рівні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4135" marR="208915">
                        <a:lnSpc>
                          <a:spcPts val="1850"/>
                        </a:lnSpc>
                        <a:spcBef>
                          <a:spcPts val="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елементів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вироб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ицт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Безперервно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Річний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2865" marR="57785">
                        <a:lnSpc>
                          <a:spcPct val="110100"/>
                        </a:lnSpc>
                        <a:spcBef>
                          <a:spcPts val="1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квар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ал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ь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ним,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помісячним  розподілом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200">
                <a:tc gridSpan="7">
                  <a:txBody>
                    <a:bodyPr/>
                    <a:lstStyle/>
                    <a:p>
                      <a:pPr marL="7112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Бізнес-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планування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667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Підприємницька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667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ідея,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проект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413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Визначається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4135" marR="325755">
                        <a:lnSpc>
                          <a:spcPct val="11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масшт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бом  проекту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5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Неперіодично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6286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Термін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2865" marR="526415">
                        <a:lnSpc>
                          <a:spcPct val="11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реалі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з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ц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ії  проекту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70246" y="6427419"/>
            <a:ext cx="19608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Рис. Логіка</a:t>
            </a:r>
            <a:r>
              <a:rPr sz="1400" b="1" spc="-3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382767" y="769620"/>
            <a:ext cx="2584704" cy="3611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4291" y="1357884"/>
            <a:ext cx="2581656" cy="3611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90388" y="4224528"/>
            <a:ext cx="2583180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82767" y="3672840"/>
            <a:ext cx="2583180" cy="35966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82767" y="3084576"/>
            <a:ext cx="2583180" cy="3596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82767" y="2523744"/>
            <a:ext cx="2583180" cy="3596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384291" y="1909572"/>
            <a:ext cx="2581656" cy="48006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5550534" y="793749"/>
            <a:ext cx="2254250" cy="393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2905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Місія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підприємства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20370">
              <a:lnSpc>
                <a:spcPct val="258599"/>
              </a:lnSpc>
              <a:spcBef>
                <a:spcPts val="290"/>
              </a:spcBef>
            </a:pPr>
            <a:r>
              <a:rPr sz="1400" spc="-5" dirty="0">
                <a:latin typeface="Times New Roman"/>
                <a:cs typeface="Times New Roman"/>
              </a:rPr>
              <a:t>Цілі підприємства  </a:t>
            </a:r>
            <a:r>
              <a:rPr sz="1400" dirty="0">
                <a:latin typeface="Times New Roman"/>
                <a:cs typeface="Times New Roman"/>
              </a:rPr>
              <a:t>Оцінка і </a:t>
            </a:r>
            <a:r>
              <a:rPr sz="1400" spc="-5" dirty="0">
                <a:latin typeface="Times New Roman"/>
                <a:cs typeface="Times New Roman"/>
              </a:rPr>
              <a:t>аналіз зовнішнього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400" spc="-5" dirty="0">
                <a:latin typeface="Times New Roman"/>
                <a:cs typeface="Times New Roman"/>
              </a:rPr>
              <a:t>внутрішнього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середовища</a:t>
            </a:r>
            <a:endParaRPr sz="1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310"/>
              </a:spcBef>
            </a:pPr>
            <a:r>
              <a:rPr sz="1400" spc="-5" dirty="0">
                <a:latin typeface="Times New Roman"/>
                <a:cs typeface="Times New Roman"/>
              </a:rPr>
              <a:t>Вибір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стратегій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10"/>
              </a:spcBef>
            </a:pPr>
            <a:r>
              <a:rPr sz="1400" spc="-5" dirty="0">
                <a:latin typeface="Times New Roman"/>
                <a:cs typeface="Times New Roman"/>
              </a:rPr>
              <a:t>Довгострокове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планування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225"/>
              </a:spcBef>
            </a:pPr>
            <a:r>
              <a:rPr sz="1400" spc="-5" dirty="0">
                <a:latin typeface="Times New Roman"/>
                <a:cs typeface="Times New Roman"/>
              </a:rPr>
              <a:t>Розробка тактики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 dirty="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945"/>
              </a:spcBef>
            </a:pPr>
            <a:r>
              <a:rPr sz="1400" spc="-5" dirty="0">
                <a:latin typeface="Times New Roman"/>
                <a:cs typeface="Times New Roman"/>
              </a:rPr>
              <a:t>Середньострокове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</a:p>
          <a:p>
            <a:pPr marL="13970" algn="ctr">
              <a:lnSpc>
                <a:spcPct val="100000"/>
              </a:lnSpc>
              <a:spcBef>
                <a:spcPts val="165"/>
              </a:spcBef>
            </a:pPr>
            <a:r>
              <a:rPr sz="1400" dirty="0">
                <a:latin typeface="Times New Roman"/>
                <a:cs typeface="Times New Roman"/>
              </a:rPr>
              <a:t>короткострокове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планування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23026" y="5609082"/>
            <a:ext cx="2583180" cy="36118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394959" y="4892040"/>
            <a:ext cx="2571115" cy="554990"/>
          </a:xfrm>
          <a:custGeom>
            <a:avLst/>
            <a:gdLst/>
            <a:ahLst/>
            <a:cxnLst/>
            <a:rect l="l" t="t" r="r" b="b"/>
            <a:pathLst>
              <a:path w="2571115" h="554989">
                <a:moveTo>
                  <a:pt x="0" y="277368"/>
                </a:moveTo>
                <a:lnTo>
                  <a:pt x="17989" y="230870"/>
                </a:lnTo>
                <a:lnTo>
                  <a:pt x="49067" y="201216"/>
                </a:lnTo>
                <a:lnTo>
                  <a:pt x="94399" y="172858"/>
                </a:lnTo>
                <a:lnTo>
                  <a:pt x="153116" y="145982"/>
                </a:lnTo>
                <a:lnTo>
                  <a:pt x="224352" y="120776"/>
                </a:lnTo>
                <a:lnTo>
                  <a:pt x="264392" y="108858"/>
                </a:lnTo>
                <a:lnTo>
                  <a:pt x="307237" y="97428"/>
                </a:lnTo>
                <a:lnTo>
                  <a:pt x="352776" y="86508"/>
                </a:lnTo>
                <a:lnTo>
                  <a:pt x="400902" y="76124"/>
                </a:lnTo>
                <a:lnTo>
                  <a:pt x="451507" y="66297"/>
                </a:lnTo>
                <a:lnTo>
                  <a:pt x="504481" y="57052"/>
                </a:lnTo>
                <a:lnTo>
                  <a:pt x="559716" y="48412"/>
                </a:lnTo>
                <a:lnTo>
                  <a:pt x="617104" y="40401"/>
                </a:lnTo>
                <a:lnTo>
                  <a:pt x="676536" y="33041"/>
                </a:lnTo>
                <a:lnTo>
                  <a:pt x="737903" y="26356"/>
                </a:lnTo>
                <a:lnTo>
                  <a:pt x="801097" y="20370"/>
                </a:lnTo>
                <a:lnTo>
                  <a:pt x="866010" y="15106"/>
                </a:lnTo>
                <a:lnTo>
                  <a:pt x="932532" y="10588"/>
                </a:lnTo>
                <a:lnTo>
                  <a:pt x="1000556" y="6839"/>
                </a:lnTo>
                <a:lnTo>
                  <a:pt x="1069973" y="3882"/>
                </a:lnTo>
                <a:lnTo>
                  <a:pt x="1140673" y="1741"/>
                </a:lnTo>
                <a:lnTo>
                  <a:pt x="1212550" y="439"/>
                </a:lnTo>
                <a:lnTo>
                  <a:pt x="1285493" y="0"/>
                </a:lnTo>
                <a:lnTo>
                  <a:pt x="1358437" y="439"/>
                </a:lnTo>
                <a:lnTo>
                  <a:pt x="1430314" y="1741"/>
                </a:lnTo>
                <a:lnTo>
                  <a:pt x="1501014" y="3882"/>
                </a:lnTo>
                <a:lnTo>
                  <a:pt x="1570431" y="6839"/>
                </a:lnTo>
                <a:lnTo>
                  <a:pt x="1638455" y="10588"/>
                </a:lnTo>
                <a:lnTo>
                  <a:pt x="1704977" y="15106"/>
                </a:lnTo>
                <a:lnTo>
                  <a:pt x="1769890" y="20370"/>
                </a:lnTo>
                <a:lnTo>
                  <a:pt x="1833084" y="26356"/>
                </a:lnTo>
                <a:lnTo>
                  <a:pt x="1894451" y="33041"/>
                </a:lnTo>
                <a:lnTo>
                  <a:pt x="1953883" y="40401"/>
                </a:lnTo>
                <a:lnTo>
                  <a:pt x="2011271" y="48412"/>
                </a:lnTo>
                <a:lnTo>
                  <a:pt x="2066506" y="57052"/>
                </a:lnTo>
                <a:lnTo>
                  <a:pt x="2119480" y="66297"/>
                </a:lnTo>
                <a:lnTo>
                  <a:pt x="2170085" y="76124"/>
                </a:lnTo>
                <a:lnTo>
                  <a:pt x="2218211" y="86508"/>
                </a:lnTo>
                <a:lnTo>
                  <a:pt x="2263750" y="97428"/>
                </a:lnTo>
                <a:lnTo>
                  <a:pt x="2306595" y="108858"/>
                </a:lnTo>
                <a:lnTo>
                  <a:pt x="2346635" y="120776"/>
                </a:lnTo>
                <a:lnTo>
                  <a:pt x="2383763" y="133159"/>
                </a:lnTo>
                <a:lnTo>
                  <a:pt x="2448849" y="159223"/>
                </a:lnTo>
                <a:lnTo>
                  <a:pt x="2500982" y="186863"/>
                </a:lnTo>
                <a:lnTo>
                  <a:pt x="2539295" y="215893"/>
                </a:lnTo>
                <a:lnTo>
                  <a:pt x="2562920" y="246123"/>
                </a:lnTo>
                <a:lnTo>
                  <a:pt x="2570988" y="277368"/>
                </a:lnTo>
                <a:lnTo>
                  <a:pt x="2568952" y="293105"/>
                </a:lnTo>
                <a:lnTo>
                  <a:pt x="2539295" y="338842"/>
                </a:lnTo>
                <a:lnTo>
                  <a:pt x="2500982" y="367872"/>
                </a:lnTo>
                <a:lnTo>
                  <a:pt x="2448849" y="395512"/>
                </a:lnTo>
                <a:lnTo>
                  <a:pt x="2383763" y="421576"/>
                </a:lnTo>
                <a:lnTo>
                  <a:pt x="2346635" y="433959"/>
                </a:lnTo>
                <a:lnTo>
                  <a:pt x="2306595" y="445877"/>
                </a:lnTo>
                <a:lnTo>
                  <a:pt x="2263750" y="457307"/>
                </a:lnTo>
                <a:lnTo>
                  <a:pt x="2218211" y="468227"/>
                </a:lnTo>
                <a:lnTo>
                  <a:pt x="2170085" y="478611"/>
                </a:lnTo>
                <a:lnTo>
                  <a:pt x="2119480" y="488438"/>
                </a:lnTo>
                <a:lnTo>
                  <a:pt x="2066506" y="497683"/>
                </a:lnTo>
                <a:lnTo>
                  <a:pt x="2011271" y="506323"/>
                </a:lnTo>
                <a:lnTo>
                  <a:pt x="1953883" y="514334"/>
                </a:lnTo>
                <a:lnTo>
                  <a:pt x="1894451" y="521694"/>
                </a:lnTo>
                <a:lnTo>
                  <a:pt x="1833084" y="528379"/>
                </a:lnTo>
                <a:lnTo>
                  <a:pt x="1769890" y="534365"/>
                </a:lnTo>
                <a:lnTo>
                  <a:pt x="1704977" y="539629"/>
                </a:lnTo>
                <a:lnTo>
                  <a:pt x="1638455" y="544147"/>
                </a:lnTo>
                <a:lnTo>
                  <a:pt x="1570431" y="547896"/>
                </a:lnTo>
                <a:lnTo>
                  <a:pt x="1501014" y="550853"/>
                </a:lnTo>
                <a:lnTo>
                  <a:pt x="1430314" y="552994"/>
                </a:lnTo>
                <a:lnTo>
                  <a:pt x="1358437" y="554296"/>
                </a:lnTo>
                <a:lnTo>
                  <a:pt x="1285493" y="554736"/>
                </a:lnTo>
                <a:lnTo>
                  <a:pt x="1212550" y="554296"/>
                </a:lnTo>
                <a:lnTo>
                  <a:pt x="1140673" y="552994"/>
                </a:lnTo>
                <a:lnTo>
                  <a:pt x="1069973" y="550853"/>
                </a:lnTo>
                <a:lnTo>
                  <a:pt x="1000556" y="547896"/>
                </a:lnTo>
                <a:lnTo>
                  <a:pt x="932532" y="544147"/>
                </a:lnTo>
                <a:lnTo>
                  <a:pt x="866010" y="539629"/>
                </a:lnTo>
                <a:lnTo>
                  <a:pt x="801097" y="534365"/>
                </a:lnTo>
                <a:lnTo>
                  <a:pt x="737903" y="528379"/>
                </a:lnTo>
                <a:lnTo>
                  <a:pt x="676536" y="521694"/>
                </a:lnTo>
                <a:lnTo>
                  <a:pt x="617104" y="514334"/>
                </a:lnTo>
                <a:lnTo>
                  <a:pt x="559716" y="506323"/>
                </a:lnTo>
                <a:lnTo>
                  <a:pt x="504481" y="497683"/>
                </a:lnTo>
                <a:lnTo>
                  <a:pt x="451507" y="488438"/>
                </a:lnTo>
                <a:lnTo>
                  <a:pt x="400902" y="478611"/>
                </a:lnTo>
                <a:lnTo>
                  <a:pt x="352776" y="468227"/>
                </a:lnTo>
                <a:lnTo>
                  <a:pt x="307237" y="457307"/>
                </a:lnTo>
                <a:lnTo>
                  <a:pt x="264392" y="445877"/>
                </a:lnTo>
                <a:lnTo>
                  <a:pt x="224352" y="433959"/>
                </a:lnTo>
                <a:lnTo>
                  <a:pt x="187224" y="421576"/>
                </a:lnTo>
                <a:lnTo>
                  <a:pt x="122138" y="395512"/>
                </a:lnTo>
                <a:lnTo>
                  <a:pt x="70005" y="367872"/>
                </a:lnTo>
                <a:lnTo>
                  <a:pt x="31692" y="338842"/>
                </a:lnTo>
                <a:lnTo>
                  <a:pt x="8067" y="308612"/>
                </a:lnTo>
                <a:lnTo>
                  <a:pt x="0" y="277368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779008" y="5020055"/>
            <a:ext cx="1804415" cy="2987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015609" y="5043297"/>
            <a:ext cx="13322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Реалізація</a:t>
            </a:r>
            <a:r>
              <a:rPr sz="1400" spc="-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планів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36748" y="4457700"/>
            <a:ext cx="1629155" cy="79857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055366" y="4651629"/>
            <a:ext cx="139192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Корегуючі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заходи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50564" y="949452"/>
            <a:ext cx="0" cy="3513454"/>
          </a:xfrm>
          <a:custGeom>
            <a:avLst/>
            <a:gdLst/>
            <a:ahLst/>
            <a:cxnLst/>
            <a:rect l="l" t="t" r="r" b="b"/>
            <a:pathLst>
              <a:path h="3513454">
                <a:moveTo>
                  <a:pt x="0" y="351320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750564" y="5789676"/>
            <a:ext cx="1638300" cy="635"/>
          </a:xfrm>
          <a:custGeom>
            <a:avLst/>
            <a:gdLst/>
            <a:ahLst/>
            <a:cxnLst/>
            <a:rect l="l" t="t" r="r" b="b"/>
            <a:pathLst>
              <a:path w="1638300" h="635">
                <a:moveTo>
                  <a:pt x="1638046" y="126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698875" y="5250179"/>
            <a:ext cx="103505" cy="539750"/>
          </a:xfrm>
          <a:custGeom>
            <a:avLst/>
            <a:gdLst/>
            <a:ahLst/>
            <a:cxnLst/>
            <a:rect l="l" t="t" r="r" b="b"/>
            <a:pathLst>
              <a:path w="103504" h="539750">
                <a:moveTo>
                  <a:pt x="51688" y="25109"/>
                </a:moveTo>
                <a:lnTo>
                  <a:pt x="45338" y="35995"/>
                </a:lnTo>
                <a:lnTo>
                  <a:pt x="45338" y="539368"/>
                </a:lnTo>
                <a:lnTo>
                  <a:pt x="58038" y="539368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504" h="539750">
                <a:moveTo>
                  <a:pt x="51688" y="0"/>
                </a:moveTo>
                <a:lnTo>
                  <a:pt x="0" y="88645"/>
                </a:lnTo>
                <a:lnTo>
                  <a:pt x="1015" y="92455"/>
                </a:lnTo>
                <a:lnTo>
                  <a:pt x="7112" y="96011"/>
                </a:lnTo>
                <a:lnTo>
                  <a:pt x="10922" y="94995"/>
                </a:lnTo>
                <a:lnTo>
                  <a:pt x="45338" y="35995"/>
                </a:lnTo>
                <a:lnTo>
                  <a:pt x="45338" y="12572"/>
                </a:lnTo>
                <a:lnTo>
                  <a:pt x="59020" y="12572"/>
                </a:lnTo>
                <a:lnTo>
                  <a:pt x="51688" y="0"/>
                </a:lnTo>
                <a:close/>
              </a:path>
              <a:path w="103504" h="539750">
                <a:moveTo>
                  <a:pt x="59020" y="12572"/>
                </a:moveTo>
                <a:lnTo>
                  <a:pt x="58038" y="12572"/>
                </a:lnTo>
                <a:lnTo>
                  <a:pt x="58038" y="35995"/>
                </a:lnTo>
                <a:lnTo>
                  <a:pt x="92455" y="94995"/>
                </a:lnTo>
                <a:lnTo>
                  <a:pt x="96265" y="96011"/>
                </a:lnTo>
                <a:lnTo>
                  <a:pt x="102362" y="92455"/>
                </a:lnTo>
                <a:lnTo>
                  <a:pt x="103377" y="88645"/>
                </a:lnTo>
                <a:lnTo>
                  <a:pt x="59020" y="12572"/>
                </a:lnTo>
                <a:close/>
              </a:path>
              <a:path w="103504" h="539750">
                <a:moveTo>
                  <a:pt x="58038" y="12572"/>
                </a:moveTo>
                <a:lnTo>
                  <a:pt x="45338" y="12572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7"/>
                </a:lnTo>
                <a:lnTo>
                  <a:pt x="58038" y="15747"/>
                </a:lnTo>
                <a:lnTo>
                  <a:pt x="58038" y="12572"/>
                </a:lnTo>
                <a:close/>
              </a:path>
              <a:path w="103504" h="539750">
                <a:moveTo>
                  <a:pt x="58038" y="15747"/>
                </a:moveTo>
                <a:lnTo>
                  <a:pt x="57150" y="15747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7"/>
                </a:lnTo>
                <a:close/>
              </a:path>
              <a:path w="103504" h="539750">
                <a:moveTo>
                  <a:pt x="57150" y="15747"/>
                </a:moveTo>
                <a:lnTo>
                  <a:pt x="46227" y="15747"/>
                </a:lnTo>
                <a:lnTo>
                  <a:pt x="51688" y="25109"/>
                </a:lnTo>
                <a:lnTo>
                  <a:pt x="57150" y="157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750564" y="897763"/>
            <a:ext cx="1638935" cy="103505"/>
          </a:xfrm>
          <a:custGeom>
            <a:avLst/>
            <a:gdLst/>
            <a:ahLst/>
            <a:cxnLst/>
            <a:rect l="l" t="t" r="r" b="b"/>
            <a:pathLst>
              <a:path w="1638935" h="103505">
                <a:moveTo>
                  <a:pt x="1613444" y="51689"/>
                </a:moveTo>
                <a:lnTo>
                  <a:pt x="1543558" y="92455"/>
                </a:lnTo>
                <a:lnTo>
                  <a:pt x="1542541" y="96266"/>
                </a:lnTo>
                <a:lnTo>
                  <a:pt x="1546098" y="102361"/>
                </a:lnTo>
                <a:lnTo>
                  <a:pt x="1549908" y="103377"/>
                </a:lnTo>
                <a:lnTo>
                  <a:pt x="1627663" y="58039"/>
                </a:lnTo>
                <a:lnTo>
                  <a:pt x="1625981" y="58039"/>
                </a:lnTo>
                <a:lnTo>
                  <a:pt x="1625981" y="57150"/>
                </a:lnTo>
                <a:lnTo>
                  <a:pt x="1622806" y="57150"/>
                </a:lnTo>
                <a:lnTo>
                  <a:pt x="1613444" y="51689"/>
                </a:lnTo>
                <a:close/>
              </a:path>
              <a:path w="1638935" h="103505">
                <a:moveTo>
                  <a:pt x="1602558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1602558" y="58039"/>
                </a:lnTo>
                <a:lnTo>
                  <a:pt x="1613444" y="51689"/>
                </a:lnTo>
                <a:lnTo>
                  <a:pt x="1602558" y="45339"/>
                </a:lnTo>
                <a:close/>
              </a:path>
              <a:path w="1638935" h="103505">
                <a:moveTo>
                  <a:pt x="1627663" y="45339"/>
                </a:moveTo>
                <a:lnTo>
                  <a:pt x="1625981" y="45339"/>
                </a:lnTo>
                <a:lnTo>
                  <a:pt x="1625981" y="58039"/>
                </a:lnTo>
                <a:lnTo>
                  <a:pt x="1627663" y="58039"/>
                </a:lnTo>
                <a:lnTo>
                  <a:pt x="1638553" y="51689"/>
                </a:lnTo>
                <a:lnTo>
                  <a:pt x="1627663" y="45339"/>
                </a:lnTo>
                <a:close/>
              </a:path>
              <a:path w="1638935" h="103505">
                <a:moveTo>
                  <a:pt x="1622806" y="46227"/>
                </a:moveTo>
                <a:lnTo>
                  <a:pt x="1613444" y="51689"/>
                </a:lnTo>
                <a:lnTo>
                  <a:pt x="1622806" y="57150"/>
                </a:lnTo>
                <a:lnTo>
                  <a:pt x="1622806" y="46227"/>
                </a:lnTo>
                <a:close/>
              </a:path>
              <a:path w="1638935" h="103505">
                <a:moveTo>
                  <a:pt x="1625981" y="46227"/>
                </a:moveTo>
                <a:lnTo>
                  <a:pt x="1622806" y="46227"/>
                </a:lnTo>
                <a:lnTo>
                  <a:pt x="1622806" y="57150"/>
                </a:lnTo>
                <a:lnTo>
                  <a:pt x="1625981" y="57150"/>
                </a:lnTo>
                <a:lnTo>
                  <a:pt x="1625981" y="46227"/>
                </a:lnTo>
                <a:close/>
              </a:path>
              <a:path w="1638935" h="103505">
                <a:moveTo>
                  <a:pt x="1549908" y="0"/>
                </a:moveTo>
                <a:lnTo>
                  <a:pt x="1546098" y="1016"/>
                </a:lnTo>
                <a:lnTo>
                  <a:pt x="1542541" y="7111"/>
                </a:lnTo>
                <a:lnTo>
                  <a:pt x="1543558" y="10922"/>
                </a:lnTo>
                <a:lnTo>
                  <a:pt x="1613444" y="51689"/>
                </a:lnTo>
                <a:lnTo>
                  <a:pt x="1622806" y="46227"/>
                </a:lnTo>
                <a:lnTo>
                  <a:pt x="1625981" y="46227"/>
                </a:lnTo>
                <a:lnTo>
                  <a:pt x="1625981" y="45339"/>
                </a:lnTo>
                <a:lnTo>
                  <a:pt x="1627663" y="45339"/>
                </a:lnTo>
                <a:lnTo>
                  <a:pt x="15499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750564" y="1486027"/>
            <a:ext cx="1638300" cy="103505"/>
          </a:xfrm>
          <a:custGeom>
            <a:avLst/>
            <a:gdLst/>
            <a:ahLst/>
            <a:cxnLst/>
            <a:rect l="l" t="t" r="r" b="b"/>
            <a:pathLst>
              <a:path w="1638300" h="103505">
                <a:moveTo>
                  <a:pt x="1613063" y="51688"/>
                </a:moveTo>
                <a:lnTo>
                  <a:pt x="1543177" y="92456"/>
                </a:lnTo>
                <a:lnTo>
                  <a:pt x="1542161" y="96265"/>
                </a:lnTo>
                <a:lnTo>
                  <a:pt x="1545716" y="102362"/>
                </a:lnTo>
                <a:lnTo>
                  <a:pt x="1549653" y="103377"/>
                </a:lnTo>
                <a:lnTo>
                  <a:pt x="1627409" y="58038"/>
                </a:lnTo>
                <a:lnTo>
                  <a:pt x="1625600" y="58038"/>
                </a:lnTo>
                <a:lnTo>
                  <a:pt x="1625600" y="57150"/>
                </a:lnTo>
                <a:lnTo>
                  <a:pt x="1622425" y="57150"/>
                </a:lnTo>
                <a:lnTo>
                  <a:pt x="1613063" y="51688"/>
                </a:lnTo>
                <a:close/>
              </a:path>
              <a:path w="1638300" h="103505">
                <a:moveTo>
                  <a:pt x="160217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602177" y="58038"/>
                </a:lnTo>
                <a:lnTo>
                  <a:pt x="1613063" y="51688"/>
                </a:lnTo>
                <a:lnTo>
                  <a:pt x="1602177" y="45338"/>
                </a:lnTo>
                <a:close/>
              </a:path>
              <a:path w="1638300" h="103505">
                <a:moveTo>
                  <a:pt x="1627409" y="45338"/>
                </a:moveTo>
                <a:lnTo>
                  <a:pt x="1625600" y="45338"/>
                </a:lnTo>
                <a:lnTo>
                  <a:pt x="1625600" y="58038"/>
                </a:lnTo>
                <a:lnTo>
                  <a:pt x="1627409" y="58038"/>
                </a:lnTo>
                <a:lnTo>
                  <a:pt x="1638300" y="51688"/>
                </a:lnTo>
                <a:lnTo>
                  <a:pt x="1627409" y="45338"/>
                </a:lnTo>
                <a:close/>
              </a:path>
              <a:path w="1638300" h="103505">
                <a:moveTo>
                  <a:pt x="1622425" y="46227"/>
                </a:moveTo>
                <a:lnTo>
                  <a:pt x="1613063" y="51688"/>
                </a:lnTo>
                <a:lnTo>
                  <a:pt x="1622425" y="57150"/>
                </a:lnTo>
                <a:lnTo>
                  <a:pt x="1622425" y="46227"/>
                </a:lnTo>
                <a:close/>
              </a:path>
              <a:path w="1638300" h="103505">
                <a:moveTo>
                  <a:pt x="1625600" y="46227"/>
                </a:moveTo>
                <a:lnTo>
                  <a:pt x="1622425" y="46227"/>
                </a:lnTo>
                <a:lnTo>
                  <a:pt x="1622425" y="57150"/>
                </a:lnTo>
                <a:lnTo>
                  <a:pt x="1625600" y="57150"/>
                </a:lnTo>
                <a:lnTo>
                  <a:pt x="1625600" y="46227"/>
                </a:lnTo>
                <a:close/>
              </a:path>
              <a:path w="1638300" h="103505">
                <a:moveTo>
                  <a:pt x="1549653" y="0"/>
                </a:moveTo>
                <a:lnTo>
                  <a:pt x="1545716" y="1015"/>
                </a:lnTo>
                <a:lnTo>
                  <a:pt x="1542161" y="7112"/>
                </a:lnTo>
                <a:lnTo>
                  <a:pt x="1543177" y="10922"/>
                </a:lnTo>
                <a:lnTo>
                  <a:pt x="1613063" y="51688"/>
                </a:lnTo>
                <a:lnTo>
                  <a:pt x="1622425" y="46227"/>
                </a:lnTo>
                <a:lnTo>
                  <a:pt x="1625600" y="46227"/>
                </a:lnTo>
                <a:lnTo>
                  <a:pt x="1625600" y="45338"/>
                </a:lnTo>
                <a:lnTo>
                  <a:pt x="1627409" y="45338"/>
                </a:lnTo>
                <a:lnTo>
                  <a:pt x="15496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758184" y="2071243"/>
            <a:ext cx="1638300" cy="103505"/>
          </a:xfrm>
          <a:custGeom>
            <a:avLst/>
            <a:gdLst/>
            <a:ahLst/>
            <a:cxnLst/>
            <a:rect l="l" t="t" r="r" b="b"/>
            <a:pathLst>
              <a:path w="1638300" h="103505">
                <a:moveTo>
                  <a:pt x="1613063" y="51689"/>
                </a:moveTo>
                <a:lnTo>
                  <a:pt x="1543177" y="92456"/>
                </a:lnTo>
                <a:lnTo>
                  <a:pt x="1542161" y="96266"/>
                </a:lnTo>
                <a:lnTo>
                  <a:pt x="1545716" y="102362"/>
                </a:lnTo>
                <a:lnTo>
                  <a:pt x="1549653" y="103378"/>
                </a:lnTo>
                <a:lnTo>
                  <a:pt x="1627409" y="58038"/>
                </a:lnTo>
                <a:lnTo>
                  <a:pt x="1625600" y="58038"/>
                </a:lnTo>
                <a:lnTo>
                  <a:pt x="1625600" y="57150"/>
                </a:lnTo>
                <a:lnTo>
                  <a:pt x="1622425" y="57150"/>
                </a:lnTo>
                <a:lnTo>
                  <a:pt x="1613063" y="51689"/>
                </a:lnTo>
                <a:close/>
              </a:path>
              <a:path w="1638300" h="103505">
                <a:moveTo>
                  <a:pt x="160217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602177" y="58038"/>
                </a:lnTo>
                <a:lnTo>
                  <a:pt x="1613063" y="51689"/>
                </a:lnTo>
                <a:lnTo>
                  <a:pt x="1602177" y="45338"/>
                </a:lnTo>
                <a:close/>
              </a:path>
              <a:path w="1638300" h="103505">
                <a:moveTo>
                  <a:pt x="1627409" y="45338"/>
                </a:moveTo>
                <a:lnTo>
                  <a:pt x="1625600" y="45338"/>
                </a:lnTo>
                <a:lnTo>
                  <a:pt x="1625600" y="58038"/>
                </a:lnTo>
                <a:lnTo>
                  <a:pt x="1627409" y="58038"/>
                </a:lnTo>
                <a:lnTo>
                  <a:pt x="1638299" y="51689"/>
                </a:lnTo>
                <a:lnTo>
                  <a:pt x="1627409" y="45338"/>
                </a:lnTo>
                <a:close/>
              </a:path>
              <a:path w="1638300" h="103505">
                <a:moveTo>
                  <a:pt x="1622425" y="46228"/>
                </a:moveTo>
                <a:lnTo>
                  <a:pt x="1613063" y="51689"/>
                </a:lnTo>
                <a:lnTo>
                  <a:pt x="1622425" y="57150"/>
                </a:lnTo>
                <a:lnTo>
                  <a:pt x="1622425" y="46228"/>
                </a:lnTo>
                <a:close/>
              </a:path>
              <a:path w="1638300" h="103505">
                <a:moveTo>
                  <a:pt x="1625600" y="46228"/>
                </a:moveTo>
                <a:lnTo>
                  <a:pt x="1622425" y="46228"/>
                </a:lnTo>
                <a:lnTo>
                  <a:pt x="1622425" y="57150"/>
                </a:lnTo>
                <a:lnTo>
                  <a:pt x="1625600" y="57150"/>
                </a:lnTo>
                <a:lnTo>
                  <a:pt x="1625600" y="46228"/>
                </a:lnTo>
                <a:close/>
              </a:path>
              <a:path w="1638300" h="103505">
                <a:moveTo>
                  <a:pt x="1549653" y="0"/>
                </a:moveTo>
                <a:lnTo>
                  <a:pt x="1545716" y="1016"/>
                </a:lnTo>
                <a:lnTo>
                  <a:pt x="1542161" y="7112"/>
                </a:lnTo>
                <a:lnTo>
                  <a:pt x="1543177" y="10922"/>
                </a:lnTo>
                <a:lnTo>
                  <a:pt x="1613063" y="51689"/>
                </a:lnTo>
                <a:lnTo>
                  <a:pt x="1622425" y="46228"/>
                </a:lnTo>
                <a:lnTo>
                  <a:pt x="1625600" y="46228"/>
                </a:lnTo>
                <a:lnTo>
                  <a:pt x="1625600" y="45338"/>
                </a:lnTo>
                <a:lnTo>
                  <a:pt x="1627409" y="45338"/>
                </a:lnTo>
                <a:lnTo>
                  <a:pt x="15496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729228" y="2642743"/>
            <a:ext cx="1638300" cy="103505"/>
          </a:xfrm>
          <a:custGeom>
            <a:avLst/>
            <a:gdLst/>
            <a:ahLst/>
            <a:cxnLst/>
            <a:rect l="l" t="t" r="r" b="b"/>
            <a:pathLst>
              <a:path w="1638300" h="103505">
                <a:moveTo>
                  <a:pt x="1613063" y="51689"/>
                </a:moveTo>
                <a:lnTo>
                  <a:pt x="1543177" y="92456"/>
                </a:lnTo>
                <a:lnTo>
                  <a:pt x="1542161" y="96266"/>
                </a:lnTo>
                <a:lnTo>
                  <a:pt x="1545717" y="102362"/>
                </a:lnTo>
                <a:lnTo>
                  <a:pt x="1549654" y="103378"/>
                </a:lnTo>
                <a:lnTo>
                  <a:pt x="1627409" y="58038"/>
                </a:lnTo>
                <a:lnTo>
                  <a:pt x="1625600" y="58038"/>
                </a:lnTo>
                <a:lnTo>
                  <a:pt x="1625600" y="57150"/>
                </a:lnTo>
                <a:lnTo>
                  <a:pt x="1622425" y="57150"/>
                </a:lnTo>
                <a:lnTo>
                  <a:pt x="1613063" y="51689"/>
                </a:lnTo>
                <a:close/>
              </a:path>
              <a:path w="1638300" h="103505">
                <a:moveTo>
                  <a:pt x="160217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602177" y="58038"/>
                </a:lnTo>
                <a:lnTo>
                  <a:pt x="1613063" y="51689"/>
                </a:lnTo>
                <a:lnTo>
                  <a:pt x="1602177" y="45338"/>
                </a:lnTo>
                <a:close/>
              </a:path>
              <a:path w="1638300" h="103505">
                <a:moveTo>
                  <a:pt x="1627409" y="45338"/>
                </a:moveTo>
                <a:lnTo>
                  <a:pt x="1625600" y="45338"/>
                </a:lnTo>
                <a:lnTo>
                  <a:pt x="1625600" y="58038"/>
                </a:lnTo>
                <a:lnTo>
                  <a:pt x="1627409" y="58038"/>
                </a:lnTo>
                <a:lnTo>
                  <a:pt x="1638299" y="51689"/>
                </a:lnTo>
                <a:lnTo>
                  <a:pt x="1627409" y="45338"/>
                </a:lnTo>
                <a:close/>
              </a:path>
              <a:path w="1638300" h="103505">
                <a:moveTo>
                  <a:pt x="1622425" y="46228"/>
                </a:moveTo>
                <a:lnTo>
                  <a:pt x="1613063" y="51689"/>
                </a:lnTo>
                <a:lnTo>
                  <a:pt x="1622425" y="57150"/>
                </a:lnTo>
                <a:lnTo>
                  <a:pt x="1622425" y="46228"/>
                </a:lnTo>
                <a:close/>
              </a:path>
              <a:path w="1638300" h="103505">
                <a:moveTo>
                  <a:pt x="1625600" y="46228"/>
                </a:moveTo>
                <a:lnTo>
                  <a:pt x="1622425" y="46228"/>
                </a:lnTo>
                <a:lnTo>
                  <a:pt x="1622425" y="57150"/>
                </a:lnTo>
                <a:lnTo>
                  <a:pt x="1625600" y="57150"/>
                </a:lnTo>
                <a:lnTo>
                  <a:pt x="1625600" y="46228"/>
                </a:lnTo>
                <a:close/>
              </a:path>
              <a:path w="1638300" h="103505">
                <a:moveTo>
                  <a:pt x="1549654" y="0"/>
                </a:moveTo>
                <a:lnTo>
                  <a:pt x="1545717" y="1016"/>
                </a:lnTo>
                <a:lnTo>
                  <a:pt x="1542161" y="7112"/>
                </a:lnTo>
                <a:lnTo>
                  <a:pt x="1543177" y="10922"/>
                </a:lnTo>
                <a:lnTo>
                  <a:pt x="1613063" y="51689"/>
                </a:lnTo>
                <a:lnTo>
                  <a:pt x="1622425" y="46228"/>
                </a:lnTo>
                <a:lnTo>
                  <a:pt x="1625600" y="46228"/>
                </a:lnTo>
                <a:lnTo>
                  <a:pt x="1625600" y="45338"/>
                </a:lnTo>
                <a:lnTo>
                  <a:pt x="1627409" y="45338"/>
                </a:lnTo>
                <a:lnTo>
                  <a:pt x="15496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621906" y="1124712"/>
            <a:ext cx="103377" cy="24041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623431" y="1712976"/>
            <a:ext cx="103377" cy="23990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611239" y="3991355"/>
            <a:ext cx="103377" cy="23990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600570" y="3438144"/>
            <a:ext cx="103377" cy="23990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623431" y="2860548"/>
            <a:ext cx="103377" cy="23990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611239" y="2383536"/>
            <a:ext cx="103377" cy="17602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628892" y="5444617"/>
            <a:ext cx="102869" cy="158369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633209" y="4722622"/>
            <a:ext cx="103250" cy="169799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47389" y="6785559"/>
            <a:ext cx="455803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Рис. Напрями корпоративного фінансового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70247" y="690372"/>
            <a:ext cx="2380488" cy="3916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55770" y="639318"/>
            <a:ext cx="2411095" cy="495300"/>
          </a:xfrm>
          <a:prstGeom prst="rect">
            <a:avLst/>
          </a:prstGeom>
          <a:ln w="28955">
            <a:solidFill>
              <a:srgbClr val="000000"/>
            </a:solidFill>
          </a:ln>
        </p:spPr>
        <p:txBody>
          <a:bodyPr vert="horz" wrap="square" lIns="0" tIns="63500" rIns="0" bIns="0" rtlCol="0">
            <a:spAutoFit/>
          </a:bodyPr>
          <a:lstStyle/>
          <a:p>
            <a:pPr marL="826769" marR="388620" indent="-431800">
              <a:lnSpc>
                <a:spcPts val="1420"/>
              </a:lnSpc>
              <a:spcBef>
                <a:spcPts val="500"/>
              </a:spcBef>
            </a:pPr>
            <a:r>
              <a:rPr sz="1200" spc="-5" dirty="0">
                <a:latin typeface="Times New Roman"/>
                <a:cs typeface="Times New Roman"/>
              </a:rPr>
              <a:t>Корпоративне фінансове  планування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841747" y="1577340"/>
            <a:ext cx="1315212" cy="304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827270" y="1526286"/>
            <a:ext cx="1346200" cy="408940"/>
          </a:xfrm>
          <a:prstGeom prst="rect">
            <a:avLst/>
          </a:prstGeom>
          <a:ln w="2895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340995" marR="243840" indent="-90170">
              <a:lnSpc>
                <a:spcPts val="1380"/>
              </a:lnSpc>
              <a:spcBef>
                <a:spcPts val="380"/>
              </a:spcBef>
            </a:pPr>
            <a:r>
              <a:rPr sz="1200" spc="-20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е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spc="-5" dirty="0">
                <a:latin typeface="Times New Roman"/>
                <a:cs typeface="Times New Roman"/>
              </a:rPr>
              <a:t>діяльність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25411" y="1577340"/>
            <a:ext cx="1275588" cy="3200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10933" y="1526286"/>
            <a:ext cx="1304925" cy="425450"/>
          </a:xfrm>
          <a:prstGeom prst="rect">
            <a:avLst/>
          </a:prstGeom>
          <a:ln w="2895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321310" marR="305435" indent="-7620">
              <a:lnSpc>
                <a:spcPts val="1380"/>
              </a:lnSpc>
              <a:spcBef>
                <a:spcPts val="380"/>
              </a:spcBef>
            </a:pPr>
            <a:r>
              <a:rPr sz="1200" dirty="0">
                <a:latin typeface="Times New Roman"/>
                <a:cs typeface="Times New Roman"/>
              </a:rPr>
              <a:t>Фі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ова  діяль</a:t>
            </a:r>
            <a:r>
              <a:rPr sz="1200" spc="-10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ість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182111" y="1577340"/>
            <a:ext cx="1197864" cy="3200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167633" y="1526286"/>
            <a:ext cx="1226820" cy="425450"/>
          </a:xfrm>
          <a:prstGeom prst="rect">
            <a:avLst/>
          </a:prstGeom>
          <a:ln w="28955">
            <a:solidFill>
              <a:srgbClr val="000000"/>
            </a:solidFill>
          </a:ln>
        </p:spPr>
        <p:txBody>
          <a:bodyPr vert="horz" wrap="square" lIns="0" tIns="48260" rIns="0" bIns="0" rtlCol="0">
            <a:spAutoFit/>
          </a:bodyPr>
          <a:lstStyle/>
          <a:p>
            <a:pPr marL="281305" marR="225425" indent="-47625">
              <a:lnSpc>
                <a:spcPts val="1380"/>
              </a:lnSpc>
              <a:spcBef>
                <a:spcPts val="380"/>
              </a:spcBef>
            </a:pPr>
            <a:r>
              <a:rPr sz="1200" spc="-5" dirty="0">
                <a:latin typeface="Times New Roman"/>
                <a:cs typeface="Times New Roman"/>
              </a:rPr>
              <a:t>О</a:t>
            </a:r>
            <a:r>
              <a:rPr sz="1200" dirty="0">
                <a:latin typeface="Times New Roman"/>
                <a:cs typeface="Times New Roman"/>
              </a:rPr>
              <a:t>п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на  </a:t>
            </a:r>
            <a:r>
              <a:rPr sz="1200" spc="-5" dirty="0">
                <a:latin typeface="Times New Roman"/>
                <a:cs typeface="Times New Roman"/>
              </a:rPr>
              <a:t>діяльність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86683" y="6073140"/>
            <a:ext cx="1213104" cy="6156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386454" y="6098285"/>
            <a:ext cx="815340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-1270" algn="ctr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Управління  </a:t>
            </a:r>
            <a:r>
              <a:rPr sz="1200" dirty="0">
                <a:latin typeface="Times New Roman"/>
                <a:cs typeface="Times New Roman"/>
              </a:rPr>
              <a:t>оборотни</a:t>
            </a:r>
            <a:r>
              <a:rPr sz="1200" spc="-20" dirty="0">
                <a:latin typeface="Times New Roman"/>
                <a:cs typeface="Times New Roman"/>
              </a:rPr>
              <a:t>м</a:t>
            </a:r>
            <a:r>
              <a:rPr sz="1200" dirty="0">
                <a:latin typeface="Times New Roman"/>
                <a:cs typeface="Times New Roman"/>
              </a:rPr>
              <a:t>и  </a:t>
            </a:r>
            <a:r>
              <a:rPr sz="1200" spc="-5" dirty="0">
                <a:latin typeface="Times New Roman"/>
                <a:cs typeface="Times New Roman"/>
              </a:rPr>
              <a:t>коштами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884420" y="6073140"/>
            <a:ext cx="1254252" cy="45415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029327" y="6098285"/>
            <a:ext cx="963294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75260" marR="5080" indent="-163195">
              <a:lnSpc>
                <a:spcPts val="1380"/>
              </a:lnSpc>
              <a:spcBef>
                <a:spcPts val="195"/>
              </a:spcBef>
            </a:pPr>
            <a:r>
              <a:rPr sz="1200" spc="-20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dirty="0">
                <a:latin typeface="Times New Roman"/>
                <a:cs typeface="Times New Roman"/>
              </a:rPr>
              <a:t>е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ці</a:t>
            </a:r>
            <a:r>
              <a:rPr sz="1200" spc="-5" dirty="0">
                <a:latin typeface="Times New Roman"/>
                <a:cs typeface="Times New Roman"/>
              </a:rPr>
              <a:t>й</a:t>
            </a:r>
            <a:r>
              <a:rPr sz="1200" dirty="0">
                <a:latin typeface="Times New Roman"/>
                <a:cs typeface="Times New Roman"/>
              </a:rPr>
              <a:t>н</a:t>
            </a:r>
            <a:r>
              <a:rPr sz="1200" spc="-10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й  </a:t>
            </a:r>
            <a:r>
              <a:rPr sz="1200" spc="-5" dirty="0">
                <a:latin typeface="Times New Roman"/>
                <a:cs typeface="Times New Roman"/>
              </a:rPr>
              <a:t>портфель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186683" y="2167128"/>
            <a:ext cx="1213104" cy="5013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398646" y="2214498"/>
            <a:ext cx="792480" cy="38862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43815">
              <a:lnSpc>
                <a:spcPts val="142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Фінансова  </a:t>
            </a:r>
            <a:r>
              <a:rPr sz="1200" dirty="0">
                <a:latin typeface="Times New Roman"/>
                <a:cs typeface="Times New Roman"/>
              </a:rPr>
              <a:t>діагно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ка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12791" y="2167128"/>
            <a:ext cx="1365504" cy="5013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899786" y="2214498"/>
            <a:ext cx="1191260" cy="38862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L="12700" marR="5080" indent="86360">
              <a:lnSpc>
                <a:spcPts val="1420"/>
              </a:lnSpc>
              <a:spcBef>
                <a:spcPts val="160"/>
              </a:spcBef>
            </a:pPr>
            <a:r>
              <a:rPr sz="1200" spc="-5" dirty="0">
                <a:latin typeface="Times New Roman"/>
                <a:cs typeface="Times New Roman"/>
              </a:rPr>
              <a:t>Прогнозування  грошових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потоків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812791" y="2904744"/>
            <a:ext cx="1348740" cy="4450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889119" y="2927730"/>
            <a:ext cx="105600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Критерії</a:t>
            </a:r>
            <a:r>
              <a:rPr sz="1200" spc="-8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оцінки  ефективності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828032" y="3592067"/>
            <a:ext cx="1350264" cy="45567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905883" y="3616274"/>
            <a:ext cx="710565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1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Пошук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410"/>
              </a:lnSpc>
            </a:pPr>
            <a:r>
              <a:rPr sz="1200" spc="-5" dirty="0">
                <a:latin typeface="Times New Roman"/>
                <a:cs typeface="Times New Roman"/>
              </a:rPr>
              <a:t>найкращої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828032" y="4297679"/>
            <a:ext cx="1341120" cy="60502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5107051" y="4320921"/>
            <a:ext cx="784225" cy="5588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3655" marR="5080" indent="-21590" algn="just">
              <a:lnSpc>
                <a:spcPts val="1380"/>
              </a:lnSpc>
              <a:spcBef>
                <a:spcPts val="195"/>
              </a:spcBef>
            </a:pPr>
            <a:r>
              <a:rPr sz="1200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п</a:t>
            </a:r>
            <a:r>
              <a:rPr sz="1200" dirty="0">
                <a:latin typeface="Times New Roman"/>
                <a:cs typeface="Times New Roman"/>
              </a:rPr>
              <a:t>р</a:t>
            </a:r>
            <a:r>
              <a:rPr sz="1200" spc="-5" dirty="0">
                <a:latin typeface="Times New Roman"/>
                <a:cs typeface="Times New Roman"/>
              </a:rPr>
              <a:t>авлі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ня  </a:t>
            </a:r>
            <a:r>
              <a:rPr sz="1200" spc="-5" dirty="0">
                <a:latin typeface="Times New Roman"/>
                <a:cs typeface="Times New Roman"/>
              </a:rPr>
              <a:t>основними  засобами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884420" y="5193792"/>
            <a:ext cx="1277112" cy="65227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5049139" y="5218252"/>
            <a:ext cx="948690" cy="560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635">
              <a:lnSpc>
                <a:spcPts val="141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Аналіз</a:t>
            </a:r>
            <a:endParaRPr sz="1200">
              <a:latin typeface="Times New Roman"/>
              <a:cs typeface="Times New Roman"/>
            </a:endParaRPr>
          </a:p>
          <a:p>
            <a:pPr marL="12700" marR="5080" algn="ctr">
              <a:lnSpc>
                <a:spcPts val="1380"/>
              </a:lnSpc>
              <a:spcBef>
                <a:spcPts val="70"/>
              </a:spcBef>
            </a:pP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spc="-5" dirty="0">
                <a:latin typeface="Times New Roman"/>
                <a:cs typeface="Times New Roman"/>
              </a:rPr>
              <a:t>в</a:t>
            </a:r>
            <a:r>
              <a:rPr sz="1200" spc="-10" dirty="0">
                <a:latin typeface="Times New Roman"/>
                <a:cs typeface="Times New Roman"/>
              </a:rPr>
              <a:t>е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ц</a:t>
            </a:r>
            <a:r>
              <a:rPr sz="1200" spc="-10" dirty="0">
                <a:latin typeface="Times New Roman"/>
                <a:cs typeface="Times New Roman"/>
              </a:rPr>
              <a:t>і</a:t>
            </a:r>
            <a:r>
              <a:rPr sz="1200" dirty="0">
                <a:latin typeface="Times New Roman"/>
                <a:cs typeface="Times New Roman"/>
              </a:rPr>
              <a:t>й</a:t>
            </a:r>
            <a:r>
              <a:rPr sz="1200" spc="-10" dirty="0">
                <a:latin typeface="Times New Roman"/>
                <a:cs typeface="Times New Roman"/>
              </a:rPr>
              <a:t>ни</a:t>
            </a:r>
            <a:r>
              <a:rPr sz="1200" dirty="0">
                <a:latin typeface="Times New Roman"/>
                <a:cs typeface="Times New Roman"/>
              </a:rPr>
              <a:t>х  </a:t>
            </a:r>
            <a:r>
              <a:rPr sz="1200" spc="-5" dirty="0">
                <a:latin typeface="Times New Roman"/>
                <a:cs typeface="Times New Roman"/>
              </a:rPr>
              <a:t>ризиків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160776" y="2904744"/>
            <a:ext cx="1239012" cy="44500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3283965" y="2927730"/>
            <a:ext cx="99377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 indent="263525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Аналіз  </a:t>
            </a:r>
            <a:r>
              <a:rPr sz="1200" dirty="0">
                <a:latin typeface="Times New Roman"/>
                <a:cs typeface="Times New Roman"/>
              </a:rPr>
              <a:t>б</a:t>
            </a:r>
            <a:r>
              <a:rPr sz="1200" spc="-5" dirty="0">
                <a:latin typeface="Times New Roman"/>
                <a:cs typeface="Times New Roman"/>
              </a:rPr>
              <a:t>е</a:t>
            </a:r>
            <a:r>
              <a:rPr sz="1200" dirty="0">
                <a:latin typeface="Times New Roman"/>
                <a:cs typeface="Times New Roman"/>
              </a:rPr>
              <a:t>ззб</a:t>
            </a:r>
            <a:r>
              <a:rPr sz="1200" spc="-5" dirty="0">
                <a:latin typeface="Times New Roman"/>
                <a:cs typeface="Times New Roman"/>
              </a:rPr>
              <a:t>и</a:t>
            </a:r>
            <a:r>
              <a:rPr sz="1200" dirty="0">
                <a:latin typeface="Times New Roman"/>
                <a:cs typeface="Times New Roman"/>
              </a:rPr>
              <a:t>т</a:t>
            </a:r>
            <a:r>
              <a:rPr sz="1200" spc="5" dirty="0">
                <a:latin typeface="Times New Roman"/>
                <a:cs typeface="Times New Roman"/>
              </a:rPr>
              <a:t>к</a:t>
            </a:r>
            <a:r>
              <a:rPr sz="1200" dirty="0">
                <a:latin typeface="Times New Roman"/>
                <a:cs typeface="Times New Roman"/>
              </a:rPr>
              <a:t>ово</a:t>
            </a:r>
            <a:r>
              <a:rPr sz="1200" spc="-5" dirty="0">
                <a:latin typeface="Times New Roman"/>
                <a:cs typeface="Times New Roman"/>
              </a:rPr>
              <a:t>с</a:t>
            </a:r>
            <a:r>
              <a:rPr sz="1200" dirty="0">
                <a:latin typeface="Times New Roman"/>
                <a:cs typeface="Times New Roman"/>
              </a:rPr>
              <a:t>ті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186683" y="3582923"/>
            <a:ext cx="1213104" cy="45567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3401695" y="3607130"/>
            <a:ext cx="784225" cy="387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425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Управління</a:t>
            </a:r>
            <a:endParaRPr sz="1200">
              <a:latin typeface="Times New Roman"/>
              <a:cs typeface="Times New Roman"/>
            </a:endParaRPr>
          </a:p>
          <a:p>
            <a:pPr marL="53340">
              <a:lnSpc>
                <a:spcPts val="1425"/>
              </a:lnSpc>
            </a:pPr>
            <a:r>
              <a:rPr sz="1200" spc="-5" dirty="0">
                <a:latin typeface="Times New Roman"/>
                <a:cs typeface="Times New Roman"/>
              </a:rPr>
              <a:t>витратами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194304" y="4375404"/>
            <a:ext cx="1213104" cy="60502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397122" y="4476369"/>
            <a:ext cx="809625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99060" marR="5080" indent="-86995">
              <a:lnSpc>
                <a:spcPts val="1430"/>
              </a:lnSpc>
              <a:spcBef>
                <a:spcPts val="155"/>
              </a:spcBef>
            </a:pPr>
            <a:r>
              <a:rPr sz="1200" spc="-5" dirty="0">
                <a:latin typeface="Times New Roman"/>
                <a:cs typeface="Times New Roman"/>
              </a:rPr>
              <a:t>Пл</a:t>
            </a:r>
            <a:r>
              <a:rPr sz="1200" spc="-10" dirty="0">
                <a:latin typeface="Times New Roman"/>
                <a:cs typeface="Times New Roman"/>
              </a:rPr>
              <a:t>а</a:t>
            </a:r>
            <a:r>
              <a:rPr sz="1200" spc="15" dirty="0">
                <a:latin typeface="Times New Roman"/>
                <a:cs typeface="Times New Roman"/>
              </a:rPr>
              <a:t>н</a:t>
            </a:r>
            <a:r>
              <a:rPr sz="1200" spc="-25" dirty="0">
                <a:latin typeface="Times New Roman"/>
                <a:cs typeface="Times New Roman"/>
              </a:rPr>
              <a:t>у</a:t>
            </a:r>
            <a:r>
              <a:rPr sz="1200" spc="5" dirty="0">
                <a:latin typeface="Times New Roman"/>
                <a:cs typeface="Times New Roman"/>
              </a:rPr>
              <a:t>в</a:t>
            </a:r>
            <a:r>
              <a:rPr sz="1200" spc="-5" dirty="0">
                <a:latin typeface="Times New Roman"/>
                <a:cs typeface="Times New Roman"/>
              </a:rPr>
              <a:t>а</a:t>
            </a:r>
            <a:r>
              <a:rPr sz="1200" dirty="0">
                <a:latin typeface="Times New Roman"/>
                <a:cs typeface="Times New Roman"/>
              </a:rPr>
              <a:t>ння  </a:t>
            </a:r>
            <a:r>
              <a:rPr sz="1200" spc="-5" dirty="0">
                <a:latin typeface="Times New Roman"/>
                <a:cs typeface="Times New Roman"/>
              </a:rPr>
              <a:t>прибутку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186683" y="5193792"/>
            <a:ext cx="1213104" cy="61264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297682" y="5297500"/>
            <a:ext cx="995044" cy="389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3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Бюджетування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ts val="1430"/>
              </a:lnSpc>
            </a:pPr>
            <a:r>
              <a:rPr sz="1200" dirty="0">
                <a:latin typeface="Times New Roman"/>
                <a:cs typeface="Times New Roman"/>
              </a:rPr>
              <a:t>і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контроль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6658356" y="6083808"/>
            <a:ext cx="1432560" cy="44348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6736460" y="6107430"/>
            <a:ext cx="127952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sz="1200" spc="-10" dirty="0">
                <a:latin typeface="Times New Roman"/>
                <a:cs typeface="Times New Roman"/>
              </a:rPr>
              <a:t>Пошук </a:t>
            </a:r>
            <a:r>
              <a:rPr sz="1200" spc="-5" dirty="0">
                <a:latin typeface="Times New Roman"/>
                <a:cs typeface="Times New Roman"/>
              </a:rPr>
              <a:t>найкращих  фінансових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джерел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690359" y="5177028"/>
            <a:ext cx="1432560" cy="59893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783705" y="5273116"/>
            <a:ext cx="1245870" cy="389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3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Аналіз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фінансових</a:t>
            </a:r>
            <a:endParaRPr sz="1200">
              <a:latin typeface="Times New Roman"/>
              <a:cs typeface="Times New Roman"/>
            </a:endParaRPr>
          </a:p>
          <a:p>
            <a:pPr marL="2540" algn="ctr">
              <a:lnSpc>
                <a:spcPts val="1430"/>
              </a:lnSpc>
            </a:pPr>
            <a:r>
              <a:rPr sz="1200" spc="-5" dirty="0">
                <a:latin typeface="Times New Roman"/>
                <a:cs typeface="Times New Roman"/>
              </a:rPr>
              <a:t>ризиків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6658356" y="4297679"/>
            <a:ext cx="1368552" cy="55778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6954393" y="4374260"/>
            <a:ext cx="780415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06680" marR="5080" indent="-94615">
              <a:lnSpc>
                <a:spcPts val="1430"/>
              </a:lnSpc>
              <a:spcBef>
                <a:spcPts val="155"/>
              </a:spcBef>
            </a:pPr>
            <a:r>
              <a:rPr sz="1200" spc="-5" dirty="0">
                <a:latin typeface="Times New Roman"/>
                <a:cs typeface="Times New Roman"/>
              </a:rPr>
              <a:t>Д</a:t>
            </a:r>
            <a:r>
              <a:rPr sz="1200" dirty="0">
                <a:latin typeface="Times New Roman"/>
                <a:cs typeface="Times New Roman"/>
              </a:rPr>
              <a:t>и</a:t>
            </a:r>
            <a:r>
              <a:rPr sz="1200" spc="-5" dirty="0">
                <a:latin typeface="Times New Roman"/>
                <a:cs typeface="Times New Roman"/>
              </a:rPr>
              <a:t>віде</a:t>
            </a:r>
            <a:r>
              <a:rPr sz="1200" dirty="0">
                <a:latin typeface="Times New Roman"/>
                <a:cs typeface="Times New Roman"/>
              </a:rPr>
              <a:t>нд</a:t>
            </a:r>
            <a:r>
              <a:rPr sz="1200" spc="5" dirty="0">
                <a:latin typeface="Times New Roman"/>
                <a:cs typeface="Times New Roman"/>
              </a:rPr>
              <a:t>н</a:t>
            </a:r>
            <a:r>
              <a:rPr sz="1200" dirty="0">
                <a:latin typeface="Times New Roman"/>
                <a:cs typeface="Times New Roman"/>
              </a:rPr>
              <a:t>а  </a:t>
            </a:r>
            <a:r>
              <a:rPr sz="1200" spc="-5" dirty="0">
                <a:latin typeface="Times New Roman"/>
                <a:cs typeface="Times New Roman"/>
              </a:rPr>
              <a:t>політика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704076" y="3582923"/>
            <a:ext cx="1321308" cy="46482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904101" y="3611702"/>
            <a:ext cx="920115" cy="389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30"/>
              </a:lnSpc>
              <a:spcBef>
                <a:spcPts val="100"/>
              </a:spcBef>
            </a:pPr>
            <a:r>
              <a:rPr sz="1200" spc="-5" dirty="0">
                <a:latin typeface="Times New Roman"/>
                <a:cs typeface="Times New Roman"/>
              </a:rPr>
              <a:t>Емісія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цінних</a:t>
            </a:r>
            <a:endParaRPr sz="1200">
              <a:latin typeface="Times New Roman"/>
              <a:cs typeface="Times New Roman"/>
            </a:endParaRPr>
          </a:p>
          <a:p>
            <a:pPr marL="2540" algn="ctr">
              <a:lnSpc>
                <a:spcPts val="1430"/>
              </a:lnSpc>
            </a:pPr>
            <a:r>
              <a:rPr sz="1200" spc="-5" dirty="0">
                <a:latin typeface="Times New Roman"/>
                <a:cs typeface="Times New Roman"/>
              </a:rPr>
              <a:t>паперів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702552" y="2878836"/>
            <a:ext cx="1319784" cy="47091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835520" y="2910967"/>
            <a:ext cx="1056640" cy="389890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51460" marR="5080" indent="-239395">
              <a:lnSpc>
                <a:spcPts val="1430"/>
              </a:lnSpc>
              <a:spcBef>
                <a:spcPts val="155"/>
              </a:spcBef>
            </a:pPr>
            <a:r>
              <a:rPr sz="1200" dirty="0">
                <a:latin typeface="Times New Roman"/>
                <a:cs typeface="Times New Roman"/>
              </a:rPr>
              <a:t>Оцінка</a:t>
            </a:r>
            <a:r>
              <a:rPr sz="1200" spc="-7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вартості  </a:t>
            </a:r>
            <a:r>
              <a:rPr sz="1200" dirty="0">
                <a:latin typeface="Times New Roman"/>
                <a:cs typeface="Times New Roman"/>
              </a:rPr>
              <a:t>капіталу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6701028" y="2174748"/>
            <a:ext cx="1321308" cy="438912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6811136" y="2197735"/>
            <a:ext cx="1101725" cy="38354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76225" marR="5080" indent="-264160">
              <a:lnSpc>
                <a:spcPts val="1380"/>
              </a:lnSpc>
              <a:spcBef>
                <a:spcPts val="195"/>
              </a:spcBef>
            </a:pPr>
            <a:r>
              <a:rPr sz="1200" spc="-5" dirty="0">
                <a:latin typeface="Times New Roman"/>
                <a:cs typeface="Times New Roman"/>
              </a:rPr>
              <a:t>Вибір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структури  </a:t>
            </a:r>
            <a:r>
              <a:rPr sz="1200" dirty="0">
                <a:latin typeface="Times New Roman"/>
                <a:cs typeface="Times New Roman"/>
              </a:rPr>
              <a:t>капіталу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665976" y="886968"/>
            <a:ext cx="697230" cy="0"/>
          </a:xfrm>
          <a:custGeom>
            <a:avLst/>
            <a:gdLst/>
            <a:ahLst/>
            <a:cxnLst/>
            <a:rect l="l" t="t" r="r" b="b"/>
            <a:pathLst>
              <a:path w="697229">
                <a:moveTo>
                  <a:pt x="0" y="0"/>
                </a:moveTo>
                <a:lnTo>
                  <a:pt x="69672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311135" y="886968"/>
            <a:ext cx="103505" cy="639445"/>
          </a:xfrm>
          <a:custGeom>
            <a:avLst/>
            <a:gdLst/>
            <a:ahLst/>
            <a:cxnLst/>
            <a:rect l="l" t="t" r="r" b="b"/>
            <a:pathLst>
              <a:path w="103504" h="639444">
                <a:moveTo>
                  <a:pt x="7112" y="542925"/>
                </a:moveTo>
                <a:lnTo>
                  <a:pt x="4064" y="544576"/>
                </a:lnTo>
                <a:lnTo>
                  <a:pt x="1016" y="546354"/>
                </a:lnTo>
                <a:lnTo>
                  <a:pt x="0" y="550291"/>
                </a:lnTo>
                <a:lnTo>
                  <a:pt x="51816" y="638937"/>
                </a:lnTo>
                <a:lnTo>
                  <a:pt x="59191" y="626237"/>
                </a:lnTo>
                <a:lnTo>
                  <a:pt x="45466" y="626237"/>
                </a:lnTo>
                <a:lnTo>
                  <a:pt x="45447" y="602839"/>
                </a:lnTo>
                <a:lnTo>
                  <a:pt x="12700" y="546862"/>
                </a:lnTo>
                <a:lnTo>
                  <a:pt x="10922" y="543941"/>
                </a:lnTo>
                <a:lnTo>
                  <a:pt x="7112" y="542925"/>
                </a:lnTo>
                <a:close/>
              </a:path>
              <a:path w="103504" h="639444">
                <a:moveTo>
                  <a:pt x="45447" y="602839"/>
                </a:moveTo>
                <a:lnTo>
                  <a:pt x="45466" y="626237"/>
                </a:lnTo>
                <a:lnTo>
                  <a:pt x="58166" y="626237"/>
                </a:lnTo>
                <a:lnTo>
                  <a:pt x="58163" y="623062"/>
                </a:lnTo>
                <a:lnTo>
                  <a:pt x="46228" y="623062"/>
                </a:lnTo>
                <a:lnTo>
                  <a:pt x="51744" y="613604"/>
                </a:lnTo>
                <a:lnTo>
                  <a:pt x="45447" y="602839"/>
                </a:lnTo>
                <a:close/>
              </a:path>
              <a:path w="103504" h="639444">
                <a:moveTo>
                  <a:pt x="96266" y="542798"/>
                </a:moveTo>
                <a:lnTo>
                  <a:pt x="92456" y="543813"/>
                </a:lnTo>
                <a:lnTo>
                  <a:pt x="58146" y="602629"/>
                </a:lnTo>
                <a:lnTo>
                  <a:pt x="58166" y="626237"/>
                </a:lnTo>
                <a:lnTo>
                  <a:pt x="59191" y="626237"/>
                </a:lnTo>
                <a:lnTo>
                  <a:pt x="103378" y="550163"/>
                </a:lnTo>
                <a:lnTo>
                  <a:pt x="102362" y="546354"/>
                </a:lnTo>
                <a:lnTo>
                  <a:pt x="96266" y="542798"/>
                </a:lnTo>
                <a:close/>
              </a:path>
              <a:path w="103504" h="639444">
                <a:moveTo>
                  <a:pt x="51744" y="613604"/>
                </a:moveTo>
                <a:lnTo>
                  <a:pt x="46228" y="623062"/>
                </a:lnTo>
                <a:lnTo>
                  <a:pt x="57277" y="623062"/>
                </a:lnTo>
                <a:lnTo>
                  <a:pt x="51744" y="613604"/>
                </a:lnTo>
                <a:close/>
              </a:path>
              <a:path w="103504" h="639444">
                <a:moveTo>
                  <a:pt x="58146" y="602629"/>
                </a:moveTo>
                <a:lnTo>
                  <a:pt x="51744" y="613604"/>
                </a:lnTo>
                <a:lnTo>
                  <a:pt x="57277" y="623062"/>
                </a:lnTo>
                <a:lnTo>
                  <a:pt x="58163" y="623062"/>
                </a:lnTo>
                <a:lnTo>
                  <a:pt x="58146" y="602629"/>
                </a:lnTo>
                <a:close/>
              </a:path>
              <a:path w="103504" h="639444">
                <a:moveTo>
                  <a:pt x="57658" y="0"/>
                </a:moveTo>
                <a:lnTo>
                  <a:pt x="44958" y="0"/>
                </a:lnTo>
                <a:lnTo>
                  <a:pt x="45447" y="602839"/>
                </a:lnTo>
                <a:lnTo>
                  <a:pt x="51744" y="613604"/>
                </a:lnTo>
                <a:lnTo>
                  <a:pt x="58024" y="602839"/>
                </a:lnTo>
                <a:lnTo>
                  <a:pt x="58098" y="542798"/>
                </a:lnTo>
                <a:lnTo>
                  <a:pt x="5765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610355" y="886968"/>
            <a:ext cx="646430" cy="0"/>
          </a:xfrm>
          <a:custGeom>
            <a:avLst/>
            <a:gdLst/>
            <a:ahLst/>
            <a:cxnLst/>
            <a:rect l="l" t="t" r="r" b="b"/>
            <a:pathLst>
              <a:path w="646429">
                <a:moveTo>
                  <a:pt x="646049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558666" y="886968"/>
            <a:ext cx="103505" cy="639445"/>
          </a:xfrm>
          <a:custGeom>
            <a:avLst/>
            <a:gdLst/>
            <a:ahLst/>
            <a:cxnLst/>
            <a:rect l="l" t="t" r="r" b="b"/>
            <a:pathLst>
              <a:path w="103504" h="639444">
                <a:moveTo>
                  <a:pt x="7112" y="542798"/>
                </a:moveTo>
                <a:lnTo>
                  <a:pt x="1016" y="546354"/>
                </a:lnTo>
                <a:lnTo>
                  <a:pt x="0" y="550291"/>
                </a:lnTo>
                <a:lnTo>
                  <a:pt x="51688" y="638937"/>
                </a:lnTo>
                <a:lnTo>
                  <a:pt x="59094" y="626237"/>
                </a:lnTo>
                <a:lnTo>
                  <a:pt x="45338" y="626237"/>
                </a:lnTo>
                <a:lnTo>
                  <a:pt x="45338" y="602814"/>
                </a:lnTo>
                <a:lnTo>
                  <a:pt x="10922" y="543813"/>
                </a:lnTo>
                <a:lnTo>
                  <a:pt x="7112" y="542798"/>
                </a:lnTo>
                <a:close/>
              </a:path>
              <a:path w="103504" h="639444">
                <a:moveTo>
                  <a:pt x="45339" y="602814"/>
                </a:moveTo>
                <a:lnTo>
                  <a:pt x="45338" y="626237"/>
                </a:lnTo>
                <a:lnTo>
                  <a:pt x="58038" y="626237"/>
                </a:lnTo>
                <a:lnTo>
                  <a:pt x="58038" y="623062"/>
                </a:lnTo>
                <a:lnTo>
                  <a:pt x="46228" y="623062"/>
                </a:lnTo>
                <a:lnTo>
                  <a:pt x="51688" y="613700"/>
                </a:lnTo>
                <a:lnTo>
                  <a:pt x="45339" y="602814"/>
                </a:lnTo>
                <a:close/>
              </a:path>
              <a:path w="103504" h="639444">
                <a:moveTo>
                  <a:pt x="96266" y="542798"/>
                </a:moveTo>
                <a:lnTo>
                  <a:pt x="92456" y="543813"/>
                </a:lnTo>
                <a:lnTo>
                  <a:pt x="58038" y="602814"/>
                </a:lnTo>
                <a:lnTo>
                  <a:pt x="58038" y="626237"/>
                </a:lnTo>
                <a:lnTo>
                  <a:pt x="59094" y="626237"/>
                </a:lnTo>
                <a:lnTo>
                  <a:pt x="103378" y="550291"/>
                </a:lnTo>
                <a:lnTo>
                  <a:pt x="102362" y="546354"/>
                </a:lnTo>
                <a:lnTo>
                  <a:pt x="96266" y="542798"/>
                </a:lnTo>
                <a:close/>
              </a:path>
              <a:path w="103504" h="639444">
                <a:moveTo>
                  <a:pt x="51688" y="613700"/>
                </a:moveTo>
                <a:lnTo>
                  <a:pt x="46228" y="623062"/>
                </a:lnTo>
                <a:lnTo>
                  <a:pt x="57150" y="623062"/>
                </a:lnTo>
                <a:lnTo>
                  <a:pt x="51688" y="613700"/>
                </a:lnTo>
                <a:close/>
              </a:path>
              <a:path w="103504" h="639444">
                <a:moveTo>
                  <a:pt x="58038" y="602814"/>
                </a:moveTo>
                <a:lnTo>
                  <a:pt x="51688" y="613700"/>
                </a:lnTo>
                <a:lnTo>
                  <a:pt x="57150" y="623062"/>
                </a:lnTo>
                <a:lnTo>
                  <a:pt x="58038" y="623062"/>
                </a:lnTo>
                <a:lnTo>
                  <a:pt x="58038" y="602814"/>
                </a:lnTo>
                <a:close/>
              </a:path>
              <a:path w="103504" h="639444">
                <a:moveTo>
                  <a:pt x="58038" y="0"/>
                </a:moveTo>
                <a:lnTo>
                  <a:pt x="45338" y="0"/>
                </a:lnTo>
                <a:lnTo>
                  <a:pt x="45339" y="602814"/>
                </a:lnTo>
                <a:lnTo>
                  <a:pt x="51688" y="613700"/>
                </a:lnTo>
                <a:lnTo>
                  <a:pt x="58038" y="602814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965704" y="1723644"/>
            <a:ext cx="0" cy="4660900"/>
          </a:xfrm>
          <a:custGeom>
            <a:avLst/>
            <a:gdLst/>
            <a:ahLst/>
            <a:cxnLst/>
            <a:rect l="l" t="t" r="r" b="b"/>
            <a:pathLst>
              <a:path h="4660900">
                <a:moveTo>
                  <a:pt x="0" y="0"/>
                </a:moveTo>
                <a:lnTo>
                  <a:pt x="0" y="4660379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65704" y="1737360"/>
            <a:ext cx="200660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200659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087751" y="2334133"/>
            <a:ext cx="106045" cy="95250"/>
          </a:xfrm>
          <a:custGeom>
            <a:avLst/>
            <a:gdLst/>
            <a:ahLst/>
            <a:cxnLst/>
            <a:rect l="l" t="t" r="r" b="b"/>
            <a:pathLst>
              <a:path w="106044" h="95250">
                <a:moveTo>
                  <a:pt x="70412" y="75216"/>
                </a:moveTo>
                <a:lnTo>
                  <a:pt x="2540" y="82295"/>
                </a:lnTo>
                <a:lnTo>
                  <a:pt x="0" y="85470"/>
                </a:lnTo>
                <a:lnTo>
                  <a:pt x="762" y="92455"/>
                </a:lnTo>
                <a:lnTo>
                  <a:pt x="3937" y="94995"/>
                </a:lnTo>
                <a:lnTo>
                  <a:pt x="99908" y="84835"/>
                </a:lnTo>
                <a:lnTo>
                  <a:pt x="91821" y="84835"/>
                </a:lnTo>
                <a:lnTo>
                  <a:pt x="70412" y="75216"/>
                </a:lnTo>
                <a:close/>
              </a:path>
              <a:path w="106044" h="95250">
                <a:moveTo>
                  <a:pt x="82947" y="73908"/>
                </a:moveTo>
                <a:lnTo>
                  <a:pt x="70412" y="75216"/>
                </a:lnTo>
                <a:lnTo>
                  <a:pt x="91821" y="84835"/>
                </a:lnTo>
                <a:lnTo>
                  <a:pt x="92736" y="82803"/>
                </a:lnTo>
                <a:lnTo>
                  <a:pt x="89281" y="82803"/>
                </a:lnTo>
                <a:lnTo>
                  <a:pt x="82947" y="73908"/>
                </a:lnTo>
                <a:close/>
              </a:path>
              <a:path w="106044" h="95250">
                <a:moveTo>
                  <a:pt x="42418" y="0"/>
                </a:moveTo>
                <a:lnTo>
                  <a:pt x="39624" y="2031"/>
                </a:lnTo>
                <a:lnTo>
                  <a:pt x="36703" y="4063"/>
                </a:lnTo>
                <a:lnTo>
                  <a:pt x="36068" y="8000"/>
                </a:lnTo>
                <a:lnTo>
                  <a:pt x="38100" y="10921"/>
                </a:lnTo>
                <a:lnTo>
                  <a:pt x="75578" y="63559"/>
                </a:lnTo>
                <a:lnTo>
                  <a:pt x="97028" y="73278"/>
                </a:lnTo>
                <a:lnTo>
                  <a:pt x="91821" y="84835"/>
                </a:lnTo>
                <a:lnTo>
                  <a:pt x="99908" y="84835"/>
                </a:lnTo>
                <a:lnTo>
                  <a:pt x="105918" y="84200"/>
                </a:lnTo>
                <a:lnTo>
                  <a:pt x="48387" y="3555"/>
                </a:lnTo>
                <a:lnTo>
                  <a:pt x="46355" y="634"/>
                </a:lnTo>
                <a:lnTo>
                  <a:pt x="42418" y="0"/>
                </a:lnTo>
                <a:close/>
              </a:path>
              <a:path w="106044" h="95250">
                <a:moveTo>
                  <a:pt x="93853" y="72770"/>
                </a:moveTo>
                <a:lnTo>
                  <a:pt x="82947" y="73908"/>
                </a:lnTo>
                <a:lnTo>
                  <a:pt x="89281" y="82803"/>
                </a:lnTo>
                <a:lnTo>
                  <a:pt x="93853" y="72770"/>
                </a:lnTo>
                <a:close/>
              </a:path>
              <a:path w="106044" h="95250">
                <a:moveTo>
                  <a:pt x="95906" y="72770"/>
                </a:moveTo>
                <a:lnTo>
                  <a:pt x="93853" y="72770"/>
                </a:lnTo>
                <a:lnTo>
                  <a:pt x="89281" y="82803"/>
                </a:lnTo>
                <a:lnTo>
                  <a:pt x="92736" y="82803"/>
                </a:lnTo>
                <a:lnTo>
                  <a:pt x="97028" y="73278"/>
                </a:lnTo>
                <a:lnTo>
                  <a:pt x="95906" y="72770"/>
                </a:lnTo>
                <a:close/>
              </a:path>
              <a:path w="106044" h="95250">
                <a:moveTo>
                  <a:pt x="48260" y="51180"/>
                </a:moveTo>
                <a:lnTo>
                  <a:pt x="42925" y="62864"/>
                </a:lnTo>
                <a:lnTo>
                  <a:pt x="70412" y="75216"/>
                </a:lnTo>
                <a:lnTo>
                  <a:pt x="82947" y="73908"/>
                </a:lnTo>
                <a:lnTo>
                  <a:pt x="75578" y="63559"/>
                </a:lnTo>
                <a:lnTo>
                  <a:pt x="48260" y="51180"/>
                </a:lnTo>
                <a:close/>
              </a:path>
              <a:path w="106044" h="95250">
                <a:moveTo>
                  <a:pt x="75578" y="63559"/>
                </a:moveTo>
                <a:lnTo>
                  <a:pt x="82947" y="73908"/>
                </a:lnTo>
                <a:lnTo>
                  <a:pt x="93853" y="72770"/>
                </a:lnTo>
                <a:lnTo>
                  <a:pt x="95906" y="72770"/>
                </a:lnTo>
                <a:lnTo>
                  <a:pt x="75578" y="635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83992" y="4626991"/>
            <a:ext cx="217169" cy="10337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53511" y="5462142"/>
            <a:ext cx="240156" cy="10337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976245" y="6330493"/>
            <a:ext cx="217297" cy="10339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953511" y="3807079"/>
            <a:ext cx="240030" cy="103377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953511" y="2366899"/>
            <a:ext cx="217170" cy="103505"/>
          </a:xfrm>
          <a:custGeom>
            <a:avLst/>
            <a:gdLst/>
            <a:ahLst/>
            <a:cxnLst/>
            <a:rect l="l" t="t" r="r" b="b"/>
            <a:pathLst>
              <a:path w="217169" h="103505">
                <a:moveTo>
                  <a:pt x="191552" y="51688"/>
                </a:moveTo>
                <a:lnTo>
                  <a:pt x="121665" y="92455"/>
                </a:lnTo>
                <a:lnTo>
                  <a:pt x="120650" y="96265"/>
                </a:lnTo>
                <a:lnTo>
                  <a:pt x="124206" y="102362"/>
                </a:lnTo>
                <a:lnTo>
                  <a:pt x="128143" y="103377"/>
                </a:lnTo>
                <a:lnTo>
                  <a:pt x="205898" y="58038"/>
                </a:lnTo>
                <a:lnTo>
                  <a:pt x="204088" y="58038"/>
                </a:lnTo>
                <a:lnTo>
                  <a:pt x="204088" y="57150"/>
                </a:lnTo>
                <a:lnTo>
                  <a:pt x="200913" y="57150"/>
                </a:lnTo>
                <a:lnTo>
                  <a:pt x="191552" y="51688"/>
                </a:lnTo>
                <a:close/>
              </a:path>
              <a:path w="217169" h="103505">
                <a:moveTo>
                  <a:pt x="180666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180666" y="58038"/>
                </a:lnTo>
                <a:lnTo>
                  <a:pt x="191552" y="51688"/>
                </a:lnTo>
                <a:lnTo>
                  <a:pt x="180666" y="45338"/>
                </a:lnTo>
                <a:close/>
              </a:path>
              <a:path w="217169" h="103505">
                <a:moveTo>
                  <a:pt x="205898" y="45338"/>
                </a:moveTo>
                <a:lnTo>
                  <a:pt x="204088" y="45338"/>
                </a:lnTo>
                <a:lnTo>
                  <a:pt x="204088" y="58038"/>
                </a:lnTo>
                <a:lnTo>
                  <a:pt x="205898" y="58038"/>
                </a:lnTo>
                <a:lnTo>
                  <a:pt x="216788" y="51688"/>
                </a:lnTo>
                <a:lnTo>
                  <a:pt x="205898" y="45338"/>
                </a:lnTo>
                <a:close/>
              </a:path>
              <a:path w="217169" h="103505">
                <a:moveTo>
                  <a:pt x="200913" y="46227"/>
                </a:moveTo>
                <a:lnTo>
                  <a:pt x="191552" y="51688"/>
                </a:lnTo>
                <a:lnTo>
                  <a:pt x="200913" y="57150"/>
                </a:lnTo>
                <a:lnTo>
                  <a:pt x="200913" y="46227"/>
                </a:lnTo>
                <a:close/>
              </a:path>
              <a:path w="217169" h="103505">
                <a:moveTo>
                  <a:pt x="204088" y="46227"/>
                </a:moveTo>
                <a:lnTo>
                  <a:pt x="200913" y="46227"/>
                </a:lnTo>
                <a:lnTo>
                  <a:pt x="200913" y="57150"/>
                </a:lnTo>
                <a:lnTo>
                  <a:pt x="204088" y="57150"/>
                </a:lnTo>
                <a:lnTo>
                  <a:pt x="204088" y="46227"/>
                </a:lnTo>
                <a:close/>
              </a:path>
              <a:path w="217169" h="103505">
                <a:moveTo>
                  <a:pt x="128143" y="0"/>
                </a:moveTo>
                <a:lnTo>
                  <a:pt x="124206" y="1015"/>
                </a:lnTo>
                <a:lnTo>
                  <a:pt x="120650" y="7112"/>
                </a:lnTo>
                <a:lnTo>
                  <a:pt x="121665" y="10922"/>
                </a:lnTo>
                <a:lnTo>
                  <a:pt x="191552" y="51688"/>
                </a:lnTo>
                <a:lnTo>
                  <a:pt x="200913" y="46227"/>
                </a:lnTo>
                <a:lnTo>
                  <a:pt x="204088" y="46227"/>
                </a:lnTo>
                <a:lnTo>
                  <a:pt x="204088" y="45338"/>
                </a:lnTo>
                <a:lnTo>
                  <a:pt x="205898" y="45338"/>
                </a:lnTo>
                <a:lnTo>
                  <a:pt x="1281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976372" y="3101467"/>
            <a:ext cx="216788" cy="103377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439283" y="1133856"/>
            <a:ext cx="103505" cy="391160"/>
          </a:xfrm>
          <a:custGeom>
            <a:avLst/>
            <a:gdLst/>
            <a:ahLst/>
            <a:cxnLst/>
            <a:rect l="l" t="t" r="r" b="b"/>
            <a:pathLst>
              <a:path w="103504" h="391159">
                <a:moveTo>
                  <a:pt x="7112" y="294640"/>
                </a:moveTo>
                <a:lnTo>
                  <a:pt x="1015" y="298196"/>
                </a:lnTo>
                <a:lnTo>
                  <a:pt x="0" y="302006"/>
                </a:lnTo>
                <a:lnTo>
                  <a:pt x="51688" y="390652"/>
                </a:lnTo>
                <a:lnTo>
                  <a:pt x="59020" y="378079"/>
                </a:lnTo>
                <a:lnTo>
                  <a:pt x="45338" y="378079"/>
                </a:lnTo>
                <a:lnTo>
                  <a:pt x="45338" y="354656"/>
                </a:lnTo>
                <a:lnTo>
                  <a:pt x="10921" y="295656"/>
                </a:lnTo>
                <a:lnTo>
                  <a:pt x="7112" y="294640"/>
                </a:lnTo>
                <a:close/>
              </a:path>
              <a:path w="103504" h="391159">
                <a:moveTo>
                  <a:pt x="45338" y="354656"/>
                </a:moveTo>
                <a:lnTo>
                  <a:pt x="45338" y="378079"/>
                </a:lnTo>
                <a:lnTo>
                  <a:pt x="58038" y="378079"/>
                </a:lnTo>
                <a:lnTo>
                  <a:pt x="58038" y="374904"/>
                </a:lnTo>
                <a:lnTo>
                  <a:pt x="46227" y="374904"/>
                </a:lnTo>
                <a:lnTo>
                  <a:pt x="51688" y="365542"/>
                </a:lnTo>
                <a:lnTo>
                  <a:pt x="45338" y="354656"/>
                </a:lnTo>
                <a:close/>
              </a:path>
              <a:path w="103504" h="391159">
                <a:moveTo>
                  <a:pt x="96265" y="294640"/>
                </a:moveTo>
                <a:lnTo>
                  <a:pt x="92455" y="295656"/>
                </a:lnTo>
                <a:lnTo>
                  <a:pt x="58038" y="354656"/>
                </a:lnTo>
                <a:lnTo>
                  <a:pt x="58038" y="378079"/>
                </a:lnTo>
                <a:lnTo>
                  <a:pt x="59020" y="378079"/>
                </a:lnTo>
                <a:lnTo>
                  <a:pt x="103377" y="302006"/>
                </a:lnTo>
                <a:lnTo>
                  <a:pt x="102362" y="298196"/>
                </a:lnTo>
                <a:lnTo>
                  <a:pt x="96265" y="294640"/>
                </a:lnTo>
                <a:close/>
              </a:path>
              <a:path w="103504" h="391159">
                <a:moveTo>
                  <a:pt x="51688" y="365542"/>
                </a:moveTo>
                <a:lnTo>
                  <a:pt x="46227" y="374904"/>
                </a:lnTo>
                <a:lnTo>
                  <a:pt x="57150" y="374904"/>
                </a:lnTo>
                <a:lnTo>
                  <a:pt x="51688" y="365542"/>
                </a:lnTo>
                <a:close/>
              </a:path>
              <a:path w="103504" h="391159">
                <a:moveTo>
                  <a:pt x="58038" y="354656"/>
                </a:moveTo>
                <a:lnTo>
                  <a:pt x="51688" y="365542"/>
                </a:lnTo>
                <a:lnTo>
                  <a:pt x="57150" y="374904"/>
                </a:lnTo>
                <a:lnTo>
                  <a:pt x="58038" y="374904"/>
                </a:lnTo>
                <a:lnTo>
                  <a:pt x="58038" y="354656"/>
                </a:lnTo>
                <a:close/>
              </a:path>
              <a:path w="103504" h="391159">
                <a:moveTo>
                  <a:pt x="58038" y="0"/>
                </a:moveTo>
                <a:lnTo>
                  <a:pt x="45338" y="0"/>
                </a:lnTo>
                <a:lnTo>
                  <a:pt x="45338" y="354656"/>
                </a:lnTo>
                <a:lnTo>
                  <a:pt x="51688" y="365542"/>
                </a:lnTo>
                <a:lnTo>
                  <a:pt x="58038" y="354656"/>
                </a:lnTo>
                <a:lnTo>
                  <a:pt x="580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550664" y="1723644"/>
            <a:ext cx="276225" cy="6350"/>
          </a:xfrm>
          <a:custGeom>
            <a:avLst/>
            <a:gdLst/>
            <a:ahLst/>
            <a:cxnLst/>
            <a:rect l="l" t="t" r="r" b="b"/>
            <a:pathLst>
              <a:path w="276225" h="6350">
                <a:moveTo>
                  <a:pt x="276225" y="5842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550664" y="1737360"/>
            <a:ext cx="0" cy="4643755"/>
          </a:xfrm>
          <a:custGeom>
            <a:avLst/>
            <a:gdLst/>
            <a:ahLst/>
            <a:cxnLst/>
            <a:rect l="l" t="t" r="r" b="b"/>
            <a:pathLst>
              <a:path h="4643755">
                <a:moveTo>
                  <a:pt x="0" y="0"/>
                </a:moveTo>
                <a:lnTo>
                  <a:pt x="0" y="464360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549140" y="2366899"/>
            <a:ext cx="267970" cy="103505"/>
          </a:xfrm>
          <a:custGeom>
            <a:avLst/>
            <a:gdLst/>
            <a:ahLst/>
            <a:cxnLst/>
            <a:rect l="l" t="t" r="r" b="b"/>
            <a:pathLst>
              <a:path w="267970" h="103505">
                <a:moveTo>
                  <a:pt x="242479" y="51688"/>
                </a:moveTo>
                <a:lnTo>
                  <a:pt x="175640" y="90677"/>
                </a:lnTo>
                <a:lnTo>
                  <a:pt x="172720" y="92455"/>
                </a:lnTo>
                <a:lnTo>
                  <a:pt x="171704" y="96265"/>
                </a:lnTo>
                <a:lnTo>
                  <a:pt x="173355" y="99313"/>
                </a:lnTo>
                <a:lnTo>
                  <a:pt x="175133" y="102362"/>
                </a:lnTo>
                <a:lnTo>
                  <a:pt x="179070" y="103377"/>
                </a:lnTo>
                <a:lnTo>
                  <a:pt x="256825" y="58038"/>
                </a:lnTo>
                <a:lnTo>
                  <a:pt x="255143" y="58038"/>
                </a:lnTo>
                <a:lnTo>
                  <a:pt x="255143" y="57150"/>
                </a:lnTo>
                <a:lnTo>
                  <a:pt x="251840" y="57150"/>
                </a:lnTo>
                <a:lnTo>
                  <a:pt x="242479" y="51688"/>
                </a:lnTo>
                <a:close/>
              </a:path>
              <a:path w="267970" h="103505">
                <a:moveTo>
                  <a:pt x="231593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31593" y="58038"/>
                </a:lnTo>
                <a:lnTo>
                  <a:pt x="242479" y="51688"/>
                </a:lnTo>
                <a:lnTo>
                  <a:pt x="231593" y="45338"/>
                </a:lnTo>
                <a:close/>
              </a:path>
              <a:path w="267970" h="103505">
                <a:moveTo>
                  <a:pt x="256825" y="45338"/>
                </a:moveTo>
                <a:lnTo>
                  <a:pt x="255143" y="45338"/>
                </a:lnTo>
                <a:lnTo>
                  <a:pt x="255143" y="58038"/>
                </a:lnTo>
                <a:lnTo>
                  <a:pt x="256825" y="58038"/>
                </a:lnTo>
                <a:lnTo>
                  <a:pt x="267715" y="51688"/>
                </a:lnTo>
                <a:lnTo>
                  <a:pt x="256825" y="45338"/>
                </a:lnTo>
                <a:close/>
              </a:path>
              <a:path w="267970" h="103505">
                <a:moveTo>
                  <a:pt x="251840" y="46227"/>
                </a:moveTo>
                <a:lnTo>
                  <a:pt x="242479" y="51688"/>
                </a:lnTo>
                <a:lnTo>
                  <a:pt x="251840" y="57150"/>
                </a:lnTo>
                <a:lnTo>
                  <a:pt x="251840" y="46227"/>
                </a:lnTo>
                <a:close/>
              </a:path>
              <a:path w="267970" h="103505">
                <a:moveTo>
                  <a:pt x="255143" y="46227"/>
                </a:moveTo>
                <a:lnTo>
                  <a:pt x="251840" y="46227"/>
                </a:lnTo>
                <a:lnTo>
                  <a:pt x="251840" y="57150"/>
                </a:lnTo>
                <a:lnTo>
                  <a:pt x="255143" y="57150"/>
                </a:lnTo>
                <a:lnTo>
                  <a:pt x="255143" y="46227"/>
                </a:lnTo>
                <a:close/>
              </a:path>
              <a:path w="267970" h="103505">
                <a:moveTo>
                  <a:pt x="179070" y="0"/>
                </a:moveTo>
                <a:lnTo>
                  <a:pt x="175133" y="1015"/>
                </a:lnTo>
                <a:lnTo>
                  <a:pt x="173355" y="4063"/>
                </a:lnTo>
                <a:lnTo>
                  <a:pt x="171704" y="7112"/>
                </a:lnTo>
                <a:lnTo>
                  <a:pt x="172720" y="10922"/>
                </a:lnTo>
                <a:lnTo>
                  <a:pt x="175640" y="12700"/>
                </a:lnTo>
                <a:lnTo>
                  <a:pt x="242479" y="51688"/>
                </a:lnTo>
                <a:lnTo>
                  <a:pt x="251840" y="46227"/>
                </a:lnTo>
                <a:lnTo>
                  <a:pt x="255143" y="46227"/>
                </a:lnTo>
                <a:lnTo>
                  <a:pt x="255143" y="45338"/>
                </a:lnTo>
                <a:lnTo>
                  <a:pt x="256825" y="45338"/>
                </a:lnTo>
                <a:lnTo>
                  <a:pt x="17907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549140" y="3101467"/>
            <a:ext cx="267970" cy="103505"/>
          </a:xfrm>
          <a:custGeom>
            <a:avLst/>
            <a:gdLst/>
            <a:ahLst/>
            <a:cxnLst/>
            <a:rect l="l" t="t" r="r" b="b"/>
            <a:pathLst>
              <a:path w="267970" h="103505">
                <a:moveTo>
                  <a:pt x="242606" y="51688"/>
                </a:moveTo>
                <a:lnTo>
                  <a:pt x="172720" y="92456"/>
                </a:lnTo>
                <a:lnTo>
                  <a:pt x="171704" y="96266"/>
                </a:lnTo>
                <a:lnTo>
                  <a:pt x="175260" y="102362"/>
                </a:lnTo>
                <a:lnTo>
                  <a:pt x="179197" y="103377"/>
                </a:lnTo>
                <a:lnTo>
                  <a:pt x="256952" y="58038"/>
                </a:lnTo>
                <a:lnTo>
                  <a:pt x="255270" y="58038"/>
                </a:lnTo>
                <a:lnTo>
                  <a:pt x="255270" y="57150"/>
                </a:lnTo>
                <a:lnTo>
                  <a:pt x="251968" y="57150"/>
                </a:lnTo>
                <a:lnTo>
                  <a:pt x="242606" y="51688"/>
                </a:lnTo>
                <a:close/>
              </a:path>
              <a:path w="267970" h="103505">
                <a:moveTo>
                  <a:pt x="231720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31720" y="58038"/>
                </a:lnTo>
                <a:lnTo>
                  <a:pt x="242606" y="51688"/>
                </a:lnTo>
                <a:lnTo>
                  <a:pt x="231720" y="45338"/>
                </a:lnTo>
                <a:close/>
              </a:path>
              <a:path w="267970" h="103505">
                <a:moveTo>
                  <a:pt x="256952" y="45338"/>
                </a:moveTo>
                <a:lnTo>
                  <a:pt x="255270" y="45338"/>
                </a:lnTo>
                <a:lnTo>
                  <a:pt x="255270" y="58038"/>
                </a:lnTo>
                <a:lnTo>
                  <a:pt x="256952" y="58038"/>
                </a:lnTo>
                <a:lnTo>
                  <a:pt x="267843" y="51688"/>
                </a:lnTo>
                <a:lnTo>
                  <a:pt x="256952" y="45338"/>
                </a:lnTo>
                <a:close/>
              </a:path>
              <a:path w="267970" h="103505">
                <a:moveTo>
                  <a:pt x="251968" y="46227"/>
                </a:moveTo>
                <a:lnTo>
                  <a:pt x="242606" y="51688"/>
                </a:lnTo>
                <a:lnTo>
                  <a:pt x="251968" y="57150"/>
                </a:lnTo>
                <a:lnTo>
                  <a:pt x="251968" y="46227"/>
                </a:lnTo>
                <a:close/>
              </a:path>
              <a:path w="267970" h="103505">
                <a:moveTo>
                  <a:pt x="255270" y="46227"/>
                </a:moveTo>
                <a:lnTo>
                  <a:pt x="251968" y="46227"/>
                </a:lnTo>
                <a:lnTo>
                  <a:pt x="251968" y="57150"/>
                </a:lnTo>
                <a:lnTo>
                  <a:pt x="255270" y="57150"/>
                </a:lnTo>
                <a:lnTo>
                  <a:pt x="255270" y="46227"/>
                </a:lnTo>
                <a:close/>
              </a:path>
              <a:path w="267970" h="103505">
                <a:moveTo>
                  <a:pt x="179197" y="0"/>
                </a:moveTo>
                <a:lnTo>
                  <a:pt x="175260" y="1016"/>
                </a:lnTo>
                <a:lnTo>
                  <a:pt x="171704" y="7112"/>
                </a:lnTo>
                <a:lnTo>
                  <a:pt x="172720" y="10922"/>
                </a:lnTo>
                <a:lnTo>
                  <a:pt x="242606" y="51688"/>
                </a:lnTo>
                <a:lnTo>
                  <a:pt x="251968" y="46227"/>
                </a:lnTo>
                <a:lnTo>
                  <a:pt x="255270" y="46227"/>
                </a:lnTo>
                <a:lnTo>
                  <a:pt x="255270" y="45338"/>
                </a:lnTo>
                <a:lnTo>
                  <a:pt x="256952" y="45338"/>
                </a:lnTo>
                <a:lnTo>
                  <a:pt x="1791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550664" y="3807079"/>
            <a:ext cx="266700" cy="103505"/>
          </a:xfrm>
          <a:custGeom>
            <a:avLst/>
            <a:gdLst/>
            <a:ahLst/>
            <a:cxnLst/>
            <a:rect l="l" t="t" r="r" b="b"/>
            <a:pathLst>
              <a:path w="266700" h="103504">
                <a:moveTo>
                  <a:pt x="241209" y="51688"/>
                </a:moveTo>
                <a:lnTo>
                  <a:pt x="171323" y="92456"/>
                </a:lnTo>
                <a:lnTo>
                  <a:pt x="170307" y="96265"/>
                </a:lnTo>
                <a:lnTo>
                  <a:pt x="173862" y="102362"/>
                </a:lnTo>
                <a:lnTo>
                  <a:pt x="177800" y="103377"/>
                </a:lnTo>
                <a:lnTo>
                  <a:pt x="255555" y="58038"/>
                </a:lnTo>
                <a:lnTo>
                  <a:pt x="253873" y="58038"/>
                </a:lnTo>
                <a:lnTo>
                  <a:pt x="253873" y="57150"/>
                </a:lnTo>
                <a:lnTo>
                  <a:pt x="250571" y="57150"/>
                </a:lnTo>
                <a:lnTo>
                  <a:pt x="241209" y="51688"/>
                </a:lnTo>
                <a:close/>
              </a:path>
              <a:path w="266700" h="103504">
                <a:moveTo>
                  <a:pt x="230323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30323" y="58038"/>
                </a:lnTo>
                <a:lnTo>
                  <a:pt x="241209" y="51688"/>
                </a:lnTo>
                <a:lnTo>
                  <a:pt x="230323" y="45338"/>
                </a:lnTo>
                <a:close/>
              </a:path>
              <a:path w="266700" h="103504">
                <a:moveTo>
                  <a:pt x="255555" y="45338"/>
                </a:moveTo>
                <a:lnTo>
                  <a:pt x="253873" y="45338"/>
                </a:lnTo>
                <a:lnTo>
                  <a:pt x="253873" y="58038"/>
                </a:lnTo>
                <a:lnTo>
                  <a:pt x="255555" y="58038"/>
                </a:lnTo>
                <a:lnTo>
                  <a:pt x="266446" y="51688"/>
                </a:lnTo>
                <a:lnTo>
                  <a:pt x="255555" y="45338"/>
                </a:lnTo>
                <a:close/>
              </a:path>
              <a:path w="266700" h="103504">
                <a:moveTo>
                  <a:pt x="250571" y="46227"/>
                </a:moveTo>
                <a:lnTo>
                  <a:pt x="241209" y="51688"/>
                </a:lnTo>
                <a:lnTo>
                  <a:pt x="250571" y="57150"/>
                </a:lnTo>
                <a:lnTo>
                  <a:pt x="250571" y="46227"/>
                </a:lnTo>
                <a:close/>
              </a:path>
              <a:path w="266700" h="103504">
                <a:moveTo>
                  <a:pt x="253873" y="46227"/>
                </a:moveTo>
                <a:lnTo>
                  <a:pt x="250571" y="46227"/>
                </a:lnTo>
                <a:lnTo>
                  <a:pt x="250571" y="57150"/>
                </a:lnTo>
                <a:lnTo>
                  <a:pt x="253873" y="57150"/>
                </a:lnTo>
                <a:lnTo>
                  <a:pt x="253873" y="46227"/>
                </a:lnTo>
                <a:close/>
              </a:path>
              <a:path w="266700" h="103504">
                <a:moveTo>
                  <a:pt x="177800" y="0"/>
                </a:moveTo>
                <a:lnTo>
                  <a:pt x="173862" y="1015"/>
                </a:lnTo>
                <a:lnTo>
                  <a:pt x="170307" y="7112"/>
                </a:lnTo>
                <a:lnTo>
                  <a:pt x="171323" y="10922"/>
                </a:lnTo>
                <a:lnTo>
                  <a:pt x="241209" y="51688"/>
                </a:lnTo>
                <a:lnTo>
                  <a:pt x="250571" y="46227"/>
                </a:lnTo>
                <a:lnTo>
                  <a:pt x="253873" y="46227"/>
                </a:lnTo>
                <a:lnTo>
                  <a:pt x="253873" y="45338"/>
                </a:lnTo>
                <a:lnTo>
                  <a:pt x="255555" y="45338"/>
                </a:lnTo>
                <a:lnTo>
                  <a:pt x="1778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50664" y="4547742"/>
            <a:ext cx="284480" cy="103505"/>
          </a:xfrm>
          <a:custGeom>
            <a:avLst/>
            <a:gdLst/>
            <a:ahLst/>
            <a:cxnLst/>
            <a:rect l="l" t="t" r="r" b="b"/>
            <a:pathLst>
              <a:path w="284479" h="103504">
                <a:moveTo>
                  <a:pt x="259243" y="51689"/>
                </a:moveTo>
                <a:lnTo>
                  <a:pt x="189357" y="92456"/>
                </a:lnTo>
                <a:lnTo>
                  <a:pt x="188340" y="96266"/>
                </a:lnTo>
                <a:lnTo>
                  <a:pt x="191897" y="102362"/>
                </a:lnTo>
                <a:lnTo>
                  <a:pt x="195707" y="103378"/>
                </a:lnTo>
                <a:lnTo>
                  <a:pt x="273462" y="58039"/>
                </a:lnTo>
                <a:lnTo>
                  <a:pt x="271780" y="58039"/>
                </a:lnTo>
                <a:lnTo>
                  <a:pt x="271780" y="57150"/>
                </a:lnTo>
                <a:lnTo>
                  <a:pt x="268605" y="57150"/>
                </a:lnTo>
                <a:lnTo>
                  <a:pt x="259243" y="51689"/>
                </a:lnTo>
                <a:close/>
              </a:path>
              <a:path w="284479" h="103504">
                <a:moveTo>
                  <a:pt x="248357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248357" y="58039"/>
                </a:lnTo>
                <a:lnTo>
                  <a:pt x="259243" y="51689"/>
                </a:lnTo>
                <a:lnTo>
                  <a:pt x="248357" y="45339"/>
                </a:lnTo>
                <a:close/>
              </a:path>
              <a:path w="284479" h="103504">
                <a:moveTo>
                  <a:pt x="273462" y="45339"/>
                </a:moveTo>
                <a:lnTo>
                  <a:pt x="271780" y="45339"/>
                </a:lnTo>
                <a:lnTo>
                  <a:pt x="271780" y="58039"/>
                </a:lnTo>
                <a:lnTo>
                  <a:pt x="273462" y="58039"/>
                </a:lnTo>
                <a:lnTo>
                  <a:pt x="284352" y="51689"/>
                </a:lnTo>
                <a:lnTo>
                  <a:pt x="273462" y="45339"/>
                </a:lnTo>
                <a:close/>
              </a:path>
              <a:path w="284479" h="103504">
                <a:moveTo>
                  <a:pt x="268605" y="46228"/>
                </a:moveTo>
                <a:lnTo>
                  <a:pt x="259243" y="51689"/>
                </a:lnTo>
                <a:lnTo>
                  <a:pt x="268605" y="57150"/>
                </a:lnTo>
                <a:lnTo>
                  <a:pt x="268605" y="46228"/>
                </a:lnTo>
                <a:close/>
              </a:path>
              <a:path w="284479" h="103504">
                <a:moveTo>
                  <a:pt x="271780" y="46228"/>
                </a:moveTo>
                <a:lnTo>
                  <a:pt x="268605" y="46228"/>
                </a:lnTo>
                <a:lnTo>
                  <a:pt x="268605" y="57150"/>
                </a:lnTo>
                <a:lnTo>
                  <a:pt x="271780" y="57150"/>
                </a:lnTo>
                <a:lnTo>
                  <a:pt x="271780" y="46228"/>
                </a:lnTo>
                <a:close/>
              </a:path>
              <a:path w="284479" h="103504">
                <a:moveTo>
                  <a:pt x="195707" y="0"/>
                </a:moveTo>
                <a:lnTo>
                  <a:pt x="191897" y="1016"/>
                </a:lnTo>
                <a:lnTo>
                  <a:pt x="188340" y="7112"/>
                </a:lnTo>
                <a:lnTo>
                  <a:pt x="189357" y="10922"/>
                </a:lnTo>
                <a:lnTo>
                  <a:pt x="259243" y="51689"/>
                </a:lnTo>
                <a:lnTo>
                  <a:pt x="268605" y="46228"/>
                </a:lnTo>
                <a:lnTo>
                  <a:pt x="271780" y="46228"/>
                </a:lnTo>
                <a:lnTo>
                  <a:pt x="271780" y="45339"/>
                </a:lnTo>
                <a:lnTo>
                  <a:pt x="273462" y="45339"/>
                </a:lnTo>
                <a:lnTo>
                  <a:pt x="1957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549140" y="5468239"/>
            <a:ext cx="341630" cy="103505"/>
          </a:xfrm>
          <a:custGeom>
            <a:avLst/>
            <a:gdLst/>
            <a:ahLst/>
            <a:cxnLst/>
            <a:rect l="l" t="t" r="r" b="b"/>
            <a:pathLst>
              <a:path w="341629" h="103504">
                <a:moveTo>
                  <a:pt x="316393" y="51688"/>
                </a:moveTo>
                <a:lnTo>
                  <a:pt x="249555" y="90677"/>
                </a:lnTo>
                <a:lnTo>
                  <a:pt x="246634" y="92456"/>
                </a:lnTo>
                <a:lnTo>
                  <a:pt x="245490" y="96266"/>
                </a:lnTo>
                <a:lnTo>
                  <a:pt x="249047" y="102362"/>
                </a:lnTo>
                <a:lnTo>
                  <a:pt x="252984" y="103377"/>
                </a:lnTo>
                <a:lnTo>
                  <a:pt x="330739" y="58038"/>
                </a:lnTo>
                <a:lnTo>
                  <a:pt x="329057" y="58038"/>
                </a:lnTo>
                <a:lnTo>
                  <a:pt x="329057" y="57150"/>
                </a:lnTo>
                <a:lnTo>
                  <a:pt x="325755" y="57150"/>
                </a:lnTo>
                <a:lnTo>
                  <a:pt x="316393" y="51688"/>
                </a:lnTo>
                <a:close/>
              </a:path>
              <a:path w="341629" h="103504">
                <a:moveTo>
                  <a:pt x="305507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05507" y="58038"/>
                </a:lnTo>
                <a:lnTo>
                  <a:pt x="316393" y="51688"/>
                </a:lnTo>
                <a:lnTo>
                  <a:pt x="305507" y="45338"/>
                </a:lnTo>
                <a:close/>
              </a:path>
              <a:path w="341629" h="103504">
                <a:moveTo>
                  <a:pt x="330739" y="45338"/>
                </a:moveTo>
                <a:lnTo>
                  <a:pt x="329057" y="45338"/>
                </a:lnTo>
                <a:lnTo>
                  <a:pt x="329057" y="58038"/>
                </a:lnTo>
                <a:lnTo>
                  <a:pt x="330739" y="58038"/>
                </a:lnTo>
                <a:lnTo>
                  <a:pt x="341630" y="51688"/>
                </a:lnTo>
                <a:lnTo>
                  <a:pt x="330739" y="45338"/>
                </a:lnTo>
                <a:close/>
              </a:path>
              <a:path w="341629" h="103504">
                <a:moveTo>
                  <a:pt x="325755" y="46227"/>
                </a:moveTo>
                <a:lnTo>
                  <a:pt x="316393" y="51688"/>
                </a:lnTo>
                <a:lnTo>
                  <a:pt x="325755" y="57150"/>
                </a:lnTo>
                <a:lnTo>
                  <a:pt x="325755" y="46227"/>
                </a:lnTo>
                <a:close/>
              </a:path>
              <a:path w="341629" h="103504">
                <a:moveTo>
                  <a:pt x="329057" y="46227"/>
                </a:moveTo>
                <a:lnTo>
                  <a:pt x="325755" y="46227"/>
                </a:lnTo>
                <a:lnTo>
                  <a:pt x="325755" y="57150"/>
                </a:lnTo>
                <a:lnTo>
                  <a:pt x="329057" y="57150"/>
                </a:lnTo>
                <a:lnTo>
                  <a:pt x="329057" y="46227"/>
                </a:lnTo>
                <a:close/>
              </a:path>
              <a:path w="341629" h="103504">
                <a:moveTo>
                  <a:pt x="252984" y="0"/>
                </a:moveTo>
                <a:lnTo>
                  <a:pt x="249047" y="1016"/>
                </a:lnTo>
                <a:lnTo>
                  <a:pt x="245490" y="7112"/>
                </a:lnTo>
                <a:lnTo>
                  <a:pt x="246634" y="10922"/>
                </a:lnTo>
                <a:lnTo>
                  <a:pt x="249555" y="12700"/>
                </a:lnTo>
                <a:lnTo>
                  <a:pt x="316393" y="51688"/>
                </a:lnTo>
                <a:lnTo>
                  <a:pt x="325755" y="46227"/>
                </a:lnTo>
                <a:lnTo>
                  <a:pt x="329057" y="46227"/>
                </a:lnTo>
                <a:lnTo>
                  <a:pt x="329057" y="45338"/>
                </a:lnTo>
                <a:lnTo>
                  <a:pt x="330739" y="45338"/>
                </a:lnTo>
                <a:lnTo>
                  <a:pt x="25298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550664" y="6331458"/>
            <a:ext cx="340360" cy="103505"/>
          </a:xfrm>
          <a:custGeom>
            <a:avLst/>
            <a:gdLst/>
            <a:ahLst/>
            <a:cxnLst/>
            <a:rect l="l" t="t" r="r" b="b"/>
            <a:pathLst>
              <a:path w="340360" h="103504">
                <a:moveTo>
                  <a:pt x="304222" y="58508"/>
                </a:moveTo>
                <a:lnTo>
                  <a:pt x="244983" y="92379"/>
                </a:lnTo>
                <a:lnTo>
                  <a:pt x="243966" y="96265"/>
                </a:lnTo>
                <a:lnTo>
                  <a:pt x="245745" y="99301"/>
                </a:lnTo>
                <a:lnTo>
                  <a:pt x="247396" y="102349"/>
                </a:lnTo>
                <a:lnTo>
                  <a:pt x="251333" y="103403"/>
                </a:lnTo>
                <a:lnTo>
                  <a:pt x="329459" y="58712"/>
                </a:lnTo>
                <a:lnTo>
                  <a:pt x="327787" y="58712"/>
                </a:lnTo>
                <a:lnTo>
                  <a:pt x="304222" y="58508"/>
                </a:lnTo>
                <a:close/>
              </a:path>
              <a:path w="340360" h="103504">
                <a:moveTo>
                  <a:pt x="315150" y="52260"/>
                </a:moveTo>
                <a:lnTo>
                  <a:pt x="304222" y="58508"/>
                </a:lnTo>
                <a:lnTo>
                  <a:pt x="327787" y="58712"/>
                </a:lnTo>
                <a:lnTo>
                  <a:pt x="327787" y="57823"/>
                </a:lnTo>
                <a:lnTo>
                  <a:pt x="324485" y="57823"/>
                </a:lnTo>
                <a:lnTo>
                  <a:pt x="315150" y="52260"/>
                </a:lnTo>
                <a:close/>
              </a:path>
              <a:path w="340360" h="103504">
                <a:moveTo>
                  <a:pt x="252222" y="0"/>
                </a:moveTo>
                <a:lnTo>
                  <a:pt x="248285" y="990"/>
                </a:lnTo>
                <a:lnTo>
                  <a:pt x="244728" y="7023"/>
                </a:lnTo>
                <a:lnTo>
                  <a:pt x="245745" y="10921"/>
                </a:lnTo>
                <a:lnTo>
                  <a:pt x="304326" y="45809"/>
                </a:lnTo>
                <a:lnTo>
                  <a:pt x="327787" y="46012"/>
                </a:lnTo>
                <a:lnTo>
                  <a:pt x="327787" y="58712"/>
                </a:lnTo>
                <a:lnTo>
                  <a:pt x="329459" y="58712"/>
                </a:lnTo>
                <a:lnTo>
                  <a:pt x="340360" y="52476"/>
                </a:lnTo>
                <a:lnTo>
                  <a:pt x="252222" y="0"/>
                </a:lnTo>
                <a:close/>
              </a:path>
              <a:path w="340360" h="103504">
                <a:moveTo>
                  <a:pt x="0" y="43179"/>
                </a:moveTo>
                <a:lnTo>
                  <a:pt x="0" y="55879"/>
                </a:lnTo>
                <a:lnTo>
                  <a:pt x="304222" y="58508"/>
                </a:lnTo>
                <a:lnTo>
                  <a:pt x="315150" y="52260"/>
                </a:lnTo>
                <a:lnTo>
                  <a:pt x="304326" y="45809"/>
                </a:lnTo>
                <a:lnTo>
                  <a:pt x="0" y="43179"/>
                </a:lnTo>
                <a:close/>
              </a:path>
              <a:path w="340360" h="103504">
                <a:moveTo>
                  <a:pt x="324612" y="46850"/>
                </a:moveTo>
                <a:lnTo>
                  <a:pt x="315150" y="52260"/>
                </a:lnTo>
                <a:lnTo>
                  <a:pt x="324485" y="57823"/>
                </a:lnTo>
                <a:lnTo>
                  <a:pt x="324612" y="46850"/>
                </a:lnTo>
                <a:close/>
              </a:path>
              <a:path w="340360" h="103504">
                <a:moveTo>
                  <a:pt x="327787" y="46850"/>
                </a:moveTo>
                <a:lnTo>
                  <a:pt x="324612" y="46850"/>
                </a:lnTo>
                <a:lnTo>
                  <a:pt x="324485" y="57823"/>
                </a:lnTo>
                <a:lnTo>
                  <a:pt x="327787" y="57823"/>
                </a:lnTo>
                <a:lnTo>
                  <a:pt x="327787" y="46850"/>
                </a:lnTo>
                <a:close/>
              </a:path>
              <a:path w="340360" h="103504">
                <a:moveTo>
                  <a:pt x="304326" y="45809"/>
                </a:moveTo>
                <a:lnTo>
                  <a:pt x="315150" y="52260"/>
                </a:lnTo>
                <a:lnTo>
                  <a:pt x="324612" y="46850"/>
                </a:lnTo>
                <a:lnTo>
                  <a:pt x="327787" y="46850"/>
                </a:lnTo>
                <a:lnTo>
                  <a:pt x="327787" y="46012"/>
                </a:lnTo>
                <a:lnTo>
                  <a:pt x="304326" y="458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333744" y="1737360"/>
            <a:ext cx="377190" cy="0"/>
          </a:xfrm>
          <a:custGeom>
            <a:avLst/>
            <a:gdLst/>
            <a:ahLst/>
            <a:cxnLst/>
            <a:rect l="l" t="t" r="r" b="b"/>
            <a:pathLst>
              <a:path w="377190">
                <a:moveTo>
                  <a:pt x="377189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332220" y="1737360"/>
            <a:ext cx="0" cy="4643755"/>
          </a:xfrm>
          <a:custGeom>
            <a:avLst/>
            <a:gdLst/>
            <a:ahLst/>
            <a:cxnLst/>
            <a:rect l="l" t="t" r="r" b="b"/>
            <a:pathLst>
              <a:path h="4643755">
                <a:moveTo>
                  <a:pt x="0" y="0"/>
                </a:moveTo>
                <a:lnTo>
                  <a:pt x="0" y="464360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332220" y="2342261"/>
            <a:ext cx="375285" cy="103505"/>
          </a:xfrm>
          <a:custGeom>
            <a:avLst/>
            <a:gdLst/>
            <a:ahLst/>
            <a:cxnLst/>
            <a:rect l="l" t="t" r="r" b="b"/>
            <a:pathLst>
              <a:path w="375284" h="103505">
                <a:moveTo>
                  <a:pt x="338715" y="58451"/>
                </a:moveTo>
                <a:lnTo>
                  <a:pt x="282448" y="90550"/>
                </a:lnTo>
                <a:lnTo>
                  <a:pt x="279400" y="92328"/>
                </a:lnTo>
                <a:lnTo>
                  <a:pt x="278383" y="96138"/>
                </a:lnTo>
                <a:lnTo>
                  <a:pt x="280034" y="99187"/>
                </a:lnTo>
                <a:lnTo>
                  <a:pt x="281812" y="102235"/>
                </a:lnTo>
                <a:lnTo>
                  <a:pt x="285750" y="103377"/>
                </a:lnTo>
                <a:lnTo>
                  <a:pt x="288671" y="101600"/>
                </a:lnTo>
                <a:lnTo>
                  <a:pt x="363874" y="58674"/>
                </a:lnTo>
                <a:lnTo>
                  <a:pt x="362203" y="58674"/>
                </a:lnTo>
                <a:lnTo>
                  <a:pt x="338715" y="58451"/>
                </a:lnTo>
                <a:close/>
              </a:path>
              <a:path w="375284" h="103505">
                <a:moveTo>
                  <a:pt x="349598" y="52243"/>
                </a:moveTo>
                <a:lnTo>
                  <a:pt x="338715" y="58451"/>
                </a:lnTo>
                <a:lnTo>
                  <a:pt x="362203" y="58674"/>
                </a:lnTo>
                <a:lnTo>
                  <a:pt x="362212" y="57785"/>
                </a:lnTo>
                <a:lnTo>
                  <a:pt x="358901" y="57785"/>
                </a:lnTo>
                <a:lnTo>
                  <a:pt x="349598" y="52243"/>
                </a:lnTo>
                <a:close/>
              </a:path>
              <a:path w="375284" h="103505">
                <a:moveTo>
                  <a:pt x="286638" y="0"/>
                </a:moveTo>
                <a:lnTo>
                  <a:pt x="282828" y="888"/>
                </a:lnTo>
                <a:lnTo>
                  <a:pt x="280924" y="3937"/>
                </a:lnTo>
                <a:lnTo>
                  <a:pt x="279146" y="6985"/>
                </a:lnTo>
                <a:lnTo>
                  <a:pt x="280161" y="10794"/>
                </a:lnTo>
                <a:lnTo>
                  <a:pt x="283209" y="12700"/>
                </a:lnTo>
                <a:lnTo>
                  <a:pt x="338697" y="45750"/>
                </a:lnTo>
                <a:lnTo>
                  <a:pt x="362330" y="45974"/>
                </a:lnTo>
                <a:lnTo>
                  <a:pt x="362203" y="58674"/>
                </a:lnTo>
                <a:lnTo>
                  <a:pt x="363874" y="58674"/>
                </a:lnTo>
                <a:lnTo>
                  <a:pt x="374776" y="52450"/>
                </a:lnTo>
                <a:lnTo>
                  <a:pt x="289686" y="1777"/>
                </a:lnTo>
                <a:lnTo>
                  <a:pt x="286638" y="0"/>
                </a:lnTo>
                <a:close/>
              </a:path>
              <a:path w="375284" h="103505">
                <a:moveTo>
                  <a:pt x="0" y="42544"/>
                </a:moveTo>
                <a:lnTo>
                  <a:pt x="0" y="55244"/>
                </a:lnTo>
                <a:lnTo>
                  <a:pt x="338715" y="58451"/>
                </a:lnTo>
                <a:lnTo>
                  <a:pt x="349598" y="52243"/>
                </a:lnTo>
                <a:lnTo>
                  <a:pt x="338697" y="45750"/>
                </a:lnTo>
                <a:lnTo>
                  <a:pt x="0" y="42544"/>
                </a:lnTo>
                <a:close/>
              </a:path>
              <a:path w="375284" h="103505">
                <a:moveTo>
                  <a:pt x="359028" y="46862"/>
                </a:moveTo>
                <a:lnTo>
                  <a:pt x="349598" y="52243"/>
                </a:lnTo>
                <a:lnTo>
                  <a:pt x="358901" y="57785"/>
                </a:lnTo>
                <a:lnTo>
                  <a:pt x="359028" y="46862"/>
                </a:lnTo>
                <a:close/>
              </a:path>
              <a:path w="375284" h="103505">
                <a:moveTo>
                  <a:pt x="362322" y="46862"/>
                </a:moveTo>
                <a:lnTo>
                  <a:pt x="359028" y="46862"/>
                </a:lnTo>
                <a:lnTo>
                  <a:pt x="358901" y="57785"/>
                </a:lnTo>
                <a:lnTo>
                  <a:pt x="362212" y="57785"/>
                </a:lnTo>
                <a:lnTo>
                  <a:pt x="362322" y="46862"/>
                </a:lnTo>
                <a:close/>
              </a:path>
              <a:path w="375284" h="103505">
                <a:moveTo>
                  <a:pt x="338697" y="45750"/>
                </a:moveTo>
                <a:lnTo>
                  <a:pt x="349598" y="52243"/>
                </a:lnTo>
                <a:lnTo>
                  <a:pt x="359028" y="46862"/>
                </a:lnTo>
                <a:lnTo>
                  <a:pt x="362322" y="46862"/>
                </a:lnTo>
                <a:lnTo>
                  <a:pt x="362330" y="45974"/>
                </a:lnTo>
                <a:lnTo>
                  <a:pt x="338697" y="45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332220" y="3061843"/>
            <a:ext cx="377190" cy="103505"/>
          </a:xfrm>
          <a:custGeom>
            <a:avLst/>
            <a:gdLst/>
            <a:ahLst/>
            <a:cxnLst/>
            <a:rect l="l" t="t" r="r" b="b"/>
            <a:pathLst>
              <a:path w="377190" h="103505">
                <a:moveTo>
                  <a:pt x="351572" y="51689"/>
                </a:moveTo>
                <a:lnTo>
                  <a:pt x="281685" y="92456"/>
                </a:lnTo>
                <a:lnTo>
                  <a:pt x="280670" y="96266"/>
                </a:lnTo>
                <a:lnTo>
                  <a:pt x="282448" y="99313"/>
                </a:lnTo>
                <a:lnTo>
                  <a:pt x="284099" y="102362"/>
                </a:lnTo>
                <a:lnTo>
                  <a:pt x="288035" y="103378"/>
                </a:lnTo>
                <a:lnTo>
                  <a:pt x="365791" y="58038"/>
                </a:lnTo>
                <a:lnTo>
                  <a:pt x="364108" y="58038"/>
                </a:lnTo>
                <a:lnTo>
                  <a:pt x="364108" y="57150"/>
                </a:lnTo>
                <a:lnTo>
                  <a:pt x="360933" y="57150"/>
                </a:lnTo>
                <a:lnTo>
                  <a:pt x="351572" y="51689"/>
                </a:lnTo>
                <a:close/>
              </a:path>
              <a:path w="377190" h="103505">
                <a:moveTo>
                  <a:pt x="340686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340686" y="58038"/>
                </a:lnTo>
                <a:lnTo>
                  <a:pt x="351572" y="51689"/>
                </a:lnTo>
                <a:lnTo>
                  <a:pt x="340686" y="45338"/>
                </a:lnTo>
                <a:close/>
              </a:path>
              <a:path w="377190" h="103505">
                <a:moveTo>
                  <a:pt x="365791" y="45338"/>
                </a:moveTo>
                <a:lnTo>
                  <a:pt x="364108" y="45338"/>
                </a:lnTo>
                <a:lnTo>
                  <a:pt x="364108" y="58038"/>
                </a:lnTo>
                <a:lnTo>
                  <a:pt x="365791" y="58038"/>
                </a:lnTo>
                <a:lnTo>
                  <a:pt x="376681" y="51689"/>
                </a:lnTo>
                <a:lnTo>
                  <a:pt x="365791" y="45338"/>
                </a:lnTo>
                <a:close/>
              </a:path>
              <a:path w="377190" h="103505">
                <a:moveTo>
                  <a:pt x="360933" y="46228"/>
                </a:moveTo>
                <a:lnTo>
                  <a:pt x="351572" y="51689"/>
                </a:lnTo>
                <a:lnTo>
                  <a:pt x="360933" y="57150"/>
                </a:lnTo>
                <a:lnTo>
                  <a:pt x="360933" y="46228"/>
                </a:lnTo>
                <a:close/>
              </a:path>
              <a:path w="377190" h="103505">
                <a:moveTo>
                  <a:pt x="364108" y="46228"/>
                </a:moveTo>
                <a:lnTo>
                  <a:pt x="360933" y="46228"/>
                </a:lnTo>
                <a:lnTo>
                  <a:pt x="360933" y="57150"/>
                </a:lnTo>
                <a:lnTo>
                  <a:pt x="364108" y="57150"/>
                </a:lnTo>
                <a:lnTo>
                  <a:pt x="364108" y="46228"/>
                </a:lnTo>
                <a:close/>
              </a:path>
              <a:path w="377190" h="103505">
                <a:moveTo>
                  <a:pt x="288035" y="0"/>
                </a:moveTo>
                <a:lnTo>
                  <a:pt x="284099" y="1016"/>
                </a:lnTo>
                <a:lnTo>
                  <a:pt x="282448" y="4063"/>
                </a:lnTo>
                <a:lnTo>
                  <a:pt x="280670" y="7112"/>
                </a:lnTo>
                <a:lnTo>
                  <a:pt x="281685" y="10922"/>
                </a:lnTo>
                <a:lnTo>
                  <a:pt x="351572" y="51689"/>
                </a:lnTo>
                <a:lnTo>
                  <a:pt x="360933" y="46228"/>
                </a:lnTo>
                <a:lnTo>
                  <a:pt x="364108" y="46228"/>
                </a:lnTo>
                <a:lnTo>
                  <a:pt x="364108" y="45338"/>
                </a:lnTo>
                <a:lnTo>
                  <a:pt x="365791" y="45338"/>
                </a:lnTo>
                <a:lnTo>
                  <a:pt x="28803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332220" y="3764407"/>
            <a:ext cx="379095" cy="103505"/>
          </a:xfrm>
          <a:custGeom>
            <a:avLst/>
            <a:gdLst/>
            <a:ahLst/>
            <a:cxnLst/>
            <a:rect l="l" t="t" r="r" b="b"/>
            <a:pathLst>
              <a:path w="379095" h="103504">
                <a:moveTo>
                  <a:pt x="353858" y="51689"/>
                </a:moveTo>
                <a:lnTo>
                  <a:pt x="283972" y="92456"/>
                </a:lnTo>
                <a:lnTo>
                  <a:pt x="282955" y="96266"/>
                </a:lnTo>
                <a:lnTo>
                  <a:pt x="286511" y="102362"/>
                </a:lnTo>
                <a:lnTo>
                  <a:pt x="290322" y="103378"/>
                </a:lnTo>
                <a:lnTo>
                  <a:pt x="368077" y="58039"/>
                </a:lnTo>
                <a:lnTo>
                  <a:pt x="366395" y="58039"/>
                </a:lnTo>
                <a:lnTo>
                  <a:pt x="366395" y="57150"/>
                </a:lnTo>
                <a:lnTo>
                  <a:pt x="363220" y="57150"/>
                </a:lnTo>
                <a:lnTo>
                  <a:pt x="353858" y="51689"/>
                </a:lnTo>
                <a:close/>
              </a:path>
              <a:path w="379095" h="103504">
                <a:moveTo>
                  <a:pt x="342972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342972" y="58039"/>
                </a:lnTo>
                <a:lnTo>
                  <a:pt x="353858" y="51689"/>
                </a:lnTo>
                <a:lnTo>
                  <a:pt x="342972" y="45339"/>
                </a:lnTo>
                <a:close/>
              </a:path>
              <a:path w="379095" h="103504">
                <a:moveTo>
                  <a:pt x="368077" y="45339"/>
                </a:moveTo>
                <a:lnTo>
                  <a:pt x="366395" y="45339"/>
                </a:lnTo>
                <a:lnTo>
                  <a:pt x="366395" y="58039"/>
                </a:lnTo>
                <a:lnTo>
                  <a:pt x="368077" y="58039"/>
                </a:lnTo>
                <a:lnTo>
                  <a:pt x="378968" y="51689"/>
                </a:lnTo>
                <a:lnTo>
                  <a:pt x="368077" y="45339"/>
                </a:lnTo>
                <a:close/>
              </a:path>
              <a:path w="379095" h="103504">
                <a:moveTo>
                  <a:pt x="363220" y="46228"/>
                </a:moveTo>
                <a:lnTo>
                  <a:pt x="353858" y="51689"/>
                </a:lnTo>
                <a:lnTo>
                  <a:pt x="363220" y="57150"/>
                </a:lnTo>
                <a:lnTo>
                  <a:pt x="363220" y="46228"/>
                </a:lnTo>
                <a:close/>
              </a:path>
              <a:path w="379095" h="103504">
                <a:moveTo>
                  <a:pt x="366395" y="46228"/>
                </a:moveTo>
                <a:lnTo>
                  <a:pt x="363220" y="46228"/>
                </a:lnTo>
                <a:lnTo>
                  <a:pt x="363220" y="57150"/>
                </a:lnTo>
                <a:lnTo>
                  <a:pt x="366395" y="57150"/>
                </a:lnTo>
                <a:lnTo>
                  <a:pt x="366395" y="46228"/>
                </a:lnTo>
                <a:close/>
              </a:path>
              <a:path w="379095" h="103504">
                <a:moveTo>
                  <a:pt x="290322" y="0"/>
                </a:moveTo>
                <a:lnTo>
                  <a:pt x="286511" y="1016"/>
                </a:lnTo>
                <a:lnTo>
                  <a:pt x="282955" y="7112"/>
                </a:lnTo>
                <a:lnTo>
                  <a:pt x="283972" y="10922"/>
                </a:lnTo>
                <a:lnTo>
                  <a:pt x="353858" y="51689"/>
                </a:lnTo>
                <a:lnTo>
                  <a:pt x="363220" y="46228"/>
                </a:lnTo>
                <a:lnTo>
                  <a:pt x="366395" y="46228"/>
                </a:lnTo>
                <a:lnTo>
                  <a:pt x="366395" y="45339"/>
                </a:lnTo>
                <a:lnTo>
                  <a:pt x="368077" y="45339"/>
                </a:lnTo>
                <a:lnTo>
                  <a:pt x="2903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332220" y="4524883"/>
            <a:ext cx="331470" cy="103505"/>
          </a:xfrm>
          <a:custGeom>
            <a:avLst/>
            <a:gdLst/>
            <a:ahLst/>
            <a:cxnLst/>
            <a:rect l="l" t="t" r="r" b="b"/>
            <a:pathLst>
              <a:path w="331470" h="103504">
                <a:moveTo>
                  <a:pt x="306360" y="51688"/>
                </a:moveTo>
                <a:lnTo>
                  <a:pt x="236474" y="92455"/>
                </a:lnTo>
                <a:lnTo>
                  <a:pt x="235457" y="96265"/>
                </a:lnTo>
                <a:lnTo>
                  <a:pt x="239013" y="102361"/>
                </a:lnTo>
                <a:lnTo>
                  <a:pt x="242824" y="103377"/>
                </a:lnTo>
                <a:lnTo>
                  <a:pt x="320579" y="58038"/>
                </a:lnTo>
                <a:lnTo>
                  <a:pt x="318897" y="58038"/>
                </a:lnTo>
                <a:lnTo>
                  <a:pt x="318897" y="57149"/>
                </a:lnTo>
                <a:lnTo>
                  <a:pt x="315722" y="57149"/>
                </a:lnTo>
                <a:lnTo>
                  <a:pt x="306360" y="51688"/>
                </a:lnTo>
                <a:close/>
              </a:path>
              <a:path w="331470" h="103504">
                <a:moveTo>
                  <a:pt x="29547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295474" y="58038"/>
                </a:lnTo>
                <a:lnTo>
                  <a:pt x="306360" y="51688"/>
                </a:lnTo>
                <a:lnTo>
                  <a:pt x="295474" y="45338"/>
                </a:lnTo>
                <a:close/>
              </a:path>
              <a:path w="331470" h="103504">
                <a:moveTo>
                  <a:pt x="320579" y="45338"/>
                </a:moveTo>
                <a:lnTo>
                  <a:pt x="318897" y="45338"/>
                </a:lnTo>
                <a:lnTo>
                  <a:pt x="318897" y="58038"/>
                </a:lnTo>
                <a:lnTo>
                  <a:pt x="320579" y="58038"/>
                </a:lnTo>
                <a:lnTo>
                  <a:pt x="331470" y="51688"/>
                </a:lnTo>
                <a:lnTo>
                  <a:pt x="320579" y="45338"/>
                </a:lnTo>
                <a:close/>
              </a:path>
              <a:path w="331470" h="103504">
                <a:moveTo>
                  <a:pt x="315722" y="46227"/>
                </a:moveTo>
                <a:lnTo>
                  <a:pt x="306360" y="51688"/>
                </a:lnTo>
                <a:lnTo>
                  <a:pt x="315722" y="57149"/>
                </a:lnTo>
                <a:lnTo>
                  <a:pt x="315722" y="46227"/>
                </a:lnTo>
                <a:close/>
              </a:path>
              <a:path w="331470" h="103504">
                <a:moveTo>
                  <a:pt x="318897" y="46227"/>
                </a:moveTo>
                <a:lnTo>
                  <a:pt x="315722" y="46227"/>
                </a:lnTo>
                <a:lnTo>
                  <a:pt x="315722" y="57149"/>
                </a:lnTo>
                <a:lnTo>
                  <a:pt x="318897" y="57149"/>
                </a:lnTo>
                <a:lnTo>
                  <a:pt x="318897" y="46227"/>
                </a:lnTo>
                <a:close/>
              </a:path>
              <a:path w="331470" h="103504">
                <a:moveTo>
                  <a:pt x="242824" y="0"/>
                </a:moveTo>
                <a:lnTo>
                  <a:pt x="239013" y="1015"/>
                </a:lnTo>
                <a:lnTo>
                  <a:pt x="235457" y="7111"/>
                </a:lnTo>
                <a:lnTo>
                  <a:pt x="236474" y="10921"/>
                </a:lnTo>
                <a:lnTo>
                  <a:pt x="306360" y="51688"/>
                </a:lnTo>
                <a:lnTo>
                  <a:pt x="315722" y="46227"/>
                </a:lnTo>
                <a:lnTo>
                  <a:pt x="318897" y="46227"/>
                </a:lnTo>
                <a:lnTo>
                  <a:pt x="318897" y="45338"/>
                </a:lnTo>
                <a:lnTo>
                  <a:pt x="320579" y="45338"/>
                </a:lnTo>
                <a:lnTo>
                  <a:pt x="2428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332220" y="5424042"/>
            <a:ext cx="364490" cy="103505"/>
          </a:xfrm>
          <a:custGeom>
            <a:avLst/>
            <a:gdLst/>
            <a:ahLst/>
            <a:cxnLst/>
            <a:rect l="l" t="t" r="r" b="b"/>
            <a:pathLst>
              <a:path w="364490" h="103504">
                <a:moveTo>
                  <a:pt x="338872" y="51689"/>
                </a:moveTo>
                <a:lnTo>
                  <a:pt x="268985" y="92456"/>
                </a:lnTo>
                <a:lnTo>
                  <a:pt x="267970" y="96266"/>
                </a:lnTo>
                <a:lnTo>
                  <a:pt x="271525" y="102362"/>
                </a:lnTo>
                <a:lnTo>
                  <a:pt x="275462" y="103378"/>
                </a:lnTo>
                <a:lnTo>
                  <a:pt x="353218" y="58039"/>
                </a:lnTo>
                <a:lnTo>
                  <a:pt x="351408" y="58039"/>
                </a:lnTo>
                <a:lnTo>
                  <a:pt x="351408" y="57150"/>
                </a:lnTo>
                <a:lnTo>
                  <a:pt x="348233" y="57150"/>
                </a:lnTo>
                <a:lnTo>
                  <a:pt x="338872" y="51689"/>
                </a:lnTo>
                <a:close/>
              </a:path>
              <a:path w="364490" h="103504">
                <a:moveTo>
                  <a:pt x="327986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327986" y="58039"/>
                </a:lnTo>
                <a:lnTo>
                  <a:pt x="338872" y="51689"/>
                </a:lnTo>
                <a:lnTo>
                  <a:pt x="327986" y="45339"/>
                </a:lnTo>
                <a:close/>
              </a:path>
              <a:path w="364490" h="103504">
                <a:moveTo>
                  <a:pt x="353218" y="45339"/>
                </a:moveTo>
                <a:lnTo>
                  <a:pt x="351408" y="45339"/>
                </a:lnTo>
                <a:lnTo>
                  <a:pt x="351408" y="58039"/>
                </a:lnTo>
                <a:lnTo>
                  <a:pt x="353218" y="58039"/>
                </a:lnTo>
                <a:lnTo>
                  <a:pt x="364108" y="51689"/>
                </a:lnTo>
                <a:lnTo>
                  <a:pt x="353218" y="45339"/>
                </a:lnTo>
                <a:close/>
              </a:path>
              <a:path w="364490" h="103504">
                <a:moveTo>
                  <a:pt x="348233" y="46228"/>
                </a:moveTo>
                <a:lnTo>
                  <a:pt x="338872" y="51689"/>
                </a:lnTo>
                <a:lnTo>
                  <a:pt x="348233" y="57150"/>
                </a:lnTo>
                <a:lnTo>
                  <a:pt x="348233" y="46228"/>
                </a:lnTo>
                <a:close/>
              </a:path>
              <a:path w="364490" h="103504">
                <a:moveTo>
                  <a:pt x="351408" y="46228"/>
                </a:moveTo>
                <a:lnTo>
                  <a:pt x="348233" y="46228"/>
                </a:lnTo>
                <a:lnTo>
                  <a:pt x="348233" y="57150"/>
                </a:lnTo>
                <a:lnTo>
                  <a:pt x="351408" y="57150"/>
                </a:lnTo>
                <a:lnTo>
                  <a:pt x="351408" y="46228"/>
                </a:lnTo>
                <a:close/>
              </a:path>
              <a:path w="364490" h="103504">
                <a:moveTo>
                  <a:pt x="275462" y="0"/>
                </a:moveTo>
                <a:lnTo>
                  <a:pt x="271525" y="1016"/>
                </a:lnTo>
                <a:lnTo>
                  <a:pt x="267970" y="7112"/>
                </a:lnTo>
                <a:lnTo>
                  <a:pt x="268985" y="10922"/>
                </a:lnTo>
                <a:lnTo>
                  <a:pt x="338872" y="51689"/>
                </a:lnTo>
                <a:lnTo>
                  <a:pt x="348233" y="46228"/>
                </a:lnTo>
                <a:lnTo>
                  <a:pt x="351408" y="46228"/>
                </a:lnTo>
                <a:lnTo>
                  <a:pt x="351408" y="45339"/>
                </a:lnTo>
                <a:lnTo>
                  <a:pt x="353218" y="45339"/>
                </a:lnTo>
                <a:lnTo>
                  <a:pt x="2754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332220" y="6331445"/>
            <a:ext cx="332740" cy="103505"/>
          </a:xfrm>
          <a:custGeom>
            <a:avLst/>
            <a:gdLst/>
            <a:ahLst/>
            <a:cxnLst/>
            <a:rect l="l" t="t" r="r" b="b"/>
            <a:pathLst>
              <a:path w="332740" h="103504">
                <a:moveTo>
                  <a:pt x="296351" y="58516"/>
                </a:moveTo>
                <a:lnTo>
                  <a:pt x="237108" y="92379"/>
                </a:lnTo>
                <a:lnTo>
                  <a:pt x="236093" y="96253"/>
                </a:lnTo>
                <a:lnTo>
                  <a:pt x="237871" y="99301"/>
                </a:lnTo>
                <a:lnTo>
                  <a:pt x="239522" y="102349"/>
                </a:lnTo>
                <a:lnTo>
                  <a:pt x="243458" y="103403"/>
                </a:lnTo>
                <a:lnTo>
                  <a:pt x="321582" y="58724"/>
                </a:lnTo>
                <a:lnTo>
                  <a:pt x="319912" y="58724"/>
                </a:lnTo>
                <a:lnTo>
                  <a:pt x="296351" y="58516"/>
                </a:lnTo>
                <a:close/>
              </a:path>
              <a:path w="332740" h="103504">
                <a:moveTo>
                  <a:pt x="307275" y="52272"/>
                </a:moveTo>
                <a:lnTo>
                  <a:pt x="296351" y="58516"/>
                </a:lnTo>
                <a:lnTo>
                  <a:pt x="319912" y="58724"/>
                </a:lnTo>
                <a:lnTo>
                  <a:pt x="319921" y="57835"/>
                </a:lnTo>
                <a:lnTo>
                  <a:pt x="316610" y="57835"/>
                </a:lnTo>
                <a:lnTo>
                  <a:pt x="307275" y="52272"/>
                </a:lnTo>
                <a:close/>
              </a:path>
              <a:path w="332740" h="103504">
                <a:moveTo>
                  <a:pt x="244348" y="0"/>
                </a:moveTo>
                <a:lnTo>
                  <a:pt x="240410" y="990"/>
                </a:lnTo>
                <a:lnTo>
                  <a:pt x="236854" y="7010"/>
                </a:lnTo>
                <a:lnTo>
                  <a:pt x="237871" y="10909"/>
                </a:lnTo>
                <a:lnTo>
                  <a:pt x="296442" y="45815"/>
                </a:lnTo>
                <a:lnTo>
                  <a:pt x="320039" y="46024"/>
                </a:lnTo>
                <a:lnTo>
                  <a:pt x="319912" y="58724"/>
                </a:lnTo>
                <a:lnTo>
                  <a:pt x="321582" y="58724"/>
                </a:lnTo>
                <a:lnTo>
                  <a:pt x="332485" y="52489"/>
                </a:lnTo>
                <a:lnTo>
                  <a:pt x="244348" y="0"/>
                </a:lnTo>
                <a:close/>
              </a:path>
              <a:path w="332740" h="103504">
                <a:moveTo>
                  <a:pt x="0" y="43192"/>
                </a:moveTo>
                <a:lnTo>
                  <a:pt x="0" y="55892"/>
                </a:lnTo>
                <a:lnTo>
                  <a:pt x="296351" y="58516"/>
                </a:lnTo>
                <a:lnTo>
                  <a:pt x="307275" y="52272"/>
                </a:lnTo>
                <a:lnTo>
                  <a:pt x="296442" y="45815"/>
                </a:lnTo>
                <a:lnTo>
                  <a:pt x="0" y="43192"/>
                </a:lnTo>
                <a:close/>
              </a:path>
              <a:path w="332740" h="103504">
                <a:moveTo>
                  <a:pt x="316737" y="46863"/>
                </a:moveTo>
                <a:lnTo>
                  <a:pt x="307275" y="52272"/>
                </a:lnTo>
                <a:lnTo>
                  <a:pt x="316610" y="57835"/>
                </a:lnTo>
                <a:lnTo>
                  <a:pt x="316737" y="46863"/>
                </a:lnTo>
                <a:close/>
              </a:path>
              <a:path w="332740" h="103504">
                <a:moveTo>
                  <a:pt x="320031" y="46863"/>
                </a:moveTo>
                <a:lnTo>
                  <a:pt x="316737" y="46863"/>
                </a:lnTo>
                <a:lnTo>
                  <a:pt x="316610" y="57835"/>
                </a:lnTo>
                <a:lnTo>
                  <a:pt x="319921" y="57835"/>
                </a:lnTo>
                <a:lnTo>
                  <a:pt x="320031" y="46863"/>
                </a:lnTo>
                <a:close/>
              </a:path>
              <a:path w="332740" h="103504">
                <a:moveTo>
                  <a:pt x="296442" y="45815"/>
                </a:moveTo>
                <a:lnTo>
                  <a:pt x="307275" y="52272"/>
                </a:lnTo>
                <a:lnTo>
                  <a:pt x="316737" y="46863"/>
                </a:lnTo>
                <a:lnTo>
                  <a:pt x="320031" y="46863"/>
                </a:lnTo>
                <a:lnTo>
                  <a:pt x="320039" y="46024"/>
                </a:lnTo>
                <a:lnTo>
                  <a:pt x="296442" y="458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50335" y="1313688"/>
            <a:ext cx="4369308" cy="3032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37659" y="1946148"/>
            <a:ext cx="3700272" cy="3931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37659" y="2679192"/>
            <a:ext cx="3701796" cy="394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37659" y="3317748"/>
            <a:ext cx="3700272" cy="49682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137659" y="4107179"/>
            <a:ext cx="3701796" cy="394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753745"/>
              </p:ext>
            </p:extLst>
          </p:nvPr>
        </p:nvGraphicFramePr>
        <p:xfrm>
          <a:off x="3425952" y="1242060"/>
          <a:ext cx="4392930" cy="4139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0705">
                <a:tc gridSpan="2">
                  <a:txBody>
                    <a:bodyPr/>
                    <a:lstStyle/>
                    <a:p>
                      <a:pPr marL="1045844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1400" b="1" dirty="0">
                          <a:latin typeface="Times New Roman"/>
                          <a:cs typeface="Times New Roman"/>
                        </a:rPr>
                        <a:t>Значення </a:t>
                      </a:r>
                      <a:r>
                        <a:rPr sz="1400" b="1" spc="-5" dirty="0">
                          <a:latin typeface="Times New Roman"/>
                          <a:cs typeface="Times New Roman"/>
                        </a:rPr>
                        <a:t>фінансового</a:t>
                      </a:r>
                      <a:r>
                        <a:rPr sz="1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b="1" spc="-10" dirty="0">
                          <a:latin typeface="Times New Roman"/>
                          <a:cs typeface="Times New Roman"/>
                        </a:rPr>
                        <a:t>плану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8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  <a:p>
                      <a:pPr marL="1237615">
                        <a:lnSpc>
                          <a:spcPct val="10000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Визначення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стратегічних 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цілей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83895" marR="89535" indent="-1905" algn="ctr">
                        <a:lnSpc>
                          <a:spcPct val="305700"/>
                        </a:lnSpc>
                        <a:spcBef>
                          <a:spcPts val="64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Визначення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потреби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у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фінансових ресурсах  Формування фінансових планів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підприємства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  <a:p>
                      <a:pPr marL="588010" algn="ctr">
                        <a:lnSpc>
                          <a:spcPts val="1425"/>
                        </a:lnSpc>
                        <a:spcBef>
                          <a:spcPts val="98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Підготовка стратегії</a:t>
                      </a: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3581400" y="2091055"/>
            <a:ext cx="561975" cy="103505"/>
          </a:xfrm>
          <a:custGeom>
            <a:avLst/>
            <a:gdLst/>
            <a:ahLst/>
            <a:cxnLst/>
            <a:rect l="l" t="t" r="r" b="b"/>
            <a:pathLst>
              <a:path w="561975" h="103505">
                <a:moveTo>
                  <a:pt x="536865" y="51689"/>
                </a:moveTo>
                <a:lnTo>
                  <a:pt x="466978" y="92456"/>
                </a:lnTo>
                <a:lnTo>
                  <a:pt x="465963" y="96266"/>
                </a:lnTo>
                <a:lnTo>
                  <a:pt x="469519" y="102362"/>
                </a:lnTo>
                <a:lnTo>
                  <a:pt x="473328" y="103378"/>
                </a:lnTo>
                <a:lnTo>
                  <a:pt x="551084" y="58038"/>
                </a:lnTo>
                <a:lnTo>
                  <a:pt x="549401" y="58038"/>
                </a:lnTo>
                <a:lnTo>
                  <a:pt x="549401" y="57150"/>
                </a:lnTo>
                <a:lnTo>
                  <a:pt x="546226" y="57150"/>
                </a:lnTo>
                <a:lnTo>
                  <a:pt x="536865" y="51689"/>
                </a:lnTo>
                <a:close/>
              </a:path>
              <a:path w="561975" h="103505">
                <a:moveTo>
                  <a:pt x="5259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25979" y="58038"/>
                </a:lnTo>
                <a:lnTo>
                  <a:pt x="536865" y="51689"/>
                </a:lnTo>
                <a:lnTo>
                  <a:pt x="525979" y="45338"/>
                </a:lnTo>
                <a:close/>
              </a:path>
              <a:path w="561975" h="103505">
                <a:moveTo>
                  <a:pt x="551084" y="45338"/>
                </a:moveTo>
                <a:lnTo>
                  <a:pt x="549401" y="45338"/>
                </a:lnTo>
                <a:lnTo>
                  <a:pt x="549401" y="58038"/>
                </a:lnTo>
                <a:lnTo>
                  <a:pt x="551084" y="58038"/>
                </a:lnTo>
                <a:lnTo>
                  <a:pt x="561974" y="51689"/>
                </a:lnTo>
                <a:lnTo>
                  <a:pt x="551084" y="45338"/>
                </a:lnTo>
                <a:close/>
              </a:path>
              <a:path w="561975" h="103505">
                <a:moveTo>
                  <a:pt x="546226" y="46228"/>
                </a:moveTo>
                <a:lnTo>
                  <a:pt x="536865" y="51689"/>
                </a:lnTo>
                <a:lnTo>
                  <a:pt x="546226" y="57150"/>
                </a:lnTo>
                <a:lnTo>
                  <a:pt x="546226" y="46228"/>
                </a:lnTo>
                <a:close/>
              </a:path>
              <a:path w="561975" h="103505">
                <a:moveTo>
                  <a:pt x="549401" y="46228"/>
                </a:moveTo>
                <a:lnTo>
                  <a:pt x="546226" y="46228"/>
                </a:lnTo>
                <a:lnTo>
                  <a:pt x="546226" y="57150"/>
                </a:lnTo>
                <a:lnTo>
                  <a:pt x="549401" y="57150"/>
                </a:lnTo>
                <a:lnTo>
                  <a:pt x="549401" y="46228"/>
                </a:lnTo>
                <a:close/>
              </a:path>
              <a:path w="561975" h="103505">
                <a:moveTo>
                  <a:pt x="473328" y="0"/>
                </a:moveTo>
                <a:lnTo>
                  <a:pt x="469519" y="1016"/>
                </a:lnTo>
                <a:lnTo>
                  <a:pt x="465963" y="7112"/>
                </a:lnTo>
                <a:lnTo>
                  <a:pt x="466978" y="10922"/>
                </a:lnTo>
                <a:lnTo>
                  <a:pt x="536865" y="51689"/>
                </a:lnTo>
                <a:lnTo>
                  <a:pt x="546226" y="46228"/>
                </a:lnTo>
                <a:lnTo>
                  <a:pt x="549401" y="46228"/>
                </a:lnTo>
                <a:lnTo>
                  <a:pt x="549401" y="45338"/>
                </a:lnTo>
                <a:lnTo>
                  <a:pt x="551084" y="45338"/>
                </a:lnTo>
                <a:lnTo>
                  <a:pt x="473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81400" y="2833243"/>
            <a:ext cx="561975" cy="103505"/>
          </a:xfrm>
          <a:custGeom>
            <a:avLst/>
            <a:gdLst/>
            <a:ahLst/>
            <a:cxnLst/>
            <a:rect l="l" t="t" r="r" b="b"/>
            <a:pathLst>
              <a:path w="561975" h="103505">
                <a:moveTo>
                  <a:pt x="536865" y="51689"/>
                </a:moveTo>
                <a:lnTo>
                  <a:pt x="466978" y="92456"/>
                </a:lnTo>
                <a:lnTo>
                  <a:pt x="465963" y="96266"/>
                </a:lnTo>
                <a:lnTo>
                  <a:pt x="469519" y="102362"/>
                </a:lnTo>
                <a:lnTo>
                  <a:pt x="473328" y="103378"/>
                </a:lnTo>
                <a:lnTo>
                  <a:pt x="551084" y="58038"/>
                </a:lnTo>
                <a:lnTo>
                  <a:pt x="549401" y="58038"/>
                </a:lnTo>
                <a:lnTo>
                  <a:pt x="549401" y="57150"/>
                </a:lnTo>
                <a:lnTo>
                  <a:pt x="546226" y="57150"/>
                </a:lnTo>
                <a:lnTo>
                  <a:pt x="536865" y="51689"/>
                </a:lnTo>
                <a:close/>
              </a:path>
              <a:path w="561975" h="103505">
                <a:moveTo>
                  <a:pt x="5259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25979" y="58038"/>
                </a:lnTo>
                <a:lnTo>
                  <a:pt x="536865" y="51689"/>
                </a:lnTo>
                <a:lnTo>
                  <a:pt x="525979" y="45338"/>
                </a:lnTo>
                <a:close/>
              </a:path>
              <a:path w="561975" h="103505">
                <a:moveTo>
                  <a:pt x="551084" y="45338"/>
                </a:moveTo>
                <a:lnTo>
                  <a:pt x="549401" y="45338"/>
                </a:lnTo>
                <a:lnTo>
                  <a:pt x="549401" y="58038"/>
                </a:lnTo>
                <a:lnTo>
                  <a:pt x="551084" y="58038"/>
                </a:lnTo>
                <a:lnTo>
                  <a:pt x="561974" y="51689"/>
                </a:lnTo>
                <a:lnTo>
                  <a:pt x="551084" y="45338"/>
                </a:lnTo>
                <a:close/>
              </a:path>
              <a:path w="561975" h="103505">
                <a:moveTo>
                  <a:pt x="546226" y="46228"/>
                </a:moveTo>
                <a:lnTo>
                  <a:pt x="536865" y="51689"/>
                </a:lnTo>
                <a:lnTo>
                  <a:pt x="546226" y="57150"/>
                </a:lnTo>
                <a:lnTo>
                  <a:pt x="546226" y="46228"/>
                </a:lnTo>
                <a:close/>
              </a:path>
              <a:path w="561975" h="103505">
                <a:moveTo>
                  <a:pt x="549401" y="46228"/>
                </a:moveTo>
                <a:lnTo>
                  <a:pt x="546226" y="46228"/>
                </a:lnTo>
                <a:lnTo>
                  <a:pt x="546226" y="57150"/>
                </a:lnTo>
                <a:lnTo>
                  <a:pt x="549401" y="57150"/>
                </a:lnTo>
                <a:lnTo>
                  <a:pt x="549401" y="46228"/>
                </a:lnTo>
                <a:close/>
              </a:path>
              <a:path w="561975" h="103505">
                <a:moveTo>
                  <a:pt x="473328" y="0"/>
                </a:moveTo>
                <a:lnTo>
                  <a:pt x="469519" y="1016"/>
                </a:lnTo>
                <a:lnTo>
                  <a:pt x="465963" y="7112"/>
                </a:lnTo>
                <a:lnTo>
                  <a:pt x="466978" y="10922"/>
                </a:lnTo>
                <a:lnTo>
                  <a:pt x="536865" y="51689"/>
                </a:lnTo>
                <a:lnTo>
                  <a:pt x="546226" y="46228"/>
                </a:lnTo>
                <a:lnTo>
                  <a:pt x="549401" y="46228"/>
                </a:lnTo>
                <a:lnTo>
                  <a:pt x="549401" y="45338"/>
                </a:lnTo>
                <a:lnTo>
                  <a:pt x="551084" y="45338"/>
                </a:lnTo>
                <a:lnTo>
                  <a:pt x="473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89020" y="3499230"/>
            <a:ext cx="561975" cy="103505"/>
          </a:xfrm>
          <a:custGeom>
            <a:avLst/>
            <a:gdLst/>
            <a:ahLst/>
            <a:cxnLst/>
            <a:rect l="l" t="t" r="r" b="b"/>
            <a:pathLst>
              <a:path w="561975" h="103504">
                <a:moveTo>
                  <a:pt x="536865" y="51689"/>
                </a:moveTo>
                <a:lnTo>
                  <a:pt x="466978" y="92456"/>
                </a:lnTo>
                <a:lnTo>
                  <a:pt x="465963" y="96266"/>
                </a:lnTo>
                <a:lnTo>
                  <a:pt x="469518" y="102362"/>
                </a:lnTo>
                <a:lnTo>
                  <a:pt x="473328" y="103378"/>
                </a:lnTo>
                <a:lnTo>
                  <a:pt x="551084" y="58038"/>
                </a:lnTo>
                <a:lnTo>
                  <a:pt x="549401" y="58038"/>
                </a:lnTo>
                <a:lnTo>
                  <a:pt x="549401" y="57150"/>
                </a:lnTo>
                <a:lnTo>
                  <a:pt x="546226" y="57150"/>
                </a:lnTo>
                <a:lnTo>
                  <a:pt x="536865" y="51689"/>
                </a:lnTo>
                <a:close/>
              </a:path>
              <a:path w="561975" h="103504">
                <a:moveTo>
                  <a:pt x="525979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25979" y="58038"/>
                </a:lnTo>
                <a:lnTo>
                  <a:pt x="536865" y="51689"/>
                </a:lnTo>
                <a:lnTo>
                  <a:pt x="525979" y="45338"/>
                </a:lnTo>
                <a:close/>
              </a:path>
              <a:path w="561975" h="103504">
                <a:moveTo>
                  <a:pt x="551084" y="45338"/>
                </a:moveTo>
                <a:lnTo>
                  <a:pt x="549401" y="45338"/>
                </a:lnTo>
                <a:lnTo>
                  <a:pt x="549401" y="58038"/>
                </a:lnTo>
                <a:lnTo>
                  <a:pt x="551084" y="58038"/>
                </a:lnTo>
                <a:lnTo>
                  <a:pt x="561974" y="51689"/>
                </a:lnTo>
                <a:lnTo>
                  <a:pt x="551084" y="45338"/>
                </a:lnTo>
                <a:close/>
              </a:path>
              <a:path w="561975" h="103504">
                <a:moveTo>
                  <a:pt x="546226" y="46228"/>
                </a:moveTo>
                <a:lnTo>
                  <a:pt x="536865" y="51689"/>
                </a:lnTo>
                <a:lnTo>
                  <a:pt x="546226" y="57150"/>
                </a:lnTo>
                <a:lnTo>
                  <a:pt x="546226" y="46228"/>
                </a:lnTo>
                <a:close/>
              </a:path>
              <a:path w="561975" h="103504">
                <a:moveTo>
                  <a:pt x="549401" y="46228"/>
                </a:moveTo>
                <a:lnTo>
                  <a:pt x="546226" y="46228"/>
                </a:lnTo>
                <a:lnTo>
                  <a:pt x="546226" y="57150"/>
                </a:lnTo>
                <a:lnTo>
                  <a:pt x="549401" y="57150"/>
                </a:lnTo>
                <a:lnTo>
                  <a:pt x="549401" y="46228"/>
                </a:lnTo>
                <a:close/>
              </a:path>
              <a:path w="561975" h="103504">
                <a:moveTo>
                  <a:pt x="473328" y="0"/>
                </a:moveTo>
                <a:lnTo>
                  <a:pt x="469518" y="1016"/>
                </a:lnTo>
                <a:lnTo>
                  <a:pt x="465963" y="7112"/>
                </a:lnTo>
                <a:lnTo>
                  <a:pt x="466978" y="10922"/>
                </a:lnTo>
                <a:lnTo>
                  <a:pt x="536865" y="51689"/>
                </a:lnTo>
                <a:lnTo>
                  <a:pt x="546226" y="46228"/>
                </a:lnTo>
                <a:lnTo>
                  <a:pt x="549401" y="46228"/>
                </a:lnTo>
                <a:lnTo>
                  <a:pt x="549401" y="45338"/>
                </a:lnTo>
                <a:lnTo>
                  <a:pt x="551084" y="45338"/>
                </a:lnTo>
                <a:lnTo>
                  <a:pt x="473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89020" y="4281042"/>
            <a:ext cx="561975" cy="103505"/>
          </a:xfrm>
          <a:custGeom>
            <a:avLst/>
            <a:gdLst/>
            <a:ahLst/>
            <a:cxnLst/>
            <a:rect l="l" t="t" r="r" b="b"/>
            <a:pathLst>
              <a:path w="561975" h="103504">
                <a:moveTo>
                  <a:pt x="536865" y="51689"/>
                </a:moveTo>
                <a:lnTo>
                  <a:pt x="466978" y="92456"/>
                </a:lnTo>
                <a:lnTo>
                  <a:pt x="465963" y="96266"/>
                </a:lnTo>
                <a:lnTo>
                  <a:pt x="469518" y="102362"/>
                </a:lnTo>
                <a:lnTo>
                  <a:pt x="473328" y="103378"/>
                </a:lnTo>
                <a:lnTo>
                  <a:pt x="551084" y="58039"/>
                </a:lnTo>
                <a:lnTo>
                  <a:pt x="549401" y="58039"/>
                </a:lnTo>
                <a:lnTo>
                  <a:pt x="549401" y="57150"/>
                </a:lnTo>
                <a:lnTo>
                  <a:pt x="546226" y="57150"/>
                </a:lnTo>
                <a:lnTo>
                  <a:pt x="536865" y="51689"/>
                </a:lnTo>
                <a:close/>
              </a:path>
              <a:path w="561975" h="103504">
                <a:moveTo>
                  <a:pt x="525979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525979" y="58039"/>
                </a:lnTo>
                <a:lnTo>
                  <a:pt x="536865" y="51689"/>
                </a:lnTo>
                <a:lnTo>
                  <a:pt x="525979" y="45339"/>
                </a:lnTo>
                <a:close/>
              </a:path>
              <a:path w="561975" h="103504">
                <a:moveTo>
                  <a:pt x="551084" y="45339"/>
                </a:moveTo>
                <a:lnTo>
                  <a:pt x="549401" y="45339"/>
                </a:lnTo>
                <a:lnTo>
                  <a:pt x="549401" y="58039"/>
                </a:lnTo>
                <a:lnTo>
                  <a:pt x="551084" y="58039"/>
                </a:lnTo>
                <a:lnTo>
                  <a:pt x="561975" y="51689"/>
                </a:lnTo>
                <a:lnTo>
                  <a:pt x="551084" y="45339"/>
                </a:lnTo>
                <a:close/>
              </a:path>
              <a:path w="561975" h="103504">
                <a:moveTo>
                  <a:pt x="546226" y="46228"/>
                </a:moveTo>
                <a:lnTo>
                  <a:pt x="536865" y="51689"/>
                </a:lnTo>
                <a:lnTo>
                  <a:pt x="546226" y="57150"/>
                </a:lnTo>
                <a:lnTo>
                  <a:pt x="546226" y="46228"/>
                </a:lnTo>
                <a:close/>
              </a:path>
              <a:path w="561975" h="103504">
                <a:moveTo>
                  <a:pt x="549401" y="46228"/>
                </a:moveTo>
                <a:lnTo>
                  <a:pt x="546226" y="46228"/>
                </a:lnTo>
                <a:lnTo>
                  <a:pt x="546226" y="57150"/>
                </a:lnTo>
                <a:lnTo>
                  <a:pt x="549401" y="57150"/>
                </a:lnTo>
                <a:lnTo>
                  <a:pt x="549401" y="46228"/>
                </a:lnTo>
                <a:close/>
              </a:path>
              <a:path w="561975" h="103504">
                <a:moveTo>
                  <a:pt x="473328" y="0"/>
                </a:moveTo>
                <a:lnTo>
                  <a:pt x="469518" y="1016"/>
                </a:lnTo>
                <a:lnTo>
                  <a:pt x="465963" y="7112"/>
                </a:lnTo>
                <a:lnTo>
                  <a:pt x="466978" y="10922"/>
                </a:lnTo>
                <a:lnTo>
                  <a:pt x="536865" y="51689"/>
                </a:lnTo>
                <a:lnTo>
                  <a:pt x="546226" y="46228"/>
                </a:lnTo>
                <a:lnTo>
                  <a:pt x="549401" y="46228"/>
                </a:lnTo>
                <a:lnTo>
                  <a:pt x="549401" y="45339"/>
                </a:lnTo>
                <a:lnTo>
                  <a:pt x="551084" y="45339"/>
                </a:lnTo>
                <a:lnTo>
                  <a:pt x="47332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70603" y="1229868"/>
            <a:ext cx="2612136" cy="4160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57650" y="1172718"/>
            <a:ext cx="2639695" cy="533400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vert="horz" wrap="square" lIns="0" tIns="55244" rIns="0" bIns="0" rtlCol="0">
            <a:spAutoFit/>
          </a:bodyPr>
          <a:lstStyle/>
          <a:p>
            <a:pPr marL="835025" marR="427990" indent="-399415">
              <a:lnSpc>
                <a:spcPts val="1670"/>
              </a:lnSpc>
              <a:spcBef>
                <a:spcPts val="434"/>
              </a:spcBef>
            </a:pPr>
            <a:r>
              <a:rPr sz="1400" b="1" spc="-5" dirty="0">
                <a:latin typeface="Times New Roman"/>
                <a:cs typeface="Times New Roman"/>
              </a:rPr>
              <a:t>Суб’єкти фінансового  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50791" y="1699260"/>
            <a:ext cx="2651760" cy="14112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159122" y="1713665"/>
            <a:ext cx="2435860" cy="119443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48895">
              <a:lnSpc>
                <a:spcPct val="100000"/>
              </a:lnSpc>
              <a:spcBef>
                <a:spcPts val="240"/>
              </a:spcBef>
            </a:pPr>
            <a:r>
              <a:rPr sz="1400" b="1" spc="-5" dirty="0">
                <a:latin typeface="Times New Roman"/>
                <a:cs typeface="Times New Roman"/>
              </a:rPr>
              <a:t>Власники (головні суб’єкти),</a:t>
            </a:r>
            <a:endParaRPr sz="1400">
              <a:latin typeface="Times New Roman"/>
              <a:cs typeface="Times New Roman"/>
            </a:endParaRPr>
          </a:p>
          <a:p>
            <a:pPr marL="425450">
              <a:lnSpc>
                <a:spcPct val="100000"/>
              </a:lnSpc>
              <a:spcBef>
                <a:spcPts val="145"/>
              </a:spcBef>
            </a:pPr>
            <a:r>
              <a:rPr sz="1400" spc="-5" dirty="0">
                <a:latin typeface="Times New Roman"/>
                <a:cs typeface="Times New Roman"/>
              </a:rPr>
              <a:t>керівники, фінансові</a:t>
            </a:r>
            <a:endParaRPr sz="1400">
              <a:latin typeface="Times New Roman"/>
              <a:cs typeface="Times New Roman"/>
            </a:endParaRPr>
          </a:p>
          <a:p>
            <a:pPr marL="306705" indent="-294640">
              <a:lnSpc>
                <a:spcPct val="100000"/>
              </a:lnSpc>
              <a:spcBef>
                <a:spcPts val="170"/>
              </a:spcBef>
            </a:pPr>
            <a:r>
              <a:rPr sz="1400" spc="-5" dirty="0">
                <a:latin typeface="Times New Roman"/>
                <a:cs typeface="Times New Roman"/>
              </a:rPr>
              <a:t>менеджери, відповідні служби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і</a:t>
            </a:r>
            <a:endParaRPr sz="1400">
              <a:latin typeface="Times New Roman"/>
              <a:cs typeface="Times New Roman"/>
            </a:endParaRPr>
          </a:p>
          <a:p>
            <a:pPr marL="306705" marR="300355" algn="ctr">
              <a:lnSpc>
                <a:spcPct val="1100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організаційні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структури  підприємства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22903" y="1249680"/>
            <a:ext cx="4059936" cy="33985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11473" y="1191006"/>
            <a:ext cx="4086225" cy="457200"/>
          </a:xfrm>
          <a:prstGeom prst="rect">
            <a:avLst/>
          </a:prstGeom>
          <a:ln w="25907">
            <a:solidFill>
              <a:srgbClr val="000000"/>
            </a:solidFill>
          </a:ln>
        </p:spPr>
        <p:txBody>
          <a:bodyPr vert="horz" wrap="square" lIns="0" tIns="45719" rIns="0" bIns="0" rtlCol="0">
            <a:spAutoFit/>
          </a:bodyPr>
          <a:lstStyle/>
          <a:p>
            <a:pPr marL="691515">
              <a:lnSpc>
                <a:spcPct val="100000"/>
              </a:lnSpc>
              <a:spcBef>
                <a:spcPts val="359"/>
              </a:spcBef>
            </a:pPr>
            <a:r>
              <a:rPr sz="1400" b="1" dirty="0">
                <a:latin typeface="Times New Roman"/>
                <a:cs typeface="Times New Roman"/>
              </a:rPr>
              <a:t>Об’єкти </a:t>
            </a:r>
            <a:r>
              <a:rPr sz="1400" b="1" spc="-5" dirty="0">
                <a:latin typeface="Times New Roman"/>
                <a:cs typeface="Times New Roman"/>
              </a:rPr>
              <a:t>фінансового</a:t>
            </a:r>
            <a:r>
              <a:rPr sz="1400" b="1" spc="-1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13859" y="1889760"/>
            <a:ext cx="3288792" cy="3352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213859" y="2403348"/>
            <a:ext cx="3288792" cy="420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13859" y="2955036"/>
            <a:ext cx="3288792" cy="3566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213859" y="3506723"/>
            <a:ext cx="3287268" cy="4221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213859" y="4126992"/>
            <a:ext cx="3287268" cy="3185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213859" y="4649723"/>
            <a:ext cx="3287268" cy="338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13859" y="5212079"/>
            <a:ext cx="3287268" cy="56540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14571" y="1918462"/>
            <a:ext cx="3086100" cy="3790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03275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Дохід від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реалізації</a:t>
            </a:r>
            <a:endParaRPr sz="1400">
              <a:latin typeface="Times New Roman"/>
              <a:cs typeface="Times New Roman"/>
            </a:endParaRPr>
          </a:p>
          <a:p>
            <a:pPr marL="131445" marR="125730" algn="ctr">
              <a:lnSpc>
                <a:spcPct val="232900"/>
              </a:lnSpc>
              <a:spcBef>
                <a:spcPts val="565"/>
              </a:spcBef>
            </a:pPr>
            <a:r>
              <a:rPr sz="1400" spc="-5" dirty="0">
                <a:latin typeface="Times New Roman"/>
                <a:cs typeface="Times New Roman"/>
              </a:rPr>
              <a:t>Прибуток </a:t>
            </a:r>
            <a:r>
              <a:rPr sz="1400" dirty="0">
                <a:latin typeface="Times New Roman"/>
                <a:cs typeface="Times New Roman"/>
              </a:rPr>
              <a:t>та </a:t>
            </a:r>
            <a:r>
              <a:rPr sz="1400" spc="-5" dirty="0">
                <a:latin typeface="Times New Roman"/>
                <a:cs typeface="Times New Roman"/>
              </a:rPr>
              <a:t>напрями його розподілу  Податки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збори до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бюджету</a:t>
            </a:r>
            <a:endParaRPr sz="1400">
              <a:latin typeface="Times New Roman"/>
              <a:cs typeface="Times New Roman"/>
            </a:endParaRPr>
          </a:p>
          <a:p>
            <a:pPr marL="12700" marR="5080" algn="ctr">
              <a:lnSpc>
                <a:spcPts val="4870"/>
              </a:lnSpc>
              <a:spcBef>
                <a:spcPts val="180"/>
              </a:spcBef>
            </a:pPr>
            <a:r>
              <a:rPr sz="1400" dirty="0">
                <a:latin typeface="Times New Roman"/>
                <a:cs typeface="Times New Roman"/>
              </a:rPr>
              <a:t>Внески в </a:t>
            </a:r>
            <a:r>
              <a:rPr sz="1400" spc="-5" dirty="0">
                <a:latin typeface="Times New Roman"/>
                <a:cs typeface="Times New Roman"/>
              </a:rPr>
              <a:t>позабюджетні державні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фонди  </a:t>
            </a:r>
            <a:r>
              <a:rPr sz="1400" spc="-5" dirty="0">
                <a:latin typeface="Times New Roman"/>
                <a:cs typeface="Times New Roman"/>
              </a:rPr>
              <a:t>Позикові кошти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400" spc="-5" dirty="0">
                <a:latin typeface="Times New Roman"/>
                <a:cs typeface="Times New Roman"/>
              </a:rPr>
              <a:t>Капіталовкладення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ts val="1655"/>
              </a:lnSpc>
              <a:spcBef>
                <a:spcPts val="1170"/>
              </a:spcBef>
            </a:pPr>
            <a:r>
              <a:rPr sz="1400" spc="-5" dirty="0">
                <a:latin typeface="Times New Roman"/>
                <a:cs typeface="Times New Roman"/>
              </a:rPr>
              <a:t>Відносини </a:t>
            </a:r>
            <a:r>
              <a:rPr sz="1400" dirty="0">
                <a:latin typeface="Times New Roman"/>
                <a:cs typeface="Times New Roman"/>
              </a:rPr>
              <a:t>між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суб’єктами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55"/>
              </a:lnSpc>
            </a:pPr>
            <a:r>
              <a:rPr sz="1400" spc="-5" dirty="0">
                <a:latin typeface="Times New Roman"/>
                <a:cs typeface="Times New Roman"/>
              </a:rPr>
              <a:t>господарської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610355" y="1647444"/>
            <a:ext cx="0" cy="3867150"/>
          </a:xfrm>
          <a:custGeom>
            <a:avLst/>
            <a:gdLst/>
            <a:ahLst/>
            <a:cxnLst/>
            <a:rect l="l" t="t" r="r" b="b"/>
            <a:pathLst>
              <a:path h="3867150">
                <a:moveTo>
                  <a:pt x="0" y="0"/>
                </a:moveTo>
                <a:lnTo>
                  <a:pt x="0" y="386715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10355" y="2023999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5">
                <a:moveTo>
                  <a:pt x="584490" y="51688"/>
                </a:moveTo>
                <a:lnTo>
                  <a:pt x="514604" y="92455"/>
                </a:lnTo>
                <a:lnTo>
                  <a:pt x="513588" y="96265"/>
                </a:lnTo>
                <a:lnTo>
                  <a:pt x="517144" y="102362"/>
                </a:lnTo>
                <a:lnTo>
                  <a:pt x="520954" y="103377"/>
                </a:lnTo>
                <a:lnTo>
                  <a:pt x="598709" y="58038"/>
                </a:lnTo>
                <a:lnTo>
                  <a:pt x="597027" y="58038"/>
                </a:lnTo>
                <a:lnTo>
                  <a:pt x="597027" y="57150"/>
                </a:lnTo>
                <a:lnTo>
                  <a:pt x="593852" y="57150"/>
                </a:lnTo>
                <a:lnTo>
                  <a:pt x="584490" y="51688"/>
                </a:lnTo>
                <a:close/>
              </a:path>
              <a:path w="609600" h="103505">
                <a:moveTo>
                  <a:pt x="5736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73604" y="58038"/>
                </a:lnTo>
                <a:lnTo>
                  <a:pt x="584490" y="51688"/>
                </a:lnTo>
                <a:lnTo>
                  <a:pt x="573604" y="45338"/>
                </a:lnTo>
                <a:close/>
              </a:path>
              <a:path w="609600" h="103505">
                <a:moveTo>
                  <a:pt x="598709" y="45338"/>
                </a:moveTo>
                <a:lnTo>
                  <a:pt x="597027" y="45338"/>
                </a:lnTo>
                <a:lnTo>
                  <a:pt x="597027" y="58038"/>
                </a:lnTo>
                <a:lnTo>
                  <a:pt x="598709" y="58038"/>
                </a:lnTo>
                <a:lnTo>
                  <a:pt x="609600" y="51688"/>
                </a:lnTo>
                <a:lnTo>
                  <a:pt x="598709" y="45338"/>
                </a:lnTo>
                <a:close/>
              </a:path>
              <a:path w="609600" h="103505">
                <a:moveTo>
                  <a:pt x="593852" y="46227"/>
                </a:moveTo>
                <a:lnTo>
                  <a:pt x="584490" y="51688"/>
                </a:lnTo>
                <a:lnTo>
                  <a:pt x="593852" y="57150"/>
                </a:lnTo>
                <a:lnTo>
                  <a:pt x="593852" y="46227"/>
                </a:lnTo>
                <a:close/>
              </a:path>
              <a:path w="609600" h="103505">
                <a:moveTo>
                  <a:pt x="597027" y="46227"/>
                </a:moveTo>
                <a:lnTo>
                  <a:pt x="593852" y="46227"/>
                </a:lnTo>
                <a:lnTo>
                  <a:pt x="593852" y="57150"/>
                </a:lnTo>
                <a:lnTo>
                  <a:pt x="597027" y="57150"/>
                </a:lnTo>
                <a:lnTo>
                  <a:pt x="597027" y="46227"/>
                </a:lnTo>
                <a:close/>
              </a:path>
              <a:path w="609600" h="103505">
                <a:moveTo>
                  <a:pt x="520954" y="0"/>
                </a:moveTo>
                <a:lnTo>
                  <a:pt x="517144" y="1015"/>
                </a:lnTo>
                <a:lnTo>
                  <a:pt x="513588" y="7112"/>
                </a:lnTo>
                <a:lnTo>
                  <a:pt x="514604" y="10922"/>
                </a:lnTo>
                <a:lnTo>
                  <a:pt x="584490" y="51688"/>
                </a:lnTo>
                <a:lnTo>
                  <a:pt x="593852" y="46227"/>
                </a:lnTo>
                <a:lnTo>
                  <a:pt x="597027" y="46227"/>
                </a:lnTo>
                <a:lnTo>
                  <a:pt x="597027" y="45338"/>
                </a:lnTo>
                <a:lnTo>
                  <a:pt x="598709" y="45338"/>
                </a:lnTo>
                <a:lnTo>
                  <a:pt x="520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610355" y="4252086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4">
                <a:moveTo>
                  <a:pt x="584490" y="51688"/>
                </a:moveTo>
                <a:lnTo>
                  <a:pt x="514604" y="92456"/>
                </a:lnTo>
                <a:lnTo>
                  <a:pt x="513588" y="96265"/>
                </a:lnTo>
                <a:lnTo>
                  <a:pt x="517144" y="102362"/>
                </a:lnTo>
                <a:lnTo>
                  <a:pt x="520954" y="103377"/>
                </a:lnTo>
                <a:lnTo>
                  <a:pt x="598709" y="58038"/>
                </a:lnTo>
                <a:lnTo>
                  <a:pt x="597027" y="58038"/>
                </a:lnTo>
                <a:lnTo>
                  <a:pt x="597027" y="57150"/>
                </a:lnTo>
                <a:lnTo>
                  <a:pt x="593852" y="57150"/>
                </a:lnTo>
                <a:lnTo>
                  <a:pt x="584490" y="51688"/>
                </a:lnTo>
                <a:close/>
              </a:path>
              <a:path w="609600" h="103504">
                <a:moveTo>
                  <a:pt x="5736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73604" y="58038"/>
                </a:lnTo>
                <a:lnTo>
                  <a:pt x="584490" y="51688"/>
                </a:lnTo>
                <a:lnTo>
                  <a:pt x="573604" y="45338"/>
                </a:lnTo>
                <a:close/>
              </a:path>
              <a:path w="609600" h="103504">
                <a:moveTo>
                  <a:pt x="598709" y="45338"/>
                </a:moveTo>
                <a:lnTo>
                  <a:pt x="597027" y="45338"/>
                </a:lnTo>
                <a:lnTo>
                  <a:pt x="597027" y="58038"/>
                </a:lnTo>
                <a:lnTo>
                  <a:pt x="598709" y="58038"/>
                </a:lnTo>
                <a:lnTo>
                  <a:pt x="609600" y="51688"/>
                </a:lnTo>
                <a:lnTo>
                  <a:pt x="598709" y="45338"/>
                </a:lnTo>
                <a:close/>
              </a:path>
              <a:path w="609600" h="103504">
                <a:moveTo>
                  <a:pt x="593852" y="46227"/>
                </a:moveTo>
                <a:lnTo>
                  <a:pt x="584490" y="51688"/>
                </a:lnTo>
                <a:lnTo>
                  <a:pt x="593852" y="57150"/>
                </a:lnTo>
                <a:lnTo>
                  <a:pt x="593852" y="46227"/>
                </a:lnTo>
                <a:close/>
              </a:path>
              <a:path w="609600" h="103504">
                <a:moveTo>
                  <a:pt x="597027" y="46227"/>
                </a:moveTo>
                <a:lnTo>
                  <a:pt x="593852" y="46227"/>
                </a:lnTo>
                <a:lnTo>
                  <a:pt x="593852" y="57150"/>
                </a:lnTo>
                <a:lnTo>
                  <a:pt x="597027" y="57150"/>
                </a:lnTo>
                <a:lnTo>
                  <a:pt x="597027" y="46227"/>
                </a:lnTo>
                <a:close/>
              </a:path>
              <a:path w="609600" h="103504">
                <a:moveTo>
                  <a:pt x="520954" y="0"/>
                </a:moveTo>
                <a:lnTo>
                  <a:pt x="517144" y="1015"/>
                </a:lnTo>
                <a:lnTo>
                  <a:pt x="513588" y="7112"/>
                </a:lnTo>
                <a:lnTo>
                  <a:pt x="514604" y="10922"/>
                </a:lnTo>
                <a:lnTo>
                  <a:pt x="584490" y="51688"/>
                </a:lnTo>
                <a:lnTo>
                  <a:pt x="593852" y="46227"/>
                </a:lnTo>
                <a:lnTo>
                  <a:pt x="597027" y="46227"/>
                </a:lnTo>
                <a:lnTo>
                  <a:pt x="597027" y="45338"/>
                </a:lnTo>
                <a:lnTo>
                  <a:pt x="598709" y="45338"/>
                </a:lnTo>
                <a:lnTo>
                  <a:pt x="520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610355" y="4765675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4">
                <a:moveTo>
                  <a:pt x="584490" y="51688"/>
                </a:moveTo>
                <a:lnTo>
                  <a:pt x="514604" y="92456"/>
                </a:lnTo>
                <a:lnTo>
                  <a:pt x="513588" y="96265"/>
                </a:lnTo>
                <a:lnTo>
                  <a:pt x="517144" y="102362"/>
                </a:lnTo>
                <a:lnTo>
                  <a:pt x="520954" y="103377"/>
                </a:lnTo>
                <a:lnTo>
                  <a:pt x="598709" y="58038"/>
                </a:lnTo>
                <a:lnTo>
                  <a:pt x="597027" y="58038"/>
                </a:lnTo>
                <a:lnTo>
                  <a:pt x="597027" y="57150"/>
                </a:lnTo>
                <a:lnTo>
                  <a:pt x="593852" y="57150"/>
                </a:lnTo>
                <a:lnTo>
                  <a:pt x="584490" y="51688"/>
                </a:lnTo>
                <a:close/>
              </a:path>
              <a:path w="609600" h="103504">
                <a:moveTo>
                  <a:pt x="5736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73604" y="58038"/>
                </a:lnTo>
                <a:lnTo>
                  <a:pt x="584490" y="51688"/>
                </a:lnTo>
                <a:lnTo>
                  <a:pt x="573604" y="45338"/>
                </a:lnTo>
                <a:close/>
              </a:path>
              <a:path w="609600" h="103504">
                <a:moveTo>
                  <a:pt x="598709" y="45338"/>
                </a:moveTo>
                <a:lnTo>
                  <a:pt x="597027" y="45338"/>
                </a:lnTo>
                <a:lnTo>
                  <a:pt x="597027" y="58038"/>
                </a:lnTo>
                <a:lnTo>
                  <a:pt x="598709" y="58038"/>
                </a:lnTo>
                <a:lnTo>
                  <a:pt x="609600" y="51688"/>
                </a:lnTo>
                <a:lnTo>
                  <a:pt x="598709" y="45338"/>
                </a:lnTo>
                <a:close/>
              </a:path>
              <a:path w="609600" h="103504">
                <a:moveTo>
                  <a:pt x="593852" y="46227"/>
                </a:moveTo>
                <a:lnTo>
                  <a:pt x="584490" y="51688"/>
                </a:lnTo>
                <a:lnTo>
                  <a:pt x="593852" y="57150"/>
                </a:lnTo>
                <a:lnTo>
                  <a:pt x="593852" y="46227"/>
                </a:lnTo>
                <a:close/>
              </a:path>
              <a:path w="609600" h="103504">
                <a:moveTo>
                  <a:pt x="597027" y="46227"/>
                </a:moveTo>
                <a:lnTo>
                  <a:pt x="593852" y="46227"/>
                </a:lnTo>
                <a:lnTo>
                  <a:pt x="593852" y="57150"/>
                </a:lnTo>
                <a:lnTo>
                  <a:pt x="597027" y="57150"/>
                </a:lnTo>
                <a:lnTo>
                  <a:pt x="597027" y="46227"/>
                </a:lnTo>
                <a:close/>
              </a:path>
              <a:path w="609600" h="103504">
                <a:moveTo>
                  <a:pt x="520954" y="0"/>
                </a:moveTo>
                <a:lnTo>
                  <a:pt x="517144" y="1015"/>
                </a:lnTo>
                <a:lnTo>
                  <a:pt x="513588" y="7112"/>
                </a:lnTo>
                <a:lnTo>
                  <a:pt x="514604" y="10921"/>
                </a:lnTo>
                <a:lnTo>
                  <a:pt x="584490" y="51688"/>
                </a:lnTo>
                <a:lnTo>
                  <a:pt x="593852" y="46227"/>
                </a:lnTo>
                <a:lnTo>
                  <a:pt x="597027" y="46227"/>
                </a:lnTo>
                <a:lnTo>
                  <a:pt x="597027" y="45338"/>
                </a:lnTo>
                <a:lnTo>
                  <a:pt x="598709" y="45338"/>
                </a:lnTo>
                <a:lnTo>
                  <a:pt x="520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10355" y="5463667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4">
                <a:moveTo>
                  <a:pt x="584490" y="51689"/>
                </a:moveTo>
                <a:lnTo>
                  <a:pt x="514604" y="92456"/>
                </a:lnTo>
                <a:lnTo>
                  <a:pt x="513588" y="96266"/>
                </a:lnTo>
                <a:lnTo>
                  <a:pt x="517144" y="102362"/>
                </a:lnTo>
                <a:lnTo>
                  <a:pt x="520954" y="103378"/>
                </a:lnTo>
                <a:lnTo>
                  <a:pt x="598709" y="58039"/>
                </a:lnTo>
                <a:lnTo>
                  <a:pt x="597027" y="58039"/>
                </a:lnTo>
                <a:lnTo>
                  <a:pt x="597027" y="57150"/>
                </a:lnTo>
                <a:lnTo>
                  <a:pt x="593852" y="57150"/>
                </a:lnTo>
                <a:lnTo>
                  <a:pt x="584490" y="51689"/>
                </a:lnTo>
                <a:close/>
              </a:path>
              <a:path w="609600" h="103504">
                <a:moveTo>
                  <a:pt x="573604" y="45339"/>
                </a:moveTo>
                <a:lnTo>
                  <a:pt x="0" y="45339"/>
                </a:lnTo>
                <a:lnTo>
                  <a:pt x="0" y="58039"/>
                </a:lnTo>
                <a:lnTo>
                  <a:pt x="573604" y="58039"/>
                </a:lnTo>
                <a:lnTo>
                  <a:pt x="584490" y="51689"/>
                </a:lnTo>
                <a:lnTo>
                  <a:pt x="573604" y="45339"/>
                </a:lnTo>
                <a:close/>
              </a:path>
              <a:path w="609600" h="103504">
                <a:moveTo>
                  <a:pt x="598709" y="45339"/>
                </a:moveTo>
                <a:lnTo>
                  <a:pt x="597027" y="45339"/>
                </a:lnTo>
                <a:lnTo>
                  <a:pt x="597027" y="58039"/>
                </a:lnTo>
                <a:lnTo>
                  <a:pt x="598709" y="58039"/>
                </a:lnTo>
                <a:lnTo>
                  <a:pt x="609600" y="51689"/>
                </a:lnTo>
                <a:lnTo>
                  <a:pt x="598709" y="45339"/>
                </a:lnTo>
                <a:close/>
              </a:path>
              <a:path w="609600" h="103504">
                <a:moveTo>
                  <a:pt x="593852" y="46228"/>
                </a:moveTo>
                <a:lnTo>
                  <a:pt x="584490" y="51689"/>
                </a:lnTo>
                <a:lnTo>
                  <a:pt x="593852" y="57150"/>
                </a:lnTo>
                <a:lnTo>
                  <a:pt x="593852" y="46228"/>
                </a:lnTo>
                <a:close/>
              </a:path>
              <a:path w="609600" h="103504">
                <a:moveTo>
                  <a:pt x="597027" y="46228"/>
                </a:moveTo>
                <a:lnTo>
                  <a:pt x="593852" y="46228"/>
                </a:lnTo>
                <a:lnTo>
                  <a:pt x="593852" y="57150"/>
                </a:lnTo>
                <a:lnTo>
                  <a:pt x="597027" y="57150"/>
                </a:lnTo>
                <a:lnTo>
                  <a:pt x="597027" y="46228"/>
                </a:lnTo>
                <a:close/>
              </a:path>
              <a:path w="609600" h="103504">
                <a:moveTo>
                  <a:pt x="520954" y="0"/>
                </a:moveTo>
                <a:lnTo>
                  <a:pt x="517144" y="1016"/>
                </a:lnTo>
                <a:lnTo>
                  <a:pt x="513588" y="7112"/>
                </a:lnTo>
                <a:lnTo>
                  <a:pt x="514604" y="10922"/>
                </a:lnTo>
                <a:lnTo>
                  <a:pt x="584490" y="51689"/>
                </a:lnTo>
                <a:lnTo>
                  <a:pt x="593852" y="46228"/>
                </a:lnTo>
                <a:lnTo>
                  <a:pt x="597027" y="46228"/>
                </a:lnTo>
                <a:lnTo>
                  <a:pt x="597027" y="45339"/>
                </a:lnTo>
                <a:lnTo>
                  <a:pt x="598709" y="45339"/>
                </a:lnTo>
                <a:lnTo>
                  <a:pt x="520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610355" y="2537587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5">
                <a:moveTo>
                  <a:pt x="584490" y="51688"/>
                </a:moveTo>
                <a:lnTo>
                  <a:pt x="514604" y="92455"/>
                </a:lnTo>
                <a:lnTo>
                  <a:pt x="513588" y="96265"/>
                </a:lnTo>
                <a:lnTo>
                  <a:pt x="517144" y="102362"/>
                </a:lnTo>
                <a:lnTo>
                  <a:pt x="520954" y="103377"/>
                </a:lnTo>
                <a:lnTo>
                  <a:pt x="598709" y="58038"/>
                </a:lnTo>
                <a:lnTo>
                  <a:pt x="597027" y="58038"/>
                </a:lnTo>
                <a:lnTo>
                  <a:pt x="597027" y="57150"/>
                </a:lnTo>
                <a:lnTo>
                  <a:pt x="593852" y="57150"/>
                </a:lnTo>
                <a:lnTo>
                  <a:pt x="584490" y="51688"/>
                </a:lnTo>
                <a:close/>
              </a:path>
              <a:path w="609600" h="103505">
                <a:moveTo>
                  <a:pt x="5736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73604" y="58038"/>
                </a:lnTo>
                <a:lnTo>
                  <a:pt x="584490" y="51688"/>
                </a:lnTo>
                <a:lnTo>
                  <a:pt x="573604" y="45338"/>
                </a:lnTo>
                <a:close/>
              </a:path>
              <a:path w="609600" h="103505">
                <a:moveTo>
                  <a:pt x="598709" y="45338"/>
                </a:moveTo>
                <a:lnTo>
                  <a:pt x="597027" y="45338"/>
                </a:lnTo>
                <a:lnTo>
                  <a:pt x="597027" y="58038"/>
                </a:lnTo>
                <a:lnTo>
                  <a:pt x="598709" y="58038"/>
                </a:lnTo>
                <a:lnTo>
                  <a:pt x="609600" y="51688"/>
                </a:lnTo>
                <a:lnTo>
                  <a:pt x="598709" y="45338"/>
                </a:lnTo>
                <a:close/>
              </a:path>
              <a:path w="609600" h="103505">
                <a:moveTo>
                  <a:pt x="593852" y="46227"/>
                </a:moveTo>
                <a:lnTo>
                  <a:pt x="584490" y="51688"/>
                </a:lnTo>
                <a:lnTo>
                  <a:pt x="593852" y="57150"/>
                </a:lnTo>
                <a:lnTo>
                  <a:pt x="593852" y="46227"/>
                </a:lnTo>
                <a:close/>
              </a:path>
              <a:path w="609600" h="103505">
                <a:moveTo>
                  <a:pt x="597027" y="46227"/>
                </a:moveTo>
                <a:lnTo>
                  <a:pt x="593852" y="46227"/>
                </a:lnTo>
                <a:lnTo>
                  <a:pt x="593852" y="57150"/>
                </a:lnTo>
                <a:lnTo>
                  <a:pt x="597027" y="57150"/>
                </a:lnTo>
                <a:lnTo>
                  <a:pt x="597027" y="46227"/>
                </a:lnTo>
                <a:close/>
              </a:path>
              <a:path w="609600" h="103505">
                <a:moveTo>
                  <a:pt x="520954" y="0"/>
                </a:moveTo>
                <a:lnTo>
                  <a:pt x="517144" y="1015"/>
                </a:lnTo>
                <a:lnTo>
                  <a:pt x="513588" y="7112"/>
                </a:lnTo>
                <a:lnTo>
                  <a:pt x="514604" y="10922"/>
                </a:lnTo>
                <a:lnTo>
                  <a:pt x="584490" y="51688"/>
                </a:lnTo>
                <a:lnTo>
                  <a:pt x="593852" y="46227"/>
                </a:lnTo>
                <a:lnTo>
                  <a:pt x="597027" y="46227"/>
                </a:lnTo>
                <a:lnTo>
                  <a:pt x="597027" y="45338"/>
                </a:lnTo>
                <a:lnTo>
                  <a:pt x="598709" y="45338"/>
                </a:lnTo>
                <a:lnTo>
                  <a:pt x="520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627120" y="3089275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5">
                <a:moveTo>
                  <a:pt x="584490" y="51688"/>
                </a:moveTo>
                <a:lnTo>
                  <a:pt x="514603" y="92455"/>
                </a:lnTo>
                <a:lnTo>
                  <a:pt x="513588" y="96265"/>
                </a:lnTo>
                <a:lnTo>
                  <a:pt x="517143" y="102362"/>
                </a:lnTo>
                <a:lnTo>
                  <a:pt x="520953" y="103377"/>
                </a:lnTo>
                <a:lnTo>
                  <a:pt x="598709" y="58038"/>
                </a:lnTo>
                <a:lnTo>
                  <a:pt x="597026" y="58038"/>
                </a:lnTo>
                <a:lnTo>
                  <a:pt x="597026" y="57150"/>
                </a:lnTo>
                <a:lnTo>
                  <a:pt x="593851" y="57150"/>
                </a:lnTo>
                <a:lnTo>
                  <a:pt x="584490" y="51688"/>
                </a:lnTo>
                <a:close/>
              </a:path>
              <a:path w="609600" h="103505">
                <a:moveTo>
                  <a:pt x="5736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73604" y="58038"/>
                </a:lnTo>
                <a:lnTo>
                  <a:pt x="584490" y="51688"/>
                </a:lnTo>
                <a:lnTo>
                  <a:pt x="573604" y="45338"/>
                </a:lnTo>
                <a:close/>
              </a:path>
              <a:path w="609600" h="103505">
                <a:moveTo>
                  <a:pt x="598709" y="45338"/>
                </a:moveTo>
                <a:lnTo>
                  <a:pt x="597026" y="45338"/>
                </a:lnTo>
                <a:lnTo>
                  <a:pt x="597026" y="58038"/>
                </a:lnTo>
                <a:lnTo>
                  <a:pt x="598709" y="58038"/>
                </a:lnTo>
                <a:lnTo>
                  <a:pt x="609600" y="51688"/>
                </a:lnTo>
                <a:lnTo>
                  <a:pt x="598709" y="45338"/>
                </a:lnTo>
                <a:close/>
              </a:path>
              <a:path w="609600" h="103505">
                <a:moveTo>
                  <a:pt x="593851" y="46227"/>
                </a:moveTo>
                <a:lnTo>
                  <a:pt x="584490" y="51688"/>
                </a:lnTo>
                <a:lnTo>
                  <a:pt x="593851" y="57150"/>
                </a:lnTo>
                <a:lnTo>
                  <a:pt x="593851" y="46227"/>
                </a:lnTo>
                <a:close/>
              </a:path>
              <a:path w="609600" h="103505">
                <a:moveTo>
                  <a:pt x="597026" y="46227"/>
                </a:moveTo>
                <a:lnTo>
                  <a:pt x="593851" y="46227"/>
                </a:lnTo>
                <a:lnTo>
                  <a:pt x="593851" y="57150"/>
                </a:lnTo>
                <a:lnTo>
                  <a:pt x="597026" y="57150"/>
                </a:lnTo>
                <a:lnTo>
                  <a:pt x="597026" y="46227"/>
                </a:lnTo>
                <a:close/>
              </a:path>
              <a:path w="609600" h="103505">
                <a:moveTo>
                  <a:pt x="520953" y="0"/>
                </a:moveTo>
                <a:lnTo>
                  <a:pt x="517143" y="1015"/>
                </a:lnTo>
                <a:lnTo>
                  <a:pt x="513588" y="7112"/>
                </a:lnTo>
                <a:lnTo>
                  <a:pt x="514603" y="10922"/>
                </a:lnTo>
                <a:lnTo>
                  <a:pt x="584490" y="51688"/>
                </a:lnTo>
                <a:lnTo>
                  <a:pt x="593851" y="46227"/>
                </a:lnTo>
                <a:lnTo>
                  <a:pt x="597026" y="46227"/>
                </a:lnTo>
                <a:lnTo>
                  <a:pt x="597026" y="45338"/>
                </a:lnTo>
                <a:lnTo>
                  <a:pt x="598709" y="45338"/>
                </a:lnTo>
                <a:lnTo>
                  <a:pt x="5209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610355" y="3671442"/>
            <a:ext cx="609600" cy="103505"/>
          </a:xfrm>
          <a:custGeom>
            <a:avLst/>
            <a:gdLst/>
            <a:ahLst/>
            <a:cxnLst/>
            <a:rect l="l" t="t" r="r" b="b"/>
            <a:pathLst>
              <a:path w="609600" h="103504">
                <a:moveTo>
                  <a:pt x="584490" y="51689"/>
                </a:moveTo>
                <a:lnTo>
                  <a:pt x="514604" y="92456"/>
                </a:lnTo>
                <a:lnTo>
                  <a:pt x="513588" y="96266"/>
                </a:lnTo>
                <a:lnTo>
                  <a:pt x="517144" y="102362"/>
                </a:lnTo>
                <a:lnTo>
                  <a:pt x="520954" y="103378"/>
                </a:lnTo>
                <a:lnTo>
                  <a:pt x="598709" y="58038"/>
                </a:lnTo>
                <a:lnTo>
                  <a:pt x="597027" y="58038"/>
                </a:lnTo>
                <a:lnTo>
                  <a:pt x="597027" y="57150"/>
                </a:lnTo>
                <a:lnTo>
                  <a:pt x="593852" y="57150"/>
                </a:lnTo>
                <a:lnTo>
                  <a:pt x="584490" y="51689"/>
                </a:lnTo>
                <a:close/>
              </a:path>
              <a:path w="609600" h="103504">
                <a:moveTo>
                  <a:pt x="573604" y="45338"/>
                </a:moveTo>
                <a:lnTo>
                  <a:pt x="0" y="45338"/>
                </a:lnTo>
                <a:lnTo>
                  <a:pt x="0" y="58038"/>
                </a:lnTo>
                <a:lnTo>
                  <a:pt x="573604" y="58038"/>
                </a:lnTo>
                <a:lnTo>
                  <a:pt x="584490" y="51689"/>
                </a:lnTo>
                <a:lnTo>
                  <a:pt x="573604" y="45338"/>
                </a:lnTo>
                <a:close/>
              </a:path>
              <a:path w="609600" h="103504">
                <a:moveTo>
                  <a:pt x="598709" y="45338"/>
                </a:moveTo>
                <a:lnTo>
                  <a:pt x="597027" y="45338"/>
                </a:lnTo>
                <a:lnTo>
                  <a:pt x="597027" y="58038"/>
                </a:lnTo>
                <a:lnTo>
                  <a:pt x="598709" y="58038"/>
                </a:lnTo>
                <a:lnTo>
                  <a:pt x="609599" y="51689"/>
                </a:lnTo>
                <a:lnTo>
                  <a:pt x="598709" y="45338"/>
                </a:lnTo>
                <a:close/>
              </a:path>
              <a:path w="609600" h="103504">
                <a:moveTo>
                  <a:pt x="593852" y="46228"/>
                </a:moveTo>
                <a:lnTo>
                  <a:pt x="584490" y="51689"/>
                </a:lnTo>
                <a:lnTo>
                  <a:pt x="593852" y="57150"/>
                </a:lnTo>
                <a:lnTo>
                  <a:pt x="593852" y="46228"/>
                </a:lnTo>
                <a:close/>
              </a:path>
              <a:path w="609600" h="103504">
                <a:moveTo>
                  <a:pt x="597027" y="46228"/>
                </a:moveTo>
                <a:lnTo>
                  <a:pt x="593852" y="46228"/>
                </a:lnTo>
                <a:lnTo>
                  <a:pt x="593852" y="57150"/>
                </a:lnTo>
                <a:lnTo>
                  <a:pt x="597027" y="57150"/>
                </a:lnTo>
                <a:lnTo>
                  <a:pt x="597027" y="46228"/>
                </a:lnTo>
                <a:close/>
              </a:path>
              <a:path w="609600" h="103504">
                <a:moveTo>
                  <a:pt x="520954" y="0"/>
                </a:moveTo>
                <a:lnTo>
                  <a:pt x="517144" y="1016"/>
                </a:lnTo>
                <a:lnTo>
                  <a:pt x="513588" y="7112"/>
                </a:lnTo>
                <a:lnTo>
                  <a:pt x="514604" y="10922"/>
                </a:lnTo>
                <a:lnTo>
                  <a:pt x="584490" y="51689"/>
                </a:lnTo>
                <a:lnTo>
                  <a:pt x="593852" y="46228"/>
                </a:lnTo>
                <a:lnTo>
                  <a:pt x="597027" y="46228"/>
                </a:lnTo>
                <a:lnTo>
                  <a:pt x="597027" y="45338"/>
                </a:lnTo>
                <a:lnTo>
                  <a:pt x="598709" y="45338"/>
                </a:lnTo>
                <a:lnTo>
                  <a:pt x="52095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5718936" y="1678177"/>
          <a:ext cx="3578860" cy="24904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8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0185">
                <a:tc>
                  <a:txBody>
                    <a:bodyPr/>
                    <a:lstStyle/>
                    <a:p>
                      <a:pPr marL="71120">
                        <a:lnSpc>
                          <a:spcPts val="155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Раціональне розміщення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капіталу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395">
                <a:tc>
                  <a:txBody>
                    <a:bodyPr/>
                    <a:lstStyle/>
                    <a:p>
                      <a:pPr marL="71120" marR="31242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Ресурсне збалансування кругообігу  виробничих фондів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засадах</a:t>
                      </a:r>
                      <a:r>
                        <a:rPr sz="14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ліквідності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56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боргових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зобов’язань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71120">
                        <a:lnSpc>
                          <a:spcPts val="154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Передумови фінансової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стійкості,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62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платоспроможності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й</a:t>
                      </a:r>
                      <a:r>
                        <a:rPr sz="14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кредитоспроможності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7112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Ресурсне забезпечення реальних інвестицій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71120" marR="21590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Ресурсне забезпечення заходів соціального  спрямування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0395">
                <a:tc>
                  <a:txBody>
                    <a:bodyPr/>
                    <a:lstStyle/>
                    <a:p>
                      <a:pPr marL="71120" marR="431165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Альтернативні рішення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на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випадок  відхилень від прогнозованих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показників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56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фінансово-господарської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діяльності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/>
          <p:nvPr/>
        </p:nvSpPr>
        <p:spPr>
          <a:xfrm>
            <a:off x="2790444" y="2581656"/>
            <a:ext cx="2039620" cy="952500"/>
          </a:xfrm>
          <a:custGeom>
            <a:avLst/>
            <a:gdLst/>
            <a:ahLst/>
            <a:cxnLst/>
            <a:rect l="l" t="t" r="r" b="b"/>
            <a:pathLst>
              <a:path w="2039620" h="952500">
                <a:moveTo>
                  <a:pt x="0" y="0"/>
                </a:moveTo>
                <a:lnTo>
                  <a:pt x="1562861" y="0"/>
                </a:lnTo>
                <a:lnTo>
                  <a:pt x="2039111" y="476250"/>
                </a:lnTo>
                <a:lnTo>
                  <a:pt x="1562861" y="952500"/>
                </a:lnTo>
                <a:lnTo>
                  <a:pt x="0" y="952500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96539" y="2633472"/>
            <a:ext cx="1787652" cy="8488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46222" y="2622931"/>
            <a:ext cx="1289050" cy="85661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47955" marR="140970" indent="-635" algn="ctr">
              <a:lnSpc>
                <a:spcPts val="1610"/>
              </a:lnSpc>
              <a:spcBef>
                <a:spcPts val="215"/>
              </a:spcBef>
            </a:pPr>
            <a:r>
              <a:rPr sz="1400" b="1" dirty="0">
                <a:latin typeface="Times New Roman"/>
                <a:cs typeface="Times New Roman"/>
              </a:rPr>
              <a:t>В </a:t>
            </a:r>
            <a:r>
              <a:rPr sz="1400" b="1" spc="-5" dirty="0">
                <a:latin typeface="Times New Roman"/>
                <a:cs typeface="Times New Roman"/>
              </a:rPr>
              <a:t>процесі  </a:t>
            </a:r>
            <a:r>
              <a:rPr sz="1400" b="1" spc="-10" dirty="0">
                <a:latin typeface="Times New Roman"/>
                <a:cs typeface="Times New Roman"/>
              </a:rPr>
              <a:t>ф</a:t>
            </a:r>
            <a:r>
              <a:rPr sz="1400" b="1" dirty="0">
                <a:latin typeface="Times New Roman"/>
                <a:cs typeface="Times New Roman"/>
              </a:rPr>
              <a:t>і</a:t>
            </a:r>
            <a:r>
              <a:rPr sz="1400" b="1" spc="-5" dirty="0">
                <a:latin typeface="Times New Roman"/>
                <a:cs typeface="Times New Roman"/>
              </a:rPr>
              <a:t>н</a:t>
            </a:r>
            <a:r>
              <a:rPr sz="1400" b="1" dirty="0">
                <a:latin typeface="Times New Roman"/>
                <a:cs typeface="Times New Roman"/>
              </a:rPr>
              <a:t>а</a:t>
            </a:r>
            <a:r>
              <a:rPr sz="1400" b="1" spc="-5" dirty="0">
                <a:latin typeface="Times New Roman"/>
                <a:cs typeface="Times New Roman"/>
              </a:rPr>
              <a:t>нс</a:t>
            </a:r>
            <a:r>
              <a:rPr sz="1400" b="1" spc="5" dirty="0">
                <a:latin typeface="Times New Roman"/>
                <a:cs typeface="Times New Roman"/>
              </a:rPr>
              <a:t>о</a:t>
            </a:r>
            <a:r>
              <a:rPr sz="1400" b="1" spc="-15" dirty="0">
                <a:latin typeface="Times New Roman"/>
                <a:cs typeface="Times New Roman"/>
              </a:rPr>
              <a:t>в</a:t>
            </a:r>
            <a:r>
              <a:rPr sz="1400" b="1" spc="5" dirty="0">
                <a:latin typeface="Times New Roman"/>
                <a:cs typeface="Times New Roman"/>
              </a:rPr>
              <a:t>о</a:t>
            </a:r>
            <a:r>
              <a:rPr sz="1400" b="1" spc="-5" dirty="0">
                <a:latin typeface="Times New Roman"/>
                <a:cs typeface="Times New Roman"/>
              </a:rPr>
              <a:t>го  планування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ts val="1600"/>
              </a:lnSpc>
            </a:pPr>
            <a:r>
              <a:rPr sz="1400" b="1" spc="-5" dirty="0">
                <a:latin typeface="Times New Roman"/>
                <a:cs typeface="Times New Roman"/>
              </a:rPr>
              <a:t>забезпечуються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8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85845" y="1057402"/>
            <a:ext cx="487807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Зміст відмінних ознак систем прогнозування та</a:t>
            </a:r>
            <a:r>
              <a:rPr sz="1400" b="1" spc="3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2394457" y="1754377"/>
          <a:ext cx="6258559" cy="31222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6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5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185">
                <a:tc rowSpan="2">
                  <a:txBody>
                    <a:bodyPr/>
                    <a:lstStyle/>
                    <a:p>
                      <a:pPr marL="71120" marR="151765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Найменування відмітної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ознаки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755">
                        <a:lnSpc>
                          <a:spcPts val="155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Характеристика відмітної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ознаки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1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5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система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прогнозування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5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система планування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090">
                <a:tc>
                  <a:txBody>
                    <a:bodyPr/>
                    <a:lstStyle/>
                    <a:p>
                      <a:pPr marL="7112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Вихідні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дані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7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Менш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достовірні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Більш достовірні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490">
                <a:tc>
                  <a:txBody>
                    <a:bodyPr/>
                    <a:lstStyle/>
                    <a:p>
                      <a:pPr marL="71120" marR="60833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Міра повноти  вико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р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ис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т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о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у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ван</a:t>
                      </a:r>
                      <a:r>
                        <a:rPr sz="1400" spc="5" dirty="0">
                          <a:latin typeface="Times New Roman"/>
                          <a:cs typeface="Times New Roman"/>
                        </a:rPr>
                        <a:t>и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х 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вихідних</a:t>
                      </a:r>
                      <a:r>
                        <a:rPr sz="14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даних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7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Менш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повна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5880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Більш повна, часто  достовірна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71120" marR="372110">
                        <a:lnSpc>
                          <a:spcPts val="1610"/>
                        </a:lnSpc>
                        <a:spcBef>
                          <a:spcPts val="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Вживані математичні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методи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146685">
                        <a:lnSpc>
                          <a:spcPts val="1610"/>
                        </a:lnSpc>
                        <a:spcBef>
                          <a:spcPts val="20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Прогностичні, які дають  укрупнений</a:t>
                      </a:r>
                      <a:r>
                        <a:rPr sz="14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результат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9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Строгіші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і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точніші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71120" marR="216535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Масштаб використання  графічних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методів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великий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Достатньо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обмежений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925">
                <a:tc>
                  <a:txBody>
                    <a:bodyPr/>
                    <a:lstStyle/>
                    <a:p>
                      <a:pPr marL="71120">
                        <a:lnSpc>
                          <a:spcPts val="158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Об’єкти розгляду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8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Більш укрупнені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5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Достатньо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63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диференційовані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20">
                <a:tc>
                  <a:txBody>
                    <a:bodyPr/>
                    <a:lstStyle/>
                    <a:p>
                      <a:pPr marL="71120" marR="1003300">
                        <a:lnSpc>
                          <a:spcPts val="161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Нормативне 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забез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п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еч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е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spc="-10" dirty="0">
                          <a:latin typeface="Times New Roman"/>
                          <a:cs typeface="Times New Roman"/>
                        </a:rPr>
                        <a:t>н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Відсутнє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4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низьке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75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Частково </a:t>
                      </a:r>
                      <a:r>
                        <a:rPr sz="1400" dirty="0">
                          <a:latin typeface="Times New Roman"/>
                          <a:cs typeface="Times New Roman"/>
                        </a:rPr>
                        <a:t>є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або</a:t>
                      </a:r>
                      <a:r>
                        <a:rPr sz="14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високе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454">
                <a:tc>
                  <a:txBody>
                    <a:bodyPr/>
                    <a:lstStyle/>
                    <a:p>
                      <a:pPr marL="7112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Характер використання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Ймовірнісний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570"/>
                        </a:lnSpc>
                      </a:pPr>
                      <a:r>
                        <a:rPr sz="1400" spc="-5" dirty="0">
                          <a:latin typeface="Times New Roman"/>
                          <a:cs typeface="Times New Roman"/>
                        </a:rPr>
                        <a:t>Нормативний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5281" y="333248"/>
            <a:ext cx="6692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Слайд</a:t>
            </a:r>
            <a:r>
              <a:rPr sz="1400" b="1" spc="-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9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983" y="1420114"/>
            <a:ext cx="9277985" cy="3509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0025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ПРИНЦИПИ </a:t>
            </a:r>
            <a:r>
              <a:rPr sz="1400" b="1" spc="-5" dirty="0">
                <a:latin typeface="Times New Roman"/>
                <a:cs typeface="Times New Roman"/>
              </a:rPr>
              <a:t>КОРПОРАТИВНОГО ФІНАНСОВОГО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ПЛАНУВАННЯ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13335" indent="449580">
              <a:lnSpc>
                <a:spcPts val="1610"/>
              </a:lnSpc>
              <a:buAutoNum type="arabicPeriod"/>
              <a:tabLst>
                <a:tab pos="659130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 системного планування, </a:t>
            </a:r>
            <a:r>
              <a:rPr sz="1400" dirty="0">
                <a:latin typeface="Times New Roman"/>
                <a:cs typeface="Times New Roman"/>
              </a:rPr>
              <a:t>який </a:t>
            </a:r>
            <a:r>
              <a:rPr sz="1400" spc="-5" dirty="0">
                <a:latin typeface="Times New Roman"/>
                <a:cs typeface="Times New Roman"/>
              </a:rPr>
              <a:t>складається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5" dirty="0">
                <a:latin typeface="Times New Roman"/>
                <a:cs typeface="Times New Roman"/>
              </a:rPr>
              <a:t>сукупності елементів, </a:t>
            </a:r>
            <a:r>
              <a:rPr sz="1400" dirty="0">
                <a:latin typeface="Times New Roman"/>
                <a:cs typeface="Times New Roman"/>
              </a:rPr>
              <a:t>їх взаємозв'язку і </a:t>
            </a:r>
            <a:r>
              <a:rPr sz="1400" spc="-5" dirty="0">
                <a:latin typeface="Times New Roman"/>
                <a:cs typeface="Times New Roman"/>
              </a:rPr>
              <a:t>єдиного вектора  розвитку.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1610"/>
              </a:lnSpc>
              <a:buAutoNum type="arabicPeriod"/>
              <a:tabLst>
                <a:tab pos="698500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 координації планів окремих структурних підрозділів компанії, </a:t>
            </a:r>
            <a:r>
              <a:rPr sz="1400" dirty="0">
                <a:latin typeface="Times New Roman"/>
                <a:cs typeface="Times New Roman"/>
              </a:rPr>
              <a:t>який </a:t>
            </a:r>
            <a:r>
              <a:rPr sz="1400" spc="-5" dirty="0">
                <a:latin typeface="Times New Roman"/>
                <a:cs typeface="Times New Roman"/>
              </a:rPr>
              <a:t>складається </a:t>
            </a:r>
            <a:r>
              <a:rPr sz="1400" dirty="0">
                <a:latin typeface="Times New Roman"/>
                <a:cs typeface="Times New Roman"/>
              </a:rPr>
              <a:t>в необхідності  узгодження </a:t>
            </a:r>
            <a:r>
              <a:rPr sz="1400" spc="-5" dirty="0">
                <a:latin typeface="Times New Roman"/>
                <a:cs typeface="Times New Roman"/>
              </a:rPr>
              <a:t>внесених змін </a:t>
            </a:r>
            <a:r>
              <a:rPr sz="1400" dirty="0">
                <a:latin typeface="Times New Roman"/>
                <a:cs typeface="Times New Roman"/>
              </a:rPr>
              <a:t>і їх </a:t>
            </a:r>
            <a:r>
              <a:rPr sz="1400" spc="-5" dirty="0">
                <a:latin typeface="Times New Roman"/>
                <a:cs typeface="Times New Roman"/>
              </a:rPr>
              <a:t>відображення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5" dirty="0">
                <a:latin typeface="Times New Roman"/>
                <a:cs typeface="Times New Roman"/>
              </a:rPr>
              <a:t>загальному</a:t>
            </a:r>
            <a:r>
              <a:rPr sz="1400" spc="-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плані.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eriod"/>
            </a:pPr>
            <a:endParaRPr sz="1250">
              <a:latin typeface="Times New Roman"/>
              <a:cs typeface="Times New Roman"/>
            </a:endParaRPr>
          </a:p>
          <a:p>
            <a:pPr marL="640080" indent="-177800">
              <a:lnSpc>
                <a:spcPct val="100000"/>
              </a:lnSpc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 участі </a:t>
            </a:r>
            <a:r>
              <a:rPr sz="1400" dirty="0">
                <a:latin typeface="Times New Roman"/>
                <a:cs typeface="Times New Roman"/>
              </a:rPr>
              <a:t>означає, </a:t>
            </a:r>
            <a:r>
              <a:rPr sz="1400" spc="-10" dirty="0">
                <a:latin typeface="Times New Roman"/>
                <a:cs typeface="Times New Roman"/>
              </a:rPr>
              <a:t>що </a:t>
            </a:r>
            <a:r>
              <a:rPr sz="1400" spc="-5" dirty="0">
                <a:latin typeface="Times New Roman"/>
                <a:cs typeface="Times New Roman"/>
              </a:rPr>
              <a:t>кожен працівник </a:t>
            </a:r>
            <a:r>
              <a:rPr sz="1400" dirty="0">
                <a:latin typeface="Times New Roman"/>
                <a:cs typeface="Times New Roman"/>
              </a:rPr>
              <a:t>є </a:t>
            </a:r>
            <a:r>
              <a:rPr sz="1400" spc="-5" dirty="0">
                <a:latin typeface="Times New Roman"/>
                <a:cs typeface="Times New Roman"/>
              </a:rPr>
              <a:t>учасником планової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діяльності.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640080" indent="-177800">
              <a:lnSpc>
                <a:spcPct val="100000"/>
              </a:lnSpc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 безперервності реалізується </a:t>
            </a:r>
            <a:r>
              <a:rPr sz="1400" dirty="0">
                <a:latin typeface="Times New Roman"/>
                <a:cs typeface="Times New Roman"/>
              </a:rPr>
              <a:t>в </a:t>
            </a:r>
            <a:r>
              <a:rPr sz="1400" spc="-5" dirty="0">
                <a:latin typeface="Times New Roman"/>
                <a:cs typeface="Times New Roman"/>
              </a:rPr>
              <a:t>потреби регулярної </a:t>
            </a:r>
            <a:r>
              <a:rPr sz="1400" spc="-10" dirty="0">
                <a:latin typeface="Times New Roman"/>
                <a:cs typeface="Times New Roman"/>
              </a:rPr>
              <a:t>зміни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планів.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AutoNum type="arabicPeriod"/>
            </a:pPr>
            <a:endParaRPr sz="1300">
              <a:latin typeface="Times New Roman"/>
              <a:cs typeface="Times New Roman"/>
            </a:endParaRPr>
          </a:p>
          <a:p>
            <a:pPr marL="640080" indent="-177800">
              <a:lnSpc>
                <a:spcPct val="100000"/>
              </a:lnSpc>
              <a:buAutoNum type="arabicPeriod"/>
              <a:tabLst>
                <a:tab pos="640715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 гнучкості передбачає наявність резервних планів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ресурсів </a:t>
            </a:r>
            <a:r>
              <a:rPr sz="1400" dirty="0">
                <a:latin typeface="Times New Roman"/>
                <a:cs typeface="Times New Roman"/>
              </a:rPr>
              <a:t>для </a:t>
            </a:r>
            <a:r>
              <a:rPr sz="1400" spc="-5" dirty="0">
                <a:latin typeface="Times New Roman"/>
                <a:cs typeface="Times New Roman"/>
              </a:rPr>
              <a:t>їх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реалізації.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AutoNum type="arabicPeriod"/>
            </a:pPr>
            <a:endParaRPr sz="1400">
              <a:latin typeface="Times New Roman"/>
              <a:cs typeface="Times New Roman"/>
            </a:endParaRPr>
          </a:p>
          <a:p>
            <a:pPr marL="12700" marR="14604" indent="449580">
              <a:lnSpc>
                <a:spcPts val="1620"/>
              </a:lnSpc>
              <a:buAutoNum type="arabicPeriod"/>
              <a:tabLst>
                <a:tab pos="672465" algn="l"/>
              </a:tabLst>
            </a:pPr>
            <a:r>
              <a:rPr sz="1400" spc="-5" dirty="0">
                <a:latin typeface="Times New Roman"/>
                <a:cs typeface="Times New Roman"/>
              </a:rPr>
              <a:t>Принцип точності означає, що плани повинні бути деталізовані </a:t>
            </a:r>
            <a:r>
              <a:rPr sz="1400" dirty="0">
                <a:latin typeface="Times New Roman"/>
                <a:cs typeface="Times New Roman"/>
              </a:rPr>
              <a:t>і </a:t>
            </a:r>
            <a:r>
              <a:rPr sz="1400" spc="-5" dirty="0">
                <a:latin typeface="Times New Roman"/>
                <a:cs typeface="Times New Roman"/>
              </a:rPr>
              <a:t>конкретизовані </a:t>
            </a:r>
            <a:r>
              <a:rPr sz="1400" dirty="0">
                <a:latin typeface="Times New Roman"/>
                <a:cs typeface="Times New Roman"/>
              </a:rPr>
              <a:t>з </a:t>
            </a:r>
            <a:r>
              <a:rPr sz="1400" spc="-5" dirty="0">
                <a:latin typeface="Times New Roman"/>
                <a:cs typeface="Times New Roman"/>
              </a:rPr>
              <a:t>урахуванням зовнішніх </a:t>
            </a:r>
            <a:r>
              <a:rPr sz="1400" dirty="0">
                <a:latin typeface="Times New Roman"/>
                <a:cs typeface="Times New Roman"/>
              </a:rPr>
              <a:t>і  </a:t>
            </a:r>
            <a:r>
              <a:rPr sz="1400" spc="-5" dirty="0">
                <a:latin typeface="Times New Roman"/>
                <a:cs typeface="Times New Roman"/>
              </a:rPr>
              <a:t>внутрішніх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умов.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708</Words>
  <Application>Microsoft Office PowerPoint</Application>
  <PresentationFormat>Произвольный</PresentationFormat>
  <Paragraphs>256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Times New Roman</vt:lpstr>
      <vt:lpstr>Trebuchet MS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</dc:creator>
  <cp:lastModifiedBy>H</cp:lastModifiedBy>
  <cp:revision>2</cp:revision>
  <dcterms:created xsi:type="dcterms:W3CDTF">2019-08-08T09:01:54Z</dcterms:created>
  <dcterms:modified xsi:type="dcterms:W3CDTF">2019-08-10T14:20:17Z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2019-08-08T00:00:00Z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2019-08-08T00:00:00Z</vt:filetime>
  </property>
</Properties>
</file>