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0" r:id="rId2"/>
    <p:sldId id="288" r:id="rId3"/>
    <p:sldId id="307" r:id="rId4"/>
    <p:sldId id="289" r:id="rId5"/>
    <p:sldId id="291" r:id="rId6"/>
    <p:sldId id="310" r:id="rId7"/>
    <p:sldId id="311" r:id="rId8"/>
    <p:sldId id="312" r:id="rId9"/>
    <p:sldId id="313" r:id="rId10"/>
    <p:sldId id="314" r:id="rId11"/>
    <p:sldId id="315" r:id="rId12"/>
    <p:sldId id="316" r:id="rId13"/>
    <p:sldId id="279" r:id="rId14"/>
    <p:sldId id="303" r:id="rId15"/>
    <p:sldId id="280" r:id="rId16"/>
    <p:sldId id="281" r:id="rId17"/>
    <p:sldId id="282" r:id="rId18"/>
    <p:sldId id="298" r:id="rId19"/>
    <p:sldId id="299" r:id="rId20"/>
    <p:sldId id="283" r:id="rId21"/>
    <p:sldId id="304" r:id="rId22"/>
    <p:sldId id="318" r:id="rId23"/>
    <p:sldId id="306" r:id="rId24"/>
    <p:sldId id="317" r:id="rId25"/>
    <p:sldId id="297" r:id="rId26"/>
    <p:sldId id="305" r:id="rId27"/>
    <p:sldId id="284" r:id="rId28"/>
    <p:sldId id="285" r:id="rId29"/>
    <p:sldId id="286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63" autoAdjust="0"/>
    <p:restoredTop sz="95394" autoAdjust="0"/>
  </p:normalViewPr>
  <p:slideViewPr>
    <p:cSldViewPr snapToGrid="0">
      <p:cViewPr varScale="1">
        <p:scale>
          <a:sx n="63" d="100"/>
          <a:sy n="63" d="100"/>
        </p:scale>
        <p:origin x="832" y="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61363-13A7-407A-8DAB-ABE18AF2D8D9}" type="datetimeFigureOut">
              <a:rPr lang="ru-RU" smtClean="0"/>
              <a:t>30.03.2024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0F3F5-19C3-4FC4-8C03-E454A97FF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396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61363-13A7-407A-8DAB-ABE18AF2D8D9}" type="datetimeFigureOut">
              <a:rPr lang="ru-RU" smtClean="0"/>
              <a:t>30.03.2024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0F3F5-19C3-4FC4-8C03-E454A97FF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619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61363-13A7-407A-8DAB-ABE18AF2D8D9}" type="datetimeFigureOut">
              <a:rPr lang="ru-RU" smtClean="0"/>
              <a:t>30.03.2024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0F3F5-19C3-4FC4-8C03-E454A97FF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550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61363-13A7-407A-8DAB-ABE18AF2D8D9}" type="datetimeFigureOut">
              <a:rPr lang="ru-RU" smtClean="0"/>
              <a:t>30.03.2024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0F3F5-19C3-4FC4-8C03-E454A97FF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831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61363-13A7-407A-8DAB-ABE18AF2D8D9}" type="datetimeFigureOut">
              <a:rPr lang="ru-RU" smtClean="0"/>
              <a:t>30.03.2024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0F3F5-19C3-4FC4-8C03-E454A97FF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663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61363-13A7-407A-8DAB-ABE18AF2D8D9}" type="datetimeFigureOut">
              <a:rPr lang="ru-RU" smtClean="0"/>
              <a:t>30.03.2024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0F3F5-19C3-4FC4-8C03-E454A97FF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555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61363-13A7-407A-8DAB-ABE18AF2D8D9}" type="datetimeFigureOut">
              <a:rPr lang="ru-RU" smtClean="0"/>
              <a:t>30.03.2024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0F3F5-19C3-4FC4-8C03-E454A97FF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720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61363-13A7-407A-8DAB-ABE18AF2D8D9}" type="datetimeFigureOut">
              <a:rPr lang="ru-RU" smtClean="0"/>
              <a:t>30.03.2024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0F3F5-19C3-4FC4-8C03-E454A97FF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86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61363-13A7-407A-8DAB-ABE18AF2D8D9}" type="datetimeFigureOut">
              <a:rPr lang="ru-RU" smtClean="0"/>
              <a:t>30.03.2024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0F3F5-19C3-4FC4-8C03-E454A97FF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715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61363-13A7-407A-8DAB-ABE18AF2D8D9}" type="datetimeFigureOut">
              <a:rPr lang="ru-RU" smtClean="0"/>
              <a:t>30.03.2024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0F3F5-19C3-4FC4-8C03-E454A97FF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931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61363-13A7-407A-8DAB-ABE18AF2D8D9}" type="datetimeFigureOut">
              <a:rPr lang="ru-RU" smtClean="0"/>
              <a:t>30.03.2024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0F3F5-19C3-4FC4-8C03-E454A97FF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762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E61363-13A7-407A-8DAB-ABE18AF2D8D9}" type="datetimeFigureOut">
              <a:rPr lang="ru-RU" smtClean="0"/>
              <a:t>30.03.2024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0F3F5-19C3-4FC4-8C03-E454A97FF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110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6C1645-C9A8-4582-B612-A4A3AFEB1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8533" y="6710"/>
            <a:ext cx="1571847" cy="1112799"/>
          </a:xfrm>
        </p:spPr>
        <p:txBody>
          <a:bodyPr>
            <a:normAutofit/>
          </a:bodyPr>
          <a:lstStyle/>
          <a:p>
            <a:pPr algn="r"/>
            <a:r>
              <a:rPr lang="uk-UA" sz="2800" b="1" i="1" dirty="0">
                <a:solidFill>
                  <a:srgbClr val="7030A0"/>
                </a:solidFill>
              </a:rPr>
              <a:t>Лекція 9</a:t>
            </a:r>
            <a:endParaRPr lang="ru-UA" sz="2800" b="1" i="1" dirty="0">
              <a:solidFill>
                <a:srgbClr val="7030A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3DE11E-F02A-4DAA-83D4-B5B635A71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8212" y="361278"/>
            <a:ext cx="11649505" cy="111279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sz="4000" b="1" i="1" dirty="0">
                <a:solidFill>
                  <a:srgbClr val="FF0000"/>
                </a:solidFill>
              </a:rPr>
              <a:t>Енергетичний баланс організму.</a:t>
            </a:r>
          </a:p>
          <a:p>
            <a:pPr marL="0" indent="0">
              <a:buNone/>
            </a:pPr>
            <a:r>
              <a:rPr lang="uk-UA" sz="4000" b="1" i="1" dirty="0">
                <a:solidFill>
                  <a:srgbClr val="FF0000"/>
                </a:solidFill>
              </a:rPr>
              <a:t>Регуляція метаболізму.</a:t>
            </a:r>
            <a:endParaRPr lang="ru-UA" sz="4000" b="1" i="1" dirty="0">
              <a:solidFill>
                <a:srgbClr val="FF0000"/>
              </a:solidFill>
            </a:endParaRPr>
          </a:p>
        </p:txBody>
      </p:sp>
      <p:pic>
        <p:nvPicPr>
          <p:cNvPr id="16386" name="Picture 2" descr="Микробы меняют рацион во время болезни | Наука и жизнь">
            <a:extLst>
              <a:ext uri="{FF2B5EF4-FFF2-40B4-BE49-F238E27FC236}">
                <a16:creationId xmlns:a16="http://schemas.microsoft.com/office/drawing/2014/main" id="{3BAB3252-2A44-4F05-A150-72EC92679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237" y="1764232"/>
            <a:ext cx="5759050" cy="352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Презентація &quot;Харчування та обмін речовин. Харчові та енергетичні потреби  людини&quot;">
            <a:extLst>
              <a:ext uri="{FF2B5EF4-FFF2-40B4-BE49-F238E27FC236}">
                <a16:creationId xmlns:a16="http://schemas.microsoft.com/office/drawing/2014/main" id="{137F003D-8F57-4BAC-A8AD-0EC804E78E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1" t="4233" r="15280" b="5480"/>
          <a:stretch/>
        </p:blipFill>
        <p:spPr bwMode="auto">
          <a:xfrm>
            <a:off x="895739" y="3907074"/>
            <a:ext cx="3722914" cy="261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53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12A3B8-E8B1-4F23-8D14-54FD79433DAA}"/>
              </a:ext>
            </a:extLst>
          </p:cNvPr>
          <p:cNvSpPr>
            <a:spLocks/>
          </p:cNvSpPr>
          <p:nvPr/>
        </p:nvSpPr>
        <p:spPr bwMode="auto">
          <a:xfrm>
            <a:off x="1964407" y="-159625"/>
            <a:ext cx="9865895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uk-UA" sz="2800" b="1" i="1" dirty="0">
                <a:highlight>
                  <a:srgbClr val="FFFF00"/>
                </a:highlight>
              </a:rPr>
              <a:t>Коефіцієнт фізичної активності (КФА) </a:t>
            </a:r>
            <a:endParaRPr lang="ru-UA" sz="2800" dirty="0">
              <a:highlight>
                <a:srgbClr val="FFFF00"/>
              </a:highlight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C513BE3-B4A3-402A-938F-0941AB855C53}"/>
              </a:ext>
            </a:extLst>
          </p:cNvPr>
          <p:cNvSpPr/>
          <p:nvPr/>
        </p:nvSpPr>
        <p:spPr>
          <a:xfrm>
            <a:off x="240631" y="1042736"/>
            <a:ext cx="11710737" cy="52230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uk-UA" sz="2400" b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Відношення загальних енерговитрат при певному рівні фізичної активності до величини основного обміну.</a:t>
            </a:r>
          </a:p>
          <a:p>
            <a:pPr indent="450215" algn="just">
              <a:spcAft>
                <a:spcPts val="0"/>
              </a:spcAft>
            </a:pPr>
            <a:endParaRPr lang="ru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ctr">
              <a:spcAft>
                <a:spcPts val="0"/>
              </a:spcAft>
            </a:pPr>
            <a:r>
              <a:rPr lang="uk-UA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Методи визначення енерговитрат:</a:t>
            </a:r>
            <a:endParaRPr lang="ru-UA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b="1" i="1" dirty="0">
                <a:solidFill>
                  <a:srgbClr val="24242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 прямої </a:t>
            </a:r>
            <a:r>
              <a:rPr lang="uk-UA" b="1" i="1" dirty="0" err="1">
                <a:solidFill>
                  <a:srgbClr val="24242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енергометрії</a:t>
            </a:r>
            <a:r>
              <a:rPr lang="uk-UA" b="1" i="1" dirty="0">
                <a:solidFill>
                  <a:srgbClr val="24242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uk-UA" dirty="0">
                <a:solidFill>
                  <a:srgbClr val="24242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(у калориметричних камерах) - визначення витрат енергії організму шляхом точного обліку тепла, яке виділяється організмом у різних умовах його існування;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b="1" i="1" dirty="0">
                <a:solidFill>
                  <a:srgbClr val="24242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 непрямої (респіраторної) </a:t>
            </a:r>
            <a:r>
              <a:rPr lang="uk-UA" b="1" i="1" dirty="0" err="1">
                <a:solidFill>
                  <a:srgbClr val="24242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енергометрії</a:t>
            </a:r>
            <a:r>
              <a:rPr lang="uk-UA" b="1" i="1" dirty="0">
                <a:solidFill>
                  <a:srgbClr val="24242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uk-UA" dirty="0">
                <a:solidFill>
                  <a:srgbClr val="24242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розрахунок коефіцієнта дихання за хімічним складом вдихуваного та видихуваного повітря при різних видах діяльності;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b="1" i="1" dirty="0">
                <a:solidFill>
                  <a:srgbClr val="24242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 аліментарної </a:t>
            </a:r>
            <a:r>
              <a:rPr lang="uk-UA" b="1" i="1" dirty="0" err="1">
                <a:solidFill>
                  <a:srgbClr val="24242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енергометрії</a:t>
            </a:r>
            <a:r>
              <a:rPr lang="uk-UA" b="1" i="1" dirty="0">
                <a:solidFill>
                  <a:srgbClr val="24242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uk-UA" dirty="0">
                <a:solidFill>
                  <a:srgbClr val="24242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(протягом 15 днів) - точний контроль за динамікою маси тіла та визначення енерговитрат за еквівалентом: 6750 ккал/кг (28242 </a:t>
            </a:r>
            <a:r>
              <a:rPr lang="uk-UA" dirty="0" err="1">
                <a:solidFill>
                  <a:srgbClr val="24242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кдж</a:t>
            </a:r>
            <a:r>
              <a:rPr lang="uk-UA" dirty="0">
                <a:solidFill>
                  <a:srgbClr val="24242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/кг)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b="1" i="1" dirty="0" err="1">
                <a:solidFill>
                  <a:srgbClr val="24242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хронометражно</a:t>
            </a:r>
            <a:r>
              <a:rPr lang="uk-UA" b="1" i="1" dirty="0">
                <a:solidFill>
                  <a:srgbClr val="24242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-табличний метод </a:t>
            </a:r>
            <a:r>
              <a:rPr lang="uk-UA" dirty="0">
                <a:solidFill>
                  <a:srgbClr val="24242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хронометражний облік добових витрат при всіх видах діяльності за таблицями КФА;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b="1" i="1" dirty="0">
                <a:solidFill>
                  <a:srgbClr val="24242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пульсовий метод </a:t>
            </a:r>
            <a:r>
              <a:rPr lang="uk-UA" dirty="0">
                <a:solidFill>
                  <a:srgbClr val="24242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за сталою енергетичною ціною серцевого поштовху: 18,7 кал (78,2 </a:t>
            </a:r>
            <a:r>
              <a:rPr lang="uk-UA" dirty="0" err="1">
                <a:solidFill>
                  <a:srgbClr val="24242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дж</a:t>
            </a:r>
            <a:r>
              <a:rPr lang="uk-UA" dirty="0">
                <a:solidFill>
                  <a:srgbClr val="24242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)/поштовх.</a:t>
            </a:r>
            <a:endParaRPr lang="ru-UA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87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12A3B8-E8B1-4F23-8D14-54FD79433DAA}"/>
              </a:ext>
            </a:extLst>
          </p:cNvPr>
          <p:cNvSpPr>
            <a:spLocks/>
          </p:cNvSpPr>
          <p:nvPr/>
        </p:nvSpPr>
        <p:spPr bwMode="auto">
          <a:xfrm>
            <a:off x="1563354" y="401849"/>
            <a:ext cx="9865895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uk-UA" sz="2800" b="1" i="1" dirty="0">
                <a:highlight>
                  <a:srgbClr val="FFFF00"/>
                </a:highlight>
              </a:rPr>
              <a:t>Енерговитрати при різних видах фізичної активності </a:t>
            </a:r>
          </a:p>
          <a:p>
            <a:endParaRPr lang="ru-UA" sz="2800" dirty="0">
              <a:highlight>
                <a:srgbClr val="FFFF00"/>
              </a:highlight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DD574800-F842-4DD3-BEE4-0FC4D9C24572}"/>
              </a:ext>
            </a:extLst>
          </p:cNvPr>
          <p:cNvGraphicFramePr>
            <a:graphicFrameLocks noGrp="1"/>
          </p:cNvGraphicFramePr>
          <p:nvPr/>
        </p:nvGraphicFramePr>
        <p:xfrm>
          <a:off x="657726" y="1828800"/>
          <a:ext cx="10771523" cy="4627349"/>
        </p:xfrm>
        <a:graphic>
          <a:graphicData uri="http://schemas.openxmlformats.org/drawingml/2006/table">
            <a:tbl>
              <a:tblPr firstRow="1" firstCol="1" bandRow="1"/>
              <a:tblGrid>
                <a:gridCol w="3915554">
                  <a:extLst>
                    <a:ext uri="{9D8B030D-6E8A-4147-A177-3AD203B41FA5}">
                      <a16:colId xmlns:a16="http://schemas.microsoft.com/office/drawing/2014/main" val="2474108691"/>
                    </a:ext>
                  </a:extLst>
                </a:gridCol>
                <a:gridCol w="6855969">
                  <a:extLst>
                    <a:ext uri="{9D8B030D-6E8A-4147-A177-3AD203B41FA5}">
                      <a16:colId xmlns:a16="http://schemas.microsoft.com/office/drawing/2014/main" val="2132574476"/>
                    </a:ext>
                  </a:extLst>
                </a:gridCol>
              </a:tblGrid>
              <a:tr h="679771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rgbClr val="24242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Вид активності</a:t>
                      </a:r>
                      <a:endParaRPr lang="ru-UA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solidFill>
                            <a:srgbClr val="24242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Орієнтовні енергозатрати (ккал/годину)</a:t>
                      </a:r>
                      <a:endParaRPr lang="ru-U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1631882"/>
                  </a:ext>
                </a:extLst>
              </a:tr>
              <a:tr h="792066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solidFill>
                            <a:srgbClr val="24242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Підняття сходами</a:t>
                      </a:r>
                      <a:endParaRPr lang="ru-U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solidFill>
                            <a:srgbClr val="24242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1100</a:t>
                      </a:r>
                      <a:endParaRPr lang="ru-U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2992511"/>
                  </a:ext>
                </a:extLst>
              </a:tr>
              <a:tr h="392845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>
                          <a:solidFill>
                            <a:srgbClr val="24242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Біг підтюпцем</a:t>
                      </a:r>
                      <a:endParaRPr lang="ru-U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solidFill>
                            <a:srgbClr val="24242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570</a:t>
                      </a:r>
                      <a:endParaRPr lang="ru-U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9063849"/>
                  </a:ext>
                </a:extLst>
              </a:tr>
              <a:tr h="392845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>
                          <a:solidFill>
                            <a:srgbClr val="24242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Плавання</a:t>
                      </a:r>
                      <a:endParaRPr lang="ru-U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solidFill>
                            <a:srgbClr val="24242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500</a:t>
                      </a:r>
                      <a:endParaRPr lang="ru-U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5543257"/>
                  </a:ext>
                </a:extLst>
              </a:tr>
              <a:tr h="792066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>
                          <a:solidFill>
                            <a:srgbClr val="24242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Гантельна гімнастика</a:t>
                      </a:r>
                      <a:endParaRPr lang="ru-U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solidFill>
                            <a:srgbClr val="24242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U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5438796"/>
                  </a:ext>
                </a:extLst>
              </a:tr>
              <a:tr h="392845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>
                          <a:solidFill>
                            <a:srgbClr val="24242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Повільна  хода</a:t>
                      </a:r>
                      <a:endParaRPr lang="ru-U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solidFill>
                            <a:srgbClr val="24242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U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2486000"/>
                  </a:ext>
                </a:extLst>
              </a:tr>
              <a:tr h="792066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>
                          <a:solidFill>
                            <a:srgbClr val="24242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Одягання-роздягання</a:t>
                      </a:r>
                      <a:endParaRPr lang="ru-U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solidFill>
                            <a:srgbClr val="24242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118</a:t>
                      </a:r>
                      <a:endParaRPr lang="ru-U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6625382"/>
                  </a:ext>
                </a:extLst>
              </a:tr>
              <a:tr h="392845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>
                          <a:solidFill>
                            <a:srgbClr val="24242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Відпочинок</a:t>
                      </a:r>
                      <a:endParaRPr lang="ru-U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solidFill>
                            <a:srgbClr val="24242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U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9819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30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E02D4A-0417-43B8-B270-741FACF87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805947"/>
          </a:xfrm>
        </p:spPr>
        <p:txBody>
          <a:bodyPr/>
          <a:lstStyle/>
          <a:p>
            <a:r>
              <a:rPr lang="uk-UA" b="1" dirty="0"/>
              <a:t>Метаболізм в організмі залежить від</a:t>
            </a:r>
            <a:endParaRPr lang="ru-UA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77894F-891F-4187-A589-2B2ED0C7B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4993"/>
            <a:ext cx="10515600" cy="4351338"/>
          </a:xfrm>
        </p:spPr>
        <p:txBody>
          <a:bodyPr/>
          <a:lstStyle/>
          <a:p>
            <a:pPr lvl="0"/>
            <a:r>
              <a:rPr lang="uk-UA" dirty="0"/>
              <a:t>генетичних особливостей;</a:t>
            </a:r>
            <a:endParaRPr lang="ru-UA" dirty="0"/>
          </a:p>
          <a:p>
            <a:pPr lvl="0"/>
            <a:r>
              <a:rPr lang="uk-UA" dirty="0"/>
              <a:t>віку, статі та маси тіла;</a:t>
            </a:r>
            <a:endParaRPr lang="ru-UA" dirty="0"/>
          </a:p>
          <a:p>
            <a:pPr lvl="0"/>
            <a:r>
              <a:rPr lang="uk-UA" dirty="0"/>
              <a:t>кліматичних умов проживання та сезонності;</a:t>
            </a:r>
            <a:endParaRPr lang="ru-UA" dirty="0"/>
          </a:p>
          <a:p>
            <a:pPr lvl="0"/>
            <a:r>
              <a:rPr lang="uk-UA" dirty="0"/>
              <a:t>активності процесів травлення та засвоєння їжі;</a:t>
            </a:r>
            <a:endParaRPr lang="ru-UA" dirty="0"/>
          </a:p>
          <a:p>
            <a:pPr lvl="0"/>
            <a:r>
              <a:rPr lang="uk-UA" dirty="0"/>
              <a:t>рівня фізичної активності людини;</a:t>
            </a:r>
            <a:endParaRPr lang="ru-UA" dirty="0"/>
          </a:p>
          <a:p>
            <a:pPr lvl="0"/>
            <a:r>
              <a:rPr lang="uk-UA" dirty="0"/>
              <a:t>нервово-психічного навантаження;</a:t>
            </a:r>
            <a:endParaRPr lang="ru-UA" dirty="0"/>
          </a:p>
          <a:p>
            <a:pPr lvl="0"/>
            <a:r>
              <a:rPr lang="uk-UA" dirty="0" err="1"/>
              <a:t>хвороб</a:t>
            </a:r>
            <a:r>
              <a:rPr lang="uk-UA" dirty="0"/>
              <a:t> та ендокринного статусу організму.</a:t>
            </a:r>
            <a:endParaRPr lang="ru-UA" dirty="0"/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9032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E1BCED-308A-4CE1-A65A-8A8C6FBE6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83" t="2523" r="14732" b="4101"/>
          <a:stretch/>
        </p:blipFill>
        <p:spPr>
          <a:xfrm>
            <a:off x="6096000" y="0"/>
            <a:ext cx="5885507" cy="42530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1DC044-F010-4F1C-AE8E-A8E7B75614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12" t="14109" r="27442" b="23876"/>
          <a:stretch/>
        </p:blipFill>
        <p:spPr>
          <a:xfrm>
            <a:off x="292781" y="1780953"/>
            <a:ext cx="5613992" cy="425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4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4D9A0A-FD48-4D71-8150-AFE3712B50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12" t="14883" r="28750" b="24806"/>
          <a:stretch/>
        </p:blipFill>
        <p:spPr>
          <a:xfrm>
            <a:off x="1804263" y="0"/>
            <a:ext cx="8847789" cy="670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8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3EF67A-9778-4A42-9903-6AB2BDFE56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32" t="2169" r="13923" b="9768"/>
          <a:stretch/>
        </p:blipFill>
        <p:spPr>
          <a:xfrm>
            <a:off x="1967022" y="318977"/>
            <a:ext cx="8442251" cy="603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0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521175-6634-4A63-9F28-65AB91B22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3566" r="15407" b="15349"/>
          <a:stretch/>
        </p:blipFill>
        <p:spPr>
          <a:xfrm>
            <a:off x="1215555" y="164804"/>
            <a:ext cx="10140017" cy="6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74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63C7DA-5E7B-4B5E-9146-7A9E4A3162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07" r="13576" b="9931"/>
          <a:stretch/>
        </p:blipFill>
        <p:spPr>
          <a:xfrm>
            <a:off x="1537237" y="85061"/>
            <a:ext cx="9457767" cy="651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37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B6192D-8B20-4AC6-B2A2-40A0301A4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0174" y="365128"/>
            <a:ext cx="10515600" cy="347254"/>
          </a:xfrm>
        </p:spPr>
        <p:txBody>
          <a:bodyPr>
            <a:noAutofit/>
          </a:bodyPr>
          <a:lstStyle/>
          <a:p>
            <a:r>
              <a:rPr lang="uk-UA" sz="3200" b="1" i="1" dirty="0">
                <a:solidFill>
                  <a:srgbClr val="7030A0"/>
                </a:solidFill>
                <a:highlight>
                  <a:srgbClr val="FFFF00"/>
                </a:highlight>
              </a:rPr>
              <a:t>Ендокринні залози та гормони</a:t>
            </a:r>
            <a:endParaRPr lang="ru-UA" sz="3200" b="1" i="1" dirty="0">
              <a:solidFill>
                <a:srgbClr val="7030A0"/>
              </a:solidFill>
              <a:highlight>
                <a:srgbClr val="FFFF00"/>
              </a:highlight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FBB2867-AF63-48F1-A8BE-6B39B8986D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312" t="12786" r="25244" b="17818"/>
          <a:stretch/>
        </p:blipFill>
        <p:spPr>
          <a:xfrm>
            <a:off x="5051515" y="955142"/>
            <a:ext cx="7054159" cy="5458807"/>
          </a:xfrm>
          <a:prstGeom prst="rect">
            <a:avLst/>
          </a:prstGeom>
        </p:spPr>
      </p:pic>
      <p:pic>
        <p:nvPicPr>
          <p:cNvPr id="15362" name="Picture 2" descr="Регуляція функцій організму » Народна Освіта">
            <a:extLst>
              <a:ext uri="{FF2B5EF4-FFF2-40B4-BE49-F238E27FC236}">
                <a16:creationId xmlns:a16="http://schemas.microsoft.com/office/drawing/2014/main" id="{084E515F-0E61-4164-8434-9D7D807BE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52211" cy="684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Нейрогуморальна регуляція процесів метаболізму в організмі людини -  Підручник з Біології і екології. 10 клас. Соболь - Нова програма">
            <a:extLst>
              <a:ext uri="{FF2B5EF4-FFF2-40B4-BE49-F238E27FC236}">
                <a16:creationId xmlns:a16="http://schemas.microsoft.com/office/drawing/2014/main" id="{AA283EDE-70DD-4C23-B5F3-0A1F9CA94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034" y="3684545"/>
            <a:ext cx="2444264" cy="304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54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2A27825-DE4B-436A-84B1-210D255A0D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893" t="19304" r="26689" b="20026"/>
          <a:stretch/>
        </p:blipFill>
        <p:spPr>
          <a:xfrm>
            <a:off x="5896922" y="2420944"/>
            <a:ext cx="6295078" cy="443705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1E9D33-1778-4479-B404-02F374B559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91" t="20930" r="26221" b="20310"/>
          <a:stretch/>
        </p:blipFill>
        <p:spPr>
          <a:xfrm>
            <a:off x="-14780" y="871870"/>
            <a:ext cx="5911702" cy="4029739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E542FA3-F824-4A47-8C7C-F8FCB8B506D4}"/>
              </a:ext>
            </a:extLst>
          </p:cNvPr>
          <p:cNvSpPr txBox="1">
            <a:spLocks/>
          </p:cNvSpPr>
          <p:nvPr/>
        </p:nvSpPr>
        <p:spPr>
          <a:xfrm>
            <a:off x="6415232" y="1125526"/>
            <a:ext cx="10515600" cy="3472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b="1" i="1" dirty="0">
                <a:solidFill>
                  <a:srgbClr val="7030A0"/>
                </a:solidFill>
                <a:highlight>
                  <a:srgbClr val="FFFF00"/>
                </a:highlight>
              </a:rPr>
              <a:t>Ендокринні залози та гормони</a:t>
            </a:r>
            <a:endParaRPr lang="ru-UA" sz="3200" b="1" i="1" dirty="0">
              <a:solidFill>
                <a:srgbClr val="7030A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5852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E6F307-FD53-4256-9A1A-F81A6BED7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654" y="251960"/>
            <a:ext cx="9135980" cy="10398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uk-UA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Енергетичний баланс організму</a:t>
            </a:r>
            <a:endParaRPr lang="ru-RU" dirty="0"/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CE332B47-9D28-46A7-BAE8-5515A4790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467" y="1481708"/>
            <a:ext cx="7015162" cy="2900363"/>
          </a:xfrm>
        </p:spPr>
        <p:txBody>
          <a:bodyPr/>
          <a:lstStyle/>
          <a:p>
            <a:pPr indent="0">
              <a:buNone/>
              <a:defRPr/>
            </a:pPr>
            <a:r>
              <a:rPr lang="uk-UA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калорія </a:t>
            </a:r>
            <a:r>
              <a:rPr lang="uk-UA" dirty="0"/>
              <a:t>– кількість теплової енергії, яка необхідна для підвищення температури 1 г води на </a:t>
            </a:r>
            <a:r>
              <a:rPr lang="ru-RU" dirty="0"/>
              <a:t>1</a:t>
            </a:r>
            <a:r>
              <a:rPr lang="ru-RU" baseline="30000" dirty="0"/>
              <a:t>0</a:t>
            </a:r>
            <a:r>
              <a:rPr lang="ru-RU" dirty="0"/>
              <a:t>С.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6B4F4A-7C4C-4CF4-9B28-839911E7457F}"/>
              </a:ext>
            </a:extLst>
          </p:cNvPr>
          <p:cNvSpPr txBox="1"/>
          <p:nvPr/>
        </p:nvSpPr>
        <p:spPr>
          <a:xfrm>
            <a:off x="3327985" y="3046201"/>
            <a:ext cx="3714776" cy="369332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8900000" scaled="1"/>
            <a:tileRect/>
          </a:gradFill>
          <a:ln cmpd="dbl">
            <a:solidFill>
              <a:schemeClr val="tx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lIns="0" tIns="0" rIns="0" bIns="0" anchor="ctr" anchorCtr="1">
            <a:spAutoFit/>
          </a:bodyPr>
          <a:lstStyle/>
          <a:p>
            <a:pPr lvl="1" algn="ctr">
              <a:buFontTx/>
              <a:buNone/>
              <a:defRPr/>
            </a:pPr>
            <a:r>
              <a:rPr lang="uk-UA" sz="2400" dirty="0"/>
              <a:t>1 кал = 4,19 кДж</a:t>
            </a:r>
            <a:endParaRPr lang="ru-RU" sz="2400" dirty="0"/>
          </a:p>
        </p:txBody>
      </p:sp>
      <p:pic>
        <p:nvPicPr>
          <p:cNvPr id="10242" name="Picture 2" descr="Калориметрична бомба — Вікіпедія">
            <a:extLst>
              <a:ext uri="{FF2B5EF4-FFF2-40B4-BE49-F238E27FC236}">
                <a16:creationId xmlns:a16="http://schemas.microsoft.com/office/drawing/2014/main" id="{87229760-6F57-4FE7-A3B5-D58644F95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491" y="1097586"/>
            <a:ext cx="3777577" cy="389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7846317-F16B-4825-8FFF-3BC43DE5F3E2}"/>
              </a:ext>
            </a:extLst>
          </p:cNvPr>
          <p:cNvSpPr/>
          <p:nvPr/>
        </p:nvSpPr>
        <p:spPr>
          <a:xfrm>
            <a:off x="420140" y="3752414"/>
            <a:ext cx="67540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 г вуглеводів і білків дає приблизно 4,1 ккал (17,6 кДж) енергії,</a:t>
            </a:r>
          </a:p>
          <a:p>
            <a:r>
              <a:rPr lang="uk-UA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1г білка дає </a:t>
            </a:r>
            <a:r>
              <a:rPr lang="uk-UA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5,4 </a:t>
            </a:r>
            <a:r>
              <a:rPr lang="uk-UA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ккал </a:t>
            </a:r>
            <a:r>
              <a:rPr lang="uk-UA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(22,61 </a:t>
            </a:r>
            <a:r>
              <a:rPr lang="uk-UA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кДж),</a:t>
            </a:r>
            <a:endParaRPr lang="uk-UA" sz="2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 г  жирів  – 9,3 ккал (38,9  кДж) енергії. </a:t>
            </a:r>
            <a:endParaRPr lang="ru-UA" sz="20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2471355-288F-425F-AA28-75B5AF631DFC}"/>
              </a:ext>
            </a:extLst>
          </p:cNvPr>
          <p:cNvSpPr/>
          <p:nvPr/>
        </p:nvSpPr>
        <p:spPr>
          <a:xfrm>
            <a:off x="473156" y="5606273"/>
            <a:ext cx="1105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u="sng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Енергетична цінність харчового продукту</a:t>
            </a:r>
            <a:r>
              <a:rPr lang="uk-UA" sz="24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— це кількість енергії, що утворюється під час повного її окиснення й використовується для фізіологічних потреб організму</a:t>
            </a:r>
            <a:r>
              <a:rPr lang="uk-UA" dirty="0">
                <a:solidFill>
                  <a:srgbClr val="2C2C2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21390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BFE2B7-0173-43BB-AF22-12B483DA2F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3102" r="14738" b="3928"/>
          <a:stretch/>
        </p:blipFill>
        <p:spPr>
          <a:xfrm>
            <a:off x="1796902" y="147735"/>
            <a:ext cx="8973880" cy="656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34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22C8D4-EE32-411D-91CE-12F4C76D01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72" t="18605" r="28575" b="25426"/>
          <a:stretch/>
        </p:blipFill>
        <p:spPr>
          <a:xfrm>
            <a:off x="861237" y="668279"/>
            <a:ext cx="7708605" cy="552144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FDE6A2-132F-41D5-B0CE-480F78C2DB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32" t="28837" r="56134" b="10853"/>
          <a:stretch/>
        </p:blipFill>
        <p:spPr>
          <a:xfrm>
            <a:off x="8475452" y="403817"/>
            <a:ext cx="3716548" cy="645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74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77AEAE-8DF8-419A-BED0-70D56F7ACE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75" t="13882" r="33877" b="5165"/>
          <a:stretch/>
        </p:blipFill>
        <p:spPr>
          <a:xfrm>
            <a:off x="1091477" y="858417"/>
            <a:ext cx="3772853" cy="55155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8EF46F-BC23-482D-B794-448EE85E61CF}"/>
              </a:ext>
            </a:extLst>
          </p:cNvPr>
          <p:cNvSpPr txBox="1"/>
          <p:nvPr/>
        </p:nvSpPr>
        <p:spPr>
          <a:xfrm>
            <a:off x="3124700" y="0"/>
            <a:ext cx="6983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Центральна  нервова система</a:t>
            </a:r>
            <a:endParaRPr lang="ru-RU" sz="3200" b="1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Tema 2мозок і психіка">
            <a:extLst>
              <a:ext uri="{FF2B5EF4-FFF2-40B4-BE49-F238E27FC236}">
                <a16:creationId xmlns:a16="http://schemas.microsoft.com/office/drawing/2014/main" id="{6563CF6A-CBE0-4832-BE45-0B9B22487F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9" t="2860" r="6293" b="1838"/>
          <a:stretch/>
        </p:blipFill>
        <p:spPr bwMode="auto">
          <a:xfrm>
            <a:off x="6705424" y="727789"/>
            <a:ext cx="3772853" cy="314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Центральна нервова система Спинний мозок Сегмент спинного мозку Функції спинного  мозку » Допомога учням">
            <a:extLst>
              <a:ext uri="{FF2B5EF4-FFF2-40B4-BE49-F238E27FC236}">
                <a16:creationId xmlns:a16="http://schemas.microsoft.com/office/drawing/2014/main" id="{66BDA172-75E9-4DF4-ADE9-DAD48471A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931" y="4203635"/>
            <a:ext cx="487680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448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99140" y="17541"/>
            <a:ext cx="6983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Периферійна нервова система</a:t>
            </a:r>
            <a:endParaRPr lang="ru-RU" sz="3200" b="1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9294962" y="602316"/>
            <a:ext cx="586597" cy="3925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3295291" y="602316"/>
            <a:ext cx="1207698" cy="1826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272068" y="984486"/>
            <a:ext cx="41665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rgbClr val="7030A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Вегетативна</a:t>
            </a:r>
            <a:r>
              <a:rPr lang="uk-UA" dirty="0">
                <a:solidFill>
                  <a:srgbClr val="7030A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контролюється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свідомістю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Регулює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роботу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внутрішніх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88189" y="858820"/>
            <a:ext cx="38042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rgbClr val="7030A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Соматична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Залежить від свідомого контролю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Регулює роботу м'язів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Вегетативна нервова система - Біологія. 8 клас. Міщук">
            <a:extLst>
              <a:ext uri="{FF2B5EF4-FFF2-40B4-BE49-F238E27FC236}">
                <a16:creationId xmlns:a16="http://schemas.microsoft.com/office/drawing/2014/main" id="{B590AEE4-1360-4477-A4BF-A4302295C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512" y="2114032"/>
            <a:ext cx="4914900" cy="447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Соматична (рухова) нервова система » Допомога учням">
            <a:extLst>
              <a:ext uri="{FF2B5EF4-FFF2-40B4-BE49-F238E27FC236}">
                <a16:creationId xmlns:a16="http://schemas.microsoft.com/office/drawing/2014/main" id="{65D5D05E-25CD-46EF-969D-BCBDA3631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512" y="2566178"/>
            <a:ext cx="405765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14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F43F33-5A7E-4098-9F26-FE6FEEB0E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4674" y="0"/>
            <a:ext cx="5883442" cy="1325563"/>
          </a:xfrm>
        </p:spPr>
        <p:txBody>
          <a:bodyPr>
            <a:normAutofit/>
          </a:bodyPr>
          <a:lstStyle/>
          <a:p>
            <a:r>
              <a:rPr lang="uk-UA" sz="3200" b="1" i="1" dirty="0">
                <a:highlight>
                  <a:srgbClr val="FFFF00"/>
                </a:highlight>
              </a:rPr>
              <a:t>Вегетативна нервова система</a:t>
            </a:r>
            <a:endParaRPr lang="ru-UA" sz="3200" b="1" i="1" dirty="0">
              <a:highlight>
                <a:srgbClr val="FFFF00"/>
              </a:highligh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9D99D3-0730-41CC-B739-AD11DBC8C5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9" b="5989"/>
          <a:stretch/>
        </p:blipFill>
        <p:spPr>
          <a:xfrm>
            <a:off x="1504761" y="1338950"/>
            <a:ext cx="9182477" cy="41800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F49ED5-EE7F-4C70-8936-F65E5995EDCA}"/>
              </a:ext>
            </a:extLst>
          </p:cNvPr>
          <p:cNvSpPr txBox="1"/>
          <p:nvPr/>
        </p:nvSpPr>
        <p:spPr>
          <a:xfrm>
            <a:off x="173664" y="5787324"/>
            <a:ext cx="118446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Внутрішні органи отримують подвійну іннервацію та функціонують завдяки балансу симпатичної та парасимпатичної регуляції!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53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DEEA42-506C-472C-8757-287D4E01BB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87079" y="150698"/>
            <a:ext cx="13088679" cy="678642"/>
          </a:xfrm>
        </p:spPr>
        <p:txBody>
          <a:bodyPr>
            <a:noAutofit/>
          </a:bodyPr>
          <a:lstStyle/>
          <a:p>
            <a:r>
              <a:rPr lang="uk-UA" sz="4000" b="1" i="1" dirty="0">
                <a:solidFill>
                  <a:srgbClr val="FF0000"/>
                </a:solidFill>
              </a:rPr>
              <a:t>Взаємодія нервової та гуморальної систем регуляції</a:t>
            </a:r>
            <a:endParaRPr lang="ru-UA" sz="4000" b="1" i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s://history.vn.ua/pidruchniki/zadorozhnij-biology-and-ecology-10-class-2018/zadorozhnij-biology-and-ecology-10-class-2018.files/image058.jpg">
            <a:extLst>
              <a:ext uri="{FF2B5EF4-FFF2-40B4-BE49-F238E27FC236}">
                <a16:creationId xmlns:a16="http://schemas.microsoft.com/office/drawing/2014/main" id="{1116C78D-0DFB-4737-BDC1-99A3B082D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784" y="1020726"/>
            <a:ext cx="7838432" cy="550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11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Дисфункція гіпоталамуса: етіологія, клініка, діагностика, лікування  (методичні рекомендації) | Интернет-издание &quot;Новости медицины и фармации&quot;">
            <a:extLst>
              <a:ext uri="{FF2B5EF4-FFF2-40B4-BE49-F238E27FC236}">
                <a16:creationId xmlns:a16="http://schemas.microsoft.com/office/drawing/2014/main" id="{6D293BBC-5627-418C-95C9-DB6F86182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986" y="1360967"/>
            <a:ext cx="7950014" cy="531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Гипоталамус и вегетососудистая дистония | центр «Меддиагностика»">
            <a:extLst>
              <a:ext uri="{FF2B5EF4-FFF2-40B4-BE49-F238E27FC236}">
                <a16:creationId xmlns:a16="http://schemas.microsoft.com/office/drawing/2014/main" id="{E557B6A3-49E5-42F9-BFE8-256100797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62" y="174632"/>
            <a:ext cx="3850060" cy="288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s://scontent.fiev25-2.fna.fbcdn.net/v/t1.0-9/20664513_1885570418432757_1019196481034968157_n.jpg?_nc_cat=107&amp;ccb=2&amp;_nc_sid=730e14&amp;_nc_ohc=fuegX6L53i8AX9loqct&amp;_nc_ht=scontent.fiev25-2.fna&amp;oh=610919947765b887647c50312a596946&amp;oe=5FB972E1">
            <a:extLst>
              <a:ext uri="{FF2B5EF4-FFF2-40B4-BE49-F238E27FC236}">
                <a16:creationId xmlns:a16="http://schemas.microsoft.com/office/drawing/2014/main" id="{11E38315-34B7-4B8B-9973-1B8BCF4B4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6340"/>
            <a:ext cx="4060309" cy="368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1D235B6E-CEAE-4FD3-87A5-40FF867CC7AA}"/>
              </a:ext>
            </a:extLst>
          </p:cNvPr>
          <p:cNvSpPr txBox="1">
            <a:spLocks/>
          </p:cNvSpPr>
          <p:nvPr/>
        </p:nvSpPr>
        <p:spPr>
          <a:xfrm>
            <a:off x="4158343" y="346640"/>
            <a:ext cx="8828314" cy="6786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000" i="1" dirty="0" err="1">
                <a:solidFill>
                  <a:srgbClr val="FF0000"/>
                </a:solidFill>
              </a:rPr>
              <a:t>Гіпоталамо-гіпофізарна</a:t>
            </a:r>
            <a:r>
              <a:rPr lang="uk-UA" sz="4000" i="1" dirty="0">
                <a:solidFill>
                  <a:srgbClr val="FF0000"/>
                </a:solidFill>
              </a:rPr>
              <a:t> систем</a:t>
            </a:r>
            <a:r>
              <a:rPr lang="uk-UA" sz="4000" b="1" i="1" dirty="0">
                <a:solidFill>
                  <a:srgbClr val="FF0000"/>
                </a:solidFill>
              </a:rPr>
              <a:t>а – центр регуляції </a:t>
            </a:r>
            <a:r>
              <a:rPr lang="uk-UA" sz="4000" b="1" i="1" dirty="0" err="1">
                <a:solidFill>
                  <a:srgbClr val="FF0000"/>
                </a:solidFill>
              </a:rPr>
              <a:t>метаболізма</a:t>
            </a:r>
            <a:endParaRPr lang="ru-UA" sz="4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78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>
            <a:extLst>
              <a:ext uri="{FF2B5EF4-FFF2-40B4-BE49-F238E27FC236}">
                <a16:creationId xmlns:a16="http://schemas.microsoft.com/office/drawing/2014/main" id="{5210A331-A07A-43E4-ACF6-6203D24E5C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79650" y="188914"/>
            <a:ext cx="8243888" cy="796925"/>
          </a:xfrm>
        </p:spPr>
        <p:txBody>
          <a:bodyPr/>
          <a:lstStyle/>
          <a:p>
            <a:pPr eaLnBrk="1" hangingPunct="1">
              <a:defRPr/>
            </a:pPr>
            <a:r>
              <a:rPr lang="uk-UA" b="1"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Регуляція обміну білків</a:t>
            </a:r>
            <a:endParaRPr lang="ru-RU" b="1">
              <a:solidFill>
                <a:srgbClr val="6600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8116" name="Rectangle 4">
            <a:extLst>
              <a:ext uri="{FF2B5EF4-FFF2-40B4-BE49-F238E27FC236}">
                <a16:creationId xmlns:a16="http://schemas.microsoft.com/office/drawing/2014/main" id="{50D72692-60A9-437C-9F62-9E6E10B66A1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855914" y="1628776"/>
            <a:ext cx="2674937" cy="4456113"/>
          </a:xfrm>
        </p:spPr>
        <p:txBody>
          <a:bodyPr/>
          <a:lstStyle/>
          <a:p>
            <a:pPr eaLnBrk="1" hangingPunct="1">
              <a:defRPr/>
            </a:pPr>
            <a:r>
              <a:rPr lang="uk-UA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НЕРВОВА</a:t>
            </a:r>
            <a:endParaRPr lang="ru-RU" sz="20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18117" name="Rectangle 5">
            <a:extLst>
              <a:ext uri="{FF2B5EF4-FFF2-40B4-BE49-F238E27FC236}">
                <a16:creationId xmlns:a16="http://schemas.microsoft.com/office/drawing/2014/main" id="{64DABF4A-073F-4236-92E2-B1156EABF39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ГУМОРАЛЬНА</a:t>
            </a:r>
            <a:endParaRPr lang="ru-RU" b="1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8119" name="Text Box 7">
            <a:extLst>
              <a:ext uri="{FF2B5EF4-FFF2-40B4-BE49-F238E27FC236}">
                <a16:creationId xmlns:a16="http://schemas.microsoft.com/office/drawing/2014/main" id="{89854255-7598-4D4A-88FB-39D2E33BC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0738" y="2852738"/>
            <a:ext cx="143986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uk-UA" altLang="ru-UA" sz="2000" i="0">
                <a:solidFill>
                  <a:srgbClr val="000000"/>
                </a:solidFill>
              </a:rPr>
              <a:t>Вплив на утворення гормонів</a:t>
            </a:r>
            <a:endParaRPr lang="ru-RU" altLang="ru-UA" sz="2000" i="0">
              <a:solidFill>
                <a:srgbClr val="000000"/>
              </a:solidFill>
            </a:endParaRPr>
          </a:p>
        </p:txBody>
      </p:sp>
      <p:sp>
        <p:nvSpPr>
          <p:cNvPr id="218120" name="AutoShape 8">
            <a:extLst>
              <a:ext uri="{FF2B5EF4-FFF2-40B4-BE49-F238E27FC236}">
                <a16:creationId xmlns:a16="http://schemas.microsoft.com/office/drawing/2014/main" id="{4C416F72-03B8-435E-9C62-ED199FA5F3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5563" y="2276475"/>
            <a:ext cx="431800" cy="431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99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ru-UA" altLang="ru-UA" i="0">
              <a:solidFill>
                <a:srgbClr val="99CC00"/>
              </a:solidFill>
            </a:endParaRPr>
          </a:p>
        </p:txBody>
      </p:sp>
      <p:sp>
        <p:nvSpPr>
          <p:cNvPr id="218121" name="Text Box 9">
            <a:extLst>
              <a:ext uri="{FF2B5EF4-FFF2-40B4-BE49-F238E27FC236}">
                <a16:creationId xmlns:a16="http://schemas.microsoft.com/office/drawing/2014/main" id="{8E13F734-B227-4984-98B2-D017F4798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0101" y="2852739"/>
            <a:ext cx="4392613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ClrTx/>
            </a:pPr>
            <a:r>
              <a:rPr lang="uk-UA" altLang="ru-UA" sz="2000" b="1" i="0">
                <a:solidFill>
                  <a:srgbClr val="A50021"/>
                </a:solidFill>
              </a:rPr>
              <a:t>Соматотропний гормон</a:t>
            </a:r>
            <a:r>
              <a:rPr lang="uk-UA" altLang="ru-UA" sz="2000" i="0"/>
              <a:t> – стимулює синтез білка</a:t>
            </a:r>
          </a:p>
          <a:p>
            <a:pPr eaLnBrk="1" hangingPunct="1">
              <a:buClrTx/>
            </a:pPr>
            <a:r>
              <a:rPr lang="uk-UA" altLang="ru-UA" sz="2000" b="1" i="0">
                <a:solidFill>
                  <a:srgbClr val="CC0000"/>
                </a:solidFill>
              </a:rPr>
              <a:t>Тироксин, трийодтиронін</a:t>
            </a:r>
            <a:r>
              <a:rPr lang="uk-UA" altLang="ru-UA" sz="2000" i="0"/>
              <a:t> - стимулюють синтез білка</a:t>
            </a:r>
          </a:p>
          <a:p>
            <a:pPr eaLnBrk="1" hangingPunct="1">
              <a:buClrTx/>
            </a:pPr>
            <a:r>
              <a:rPr lang="uk-UA" altLang="ru-UA" sz="2000" b="1" i="0">
                <a:solidFill>
                  <a:srgbClr val="FF0000"/>
                </a:solidFill>
              </a:rPr>
              <a:t>Глюкокортикоїди</a:t>
            </a:r>
            <a:r>
              <a:rPr lang="uk-UA" altLang="ru-UA" sz="2000" i="0"/>
              <a:t> – збільшують розпад білка в тканинах, збільшують синтез білка в печінці</a:t>
            </a:r>
          </a:p>
          <a:p>
            <a:pPr eaLnBrk="1" hangingPunct="1">
              <a:buClrTx/>
            </a:pPr>
            <a:r>
              <a:rPr lang="uk-UA" altLang="ru-UA" sz="2000" b="1" i="0">
                <a:solidFill>
                  <a:srgbClr val="FF3300"/>
                </a:solidFill>
              </a:rPr>
              <a:t>Інсулін</a:t>
            </a:r>
            <a:r>
              <a:rPr lang="uk-UA" altLang="ru-UA" sz="2000" i="0"/>
              <a:t> – збільшує синтез білка в тканинах</a:t>
            </a:r>
            <a:endParaRPr lang="ru-RU" altLang="ru-UA" sz="2000" i="0"/>
          </a:p>
        </p:txBody>
      </p:sp>
      <p:sp>
        <p:nvSpPr>
          <p:cNvPr id="218122" name="AutoShape 10">
            <a:extLst>
              <a:ext uri="{FF2B5EF4-FFF2-40B4-BE49-F238E27FC236}">
                <a16:creationId xmlns:a16="http://schemas.microsoft.com/office/drawing/2014/main" id="{3F244FB3-7AEB-44F7-99EE-3E7C31954C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425" y="2276475"/>
            <a:ext cx="431800" cy="431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99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ru-UA" altLang="ru-UA" i="0">
              <a:solidFill>
                <a:srgbClr val="0099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>
            <a:extLst>
              <a:ext uri="{FF2B5EF4-FFF2-40B4-BE49-F238E27FC236}">
                <a16:creationId xmlns:a16="http://schemas.microsoft.com/office/drawing/2014/main" id="{DE34AEED-FF4E-41BE-A62D-C4CF2456B6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9" y="188913"/>
            <a:ext cx="8569325" cy="1223962"/>
          </a:xfrm>
        </p:spPr>
        <p:txBody>
          <a:bodyPr/>
          <a:lstStyle/>
          <a:p>
            <a:pPr eaLnBrk="1" hangingPunct="1">
              <a:defRPr/>
            </a:pPr>
            <a:r>
              <a:rPr lang="uk-UA" sz="4000" b="1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Регуляція обміну вуглеводів</a:t>
            </a:r>
            <a:endParaRPr lang="ru-RU" sz="4000" b="1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3235" name="Rectangle 3">
            <a:extLst>
              <a:ext uri="{FF2B5EF4-FFF2-40B4-BE49-F238E27FC236}">
                <a16:creationId xmlns:a16="http://schemas.microsoft.com/office/drawing/2014/main" id="{BD3A00D5-F531-438A-AB76-76B56592B8E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855914" y="1628776"/>
            <a:ext cx="2674937" cy="4456113"/>
          </a:xfrm>
        </p:spPr>
        <p:txBody>
          <a:bodyPr/>
          <a:lstStyle/>
          <a:p>
            <a:pPr eaLnBrk="1" hangingPunct="1">
              <a:defRPr/>
            </a:pPr>
            <a:r>
              <a:rPr lang="uk-UA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НЕРВОВА</a:t>
            </a:r>
            <a:endParaRPr lang="ru-RU" sz="2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23236" name="Rectangle 4">
            <a:extLst>
              <a:ext uri="{FF2B5EF4-FFF2-40B4-BE49-F238E27FC236}">
                <a16:creationId xmlns:a16="http://schemas.microsoft.com/office/drawing/2014/main" id="{75C9A7B7-0EAD-4CF9-A6BC-6DCD3869C04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b="1" i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ГУМОРАЛЬНА</a:t>
            </a:r>
            <a:endParaRPr lang="ru-RU" b="1" i="1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3237" name="Text Box 5">
            <a:extLst>
              <a:ext uri="{FF2B5EF4-FFF2-40B4-BE49-F238E27FC236}">
                <a16:creationId xmlns:a16="http://schemas.microsoft.com/office/drawing/2014/main" id="{B852C7FB-8C82-42B8-9937-21AC92C32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2788" y="2852738"/>
            <a:ext cx="16573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uk-UA" altLang="ru-UA" sz="2000" i="0">
                <a:solidFill>
                  <a:srgbClr val="000000"/>
                </a:solidFill>
              </a:rPr>
              <a:t>Вегетативна нервова система</a:t>
            </a:r>
            <a:endParaRPr lang="ru-RU" altLang="ru-UA" sz="2000" i="0">
              <a:solidFill>
                <a:srgbClr val="000000"/>
              </a:solidFill>
            </a:endParaRPr>
          </a:p>
        </p:txBody>
      </p:sp>
      <p:sp>
        <p:nvSpPr>
          <p:cNvPr id="223238" name="AutoShape 6">
            <a:extLst>
              <a:ext uri="{FF2B5EF4-FFF2-40B4-BE49-F238E27FC236}">
                <a16:creationId xmlns:a16="http://schemas.microsoft.com/office/drawing/2014/main" id="{46AC0CC0-D4AF-4F34-B9A8-E202658C7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5563" y="2276475"/>
            <a:ext cx="431800" cy="431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99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ru-UA" altLang="ru-UA" i="0">
              <a:solidFill>
                <a:srgbClr val="99CC00"/>
              </a:solidFill>
            </a:endParaRPr>
          </a:p>
        </p:txBody>
      </p:sp>
      <p:sp>
        <p:nvSpPr>
          <p:cNvPr id="223240" name="AutoShape 8">
            <a:extLst>
              <a:ext uri="{FF2B5EF4-FFF2-40B4-BE49-F238E27FC236}">
                <a16:creationId xmlns:a16="http://schemas.microsoft.com/office/drawing/2014/main" id="{D52AF4CD-91E9-42B5-A158-EC5C414A4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425" y="2276475"/>
            <a:ext cx="431800" cy="1081088"/>
          </a:xfrm>
          <a:prstGeom prst="downArrow">
            <a:avLst>
              <a:gd name="adj1" fmla="val 50000"/>
              <a:gd name="adj2" fmla="val 62592"/>
            </a:avLst>
          </a:prstGeom>
          <a:solidFill>
            <a:srgbClr val="0099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ru-UA" altLang="ru-UA" i="0">
              <a:solidFill>
                <a:srgbClr val="009999"/>
              </a:solidFill>
            </a:endParaRPr>
          </a:p>
        </p:txBody>
      </p:sp>
      <p:sp>
        <p:nvSpPr>
          <p:cNvPr id="223241" name="AutoShape 9">
            <a:extLst>
              <a:ext uri="{FF2B5EF4-FFF2-40B4-BE49-F238E27FC236}">
                <a16:creationId xmlns:a16="http://schemas.microsoft.com/office/drawing/2014/main" id="{2482AAA2-3132-4EE4-B54E-A76C0EAC6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8600" y="2276475"/>
            <a:ext cx="431800" cy="431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99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ru-UA" altLang="ru-UA" i="0">
              <a:solidFill>
                <a:srgbClr val="009999"/>
              </a:solidFill>
            </a:endParaRPr>
          </a:p>
        </p:txBody>
      </p:sp>
      <p:sp>
        <p:nvSpPr>
          <p:cNvPr id="223242" name="Text Box 10">
            <a:extLst>
              <a:ext uri="{FF2B5EF4-FFF2-40B4-BE49-F238E27FC236}">
                <a16:creationId xmlns:a16="http://schemas.microsoft.com/office/drawing/2014/main" id="{23084C2C-6AC9-43BA-A795-93B574904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814" y="2781300"/>
            <a:ext cx="1595437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uk-UA" sz="2200" b="1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Інсулін</a:t>
            </a:r>
            <a:endParaRPr lang="ru-RU" sz="2200" b="1">
              <a:solidFill>
                <a:srgbClr val="FF505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3243" name="Text Box 11">
            <a:extLst>
              <a:ext uri="{FF2B5EF4-FFF2-40B4-BE49-F238E27FC236}">
                <a16:creationId xmlns:a16="http://schemas.microsoft.com/office/drawing/2014/main" id="{5FCE4B85-E3C2-4253-AAC9-F0FDDAA54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738" y="3357563"/>
            <a:ext cx="43926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uk-UA" sz="22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Контрінсулярні гормони</a:t>
            </a:r>
            <a:endParaRPr lang="ru-RU" sz="22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3244" name="Text Box 12">
            <a:extLst>
              <a:ext uri="{FF2B5EF4-FFF2-40B4-BE49-F238E27FC236}">
                <a16:creationId xmlns:a16="http://schemas.microsoft.com/office/drawing/2014/main" id="{D5D2E127-53F7-4881-BE44-4E29B6972CCA}"/>
              </a:ext>
            </a:extLst>
          </p:cNvPr>
          <p:cNvSpPr txBox="1">
            <a:spLocks noChangeArrowheads="1"/>
          </p:cNvSpPr>
          <p:nvPr/>
        </p:nvSpPr>
        <p:spPr bwMode="auto">
          <a:xfrm rot="12646723">
            <a:off x="5972583" y="4121150"/>
            <a:ext cx="276999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0" tIns="0" rIns="0" bIns="0" anchor="b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uk-UA" altLang="ru-UA" b="1" i="0">
                <a:solidFill>
                  <a:srgbClr val="660066"/>
                </a:solidFill>
              </a:rPr>
              <a:t>Адреналін</a:t>
            </a:r>
            <a:endParaRPr lang="ru-RU" altLang="ru-UA" b="1" i="0">
              <a:solidFill>
                <a:srgbClr val="660066"/>
              </a:solidFill>
            </a:endParaRPr>
          </a:p>
        </p:txBody>
      </p:sp>
      <p:sp>
        <p:nvSpPr>
          <p:cNvPr id="223245" name="Text Box 13">
            <a:extLst>
              <a:ext uri="{FF2B5EF4-FFF2-40B4-BE49-F238E27FC236}">
                <a16:creationId xmlns:a16="http://schemas.microsoft.com/office/drawing/2014/main" id="{F485409F-9F68-4BD0-9CDD-DBE589648BFE}"/>
              </a:ext>
            </a:extLst>
          </p:cNvPr>
          <p:cNvSpPr txBox="1">
            <a:spLocks noChangeArrowheads="1"/>
          </p:cNvSpPr>
          <p:nvPr/>
        </p:nvSpPr>
        <p:spPr bwMode="auto">
          <a:xfrm rot="12288341">
            <a:off x="8414158" y="4173538"/>
            <a:ext cx="276999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0" tIns="0" rIns="0" bIns="0" anchor="b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uk-UA" altLang="ru-UA" b="1" i="0" dirty="0" err="1">
                <a:solidFill>
                  <a:srgbClr val="EA00EA"/>
                </a:solidFill>
              </a:rPr>
              <a:t>Глюкокортикоїди</a:t>
            </a:r>
            <a:endParaRPr lang="ru-RU" altLang="ru-UA" b="1" i="0" dirty="0">
              <a:solidFill>
                <a:srgbClr val="EA00EA"/>
              </a:solidFill>
            </a:endParaRPr>
          </a:p>
        </p:txBody>
      </p:sp>
      <p:sp>
        <p:nvSpPr>
          <p:cNvPr id="223246" name="Text Box 14">
            <a:extLst>
              <a:ext uri="{FF2B5EF4-FFF2-40B4-BE49-F238E27FC236}">
                <a16:creationId xmlns:a16="http://schemas.microsoft.com/office/drawing/2014/main" id="{9B185235-CC1C-446F-9E43-055248DAB5D5}"/>
              </a:ext>
            </a:extLst>
          </p:cNvPr>
          <p:cNvSpPr txBox="1">
            <a:spLocks noChangeArrowheads="1"/>
          </p:cNvSpPr>
          <p:nvPr/>
        </p:nvSpPr>
        <p:spPr bwMode="auto">
          <a:xfrm rot="12378795">
            <a:off x="7833133" y="4265614"/>
            <a:ext cx="276999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0" tIns="0" rIns="0" bIns="0" anchor="b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uk-UA" altLang="ru-UA" b="1" i="0">
                <a:solidFill>
                  <a:srgbClr val="C000C0"/>
                </a:solidFill>
              </a:rPr>
              <a:t>Глюкагон</a:t>
            </a:r>
            <a:endParaRPr lang="ru-RU" altLang="ru-UA" b="1" i="0">
              <a:solidFill>
                <a:srgbClr val="C000C0"/>
              </a:solidFill>
            </a:endParaRPr>
          </a:p>
        </p:txBody>
      </p:sp>
      <p:sp>
        <p:nvSpPr>
          <p:cNvPr id="223247" name="Text Box 15">
            <a:extLst>
              <a:ext uri="{FF2B5EF4-FFF2-40B4-BE49-F238E27FC236}">
                <a16:creationId xmlns:a16="http://schemas.microsoft.com/office/drawing/2014/main" id="{0A459A0D-C068-400F-9C04-961C07942F2E}"/>
              </a:ext>
            </a:extLst>
          </p:cNvPr>
          <p:cNvSpPr txBox="1">
            <a:spLocks noChangeArrowheads="1"/>
          </p:cNvSpPr>
          <p:nvPr/>
        </p:nvSpPr>
        <p:spPr bwMode="auto">
          <a:xfrm rot="12711500">
            <a:off x="6947308" y="4227514"/>
            <a:ext cx="276999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0" tIns="0" rIns="0" bIns="0" anchor="b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uk-UA" altLang="ru-UA" b="1" i="0">
                <a:solidFill>
                  <a:srgbClr val="8E008E"/>
                </a:solidFill>
              </a:rPr>
              <a:t>Тироксин</a:t>
            </a:r>
            <a:endParaRPr lang="ru-RU" altLang="ru-UA" b="1" i="0">
              <a:solidFill>
                <a:srgbClr val="8E008E"/>
              </a:solidFill>
            </a:endParaRPr>
          </a:p>
        </p:txBody>
      </p:sp>
      <p:sp>
        <p:nvSpPr>
          <p:cNvPr id="223248" name="Line 16">
            <a:extLst>
              <a:ext uri="{FF2B5EF4-FFF2-40B4-BE49-F238E27FC236}">
                <a16:creationId xmlns:a16="http://schemas.microsoft.com/office/drawing/2014/main" id="{E687A298-2295-4E26-BF79-0C3FD6122EB0}"/>
              </a:ext>
            </a:extLst>
          </p:cNvPr>
          <p:cNvSpPr>
            <a:spLocks noChangeShapeType="1"/>
          </p:cNvSpPr>
          <p:nvPr/>
        </p:nvSpPr>
        <p:spPr bwMode="auto">
          <a:xfrm>
            <a:off x="6383338" y="4005263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223249" name="Line 17">
            <a:extLst>
              <a:ext uri="{FF2B5EF4-FFF2-40B4-BE49-F238E27FC236}">
                <a16:creationId xmlns:a16="http://schemas.microsoft.com/office/drawing/2014/main" id="{9A887E9F-570F-4592-8C29-0250EFE4CFDD}"/>
              </a:ext>
            </a:extLst>
          </p:cNvPr>
          <p:cNvSpPr>
            <a:spLocks noChangeShapeType="1"/>
          </p:cNvSpPr>
          <p:nvPr/>
        </p:nvSpPr>
        <p:spPr bwMode="auto">
          <a:xfrm>
            <a:off x="8904288" y="4005263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223250" name="Line 18">
            <a:extLst>
              <a:ext uri="{FF2B5EF4-FFF2-40B4-BE49-F238E27FC236}">
                <a16:creationId xmlns:a16="http://schemas.microsoft.com/office/drawing/2014/main" id="{DD2B2DF4-FFB0-4E98-9326-8439F9714CE6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8" y="4005263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223251" name="Line 19">
            <a:extLst>
              <a:ext uri="{FF2B5EF4-FFF2-40B4-BE49-F238E27FC236}">
                <a16:creationId xmlns:a16="http://schemas.microsoft.com/office/drawing/2014/main" id="{0DF718A3-B7CA-4425-95F5-0ADF01568A7D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1400" y="4005263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223252" name="Line 20">
            <a:extLst>
              <a:ext uri="{FF2B5EF4-FFF2-40B4-BE49-F238E27FC236}">
                <a16:creationId xmlns:a16="http://schemas.microsoft.com/office/drawing/2014/main" id="{02B6C77F-8D0E-4C42-80C7-30CC5BCE860F}"/>
              </a:ext>
            </a:extLst>
          </p:cNvPr>
          <p:cNvSpPr>
            <a:spLocks noChangeShapeType="1"/>
          </p:cNvSpPr>
          <p:nvPr/>
        </p:nvSpPr>
        <p:spPr bwMode="auto">
          <a:xfrm>
            <a:off x="6383338" y="4005263"/>
            <a:ext cx="25209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223254" name="Line 22">
            <a:extLst>
              <a:ext uri="{FF2B5EF4-FFF2-40B4-BE49-F238E27FC236}">
                <a16:creationId xmlns:a16="http://schemas.microsoft.com/office/drawing/2014/main" id="{DCDCF7C6-91E5-41D3-A4CE-0F37D264D946}"/>
              </a:ext>
            </a:extLst>
          </p:cNvPr>
          <p:cNvSpPr>
            <a:spLocks noChangeShapeType="1"/>
          </p:cNvSpPr>
          <p:nvPr/>
        </p:nvSpPr>
        <p:spPr bwMode="auto">
          <a:xfrm>
            <a:off x="7680325" y="3716339"/>
            <a:ext cx="0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>
            <a:extLst>
              <a:ext uri="{FF2B5EF4-FFF2-40B4-BE49-F238E27FC236}">
                <a16:creationId xmlns:a16="http://schemas.microsoft.com/office/drawing/2014/main" id="{0757EA94-FD02-489E-9F16-62034E59AB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9" y="404813"/>
            <a:ext cx="8569325" cy="792162"/>
          </a:xfrm>
        </p:spPr>
        <p:txBody>
          <a:bodyPr/>
          <a:lstStyle/>
          <a:p>
            <a:pPr eaLnBrk="1" hangingPunct="1">
              <a:defRPr/>
            </a:pPr>
            <a:r>
              <a:rPr lang="uk-UA" b="1">
                <a:solidFill>
                  <a:srgbClr val="0066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Регуляція обміну жирів</a:t>
            </a:r>
            <a:endParaRPr lang="ru-RU" b="1">
              <a:solidFill>
                <a:srgbClr val="0066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7331" name="Rectangle 3">
            <a:extLst>
              <a:ext uri="{FF2B5EF4-FFF2-40B4-BE49-F238E27FC236}">
                <a16:creationId xmlns:a16="http://schemas.microsoft.com/office/drawing/2014/main" id="{50BEFDCD-AA5B-4F69-BE1F-20B42CDD693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855914" y="1628776"/>
            <a:ext cx="2674937" cy="4456113"/>
          </a:xfrm>
        </p:spPr>
        <p:txBody>
          <a:bodyPr/>
          <a:lstStyle/>
          <a:p>
            <a:pPr eaLnBrk="1" hangingPunct="1">
              <a:defRPr/>
            </a:pPr>
            <a:r>
              <a:rPr lang="uk-UA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НЕРВОВА</a:t>
            </a:r>
            <a:endParaRPr lang="ru-RU" sz="2000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27332" name="Rectangle 4">
            <a:extLst>
              <a:ext uri="{FF2B5EF4-FFF2-40B4-BE49-F238E27FC236}">
                <a16:creationId xmlns:a16="http://schemas.microsoft.com/office/drawing/2014/main" id="{CD19F7F2-BB35-4D1A-936A-8390147FF4AC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b="1" i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ГУМОРАЛЬНА</a:t>
            </a:r>
            <a:endParaRPr lang="ru-RU" b="1" i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7333" name="Text Box 5">
            <a:extLst>
              <a:ext uri="{FF2B5EF4-FFF2-40B4-BE49-F238E27FC236}">
                <a16:creationId xmlns:a16="http://schemas.microsoft.com/office/drawing/2014/main" id="{813C32AC-C897-4940-A2A9-1EC81B9A2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4" y="2852739"/>
            <a:ext cx="18002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uk-UA" sz="200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Симпатичний відділ ВНС</a:t>
            </a:r>
            <a:r>
              <a:rPr lang="uk-UA" sz="2000">
                <a:solidFill>
                  <a:srgbClr val="000000"/>
                </a:solidFill>
              </a:rPr>
              <a:t> </a:t>
            </a:r>
            <a:r>
              <a:rPr lang="uk-UA" sz="1600">
                <a:solidFill>
                  <a:srgbClr val="000000"/>
                </a:solidFill>
              </a:rPr>
              <a:t>(розпад жирів)</a:t>
            </a:r>
            <a:endParaRPr lang="ru-RU" sz="1600">
              <a:solidFill>
                <a:srgbClr val="000000"/>
              </a:solidFill>
            </a:endParaRPr>
          </a:p>
        </p:txBody>
      </p:sp>
      <p:sp>
        <p:nvSpPr>
          <p:cNvPr id="227334" name="AutoShape 6">
            <a:extLst>
              <a:ext uri="{FF2B5EF4-FFF2-40B4-BE49-F238E27FC236}">
                <a16:creationId xmlns:a16="http://schemas.microsoft.com/office/drawing/2014/main" id="{18F6F039-C888-47C6-96D4-EBDF1AC60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6275" y="2276475"/>
            <a:ext cx="431800" cy="431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99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ru-UA" altLang="ru-UA" i="0">
              <a:solidFill>
                <a:srgbClr val="99CC00"/>
              </a:solidFill>
            </a:endParaRPr>
          </a:p>
        </p:txBody>
      </p:sp>
      <p:sp>
        <p:nvSpPr>
          <p:cNvPr id="227335" name="AutoShape 7">
            <a:extLst>
              <a:ext uri="{FF2B5EF4-FFF2-40B4-BE49-F238E27FC236}">
                <a16:creationId xmlns:a16="http://schemas.microsoft.com/office/drawing/2014/main" id="{86946CF9-447A-49C5-96B2-8942144D7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9613" y="2276476"/>
            <a:ext cx="431800" cy="936625"/>
          </a:xfrm>
          <a:prstGeom prst="downArrow">
            <a:avLst>
              <a:gd name="adj1" fmla="val 50000"/>
              <a:gd name="adj2" fmla="val 54228"/>
            </a:avLst>
          </a:prstGeom>
          <a:solidFill>
            <a:srgbClr val="0099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ru-UA" altLang="ru-UA" i="0">
              <a:solidFill>
                <a:srgbClr val="009999"/>
              </a:solidFill>
            </a:endParaRPr>
          </a:p>
        </p:txBody>
      </p:sp>
      <p:sp>
        <p:nvSpPr>
          <p:cNvPr id="227336" name="AutoShape 8">
            <a:extLst>
              <a:ext uri="{FF2B5EF4-FFF2-40B4-BE49-F238E27FC236}">
                <a16:creationId xmlns:a16="http://schemas.microsoft.com/office/drawing/2014/main" id="{45910B0C-93A9-4CEC-9029-7487F60A6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8600" y="2276476"/>
            <a:ext cx="431800" cy="504825"/>
          </a:xfrm>
          <a:prstGeom prst="downArrow">
            <a:avLst>
              <a:gd name="adj1" fmla="val 50000"/>
              <a:gd name="adj2" fmla="val 29228"/>
            </a:avLst>
          </a:prstGeom>
          <a:solidFill>
            <a:srgbClr val="0099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ru-UA" altLang="ru-UA" i="0">
              <a:solidFill>
                <a:srgbClr val="009999"/>
              </a:solidFill>
            </a:endParaRPr>
          </a:p>
        </p:txBody>
      </p:sp>
      <p:sp>
        <p:nvSpPr>
          <p:cNvPr id="227337" name="Text Box 9">
            <a:extLst>
              <a:ext uri="{FF2B5EF4-FFF2-40B4-BE49-F238E27FC236}">
                <a16:creationId xmlns:a16="http://schemas.microsoft.com/office/drawing/2014/main" id="{6440B33D-3721-4683-9261-5EDD48F0F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6588" y="2781301"/>
            <a:ext cx="20875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uk-UA" sz="2000" b="1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Синтезують</a:t>
            </a:r>
            <a:endParaRPr lang="ru-RU" sz="2000" b="1">
              <a:solidFill>
                <a:srgbClr val="FF505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7338" name="Text Box 10">
            <a:extLst>
              <a:ext uri="{FF2B5EF4-FFF2-40B4-BE49-F238E27FC236}">
                <a16:creationId xmlns:a16="http://schemas.microsoft.com/office/drawing/2014/main" id="{F58DA2EB-EFDD-4F40-B95F-D581C7791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1538" y="3357563"/>
            <a:ext cx="2520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uk-UA" sz="20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Розщеплюють</a:t>
            </a:r>
            <a:endParaRPr lang="ru-RU" sz="20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7339" name="Text Box 11">
            <a:extLst>
              <a:ext uri="{FF2B5EF4-FFF2-40B4-BE49-F238E27FC236}">
                <a16:creationId xmlns:a16="http://schemas.microsoft.com/office/drawing/2014/main" id="{37F5EB30-CB34-4742-8264-9C55B38CECE0}"/>
              </a:ext>
            </a:extLst>
          </p:cNvPr>
          <p:cNvSpPr txBox="1">
            <a:spLocks noChangeArrowheads="1"/>
          </p:cNvSpPr>
          <p:nvPr/>
        </p:nvSpPr>
        <p:spPr bwMode="auto">
          <a:xfrm rot="12646723">
            <a:off x="5615802" y="4262438"/>
            <a:ext cx="553998" cy="211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0" tIns="0" rIns="0" bIns="0" anchor="b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uk-UA" altLang="ru-UA" b="1" i="0">
                <a:solidFill>
                  <a:srgbClr val="660066"/>
                </a:solidFill>
              </a:rPr>
              <a:t>Соматотропний гормон</a:t>
            </a:r>
            <a:endParaRPr lang="ru-RU" altLang="ru-UA" b="1" i="0">
              <a:solidFill>
                <a:srgbClr val="660066"/>
              </a:solidFill>
            </a:endParaRPr>
          </a:p>
        </p:txBody>
      </p:sp>
      <p:sp>
        <p:nvSpPr>
          <p:cNvPr id="227341" name="Text Box 13">
            <a:extLst>
              <a:ext uri="{FF2B5EF4-FFF2-40B4-BE49-F238E27FC236}">
                <a16:creationId xmlns:a16="http://schemas.microsoft.com/office/drawing/2014/main" id="{3C20ED95-D932-4204-865F-51217BC1AF73}"/>
              </a:ext>
            </a:extLst>
          </p:cNvPr>
          <p:cNvSpPr txBox="1">
            <a:spLocks noChangeArrowheads="1"/>
          </p:cNvSpPr>
          <p:nvPr/>
        </p:nvSpPr>
        <p:spPr bwMode="auto">
          <a:xfrm rot="12674030">
            <a:off x="7575572" y="4235450"/>
            <a:ext cx="553998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0" tIns="0" rIns="0" bIns="0" anchor="b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uk-UA" altLang="ru-UA" b="1" i="0" dirty="0" err="1">
                <a:solidFill>
                  <a:srgbClr val="C000C0"/>
                </a:solidFill>
              </a:rPr>
              <a:t>Катехоламіни</a:t>
            </a:r>
            <a:r>
              <a:rPr lang="uk-UA" altLang="ru-UA" b="1" i="0" dirty="0">
                <a:solidFill>
                  <a:srgbClr val="C000C0"/>
                </a:solidFill>
              </a:rPr>
              <a:t> (адреналін…)</a:t>
            </a:r>
            <a:endParaRPr lang="ru-RU" altLang="ru-UA" b="1" i="0" dirty="0">
              <a:solidFill>
                <a:srgbClr val="C000C0"/>
              </a:solidFill>
            </a:endParaRPr>
          </a:p>
        </p:txBody>
      </p:sp>
      <p:sp>
        <p:nvSpPr>
          <p:cNvPr id="227342" name="Text Box 14">
            <a:extLst>
              <a:ext uri="{FF2B5EF4-FFF2-40B4-BE49-F238E27FC236}">
                <a16:creationId xmlns:a16="http://schemas.microsoft.com/office/drawing/2014/main" id="{3C679722-294B-4876-ACF1-21C75FE071E4}"/>
              </a:ext>
            </a:extLst>
          </p:cNvPr>
          <p:cNvSpPr txBox="1">
            <a:spLocks noChangeArrowheads="1"/>
          </p:cNvSpPr>
          <p:nvPr/>
        </p:nvSpPr>
        <p:spPr bwMode="auto">
          <a:xfrm rot="12711500">
            <a:off x="6947308" y="4227514"/>
            <a:ext cx="276999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0" tIns="0" rIns="0" bIns="0" anchor="b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uk-UA" altLang="ru-UA" b="1" i="0">
                <a:solidFill>
                  <a:srgbClr val="8E008E"/>
                </a:solidFill>
              </a:rPr>
              <a:t>Тироксин</a:t>
            </a:r>
            <a:endParaRPr lang="ru-RU" altLang="ru-UA" b="1" i="0">
              <a:solidFill>
                <a:srgbClr val="8E008E"/>
              </a:solidFill>
            </a:endParaRPr>
          </a:p>
        </p:txBody>
      </p:sp>
      <p:sp>
        <p:nvSpPr>
          <p:cNvPr id="227343" name="Line 15">
            <a:extLst>
              <a:ext uri="{FF2B5EF4-FFF2-40B4-BE49-F238E27FC236}">
                <a16:creationId xmlns:a16="http://schemas.microsoft.com/office/drawing/2014/main" id="{316EF6BB-8D75-4E51-9392-7141C057DCFF}"/>
              </a:ext>
            </a:extLst>
          </p:cNvPr>
          <p:cNvSpPr>
            <a:spLocks noChangeShapeType="1"/>
          </p:cNvSpPr>
          <p:nvPr/>
        </p:nvSpPr>
        <p:spPr bwMode="auto">
          <a:xfrm>
            <a:off x="6383338" y="4005263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227345" name="Line 17">
            <a:extLst>
              <a:ext uri="{FF2B5EF4-FFF2-40B4-BE49-F238E27FC236}">
                <a16:creationId xmlns:a16="http://schemas.microsoft.com/office/drawing/2014/main" id="{7098E421-56AA-4D21-B6E8-F4EFD71289D8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8" y="4005263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227346" name="Line 18">
            <a:extLst>
              <a:ext uri="{FF2B5EF4-FFF2-40B4-BE49-F238E27FC236}">
                <a16:creationId xmlns:a16="http://schemas.microsoft.com/office/drawing/2014/main" id="{BB69BE1A-AE65-43FE-A9E2-10EA210C81B4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1400" y="4005263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227347" name="Line 19">
            <a:extLst>
              <a:ext uri="{FF2B5EF4-FFF2-40B4-BE49-F238E27FC236}">
                <a16:creationId xmlns:a16="http://schemas.microsoft.com/office/drawing/2014/main" id="{F76E0AE6-E913-4747-BE0C-7D32B39B5325}"/>
              </a:ext>
            </a:extLst>
          </p:cNvPr>
          <p:cNvSpPr>
            <a:spLocks noChangeShapeType="1"/>
          </p:cNvSpPr>
          <p:nvPr/>
        </p:nvSpPr>
        <p:spPr bwMode="auto">
          <a:xfrm>
            <a:off x="6383338" y="4005263"/>
            <a:ext cx="18732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227348" name="Line 20">
            <a:extLst>
              <a:ext uri="{FF2B5EF4-FFF2-40B4-BE49-F238E27FC236}">
                <a16:creationId xmlns:a16="http://schemas.microsoft.com/office/drawing/2014/main" id="{523D6277-8A56-4C7B-9CF5-1F73FC9310EF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1400" y="3716339"/>
            <a:ext cx="0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227349" name="AutoShape 21">
            <a:extLst>
              <a:ext uri="{FF2B5EF4-FFF2-40B4-BE49-F238E27FC236}">
                <a16:creationId xmlns:a16="http://schemas.microsoft.com/office/drawing/2014/main" id="{654F80F0-5F7B-42E9-B3D8-2B32A9DBF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213" y="2276475"/>
            <a:ext cx="431800" cy="2089150"/>
          </a:xfrm>
          <a:prstGeom prst="downArrow">
            <a:avLst>
              <a:gd name="adj1" fmla="val 50000"/>
              <a:gd name="adj2" fmla="val 120956"/>
            </a:avLst>
          </a:prstGeom>
          <a:solidFill>
            <a:srgbClr val="0099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ru-UA" altLang="ru-UA" i="0">
              <a:solidFill>
                <a:srgbClr val="99CC00"/>
              </a:solidFill>
            </a:endParaRPr>
          </a:p>
        </p:txBody>
      </p:sp>
      <p:sp>
        <p:nvSpPr>
          <p:cNvPr id="227350" name="Text Box 22">
            <a:extLst>
              <a:ext uri="{FF2B5EF4-FFF2-40B4-BE49-F238E27FC236}">
                <a16:creationId xmlns:a16="http://schemas.microsoft.com/office/drawing/2014/main" id="{C400BA6E-32CD-4863-A7EC-B1DA11595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14" y="4446589"/>
            <a:ext cx="2376487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uk-UA" sz="2000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Парасимпатичний відділ ВНС</a:t>
            </a:r>
            <a:r>
              <a:rPr lang="uk-UA" sz="2000">
                <a:solidFill>
                  <a:srgbClr val="000000"/>
                </a:solidFill>
              </a:rPr>
              <a:t/>
            </a:r>
            <a:br>
              <a:rPr lang="uk-UA" sz="2000">
                <a:solidFill>
                  <a:srgbClr val="000000"/>
                </a:solidFill>
              </a:rPr>
            </a:br>
            <a:r>
              <a:rPr lang="uk-UA" sz="1600">
                <a:solidFill>
                  <a:srgbClr val="000000"/>
                </a:solidFill>
              </a:rPr>
              <a:t>(синтез жирів)</a:t>
            </a:r>
            <a:endParaRPr lang="ru-RU" sz="2000">
              <a:solidFill>
                <a:srgbClr val="000000"/>
              </a:solidFill>
            </a:endParaRPr>
          </a:p>
        </p:txBody>
      </p:sp>
      <p:sp>
        <p:nvSpPr>
          <p:cNvPr id="227351" name="Text Box 23">
            <a:extLst>
              <a:ext uri="{FF2B5EF4-FFF2-40B4-BE49-F238E27FC236}">
                <a16:creationId xmlns:a16="http://schemas.microsoft.com/office/drawing/2014/main" id="{5F86504B-E58B-4478-97F5-1232C39BDE57}"/>
              </a:ext>
            </a:extLst>
          </p:cNvPr>
          <p:cNvSpPr txBox="1">
            <a:spLocks noChangeArrowheads="1"/>
          </p:cNvSpPr>
          <p:nvPr/>
        </p:nvSpPr>
        <p:spPr bwMode="auto">
          <a:xfrm rot="18043628">
            <a:off x="8154988" y="4340245"/>
            <a:ext cx="251936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uk-UA" altLang="ru-UA" b="1" i="0" dirty="0" err="1">
                <a:solidFill>
                  <a:srgbClr val="FF3399"/>
                </a:solidFill>
              </a:rPr>
              <a:t>Глюкокортикоїди</a:t>
            </a:r>
            <a:r>
              <a:rPr lang="uk-UA" altLang="ru-UA" b="1" i="0" dirty="0">
                <a:solidFill>
                  <a:srgbClr val="FF3399"/>
                </a:solidFill>
              </a:rPr>
              <a:t> (</a:t>
            </a:r>
            <a:r>
              <a:rPr lang="uk-UA" altLang="ru-UA" b="1" i="0" dirty="0" err="1">
                <a:solidFill>
                  <a:srgbClr val="FF3399"/>
                </a:solidFill>
              </a:rPr>
              <a:t>кортизол</a:t>
            </a:r>
            <a:r>
              <a:rPr lang="uk-UA" altLang="ru-UA" b="1" i="0" dirty="0">
                <a:solidFill>
                  <a:srgbClr val="FF3399"/>
                </a:solidFill>
              </a:rPr>
              <a:t>…)</a:t>
            </a:r>
            <a:endParaRPr lang="ru-RU" altLang="ru-UA" b="1" i="0" dirty="0">
              <a:solidFill>
                <a:srgbClr val="FF3399"/>
              </a:solidFill>
            </a:endParaRPr>
          </a:p>
        </p:txBody>
      </p:sp>
      <p:sp>
        <p:nvSpPr>
          <p:cNvPr id="227352" name="Line 24">
            <a:extLst>
              <a:ext uri="{FF2B5EF4-FFF2-40B4-BE49-F238E27FC236}">
                <a16:creationId xmlns:a16="http://schemas.microsoft.com/office/drawing/2014/main" id="{FA57DA9A-A0D8-40E1-AB30-5829BA68AEE0}"/>
              </a:ext>
            </a:extLst>
          </p:cNvPr>
          <p:cNvSpPr>
            <a:spLocks noChangeShapeType="1"/>
          </p:cNvSpPr>
          <p:nvPr/>
        </p:nvSpPr>
        <p:spPr bwMode="auto">
          <a:xfrm>
            <a:off x="9336088" y="3213101"/>
            <a:ext cx="0" cy="10080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E6F307-FD53-4256-9A1A-F81A6BED7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612" y="0"/>
            <a:ext cx="9135980" cy="10398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uk-UA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що витрачається енергія їжі?</a:t>
            </a:r>
            <a:endParaRPr lang="ru-RU" dirty="0"/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CE332B47-9D28-46A7-BAE8-5515A4790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922804"/>
            <a:ext cx="12191999" cy="3058208"/>
          </a:xfrm>
        </p:spPr>
        <p:txBody>
          <a:bodyPr>
            <a:noAutofit/>
          </a:bodyPr>
          <a:lstStyle/>
          <a:p>
            <a:pPr indent="0" algn="just">
              <a:buNone/>
              <a:defRPr/>
            </a:pPr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uk-UA" sz="2400" dirty="0"/>
              <a:t>– на підтримання базових процесів життєдіяльності (тонусу м’язів і підтримання пози,  забезпечення  відновлення  і  росту  клітинних  структур, роботу іонних насосів, кровообіг та дихання, травлення  і </a:t>
            </a:r>
            <a:r>
              <a:rPr lang="uk-UA" sz="2400" dirty="0" err="1"/>
              <a:t>т.д</a:t>
            </a:r>
            <a:r>
              <a:rPr lang="uk-UA" sz="2400" dirty="0"/>
              <a:t>.).</a:t>
            </a:r>
          </a:p>
          <a:p>
            <a:pPr indent="0" algn="just">
              <a:buNone/>
              <a:defRPr/>
            </a:pPr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uk-UA" sz="2400" dirty="0"/>
              <a:t>– на виконання зовнішньої роботи скелетними м’язами в ході переміщень зовнішніх об’єктів та частин тіла відносно зовнішнього середовища. Ця частина енерговитрат залежить від способу життя та професійної активності. Наприклад, вона є високою у спортсменів,  представників  деяких  професій  (шахтарі,  металурги,  механізатори). </a:t>
            </a:r>
            <a:endParaRPr lang="ru-UA" sz="2400" dirty="0"/>
          </a:p>
          <a:p>
            <a:pPr indent="0">
              <a:buNone/>
              <a:defRPr/>
            </a:pPr>
            <a:endParaRPr lang="uk-UA" sz="2400" dirty="0"/>
          </a:p>
          <a:p>
            <a:pPr indent="0" algn="just">
              <a:buNone/>
              <a:defRPr/>
            </a:pPr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</a:t>
            </a:r>
            <a:r>
              <a:rPr lang="uk-UA" sz="2400" dirty="0"/>
              <a:t>–може  акумулюватися  у  жирових  депо,  якщо  надходження енергії  з  їжею  значно перевищує енерговитрати на підтримання життєдіяльності та зовнішню роботу.  Частина енергії  виводиться з  організму з екскрементами.</a:t>
            </a:r>
            <a:endParaRPr lang="ru-UA" sz="2400" dirty="0"/>
          </a:p>
          <a:p>
            <a:pPr indent="0">
              <a:buNone/>
              <a:defRPr/>
            </a:pPr>
            <a:endParaRPr lang="uk-UA" sz="2400" dirty="0"/>
          </a:p>
          <a:p>
            <a:pPr indent="0" algn="just">
              <a:buNone/>
              <a:defRPr/>
            </a:pPr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uk-UA" sz="2400" dirty="0"/>
              <a:t>– віддається у  зовнішнє  середовище у вигляді тепла. Від 50% до 75%  усієї спожитої енергії конвертується в тепло в ході метаболізму.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3469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3D2FAC-6196-4418-8F95-7FC45611727B}"/>
              </a:ext>
            </a:extLst>
          </p:cNvPr>
          <p:cNvSpPr txBox="1"/>
          <p:nvPr/>
        </p:nvSpPr>
        <p:spPr>
          <a:xfrm>
            <a:off x="4929162" y="2106029"/>
            <a:ext cx="3252312" cy="661720"/>
          </a:xfrm>
          <a:prstGeom prst="rect">
            <a:avLst/>
          </a:prstGeom>
          <a:ln>
            <a:solidFill>
              <a:srgbClr val="F78D4B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0" tIns="0" rIns="0">
            <a:spAutoFit/>
          </a:bodyPr>
          <a:lstStyle/>
          <a:p>
            <a:pPr algn="ctr">
              <a:buFontTx/>
              <a:buNone/>
              <a:defRPr/>
            </a:pPr>
            <a:r>
              <a:rPr lang="uk-UA" sz="2000" dirty="0"/>
              <a:t>Енергія на трудову діяльність (ТД)</a:t>
            </a:r>
            <a:endParaRPr lang="ru-RU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04B09F-8CAC-4F39-987D-CE60B16277B4}"/>
              </a:ext>
            </a:extLst>
          </p:cNvPr>
          <p:cNvSpPr txBox="1"/>
          <p:nvPr/>
        </p:nvSpPr>
        <p:spPr>
          <a:xfrm>
            <a:off x="8654537" y="2008203"/>
            <a:ext cx="3252312" cy="784830"/>
          </a:xfrm>
          <a:prstGeom prst="rect">
            <a:avLst/>
          </a:prstGeom>
          <a:ln>
            <a:solidFill>
              <a:srgbClr val="FA48A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0" tIns="0" rIns="0">
            <a:spAutoFit/>
          </a:bodyPr>
          <a:lstStyle/>
          <a:p>
            <a:pPr algn="ctr">
              <a:buFontTx/>
              <a:buNone/>
              <a:defRPr/>
            </a:pPr>
            <a:r>
              <a:rPr lang="uk-UA" sz="2400" dirty="0" err="1"/>
              <a:t>Специфічно-дінамічна</a:t>
            </a:r>
            <a:r>
              <a:rPr lang="uk-UA" sz="2400" dirty="0"/>
              <a:t> дія їжі (СДД)</a:t>
            </a:r>
            <a:endParaRPr lang="ru-RU" sz="2400" dirty="0"/>
          </a:p>
        </p:txBody>
      </p:sp>
      <p:sp>
        <p:nvSpPr>
          <p:cNvPr id="6" name="Штриховая стрелка вправо 5">
            <a:extLst>
              <a:ext uri="{FF2B5EF4-FFF2-40B4-BE49-F238E27FC236}">
                <a16:creationId xmlns:a16="http://schemas.microsoft.com/office/drawing/2014/main" id="{0BE0697F-5E49-4360-91A1-851BD6D067A5}"/>
              </a:ext>
            </a:extLst>
          </p:cNvPr>
          <p:cNvSpPr/>
          <p:nvPr/>
        </p:nvSpPr>
        <p:spPr bwMode="auto">
          <a:xfrm rot="5400000">
            <a:off x="1359201" y="3018374"/>
            <a:ext cx="689291" cy="550247"/>
          </a:xfrm>
          <a:prstGeom prst="striped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>
            <a:spAutoFit/>
          </a:bodyPr>
          <a:lstStyle/>
          <a:p>
            <a:pPr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Штриховая стрелка вправо 6">
            <a:extLst>
              <a:ext uri="{FF2B5EF4-FFF2-40B4-BE49-F238E27FC236}">
                <a16:creationId xmlns:a16="http://schemas.microsoft.com/office/drawing/2014/main" id="{79E03431-EC4A-4F21-BA02-7FA9BBFA1130}"/>
              </a:ext>
            </a:extLst>
          </p:cNvPr>
          <p:cNvSpPr/>
          <p:nvPr/>
        </p:nvSpPr>
        <p:spPr bwMode="auto">
          <a:xfrm rot="5400000">
            <a:off x="9932388" y="3041549"/>
            <a:ext cx="642942" cy="550247"/>
          </a:xfrm>
          <a:prstGeom prst="striped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>
            <a:spAutoFit/>
          </a:bodyPr>
          <a:lstStyle/>
          <a:p>
            <a:pPr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660" name="TextBox 9">
            <a:extLst>
              <a:ext uri="{FF2B5EF4-FFF2-40B4-BE49-F238E27FC236}">
                <a16:creationId xmlns:a16="http://schemas.microsoft.com/office/drawing/2014/main" id="{0012DF0B-57CF-4517-B9F9-53A07DA8A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1474" y="4678467"/>
            <a:ext cx="3643312" cy="553998"/>
          </a:xfrm>
          <a:prstGeom prst="rect">
            <a:avLst/>
          </a:prstGeom>
          <a:solidFill>
            <a:srgbClr val="FF9797"/>
          </a:solidFill>
          <a:ln w="19050" cap="rnd" cmpd="dbl">
            <a:solidFill>
              <a:srgbClr val="FF4F4F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900"/>
              </a:buClr>
              <a:buChar char="•"/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uk-UA" dirty="0"/>
              <a:t>процеси травлення та засвоєння їжі </a:t>
            </a:r>
            <a:endParaRPr lang="ru-RU" altLang="ru-U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A1D52F-8279-49CB-A921-88D1105EAC86}"/>
              </a:ext>
            </a:extLst>
          </p:cNvPr>
          <p:cNvSpPr txBox="1"/>
          <p:nvPr/>
        </p:nvSpPr>
        <p:spPr>
          <a:xfrm>
            <a:off x="739441" y="2071688"/>
            <a:ext cx="2870033" cy="415498"/>
          </a:xfrm>
          <a:prstGeom prst="rect">
            <a:avLst/>
          </a:prstGeom>
          <a:ln>
            <a:solidFill>
              <a:srgbClr val="F78D4B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0" tIns="0" rIns="0">
            <a:spAutoFit/>
          </a:bodyPr>
          <a:lstStyle/>
          <a:p>
            <a:pPr algn="ctr">
              <a:buFontTx/>
              <a:buNone/>
              <a:defRPr/>
            </a:pPr>
            <a:r>
              <a:rPr lang="uk-UA" sz="2400" dirty="0"/>
              <a:t>Основний обмін (ОО)</a:t>
            </a:r>
            <a:endParaRPr lang="ru-RU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D6ACC8-F0F1-4EB2-9AC3-03A306AE00BB}"/>
              </a:ext>
            </a:extLst>
          </p:cNvPr>
          <p:cNvSpPr txBox="1"/>
          <p:nvPr/>
        </p:nvSpPr>
        <p:spPr>
          <a:xfrm>
            <a:off x="214814" y="4157901"/>
            <a:ext cx="5030954" cy="1107996"/>
          </a:xfrm>
          <a:prstGeom prst="rect">
            <a:avLst/>
          </a:prstGeom>
          <a:gradFill flip="none" rotWithShape="1">
            <a:gsLst>
              <a:gs pos="0">
                <a:srgbClr val="CC99FF">
                  <a:shade val="30000"/>
                  <a:satMod val="115000"/>
                </a:srgbClr>
              </a:gs>
              <a:gs pos="50000">
                <a:srgbClr val="CC99FF">
                  <a:shade val="67500"/>
                  <a:satMod val="115000"/>
                </a:srgbClr>
              </a:gs>
              <a:gs pos="100000">
                <a:srgbClr val="CC99FF">
                  <a:shade val="100000"/>
                  <a:satMod val="115000"/>
                </a:srgbClr>
              </a:gs>
            </a:gsLst>
            <a:lin ang="18900000" scaled="1"/>
            <a:tileRect/>
          </a:gradFill>
          <a:ln w="19050" cap="rnd" cmpd="dbl">
            <a:solidFill>
              <a:schemeClr val="accent4">
                <a:lumMod val="75000"/>
                <a:lumOff val="25000"/>
              </a:schemeClr>
            </a:solidFill>
            <a:round/>
          </a:ln>
        </p:spPr>
        <p:txBody>
          <a:bodyPr wrap="square" lIns="0" tIns="0" rIns="0" bIns="0">
            <a:spAutoFit/>
          </a:bodyPr>
          <a:lstStyle/>
          <a:p>
            <a:pPr algn="ctr">
              <a:buFontTx/>
              <a:buNone/>
              <a:defRPr/>
            </a:pPr>
            <a:r>
              <a:rPr lang="uk-UA" sz="2400" dirty="0"/>
              <a:t>кількість енергії, яка необхідна організму для його функціонування у стані  фізичного та емоційного спокою</a:t>
            </a:r>
            <a:endParaRPr lang="ru-RU" sz="2400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3CB00365-1051-4E0D-A076-00C2693B985A}"/>
              </a:ext>
            </a:extLst>
          </p:cNvPr>
          <p:cNvSpPr txBox="1">
            <a:spLocks/>
          </p:cNvSpPr>
          <p:nvPr/>
        </p:nvSpPr>
        <p:spPr>
          <a:xfrm>
            <a:off x="3309938" y="388938"/>
            <a:ext cx="6900862" cy="1111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uk-UA" sz="3600" b="1" i="1">
                <a:solidFill>
                  <a:srgbClr val="7030A0"/>
                </a:solidFill>
                <a:highlight>
                  <a:srgbClr val="FFFF00"/>
                </a:highlight>
                <a:latin typeface="+mn-lt"/>
              </a:rPr>
              <a:t>Енергетичні витрати людини</a:t>
            </a:r>
            <a:endParaRPr lang="ru-RU" sz="3600" b="1" i="1" dirty="0">
              <a:solidFill>
                <a:srgbClr val="7030A0"/>
              </a:solidFill>
              <a:highlight>
                <a:srgbClr val="FFFF00"/>
              </a:highlight>
              <a:latin typeface="+mn-lt"/>
            </a:endParaRP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F94D2775-F948-4AA7-9568-28E9A65225C2}"/>
              </a:ext>
            </a:extLst>
          </p:cNvPr>
          <p:cNvCxnSpPr/>
          <p:nvPr/>
        </p:nvCxnSpPr>
        <p:spPr>
          <a:xfrm>
            <a:off x="6760369" y="1267326"/>
            <a:ext cx="0" cy="5133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DACD6E6-3B0A-41DF-8D87-05CE51285848}"/>
              </a:ext>
            </a:extLst>
          </p:cNvPr>
          <p:cNvSpPr txBox="1"/>
          <p:nvPr/>
        </p:nvSpPr>
        <p:spPr>
          <a:xfrm>
            <a:off x="5424721" y="3594120"/>
            <a:ext cx="2979867" cy="742543"/>
          </a:xfrm>
          <a:prstGeom prst="rect">
            <a:avLst/>
          </a:prstGeom>
          <a:gradFill flip="none" rotWithShape="1">
            <a:gsLst>
              <a:gs pos="0">
                <a:srgbClr val="CC99FF">
                  <a:shade val="30000"/>
                  <a:satMod val="115000"/>
                </a:srgbClr>
              </a:gs>
              <a:gs pos="50000">
                <a:srgbClr val="CC99FF">
                  <a:shade val="67500"/>
                  <a:satMod val="115000"/>
                </a:srgbClr>
              </a:gs>
              <a:gs pos="100000">
                <a:srgbClr val="CC99FF">
                  <a:shade val="100000"/>
                  <a:satMod val="115000"/>
                </a:srgbClr>
              </a:gs>
            </a:gsLst>
            <a:lin ang="18900000" scaled="1"/>
            <a:tileRect/>
          </a:gradFill>
          <a:ln w="19050" cap="rnd" cmpd="dbl">
            <a:solidFill>
              <a:schemeClr val="accent4">
                <a:lumMod val="75000"/>
                <a:lumOff val="25000"/>
              </a:schemeClr>
            </a:solidFill>
            <a:round/>
          </a:ln>
        </p:spPr>
        <p:txBody>
          <a:bodyPr wrap="square" lIns="0" tIns="0" rIns="0" bIns="0">
            <a:spAutoFit/>
          </a:bodyPr>
          <a:lstStyle/>
          <a:p>
            <a:pPr algn="ctr">
              <a:buFontTx/>
              <a:buNone/>
              <a:defRPr/>
            </a:pPr>
            <a:r>
              <a:rPr lang="uk-UA" sz="2400" dirty="0"/>
              <a:t>Фізична і розумова діяльність</a:t>
            </a:r>
            <a:endParaRPr lang="ru-RU" sz="2400" dirty="0"/>
          </a:p>
        </p:txBody>
      </p:sp>
      <p:sp>
        <p:nvSpPr>
          <p:cNvPr id="20" name="Штриховая стрелка вправо 5">
            <a:extLst>
              <a:ext uri="{FF2B5EF4-FFF2-40B4-BE49-F238E27FC236}">
                <a16:creationId xmlns:a16="http://schemas.microsoft.com/office/drawing/2014/main" id="{C7E122D4-4FE8-42A4-8E94-63746A9316AF}"/>
              </a:ext>
            </a:extLst>
          </p:cNvPr>
          <p:cNvSpPr/>
          <p:nvPr/>
        </p:nvSpPr>
        <p:spPr bwMode="auto">
          <a:xfrm rot="5400000">
            <a:off x="6210672" y="2644112"/>
            <a:ext cx="689291" cy="550247"/>
          </a:xfrm>
          <a:prstGeom prst="striped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>
            <a:spAutoFit/>
          </a:bodyPr>
          <a:lstStyle/>
          <a:p>
            <a:pPr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91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>
            <a:extLst>
              <a:ext uri="{FF2B5EF4-FFF2-40B4-BE49-F238E27FC236}">
                <a16:creationId xmlns:a16="http://schemas.microsoft.com/office/drawing/2014/main" id="{EFA0ED9F-6602-4304-9BAC-DDCFBB6E2E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72825" y="2875439"/>
            <a:ext cx="5286291" cy="4456113"/>
          </a:xfrm>
        </p:spPr>
        <p:txBody>
          <a:bodyPr/>
          <a:lstStyle/>
          <a:p>
            <a:pPr algn="ctr">
              <a:buFontTx/>
              <a:buNone/>
            </a:pPr>
            <a:r>
              <a:rPr lang="uk-UA" altLang="ru-UA" sz="3600" b="1" dirty="0">
                <a:solidFill>
                  <a:srgbClr val="008A5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Залежить від:</a:t>
            </a:r>
          </a:p>
          <a:p>
            <a:pPr marL="0" indent="0">
              <a:spcBef>
                <a:spcPct val="40000"/>
              </a:spcBef>
              <a:buClr>
                <a:srgbClr val="684522"/>
              </a:buClr>
              <a:buNone/>
            </a:pPr>
            <a:r>
              <a:rPr lang="uk-UA" altLang="ru-UA" b="1" dirty="0">
                <a:solidFill>
                  <a:srgbClr val="0066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Віку</a:t>
            </a:r>
            <a:r>
              <a:rPr lang="uk-UA" altLang="ru-UA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uk-UA" altLang="ru-UA" dirty="0"/>
              <a:t>(у дітей - більше)</a:t>
            </a:r>
          </a:p>
          <a:p>
            <a:pPr marL="0" indent="0">
              <a:spcBef>
                <a:spcPct val="40000"/>
              </a:spcBef>
              <a:buClr>
                <a:srgbClr val="684522"/>
              </a:buClr>
              <a:buNone/>
            </a:pPr>
            <a:r>
              <a:rPr lang="uk-UA" altLang="ru-UA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Росту</a:t>
            </a:r>
            <a:r>
              <a:rPr lang="uk-UA" altLang="ru-UA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uk-UA" altLang="ru-UA" dirty="0"/>
              <a:t>(у високих - більше)</a:t>
            </a:r>
          </a:p>
          <a:p>
            <a:pPr marL="0" indent="0">
              <a:spcBef>
                <a:spcPct val="40000"/>
              </a:spcBef>
              <a:buClr>
                <a:srgbClr val="684522"/>
              </a:buClr>
              <a:buNone/>
            </a:pPr>
            <a:r>
              <a:rPr lang="uk-UA" altLang="ru-UA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Маси тіла</a:t>
            </a:r>
            <a:r>
              <a:rPr lang="uk-UA" altLang="ru-UA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uk-UA" altLang="ru-UA" dirty="0"/>
              <a:t>(у худих - більше)</a:t>
            </a:r>
          </a:p>
          <a:p>
            <a:pPr marL="0" indent="0">
              <a:spcBef>
                <a:spcPct val="40000"/>
              </a:spcBef>
              <a:buClr>
                <a:srgbClr val="684522"/>
              </a:buClr>
              <a:buNone/>
            </a:pPr>
            <a:r>
              <a:rPr lang="uk-UA" altLang="ru-UA" b="1" dirty="0">
                <a:solidFill>
                  <a:srgbClr val="99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Статі</a:t>
            </a:r>
            <a:r>
              <a:rPr lang="uk-UA" altLang="ru-UA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uk-UA" altLang="ru-UA" dirty="0"/>
              <a:t>(у жінок – менший, тому що менше маса і поверхня тіла)</a:t>
            </a:r>
            <a:endParaRPr lang="ru-RU" altLang="ru-UA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12A3B8-E8B1-4F23-8D14-54FD79433DAA}"/>
              </a:ext>
            </a:extLst>
          </p:cNvPr>
          <p:cNvSpPr>
            <a:spLocks/>
          </p:cNvSpPr>
          <p:nvPr/>
        </p:nvSpPr>
        <p:spPr bwMode="auto">
          <a:xfrm>
            <a:off x="2506330" y="184844"/>
            <a:ext cx="6757987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>
              <a:lnSpc>
                <a:spcPct val="9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uk-UA" sz="4400" b="1" i="1" kern="0" dirty="0">
                <a:solidFill>
                  <a:srgbClr val="80008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00"/>
                </a:highlight>
                <a:latin typeface="+mj-lt"/>
                <a:ea typeface="+mj-ea"/>
                <a:cs typeface="+mj-cs"/>
              </a:rPr>
              <a:t>Основний обмін</a:t>
            </a:r>
            <a:endParaRPr lang="ru-RU" sz="4400" b="1" i="1" kern="0" dirty="0">
              <a:solidFill>
                <a:srgbClr val="800080"/>
              </a:solidFill>
              <a:effectLst>
                <a:outerShdw blurRad="38100" dist="38100" dir="2700000" algn="tl">
                  <a:srgbClr val="FFFFFF"/>
                </a:outerShdw>
              </a:effectLst>
              <a:highlight>
                <a:srgbClr val="FFFF00"/>
              </a:highlight>
              <a:latin typeface="+mj-lt"/>
              <a:ea typeface="+mj-ea"/>
              <a:cs typeface="+mj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D2F685D-42D4-45DC-BC94-22CDA0504B50}"/>
              </a:ext>
            </a:extLst>
          </p:cNvPr>
          <p:cNvSpPr/>
          <p:nvPr/>
        </p:nvSpPr>
        <p:spPr>
          <a:xfrm>
            <a:off x="64168" y="1346145"/>
            <a:ext cx="12127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uk-UA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Визначається спеціальним дослідженням у стані м'язового та нервового спокою за комфортної температури повітря (через 14-16 годин після прийому їжі, лежачи, при 22° С) натщесерце або за спеціальними формулами та таблицями (</a:t>
            </a:r>
            <a:r>
              <a:rPr lang="uk-UA" sz="24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Гарріса</a:t>
            </a:r>
            <a:r>
              <a:rPr lang="uk-UA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-Бенедикта).</a:t>
            </a:r>
            <a:endParaRPr lang="ru-UA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6F675E9-FDF9-4BF7-9179-040C7799CF5B}"/>
              </a:ext>
            </a:extLst>
          </p:cNvPr>
          <p:cNvSpPr/>
          <p:nvPr/>
        </p:nvSpPr>
        <p:spPr>
          <a:xfrm>
            <a:off x="6721642" y="2739400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Tx/>
              <a:buNone/>
            </a:pPr>
            <a:r>
              <a:rPr lang="uk-UA" altLang="ru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Збільшується при</a:t>
            </a:r>
            <a:r>
              <a:rPr lang="uk-UA" altLang="ru-UA" sz="2400" b="1" dirty="0">
                <a:solidFill>
                  <a:srgbClr val="008A5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</a:p>
          <a:p>
            <a:pPr lvl="0"/>
            <a:r>
              <a:rPr lang="uk-UA" dirty="0"/>
              <a:t>збільшенні мускулатури;</a:t>
            </a:r>
            <a:endParaRPr lang="ru-UA" dirty="0"/>
          </a:p>
          <a:p>
            <a:pPr lvl="0"/>
            <a:r>
              <a:rPr lang="uk-UA" dirty="0"/>
              <a:t>підвищенні температури тіла;</a:t>
            </a:r>
            <a:endParaRPr lang="ru-UA" dirty="0"/>
          </a:p>
          <a:p>
            <a:pPr lvl="0"/>
            <a:r>
              <a:rPr lang="uk-UA" dirty="0"/>
              <a:t>зростанні функцій щитоподібної залози;</a:t>
            </a:r>
            <a:endParaRPr lang="ru-UA" dirty="0"/>
          </a:p>
          <a:p>
            <a:r>
              <a:rPr lang="uk-UA" dirty="0"/>
              <a:t>секреції адреналіну</a:t>
            </a:r>
            <a:endParaRPr lang="ru-RU" altLang="ru-UA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D54C909-E61A-453C-AC65-B0CD6807590F}"/>
              </a:ext>
            </a:extLst>
          </p:cNvPr>
          <p:cNvSpPr/>
          <p:nvPr/>
        </p:nvSpPr>
        <p:spPr>
          <a:xfrm>
            <a:off x="6432886" y="4727025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Tx/>
              <a:buNone/>
            </a:pPr>
            <a:r>
              <a:rPr lang="uk-UA" altLang="ru-UA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Зменьшується</a:t>
            </a:r>
            <a:r>
              <a:rPr lang="uk-UA" altLang="ru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при</a:t>
            </a:r>
            <a:r>
              <a:rPr lang="uk-UA" altLang="ru-UA" sz="2400" b="1" dirty="0">
                <a:solidFill>
                  <a:srgbClr val="008A5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</a:p>
          <a:p>
            <a:pPr lvl="0"/>
            <a:r>
              <a:rPr lang="uk-UA" dirty="0"/>
              <a:t>старінні організму;</a:t>
            </a:r>
            <a:endParaRPr lang="ru-UA" dirty="0"/>
          </a:p>
          <a:p>
            <a:pPr lvl="0"/>
            <a:r>
              <a:rPr lang="uk-UA" dirty="0"/>
              <a:t>накопиченні жиру;</a:t>
            </a:r>
            <a:endParaRPr lang="ru-UA" dirty="0"/>
          </a:p>
          <a:p>
            <a:pPr lvl="0"/>
            <a:r>
              <a:rPr lang="uk-UA" dirty="0"/>
              <a:t>ослабленні функцій щитоподібної залози;</a:t>
            </a:r>
            <a:endParaRPr lang="ru-UA" dirty="0"/>
          </a:p>
          <a:p>
            <a:r>
              <a:rPr lang="uk-UA" dirty="0"/>
              <a:t>недоїданні та виснаженні організму.</a:t>
            </a:r>
            <a:endParaRPr lang="ru-RU" altLang="ru-UA" dirty="0"/>
          </a:p>
        </p:txBody>
      </p:sp>
    </p:spTree>
    <p:extLst>
      <p:ext uri="{BB962C8B-B14F-4D97-AF65-F5344CB8AC3E}">
        <p14:creationId xmlns:p14="http://schemas.microsoft.com/office/powerpoint/2010/main" val="39422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12A3B8-E8B1-4F23-8D14-54FD79433DAA}"/>
              </a:ext>
            </a:extLst>
          </p:cNvPr>
          <p:cNvSpPr>
            <a:spLocks/>
          </p:cNvSpPr>
          <p:nvPr/>
        </p:nvSpPr>
        <p:spPr bwMode="auto">
          <a:xfrm>
            <a:off x="2506330" y="184844"/>
            <a:ext cx="6757987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>
              <a:lnSpc>
                <a:spcPct val="9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uk-UA" sz="4400" b="1" i="1" kern="0" dirty="0">
                <a:solidFill>
                  <a:srgbClr val="80008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00"/>
                </a:highlight>
                <a:latin typeface="+mj-lt"/>
                <a:ea typeface="+mj-ea"/>
                <a:cs typeface="+mj-cs"/>
              </a:rPr>
              <a:t>Основний обмін</a:t>
            </a:r>
            <a:endParaRPr lang="ru-RU" sz="4400" b="1" i="1" kern="0" dirty="0">
              <a:solidFill>
                <a:srgbClr val="800080"/>
              </a:solidFill>
              <a:effectLst>
                <a:outerShdw blurRad="38100" dist="38100" dir="2700000" algn="tl">
                  <a:srgbClr val="FFFFFF"/>
                </a:outerShdw>
              </a:effectLst>
              <a:highlight>
                <a:srgbClr val="FFFF00"/>
              </a:highlight>
              <a:latin typeface="+mj-lt"/>
              <a:ea typeface="+mj-ea"/>
              <a:cs typeface="+mj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D2F685D-42D4-45DC-BC94-22CDA0504B50}"/>
              </a:ext>
            </a:extLst>
          </p:cNvPr>
          <p:cNvSpPr/>
          <p:nvPr/>
        </p:nvSpPr>
        <p:spPr>
          <a:xfrm>
            <a:off x="64168" y="1346145"/>
            <a:ext cx="12127832" cy="318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900" dirty="0">
                <a:solidFill>
                  <a:srgbClr val="FF0000"/>
                </a:solidFill>
              </a:rPr>
              <a:t>Формула </a:t>
            </a:r>
            <a:r>
              <a:rPr lang="uk-UA" sz="2900" dirty="0" err="1">
                <a:solidFill>
                  <a:srgbClr val="FF0000"/>
                </a:solidFill>
              </a:rPr>
              <a:t>Гарріса</a:t>
            </a:r>
            <a:r>
              <a:rPr lang="uk-UA" sz="2900" dirty="0">
                <a:solidFill>
                  <a:srgbClr val="FF0000"/>
                </a:solidFill>
              </a:rPr>
              <a:t>-Бенедикта: </a:t>
            </a:r>
          </a:p>
          <a:p>
            <a:endParaRPr lang="uk-UA" sz="2900" dirty="0"/>
          </a:p>
          <a:p>
            <a:endParaRPr lang="ru-UA" sz="2900" dirty="0"/>
          </a:p>
          <a:p>
            <a:r>
              <a:rPr lang="uk-UA" sz="2900" b="1" dirty="0"/>
              <a:t>Жінки: ОО = 655,1 + 9,6 х маса тіла (кг) + 1,85 х зріст(см) – 4,68 х вік (роки) </a:t>
            </a:r>
          </a:p>
          <a:p>
            <a:endParaRPr lang="uk-UA" sz="2900" dirty="0"/>
          </a:p>
          <a:p>
            <a:endParaRPr lang="ru-UA" sz="2900" dirty="0"/>
          </a:p>
          <a:p>
            <a:r>
              <a:rPr lang="uk-UA" sz="2700" b="1" dirty="0"/>
              <a:t>Чоловіки: ОО = 66,47 + 13,75 х маса тіла (кг) + 5,0 х зріст (см) – 6,74 х вік (роки) </a:t>
            </a:r>
            <a:endParaRPr lang="ru-UA" sz="2700" dirty="0"/>
          </a:p>
        </p:txBody>
      </p:sp>
    </p:spTree>
    <p:extLst>
      <p:ext uri="{BB962C8B-B14F-4D97-AF65-F5344CB8AC3E}">
        <p14:creationId xmlns:p14="http://schemas.microsoft.com/office/powerpoint/2010/main" val="19039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12A3B8-E8B1-4F23-8D14-54FD79433DAA}"/>
              </a:ext>
            </a:extLst>
          </p:cNvPr>
          <p:cNvSpPr>
            <a:spLocks/>
          </p:cNvSpPr>
          <p:nvPr/>
        </p:nvSpPr>
        <p:spPr bwMode="auto">
          <a:xfrm>
            <a:off x="2506330" y="184844"/>
            <a:ext cx="8097502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>
              <a:lnSpc>
                <a:spcPct val="9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uk-UA" sz="3600" b="1" i="1" dirty="0" err="1">
                <a:highlight>
                  <a:srgbClr val="FFFF00"/>
                </a:highlight>
              </a:rPr>
              <a:t>Специфічно</a:t>
            </a:r>
            <a:r>
              <a:rPr lang="uk-UA" sz="3600" b="1" i="1" dirty="0">
                <a:highlight>
                  <a:srgbClr val="FFFF00"/>
                </a:highlight>
              </a:rPr>
              <a:t>-динамічна дія їжі </a:t>
            </a:r>
            <a:r>
              <a:rPr lang="uk-UA" sz="3600" b="1" dirty="0">
                <a:highlight>
                  <a:srgbClr val="FFFF00"/>
                </a:highlight>
              </a:rPr>
              <a:t>(СДД) </a:t>
            </a:r>
            <a:endParaRPr lang="ru-RU" sz="3600" b="1" i="1" kern="0" dirty="0">
              <a:solidFill>
                <a:srgbClr val="800080"/>
              </a:solidFill>
              <a:effectLst>
                <a:outerShdw blurRad="38100" dist="38100" dir="2700000" algn="tl">
                  <a:srgbClr val="FFFFFF"/>
                </a:outerShdw>
              </a:effectLst>
              <a:highlight>
                <a:srgbClr val="FFFF00"/>
              </a:highlight>
              <a:latin typeface="+mj-lt"/>
              <a:ea typeface="+mj-ea"/>
              <a:cs typeface="+mj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D2F685D-42D4-45DC-BC94-22CDA0504B50}"/>
              </a:ext>
            </a:extLst>
          </p:cNvPr>
          <p:cNvSpPr/>
          <p:nvPr/>
        </p:nvSpPr>
        <p:spPr>
          <a:xfrm>
            <a:off x="288758" y="1426356"/>
            <a:ext cx="11726780" cy="2877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/>
              <a:t>Витрати енергії на процеси перетравлення та засвоєння їжі.</a:t>
            </a:r>
          </a:p>
          <a:p>
            <a:pPr algn="ctr"/>
            <a:r>
              <a:rPr lang="uk-UA" sz="2800" dirty="0"/>
              <a:t>Залежать від </a:t>
            </a:r>
            <a:r>
              <a:rPr lang="uk-UA" sz="2800" dirty="0" err="1"/>
              <a:t>нутрієнтного</a:t>
            </a:r>
            <a:r>
              <a:rPr lang="uk-UA" sz="2800" dirty="0"/>
              <a:t> складу їжі.</a:t>
            </a:r>
          </a:p>
          <a:p>
            <a:endParaRPr lang="ru-UA" sz="2900" dirty="0"/>
          </a:p>
          <a:p>
            <a:r>
              <a:rPr lang="uk-UA" sz="2400" dirty="0"/>
              <a:t>При змішаному харчуванні та оптимальному співвідношенні білків, жирів та вуглеводів затрати становлять 10-15 % від основного обміну. </a:t>
            </a:r>
          </a:p>
          <a:p>
            <a:r>
              <a:rPr lang="uk-UA" sz="2400" dirty="0"/>
              <a:t>Прийом білків підвищує основний обмін на 30-40 %, прийом жирів - на 4-14 %, а вуглеводів - на 4-7 %. </a:t>
            </a:r>
            <a:endParaRPr lang="ru-UA" sz="2400" dirty="0"/>
          </a:p>
        </p:txBody>
      </p:sp>
      <p:pic>
        <p:nvPicPr>
          <p:cNvPr id="19458" name="Picture 2" descr="Смешанная еда купить в Тбилиси">
            <a:extLst>
              <a:ext uri="{FF2B5EF4-FFF2-40B4-BE49-F238E27FC236}">
                <a16:creationId xmlns:a16="http://schemas.microsoft.com/office/drawing/2014/main" id="{D3C4E7A6-2F1E-455F-842F-ABF3BCFB2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400" y="3916477"/>
            <a:ext cx="3844842" cy="275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04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12A3B8-E8B1-4F23-8D14-54FD79433DAA}"/>
              </a:ext>
            </a:extLst>
          </p:cNvPr>
          <p:cNvSpPr>
            <a:spLocks/>
          </p:cNvSpPr>
          <p:nvPr/>
        </p:nvSpPr>
        <p:spPr bwMode="auto">
          <a:xfrm>
            <a:off x="2506330" y="184844"/>
            <a:ext cx="8097502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>
              <a:lnSpc>
                <a:spcPct val="9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uk-UA" sz="3600" b="1" i="1" dirty="0">
                <a:highlight>
                  <a:srgbClr val="FFFF00"/>
                </a:highlight>
              </a:rPr>
              <a:t>Енергія на трудову діяльність (ТД)</a:t>
            </a:r>
            <a:r>
              <a:rPr lang="uk-UA" sz="3600" b="1" dirty="0">
                <a:highlight>
                  <a:srgbClr val="FFFF00"/>
                </a:highlight>
              </a:rPr>
              <a:t> </a:t>
            </a:r>
            <a:endParaRPr lang="ru-RU" sz="3600" b="1" i="1" kern="0" dirty="0">
              <a:solidFill>
                <a:srgbClr val="800080"/>
              </a:solidFill>
              <a:effectLst>
                <a:outerShdw blurRad="38100" dist="38100" dir="2700000" algn="tl">
                  <a:srgbClr val="FFFFFF"/>
                </a:outerShdw>
              </a:effectLst>
              <a:highlight>
                <a:srgbClr val="FFFF00"/>
              </a:highlight>
              <a:latin typeface="+mj-lt"/>
              <a:ea typeface="+mj-ea"/>
              <a:cs typeface="+mj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D2F685D-42D4-45DC-BC94-22CDA0504B50}"/>
              </a:ext>
            </a:extLst>
          </p:cNvPr>
          <p:cNvSpPr/>
          <p:nvPr/>
        </p:nvSpPr>
        <p:spPr>
          <a:xfrm>
            <a:off x="288758" y="1426356"/>
            <a:ext cx="11726780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/>
              <a:t>Затрати енергії на виконання фізичної та розумової праці і залежить від її інтенсивності (від особливостей професії).</a:t>
            </a:r>
            <a:endParaRPr lang="ru-UA" sz="2800" dirty="0"/>
          </a:p>
          <a:p>
            <a:endParaRPr lang="ru-UA" sz="2900" dirty="0"/>
          </a:p>
        </p:txBody>
      </p:sp>
      <p:pic>
        <p:nvPicPr>
          <p:cNvPr id="24578" name="Picture 2" descr="ВРУ прийняла за основу закон про перехід на електронні трудові книжки">
            <a:extLst>
              <a:ext uri="{FF2B5EF4-FFF2-40B4-BE49-F238E27FC236}">
                <a16:creationId xmlns:a16="http://schemas.microsoft.com/office/drawing/2014/main" id="{982BFAE9-5657-4E09-A702-4E613C3DC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565" y="2846717"/>
            <a:ext cx="3451737" cy="236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BE8EFCA4-8DA3-4029-962F-75510D83C309}"/>
              </a:ext>
            </a:extLst>
          </p:cNvPr>
          <p:cNvGraphicFramePr>
            <a:graphicFrameLocks noGrp="1"/>
          </p:cNvGraphicFramePr>
          <p:nvPr/>
        </p:nvGraphicFramePr>
        <p:xfrm>
          <a:off x="176462" y="2661567"/>
          <a:ext cx="7620001" cy="2985253"/>
        </p:xfrm>
        <a:graphic>
          <a:graphicData uri="http://schemas.openxmlformats.org/drawingml/2006/table">
            <a:tbl>
              <a:tblPr firstRow="1" firstCol="1" bandRow="1"/>
              <a:tblGrid>
                <a:gridCol w="920598">
                  <a:extLst>
                    <a:ext uri="{9D8B030D-6E8A-4147-A177-3AD203B41FA5}">
                      <a16:colId xmlns:a16="http://schemas.microsoft.com/office/drawing/2014/main" val="1895805099"/>
                    </a:ext>
                  </a:extLst>
                </a:gridCol>
                <a:gridCol w="4159403">
                  <a:extLst>
                    <a:ext uri="{9D8B030D-6E8A-4147-A177-3AD203B41FA5}">
                      <a16:colId xmlns:a16="http://schemas.microsoft.com/office/drawing/2014/main" val="3854105433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val="3065631803"/>
                    </a:ext>
                  </a:extLst>
                </a:gridCol>
              </a:tblGrid>
              <a:tr h="694983"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rgbClr val="22222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Група</a:t>
                      </a:r>
                      <a:endParaRPr lang="ru-UA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rgbClr val="22222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Характеристика</a:t>
                      </a:r>
                      <a:endParaRPr lang="ru-UA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2000">
                          <a:solidFill>
                            <a:srgbClr val="22222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Величина ТД (ккал/ добу)</a:t>
                      </a:r>
                      <a:endParaRPr lang="ru-UA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3903601"/>
                  </a:ext>
                </a:extLst>
              </a:tr>
              <a:tr h="450152"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uk-UA" sz="2000">
                          <a:solidFill>
                            <a:srgbClr val="22222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UA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rgbClr val="22222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Люди, зайняті розумовою працею</a:t>
                      </a:r>
                      <a:endParaRPr lang="ru-UA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uk-UA" sz="2000">
                          <a:solidFill>
                            <a:srgbClr val="22222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endParaRPr lang="ru-UA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3796423"/>
                  </a:ext>
                </a:extLst>
              </a:tr>
              <a:tr h="694983"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uk-UA" sz="2000">
                          <a:solidFill>
                            <a:srgbClr val="22222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UA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rgbClr val="22222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Люди, зайняті легкою фізичною працею</a:t>
                      </a:r>
                      <a:endParaRPr lang="ru-UA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rgbClr val="22222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ru-UA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2893749"/>
                  </a:ext>
                </a:extLst>
              </a:tr>
              <a:tr h="450152"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uk-UA" sz="2000">
                          <a:solidFill>
                            <a:srgbClr val="22222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UA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2000">
                          <a:solidFill>
                            <a:srgbClr val="22222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Люди, зайняті фізичною працею</a:t>
                      </a:r>
                      <a:endParaRPr lang="ru-UA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rgbClr val="22222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1500</a:t>
                      </a:r>
                      <a:endParaRPr lang="ru-UA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5016445"/>
                  </a:ext>
                </a:extLst>
              </a:tr>
              <a:tr h="694983"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uk-UA" sz="2000">
                          <a:solidFill>
                            <a:srgbClr val="22222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UA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2000">
                          <a:solidFill>
                            <a:srgbClr val="22222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Люди, зайняті важкою фізичною  працею</a:t>
                      </a:r>
                      <a:endParaRPr lang="ru-UA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l"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rgbClr val="22222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2000-3000</a:t>
                      </a:r>
                      <a:endParaRPr lang="ru-UA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755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897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12A3B8-E8B1-4F23-8D14-54FD79433DAA}"/>
              </a:ext>
            </a:extLst>
          </p:cNvPr>
          <p:cNvSpPr>
            <a:spLocks/>
          </p:cNvSpPr>
          <p:nvPr/>
        </p:nvSpPr>
        <p:spPr bwMode="auto">
          <a:xfrm>
            <a:off x="1964407" y="-159625"/>
            <a:ext cx="9865895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uk-UA" sz="2800" b="1" i="1" dirty="0">
                <a:highlight>
                  <a:srgbClr val="FFFF00"/>
                </a:highlight>
              </a:rPr>
              <a:t>Енерговитрати людини </a:t>
            </a:r>
            <a:r>
              <a:rPr lang="uk-UA" sz="2800" dirty="0">
                <a:highlight>
                  <a:srgbClr val="FFFF00"/>
                </a:highlight>
              </a:rPr>
              <a:t>визначаються за формулою:</a:t>
            </a:r>
            <a:endParaRPr lang="ru-UA" sz="2800" dirty="0">
              <a:highlight>
                <a:srgbClr val="FFFF00"/>
              </a:highlight>
            </a:endParaRPr>
          </a:p>
        </p:txBody>
      </p:sp>
      <p:pic>
        <p:nvPicPr>
          <p:cNvPr id="6" name="Рисунок 5" descr="https://pidru4niki.com/imag/medic/zub_oghar/image055.jpg">
            <a:extLst>
              <a:ext uri="{FF2B5EF4-FFF2-40B4-BE49-F238E27FC236}">
                <a16:creationId xmlns:a16="http://schemas.microsoft.com/office/drawing/2014/main" id="{ED116031-33D8-4FD8-932A-65C997BA95B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70" y="1218964"/>
            <a:ext cx="10365623" cy="4187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691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2110</TotalTime>
  <Words>959</Words>
  <Application>Microsoft Office PowerPoint</Application>
  <PresentationFormat>Widescreen</PresentationFormat>
  <Paragraphs>154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Symbol</vt:lpstr>
      <vt:lpstr>Times New Roman</vt:lpstr>
      <vt:lpstr>Verdana</vt:lpstr>
      <vt:lpstr>Тема Office</vt:lpstr>
      <vt:lpstr>Лекція 9</vt:lpstr>
      <vt:lpstr>Енергетичний баланс організму</vt:lpstr>
      <vt:lpstr>На що витрачається енергія їжі?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Метаболізм в організмі залежить від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Ендокринні залози та гормони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Вегетативна нервова система</vt:lpstr>
      <vt:lpstr>Взаємодія нервової та гуморальної систем регуляції</vt:lpstr>
      <vt:lpstr>PowerPoint Presentation</vt:lpstr>
      <vt:lpstr>Регуляція обміну білків</vt:lpstr>
      <vt:lpstr>Регуляція обміну вуглеводів</vt:lpstr>
      <vt:lpstr>Регуляція обміну жирів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Елена</cp:lastModifiedBy>
  <cp:revision>98</cp:revision>
  <dcterms:created xsi:type="dcterms:W3CDTF">2020-10-17T11:09:39Z</dcterms:created>
  <dcterms:modified xsi:type="dcterms:W3CDTF">2024-03-30T10:58:04Z</dcterms:modified>
</cp:coreProperties>
</file>