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7" r:id="rId6"/>
    <p:sldId id="278" r:id="rId7"/>
    <p:sldId id="279" r:id="rId8"/>
    <p:sldId id="280" r:id="rId9"/>
    <p:sldId id="281" r:id="rId10"/>
    <p:sldId id="283" r:id="rId11"/>
    <p:sldId id="282" r:id="rId12"/>
    <p:sldId id="284" r:id="rId13"/>
    <p:sldId id="285" r:id="rId14"/>
    <p:sldId id="286" r:id="rId15"/>
    <p:sldId id="287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52" autoAdjust="0"/>
    <p:restoredTop sz="94660"/>
  </p:normalViewPr>
  <p:slideViewPr>
    <p:cSldViewPr>
      <p:cViewPr>
        <p:scale>
          <a:sx n="60" d="100"/>
          <a:sy n="60" d="100"/>
        </p:scale>
        <p:origin x="-162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92779-6FE8-4EF6-9DD4-231BBCEA997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687068-C94A-461D-9402-32D5B9D98BAC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</a:rPr>
            <a:t>Етап 1</a:t>
          </a:r>
          <a:endParaRPr lang="ru-RU" sz="2000" dirty="0">
            <a:solidFill>
              <a:schemeClr val="tx1"/>
            </a:solidFill>
          </a:endParaRPr>
        </a:p>
      </dgm:t>
    </dgm:pt>
    <dgm:pt modelId="{35A5B107-F496-461D-9127-B4A0E6BFB203}" type="parTrans" cxnId="{0AA14B93-0D50-47C3-AC13-A384C8AB6180}">
      <dgm:prSet/>
      <dgm:spPr/>
      <dgm:t>
        <a:bodyPr/>
        <a:lstStyle/>
        <a:p>
          <a:endParaRPr lang="ru-RU"/>
        </a:p>
      </dgm:t>
    </dgm:pt>
    <dgm:pt modelId="{07FAEAAF-3230-4B70-8C93-993080DAD557}" type="sibTrans" cxnId="{0AA14B93-0D50-47C3-AC13-A384C8AB6180}">
      <dgm:prSet/>
      <dgm:spPr/>
      <dgm:t>
        <a:bodyPr/>
        <a:lstStyle/>
        <a:p>
          <a:endParaRPr lang="ru-RU"/>
        </a:p>
      </dgm:t>
    </dgm:pt>
    <dgm:pt modelId="{5EB3EDA9-3A26-457E-8F6F-16FFDB3F2786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dirty="0" smtClean="0"/>
            <a:t>Здійснюється аналіз стану справ у відповідній галузі із врахуванням економічної та політичної ситуації в країні, прогнозування цін, витрат і рівня галузевих ризиків.</a:t>
          </a:r>
          <a:endParaRPr lang="ru-RU" sz="1800" dirty="0"/>
        </a:p>
      </dgm:t>
    </dgm:pt>
    <dgm:pt modelId="{0E00485D-A8CF-4FB1-A227-01587DE406D8}" type="parTrans" cxnId="{90B7FAEB-B229-4395-8538-92A5B8123D1C}">
      <dgm:prSet/>
      <dgm:spPr/>
      <dgm:t>
        <a:bodyPr/>
        <a:lstStyle/>
        <a:p>
          <a:endParaRPr lang="ru-RU"/>
        </a:p>
      </dgm:t>
    </dgm:pt>
    <dgm:pt modelId="{00291102-A057-429A-9EDB-65D950735C4C}" type="sibTrans" cxnId="{90B7FAEB-B229-4395-8538-92A5B8123D1C}">
      <dgm:prSet/>
      <dgm:spPr/>
      <dgm:t>
        <a:bodyPr/>
        <a:lstStyle/>
        <a:p>
          <a:endParaRPr lang="ru-RU"/>
        </a:p>
      </dgm:t>
    </dgm:pt>
    <dgm:pt modelId="{1FD64FD2-4358-4660-8F87-BD138C078DE6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</a:rPr>
            <a:t>Етап 2 </a:t>
          </a:r>
          <a:endParaRPr lang="ru-RU" sz="2000" dirty="0">
            <a:solidFill>
              <a:schemeClr val="tx1"/>
            </a:solidFill>
          </a:endParaRPr>
        </a:p>
      </dgm:t>
    </dgm:pt>
    <dgm:pt modelId="{6C1D850A-50CB-42A1-9444-573DF112C729}" type="parTrans" cxnId="{FFFE5EB8-E947-404A-AC86-5444E1AB65D9}">
      <dgm:prSet/>
      <dgm:spPr/>
      <dgm:t>
        <a:bodyPr/>
        <a:lstStyle/>
        <a:p>
          <a:endParaRPr lang="ru-RU"/>
        </a:p>
      </dgm:t>
    </dgm:pt>
    <dgm:pt modelId="{DAB1145C-153B-47B6-A994-CA2481964013}" type="sibTrans" cxnId="{FFFE5EB8-E947-404A-AC86-5444E1AB65D9}">
      <dgm:prSet/>
      <dgm:spPr/>
      <dgm:t>
        <a:bodyPr/>
        <a:lstStyle/>
        <a:p>
          <a:endParaRPr lang="ru-RU"/>
        </a:p>
      </dgm:t>
    </dgm:pt>
    <dgm:pt modelId="{E4D66CC0-C882-4B8E-9536-144563838B4C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dirty="0" smtClean="0"/>
            <a:t>Проводиться аналіз фінансово-господарської діяльності компанії і визначається ринкова вартість її акцій.</a:t>
          </a:r>
          <a:endParaRPr lang="ru-RU" sz="1800" dirty="0"/>
        </a:p>
      </dgm:t>
    </dgm:pt>
    <dgm:pt modelId="{88467560-2548-42F9-917D-79FAC778A505}" type="parTrans" cxnId="{E2262E21-A299-4BF0-A3E8-9AD0D2A8060C}">
      <dgm:prSet/>
      <dgm:spPr/>
      <dgm:t>
        <a:bodyPr/>
        <a:lstStyle/>
        <a:p>
          <a:endParaRPr lang="ru-RU"/>
        </a:p>
      </dgm:t>
    </dgm:pt>
    <dgm:pt modelId="{D63CD10A-CACA-4812-9FBF-4FC16FF258F5}" type="sibTrans" cxnId="{E2262E21-A299-4BF0-A3E8-9AD0D2A8060C}">
      <dgm:prSet/>
      <dgm:spPr/>
      <dgm:t>
        <a:bodyPr/>
        <a:lstStyle/>
        <a:p>
          <a:endParaRPr lang="ru-RU"/>
        </a:p>
      </dgm:t>
    </dgm:pt>
    <dgm:pt modelId="{394FCC79-BF54-45EB-970C-BF079330493D}" type="pres">
      <dgm:prSet presAssocID="{C5992779-6FE8-4EF6-9DD4-231BBCEA997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A4B376-6059-41CA-9583-EBD83607FB2C}" type="pres">
      <dgm:prSet presAssocID="{1E687068-C94A-461D-9402-32D5B9D98BAC}" presName="compNode" presStyleCnt="0"/>
      <dgm:spPr/>
    </dgm:pt>
    <dgm:pt modelId="{0F63F5EC-4142-4649-83F3-D055A5ECD411}" type="pres">
      <dgm:prSet presAssocID="{1E687068-C94A-461D-9402-32D5B9D98BAC}" presName="noGeometry" presStyleCnt="0"/>
      <dgm:spPr/>
    </dgm:pt>
    <dgm:pt modelId="{533DE5B8-FEEC-4058-80B7-FF85B44CCE1D}" type="pres">
      <dgm:prSet presAssocID="{1E687068-C94A-461D-9402-32D5B9D98BAC}" presName="childTextVisible" presStyleLbl="bgAccFollowNode1" presStyleIdx="0" presStyleCnt="2" custScaleX="199376" custScaleY="169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74B1D-17E6-4821-9326-039F54841C59}" type="pres">
      <dgm:prSet presAssocID="{1E687068-C94A-461D-9402-32D5B9D98BAC}" presName="childTextHidden" presStyleLbl="bgAccFollowNode1" presStyleIdx="0" presStyleCnt="2"/>
      <dgm:spPr/>
      <dgm:t>
        <a:bodyPr/>
        <a:lstStyle/>
        <a:p>
          <a:endParaRPr lang="ru-RU"/>
        </a:p>
      </dgm:t>
    </dgm:pt>
    <dgm:pt modelId="{51B2AF6B-B0EA-4149-BAE5-207F517A1E2B}" type="pres">
      <dgm:prSet presAssocID="{1E687068-C94A-461D-9402-32D5B9D98BAC}" presName="parentText" presStyleLbl="node1" presStyleIdx="0" presStyleCnt="2" custScaleX="92844" custScaleY="58742" custLinFactNeighborX="-35363" custLinFactNeighborY="12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9B62D-23DB-4CB7-BEFD-EB74046A1EBE}" type="pres">
      <dgm:prSet presAssocID="{1E687068-C94A-461D-9402-32D5B9D98BAC}" presName="aSpace" presStyleCnt="0"/>
      <dgm:spPr/>
    </dgm:pt>
    <dgm:pt modelId="{77DBE866-5A2B-4521-9219-150C54185CAB}" type="pres">
      <dgm:prSet presAssocID="{1FD64FD2-4358-4660-8F87-BD138C078DE6}" presName="compNode" presStyleCnt="0"/>
      <dgm:spPr/>
    </dgm:pt>
    <dgm:pt modelId="{FA3A5613-6CC1-43E5-9CA6-FDC782DCD2AA}" type="pres">
      <dgm:prSet presAssocID="{1FD64FD2-4358-4660-8F87-BD138C078DE6}" presName="noGeometry" presStyleCnt="0"/>
      <dgm:spPr/>
    </dgm:pt>
    <dgm:pt modelId="{1A2B0ECF-1177-4EBD-B7A5-82F5ECA600FC}" type="pres">
      <dgm:prSet presAssocID="{1FD64FD2-4358-4660-8F87-BD138C078DE6}" presName="childTextVisible" presStyleLbl="bgAccFollowNode1" presStyleIdx="1" presStyleCnt="2" custScaleX="162455" custScaleY="177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94000-FB83-4673-A7BA-D2EE2D6B1CB4}" type="pres">
      <dgm:prSet presAssocID="{1FD64FD2-4358-4660-8F87-BD138C078DE6}" presName="childTextHidden" presStyleLbl="bgAccFollowNode1" presStyleIdx="1" presStyleCnt="2"/>
      <dgm:spPr/>
      <dgm:t>
        <a:bodyPr/>
        <a:lstStyle/>
        <a:p>
          <a:endParaRPr lang="ru-RU"/>
        </a:p>
      </dgm:t>
    </dgm:pt>
    <dgm:pt modelId="{07D1DF80-C912-470E-BBCF-295D2E7D602D}" type="pres">
      <dgm:prSet presAssocID="{1FD64FD2-4358-4660-8F87-BD138C078DE6}" presName="parentText" presStyleLbl="node1" presStyleIdx="1" presStyleCnt="2" custScaleX="90105" custScaleY="497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FE5EB8-E947-404A-AC86-5444E1AB65D9}" srcId="{C5992779-6FE8-4EF6-9DD4-231BBCEA9975}" destId="{1FD64FD2-4358-4660-8F87-BD138C078DE6}" srcOrd="1" destOrd="0" parTransId="{6C1D850A-50CB-42A1-9444-573DF112C729}" sibTransId="{DAB1145C-153B-47B6-A994-CA2481964013}"/>
    <dgm:cxn modelId="{CCCC1BC0-E469-47B2-AE89-35680725D86A}" type="presOf" srcId="{1E687068-C94A-461D-9402-32D5B9D98BAC}" destId="{51B2AF6B-B0EA-4149-BAE5-207F517A1E2B}" srcOrd="0" destOrd="0" presId="urn:microsoft.com/office/officeart/2005/8/layout/hProcess6"/>
    <dgm:cxn modelId="{8BCE1EAD-3445-47D7-AC54-23EFB5256991}" type="presOf" srcId="{C5992779-6FE8-4EF6-9DD4-231BBCEA9975}" destId="{394FCC79-BF54-45EB-970C-BF079330493D}" srcOrd="0" destOrd="0" presId="urn:microsoft.com/office/officeart/2005/8/layout/hProcess6"/>
    <dgm:cxn modelId="{610E2028-1773-4185-ABBB-AB1AEC17C07C}" type="presOf" srcId="{1FD64FD2-4358-4660-8F87-BD138C078DE6}" destId="{07D1DF80-C912-470E-BBCF-295D2E7D602D}" srcOrd="0" destOrd="0" presId="urn:microsoft.com/office/officeart/2005/8/layout/hProcess6"/>
    <dgm:cxn modelId="{93F8131D-5A76-4D35-BFDC-1C0EADC42240}" type="presOf" srcId="{5EB3EDA9-3A26-457E-8F6F-16FFDB3F2786}" destId="{DFF74B1D-17E6-4821-9326-039F54841C59}" srcOrd="1" destOrd="0" presId="urn:microsoft.com/office/officeart/2005/8/layout/hProcess6"/>
    <dgm:cxn modelId="{32783B31-8171-47D2-A3A9-EE8EC9E6D280}" type="presOf" srcId="{5EB3EDA9-3A26-457E-8F6F-16FFDB3F2786}" destId="{533DE5B8-FEEC-4058-80B7-FF85B44CCE1D}" srcOrd="0" destOrd="0" presId="urn:microsoft.com/office/officeart/2005/8/layout/hProcess6"/>
    <dgm:cxn modelId="{90B7FAEB-B229-4395-8538-92A5B8123D1C}" srcId="{1E687068-C94A-461D-9402-32D5B9D98BAC}" destId="{5EB3EDA9-3A26-457E-8F6F-16FFDB3F2786}" srcOrd="0" destOrd="0" parTransId="{0E00485D-A8CF-4FB1-A227-01587DE406D8}" sibTransId="{00291102-A057-429A-9EDB-65D950735C4C}"/>
    <dgm:cxn modelId="{E2262E21-A299-4BF0-A3E8-9AD0D2A8060C}" srcId="{1FD64FD2-4358-4660-8F87-BD138C078DE6}" destId="{E4D66CC0-C882-4B8E-9536-144563838B4C}" srcOrd="0" destOrd="0" parTransId="{88467560-2548-42F9-917D-79FAC778A505}" sibTransId="{D63CD10A-CACA-4812-9FBF-4FC16FF258F5}"/>
    <dgm:cxn modelId="{70C8B6BC-0FA5-4A3B-9BA4-30E492E61685}" type="presOf" srcId="{E4D66CC0-C882-4B8E-9536-144563838B4C}" destId="{97994000-FB83-4673-A7BA-D2EE2D6B1CB4}" srcOrd="1" destOrd="0" presId="urn:microsoft.com/office/officeart/2005/8/layout/hProcess6"/>
    <dgm:cxn modelId="{B598F3D4-6258-41AC-88FE-59BE56D07FCB}" type="presOf" srcId="{E4D66CC0-C882-4B8E-9536-144563838B4C}" destId="{1A2B0ECF-1177-4EBD-B7A5-82F5ECA600FC}" srcOrd="0" destOrd="0" presId="urn:microsoft.com/office/officeart/2005/8/layout/hProcess6"/>
    <dgm:cxn modelId="{0AA14B93-0D50-47C3-AC13-A384C8AB6180}" srcId="{C5992779-6FE8-4EF6-9DD4-231BBCEA9975}" destId="{1E687068-C94A-461D-9402-32D5B9D98BAC}" srcOrd="0" destOrd="0" parTransId="{35A5B107-F496-461D-9127-B4A0E6BFB203}" sibTransId="{07FAEAAF-3230-4B70-8C93-993080DAD557}"/>
    <dgm:cxn modelId="{30743042-D056-4A28-88B9-4663A073029E}" type="presParOf" srcId="{394FCC79-BF54-45EB-970C-BF079330493D}" destId="{DFA4B376-6059-41CA-9583-EBD83607FB2C}" srcOrd="0" destOrd="0" presId="urn:microsoft.com/office/officeart/2005/8/layout/hProcess6"/>
    <dgm:cxn modelId="{EE9A11AB-BFE7-4B9B-ACF4-CF2FD634761F}" type="presParOf" srcId="{DFA4B376-6059-41CA-9583-EBD83607FB2C}" destId="{0F63F5EC-4142-4649-83F3-D055A5ECD411}" srcOrd="0" destOrd="0" presId="urn:microsoft.com/office/officeart/2005/8/layout/hProcess6"/>
    <dgm:cxn modelId="{2EFD81E3-D6AB-4019-9967-360740CEF6BD}" type="presParOf" srcId="{DFA4B376-6059-41CA-9583-EBD83607FB2C}" destId="{533DE5B8-FEEC-4058-80B7-FF85B44CCE1D}" srcOrd="1" destOrd="0" presId="urn:microsoft.com/office/officeart/2005/8/layout/hProcess6"/>
    <dgm:cxn modelId="{491F106A-4896-4557-84AB-7B9E1EDB340A}" type="presParOf" srcId="{DFA4B376-6059-41CA-9583-EBD83607FB2C}" destId="{DFF74B1D-17E6-4821-9326-039F54841C59}" srcOrd="2" destOrd="0" presId="urn:microsoft.com/office/officeart/2005/8/layout/hProcess6"/>
    <dgm:cxn modelId="{732250B4-CDA5-45F0-8E24-37360BFBF83E}" type="presParOf" srcId="{DFA4B376-6059-41CA-9583-EBD83607FB2C}" destId="{51B2AF6B-B0EA-4149-BAE5-207F517A1E2B}" srcOrd="3" destOrd="0" presId="urn:microsoft.com/office/officeart/2005/8/layout/hProcess6"/>
    <dgm:cxn modelId="{DDF640F6-D89C-405B-BA06-22F6C58B0CDF}" type="presParOf" srcId="{394FCC79-BF54-45EB-970C-BF079330493D}" destId="{2189B62D-23DB-4CB7-BEFD-EB74046A1EBE}" srcOrd="1" destOrd="0" presId="urn:microsoft.com/office/officeart/2005/8/layout/hProcess6"/>
    <dgm:cxn modelId="{B2432B77-ED1E-4A37-99A1-F6859E53B781}" type="presParOf" srcId="{394FCC79-BF54-45EB-970C-BF079330493D}" destId="{77DBE866-5A2B-4521-9219-150C54185CAB}" srcOrd="2" destOrd="0" presId="urn:microsoft.com/office/officeart/2005/8/layout/hProcess6"/>
    <dgm:cxn modelId="{3529CD15-1D7F-46E4-83B0-51F1CF39C4CC}" type="presParOf" srcId="{77DBE866-5A2B-4521-9219-150C54185CAB}" destId="{FA3A5613-6CC1-43E5-9CA6-FDC782DCD2AA}" srcOrd="0" destOrd="0" presId="urn:microsoft.com/office/officeart/2005/8/layout/hProcess6"/>
    <dgm:cxn modelId="{9A1DF039-7DAB-49D9-AD8B-94FB55C84319}" type="presParOf" srcId="{77DBE866-5A2B-4521-9219-150C54185CAB}" destId="{1A2B0ECF-1177-4EBD-B7A5-82F5ECA600FC}" srcOrd="1" destOrd="0" presId="urn:microsoft.com/office/officeart/2005/8/layout/hProcess6"/>
    <dgm:cxn modelId="{E0C2AC55-C875-4E6C-B844-3C2AC54D318D}" type="presParOf" srcId="{77DBE866-5A2B-4521-9219-150C54185CAB}" destId="{97994000-FB83-4673-A7BA-D2EE2D6B1CB4}" srcOrd="2" destOrd="0" presId="urn:microsoft.com/office/officeart/2005/8/layout/hProcess6"/>
    <dgm:cxn modelId="{64EE3DA1-5415-4389-8657-EAA393F5D2DD}" type="presParOf" srcId="{77DBE866-5A2B-4521-9219-150C54185CAB}" destId="{07D1DF80-C912-470E-BBCF-295D2E7D602D}" srcOrd="3" destOrd="0" presId="urn:microsoft.com/office/officeart/2005/8/layout/hProcess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Ринок акцій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4414" y="357166"/>
            <a:ext cx="692948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/>
              <a:t>Класифікація цін на акції</a:t>
            </a:r>
            <a:endParaRPr lang="ru-RU" sz="4000" b="1" i="1" dirty="0"/>
          </a:p>
        </p:txBody>
      </p:sp>
      <p:cxnSp>
        <p:nvCxnSpPr>
          <p:cNvPr id="24" name="Прямая со стрелкой 23"/>
          <p:cNvCxnSpPr>
            <a:stCxn id="7" idx="2"/>
            <a:endCxn id="10" idx="0"/>
          </p:cNvCxnSpPr>
          <p:nvPr/>
        </p:nvCxnSpPr>
        <p:spPr>
          <a:xfrm rot="5400000">
            <a:off x="2836382" y="-199725"/>
            <a:ext cx="577998" cy="31075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2"/>
            <a:endCxn id="12" idx="0"/>
          </p:cNvCxnSpPr>
          <p:nvPr/>
        </p:nvCxnSpPr>
        <p:spPr>
          <a:xfrm rot="16200000" flipH="1">
            <a:off x="5729620" y="14588"/>
            <a:ext cx="577998" cy="267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7" idx="2"/>
            <a:endCxn id="13" idx="0"/>
          </p:cNvCxnSpPr>
          <p:nvPr/>
        </p:nvCxnSpPr>
        <p:spPr>
          <a:xfrm rot="5400000">
            <a:off x="2086283" y="478936"/>
            <a:ext cx="2006758" cy="3178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7158" y="1643050"/>
            <a:ext cx="24288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номінальна</a:t>
            </a:r>
            <a:endParaRPr lang="ru-RU" sz="2800" b="1" i="1" dirty="0"/>
          </a:p>
        </p:txBody>
      </p:sp>
      <p:cxnSp>
        <p:nvCxnSpPr>
          <p:cNvPr id="31" name="Прямая со стрелкой 30"/>
          <p:cNvCxnSpPr>
            <a:stCxn id="7" idx="2"/>
            <a:endCxn id="15" idx="0"/>
          </p:cNvCxnSpPr>
          <p:nvPr/>
        </p:nvCxnSpPr>
        <p:spPr>
          <a:xfrm rot="5400000">
            <a:off x="3872233" y="1550506"/>
            <a:ext cx="1292378" cy="321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43240" y="2357430"/>
            <a:ext cx="24288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розрахункова</a:t>
            </a:r>
            <a:endParaRPr lang="ru-RU" sz="28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72132" y="3214686"/>
            <a:ext cx="28575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балансова</a:t>
            </a:r>
            <a:endParaRPr lang="ru-RU" sz="2800" b="1" i="1" dirty="0"/>
          </a:p>
        </p:txBody>
      </p:sp>
      <p:cxnSp>
        <p:nvCxnSpPr>
          <p:cNvPr id="60" name="Прямая со стрелкой 59"/>
          <p:cNvCxnSpPr>
            <a:stCxn id="7" idx="2"/>
            <a:endCxn id="14" idx="0"/>
          </p:cNvCxnSpPr>
          <p:nvPr/>
        </p:nvCxnSpPr>
        <p:spPr>
          <a:xfrm rot="16200000" flipH="1">
            <a:off x="4765207" y="979001"/>
            <a:ext cx="2149634" cy="2321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00760" y="1643050"/>
            <a:ext cx="27146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емісійна</a:t>
            </a:r>
            <a:endParaRPr lang="ru-RU" sz="28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3071810"/>
            <a:ext cx="24288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ринкова</a:t>
            </a:r>
            <a:endParaRPr lang="ru-RU" sz="2800" b="1" i="1" dirty="0"/>
          </a:p>
        </p:txBody>
      </p:sp>
      <p:pic>
        <p:nvPicPr>
          <p:cNvPr id="30723" name="Picture 3" descr="Котирування акцій: Цінні папери Ferrexpo впали на 2,3%, МХП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929066"/>
            <a:ext cx="4000528" cy="2672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3786214"/>
          </a:xfrm>
        </p:spPr>
        <p:txBody>
          <a:bodyPr/>
          <a:lstStyle/>
          <a:p>
            <a:r>
              <a:rPr lang="uk-UA" b="1" i="1" dirty="0" smtClean="0"/>
              <a:t>Технічний аналіз </a:t>
            </a:r>
            <a:r>
              <a:rPr lang="uk-UA" dirty="0" smtClean="0"/>
              <a:t>дає змогу виявити ряд стандартних закономірностей, які повторюються і характеризуються певними ознаками. Він базується на тому положенні, що зміну ринкової вартості акцій у майбутньому можна передбачити на основі аналізу  і виявлення тенденцій зміни їх ринкової вартості у минулому і в теперішній час.</a:t>
            </a:r>
            <a:endParaRPr lang="ru-RU" dirty="0" smtClean="0"/>
          </a:p>
        </p:txBody>
      </p:sp>
      <p:pic>
        <p:nvPicPr>
          <p:cNvPr id="31746" name="Picture 2" descr="Технічний аналіз - Brownc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857628"/>
            <a:ext cx="3857652" cy="2586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1928826"/>
          </a:xfrm>
        </p:spPr>
        <p:txBody>
          <a:bodyPr/>
          <a:lstStyle/>
          <a:p>
            <a:r>
              <a:rPr lang="uk-UA" b="1" i="1" dirty="0" smtClean="0"/>
              <a:t>Фундаментальний аналіз </a:t>
            </a:r>
            <a:r>
              <a:rPr lang="uk-UA" dirty="0" smtClean="0"/>
              <a:t>базується на інтерпретації показників діяльності компаній, враховує дію багатьох факторів і має на меті визначення внутрішньої вартості акцій.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397000"/>
          <a:ext cx="850112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4143404"/>
          </a:xfrm>
        </p:spPr>
        <p:txBody>
          <a:bodyPr/>
          <a:lstStyle/>
          <a:p>
            <a:r>
              <a:rPr lang="uk-UA" b="1" i="1" dirty="0" smtClean="0"/>
              <a:t>Значним </a:t>
            </a:r>
            <a:r>
              <a:rPr lang="uk-UA" dirty="0" smtClean="0"/>
              <a:t>вважається такий пакет акцій, при наявності якого акціонер має можливість здійснювати достатньо суттєвий вплив на управління справами емітента. У нього є достатньо великі можливості висувати своїх кандидатів у раду директорів, здійснювати вплив на формування виконавчого органу емітента, на вибір напрямків діяльності емітента.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3796" name="Picture 4" descr="Что такое Контрольный пакет акций и блокирующ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071942"/>
            <a:ext cx="3143272" cy="23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4071966"/>
          </a:xfrm>
        </p:spPr>
        <p:txBody>
          <a:bodyPr/>
          <a:lstStyle/>
          <a:p>
            <a:r>
              <a:rPr lang="uk-UA" b="1" i="1" dirty="0" smtClean="0"/>
              <a:t>Контрольним </a:t>
            </a:r>
            <a:r>
              <a:rPr lang="uk-UA" dirty="0" smtClean="0"/>
              <a:t>пакетом акцій визнається пакет, на основі якого акціонеру належить «50 відсотків + один голос» акцій одного емітента. Усі більш крупні, ніж цей, пакети акцій є контрольними. У реальній же практиці, в залежності від ступеню розосередженості акціонерного капіталу, контрольні пакети акцій можуть містити 20, 25, 30, 40 відсотків акцій одного емітента.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5842" name="Picture 2" descr="Контрольный пакет акций — это ... Что такое контрольный пакет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071942"/>
            <a:ext cx="3143272" cy="232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3929090"/>
          </a:xfrm>
        </p:spPr>
        <p:txBody>
          <a:bodyPr/>
          <a:lstStyle/>
          <a:p>
            <a:r>
              <a:rPr lang="uk-UA" b="1" i="1" dirty="0" smtClean="0"/>
              <a:t>Дивіденд </a:t>
            </a:r>
            <a:r>
              <a:rPr lang="uk-UA" dirty="0" smtClean="0"/>
              <a:t>– це частина прибутку акціонерного товариства, з якої виплачуються доходи акціонерам (готівкою або акціями).</a:t>
            </a:r>
            <a:endParaRPr lang="ru-RU" dirty="0" smtClean="0"/>
          </a:p>
          <a:p>
            <a:r>
              <a:rPr lang="uk-UA" b="1" i="1" dirty="0" smtClean="0"/>
              <a:t>Покриття дивіденду </a:t>
            </a:r>
            <a:r>
              <a:rPr lang="uk-UA" dirty="0" smtClean="0"/>
              <a:t>– це відношення прибутку за рік (після сплати податків, відсотків по облігаціях і дивідендів по привілейованих акціях ) до суми дивідендів, що визначені і підлягають виплаті з цього прибутку.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6866" name="Picture 2" descr="Предварительный дивиден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14752"/>
            <a:ext cx="2766057" cy="2857496"/>
          </a:xfrm>
          <a:prstGeom prst="rect">
            <a:avLst/>
          </a:prstGeom>
          <a:noFill/>
        </p:spPr>
      </p:pic>
      <p:pic>
        <p:nvPicPr>
          <p:cNvPr id="36868" name="Picture 4" descr="Что такое дивиденды простыми словами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000504"/>
            <a:ext cx="2857500" cy="2581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214554"/>
            <a:ext cx="7615262" cy="14716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8000" b="1" i="1" dirty="0" smtClean="0"/>
              <a:t>Дякую за увагу!</a:t>
            </a:r>
            <a:endParaRPr lang="ru-RU" sz="8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2400304"/>
          </a:xfrm>
        </p:spPr>
        <p:txBody>
          <a:bodyPr>
            <a:normAutofit fontScale="85000" lnSpcReduction="10000"/>
          </a:bodyPr>
          <a:lstStyle/>
          <a:p>
            <a:r>
              <a:rPr lang="uk-UA" b="1" i="1" dirty="0" smtClean="0"/>
              <a:t>Акція </a:t>
            </a:r>
            <a:r>
              <a:rPr lang="uk-UA" dirty="0" smtClean="0"/>
              <a:t>- це цінний папір, за яким не визначається термін обігу. Акція засвідчує дольову участь у статутному фонді акціонерного товариства, підтверджує членство у акціонерному товаристві та право на участь в управлінні ним, дає право її власникові на одержання частини прибутку у виді дивіденду, а також на участь у розподілі майна при ліквідації акціонерного товариства.</a:t>
            </a:r>
            <a:endParaRPr lang="ru-RU" dirty="0"/>
          </a:p>
        </p:txBody>
      </p:sp>
      <p:pic>
        <p:nvPicPr>
          <p:cNvPr id="1028" name="Picture 4" descr="Українські цінні папери принесли рекордну суму до бюджету | UA.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357562"/>
            <a:ext cx="4000496" cy="3000372"/>
          </a:xfrm>
          <a:prstGeom prst="rect">
            <a:avLst/>
          </a:prstGeom>
          <a:noFill/>
        </p:spPr>
      </p:pic>
      <p:pic>
        <p:nvPicPr>
          <p:cNvPr id="11266" name="Picture 2" descr="Русско-Бельгийское металлургическое обществоАнтикварные ценные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4172103" cy="3028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015318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 lvl="0"/>
            <a:r>
              <a:rPr lang="uk-UA" sz="2700" dirty="0" smtClean="0"/>
              <a:t>їм належить більше 50% акцій;</a:t>
            </a:r>
          </a:p>
          <a:p>
            <a:pPr lvl="0"/>
            <a:r>
              <a:rPr lang="uk-UA" sz="2700" dirty="0" smtClean="0"/>
              <a:t>їх представник (представники) є в раді директорів;</a:t>
            </a:r>
            <a:endParaRPr lang="ru-RU" sz="2700" dirty="0" smtClean="0"/>
          </a:p>
          <a:p>
            <a:pPr lvl="0"/>
            <a:r>
              <a:rPr lang="uk-UA" sz="2700" dirty="0" smtClean="0"/>
              <a:t>вони самі є директорами акціонерного товариства.</a:t>
            </a:r>
            <a:endParaRPr lang="ru-RU" sz="2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85728"/>
            <a:ext cx="807249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i="1" dirty="0" smtClean="0"/>
              <a:t>Акціонери одержують право контролю за акціонерним товариством і  суттєво впливають на його діяльність, якщо:</a:t>
            </a:r>
            <a:endParaRPr lang="ru-RU" sz="2600" b="1" i="1" dirty="0" smtClean="0"/>
          </a:p>
        </p:txBody>
      </p:sp>
      <p:pic>
        <p:nvPicPr>
          <p:cNvPr id="10242" name="Picture 2" descr="АТ &quot;Херсонобленерг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714752"/>
            <a:ext cx="4762500" cy="281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22"/>
          </a:xfrm>
        </p:spPr>
        <p:txBody>
          <a:bodyPr>
            <a:noAutofit/>
          </a:bodyPr>
          <a:lstStyle/>
          <a:p>
            <a:r>
              <a:rPr lang="uk-UA" sz="3000" i="1" dirty="0" smtClean="0">
                <a:solidFill>
                  <a:schemeClr val="tx1"/>
                </a:solidFill>
                <a:effectLst/>
              </a:rPr>
              <a:t>Акція повинна містити такі реквізити: </a:t>
            </a:r>
            <a:endParaRPr lang="ru-RU" sz="3000" i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143932" cy="5715040"/>
          </a:xfrm>
        </p:spPr>
        <p:txBody>
          <a:bodyPr>
            <a:noAutofit/>
          </a:bodyPr>
          <a:lstStyle/>
          <a:p>
            <a:r>
              <a:rPr lang="uk-UA" sz="2400" dirty="0" smtClean="0"/>
              <a:t>фірмове найменування акціонерного товариства та його місцезнаходження, </a:t>
            </a:r>
          </a:p>
          <a:p>
            <a:r>
              <a:rPr lang="uk-UA" sz="2400" dirty="0" smtClean="0"/>
              <a:t>найменування цінного паперу – </a:t>
            </a:r>
            <a:r>
              <a:rPr lang="uk-UA" sz="2400" dirty="0" err="1" smtClean="0"/>
              <a:t>“акція”</a:t>
            </a:r>
            <a:r>
              <a:rPr lang="uk-UA" sz="2400" dirty="0" smtClean="0"/>
              <a:t>, </a:t>
            </a:r>
          </a:p>
          <a:p>
            <a:r>
              <a:rPr lang="uk-UA" sz="2400" dirty="0" smtClean="0"/>
              <a:t>її порядковий номер, </a:t>
            </a:r>
          </a:p>
          <a:p>
            <a:r>
              <a:rPr lang="uk-UA" sz="2400" dirty="0" smtClean="0"/>
              <a:t>дату випуску,  </a:t>
            </a:r>
          </a:p>
          <a:p>
            <a:r>
              <a:rPr lang="uk-UA" sz="2400" dirty="0" smtClean="0"/>
              <a:t>вид акції та її номінальну вартість, </a:t>
            </a:r>
          </a:p>
          <a:p>
            <a:r>
              <a:rPr lang="uk-UA" sz="2400" dirty="0" smtClean="0"/>
              <a:t>ім’я власника (для іменної акції), </a:t>
            </a:r>
          </a:p>
          <a:p>
            <a:r>
              <a:rPr lang="uk-UA" sz="2400" dirty="0" smtClean="0"/>
              <a:t>розмір статутного фонду акціонерного товариства на день випуску акцій, а також кількість акцій, що випускаються,</a:t>
            </a:r>
          </a:p>
          <a:p>
            <a:r>
              <a:rPr lang="uk-UA" sz="2400" dirty="0" smtClean="0"/>
              <a:t> строк виплати дивідендів, </a:t>
            </a:r>
          </a:p>
          <a:p>
            <a:r>
              <a:rPr lang="uk-UA" sz="2400" dirty="0" smtClean="0"/>
              <a:t>підпис голови правління акціонерного товариства або іншої уповноваженої на це особи, </a:t>
            </a:r>
          </a:p>
          <a:p>
            <a:r>
              <a:rPr lang="uk-UA" sz="2400" dirty="0" smtClean="0"/>
              <a:t>печатку акціонерного товариства.</a:t>
            </a:r>
            <a:endParaRPr lang="ru-RU" sz="2400" dirty="0" smtClean="0"/>
          </a:p>
          <a:p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1670" y="357166"/>
            <a:ext cx="507209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/>
              <a:t>Види акцій</a:t>
            </a:r>
            <a:endParaRPr lang="ru-RU" sz="4000" b="1" i="1" dirty="0"/>
          </a:p>
        </p:txBody>
      </p:sp>
      <p:cxnSp>
        <p:nvCxnSpPr>
          <p:cNvPr id="24" name="Прямая со стрелкой 23"/>
          <p:cNvCxnSpPr>
            <a:stCxn id="7" idx="2"/>
            <a:endCxn id="10" idx="0"/>
          </p:cNvCxnSpPr>
          <p:nvPr/>
        </p:nvCxnSpPr>
        <p:spPr>
          <a:xfrm rot="5400000">
            <a:off x="2800663" y="-164006"/>
            <a:ext cx="577998" cy="3036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2"/>
            <a:endCxn id="12" idx="0"/>
          </p:cNvCxnSpPr>
          <p:nvPr/>
        </p:nvCxnSpPr>
        <p:spPr>
          <a:xfrm rot="16200000" flipH="1">
            <a:off x="5693901" y="-21131"/>
            <a:ext cx="577998" cy="275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7" idx="2"/>
            <a:endCxn id="13" idx="0"/>
          </p:cNvCxnSpPr>
          <p:nvPr/>
        </p:nvCxnSpPr>
        <p:spPr>
          <a:xfrm rot="5400000">
            <a:off x="2943539" y="764688"/>
            <a:ext cx="1363816" cy="1964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7158" y="1643050"/>
            <a:ext cx="24288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іменні</a:t>
            </a:r>
            <a:endParaRPr lang="ru-RU" sz="2800" b="1" i="1" dirty="0"/>
          </a:p>
        </p:txBody>
      </p:sp>
      <p:cxnSp>
        <p:nvCxnSpPr>
          <p:cNvPr id="31" name="Прямая со стрелкой 30"/>
          <p:cNvCxnSpPr>
            <a:stCxn id="7" idx="2"/>
            <a:endCxn id="15" idx="0"/>
          </p:cNvCxnSpPr>
          <p:nvPr/>
        </p:nvCxnSpPr>
        <p:spPr>
          <a:xfrm rot="5400000">
            <a:off x="1979126" y="728969"/>
            <a:ext cx="2292510" cy="2964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7" idx="2"/>
            <a:endCxn id="17" idx="0"/>
          </p:cNvCxnSpPr>
          <p:nvPr/>
        </p:nvCxnSpPr>
        <p:spPr>
          <a:xfrm rot="5400000">
            <a:off x="2336316" y="1943415"/>
            <a:ext cx="3149766" cy="1393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7" idx="2"/>
            <a:endCxn id="19" idx="0"/>
          </p:cNvCxnSpPr>
          <p:nvPr/>
        </p:nvCxnSpPr>
        <p:spPr>
          <a:xfrm rot="5400000">
            <a:off x="1229027" y="1693382"/>
            <a:ext cx="4007022" cy="275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7" idx="2"/>
            <a:endCxn id="20" idx="0"/>
          </p:cNvCxnSpPr>
          <p:nvPr/>
        </p:nvCxnSpPr>
        <p:spPr>
          <a:xfrm rot="5400000">
            <a:off x="1229027" y="2550638"/>
            <a:ext cx="4864278" cy="1893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7" idx="2"/>
            <a:endCxn id="16" idx="0"/>
          </p:cNvCxnSpPr>
          <p:nvPr/>
        </p:nvCxnSpPr>
        <p:spPr>
          <a:xfrm rot="16200000" flipH="1">
            <a:off x="4800926" y="871844"/>
            <a:ext cx="2292510" cy="267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8596" y="3357562"/>
            <a:ext cx="24288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номінальні</a:t>
            </a:r>
            <a:endParaRPr lang="ru-RU" sz="28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00232" y="4214818"/>
            <a:ext cx="24288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вітчизняні</a:t>
            </a:r>
            <a:endParaRPr lang="ru-RU" sz="28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2910" y="5072074"/>
            <a:ext cx="24288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платні</a:t>
            </a:r>
            <a:endParaRPr lang="ru-RU" sz="28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85852" y="5929330"/>
            <a:ext cx="28575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з вільним обігом</a:t>
            </a:r>
            <a:endParaRPr lang="ru-RU" sz="2800" b="1" i="1" dirty="0"/>
          </a:p>
        </p:txBody>
      </p:sp>
      <p:cxnSp>
        <p:nvCxnSpPr>
          <p:cNvPr id="48" name="Прямая со стрелкой 47"/>
          <p:cNvCxnSpPr>
            <a:stCxn id="7" idx="2"/>
            <a:endCxn id="18" idx="0"/>
          </p:cNvCxnSpPr>
          <p:nvPr/>
        </p:nvCxnSpPr>
        <p:spPr>
          <a:xfrm rot="16200000" flipH="1">
            <a:off x="3765075" y="1907695"/>
            <a:ext cx="3149766" cy="1464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7" idx="2"/>
            <a:endCxn id="22" idx="0"/>
          </p:cNvCxnSpPr>
          <p:nvPr/>
        </p:nvCxnSpPr>
        <p:spPr>
          <a:xfrm rot="16200000" flipH="1">
            <a:off x="3979389" y="1693381"/>
            <a:ext cx="4007022" cy="275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7" idx="2"/>
            <a:endCxn id="21" idx="0"/>
          </p:cNvCxnSpPr>
          <p:nvPr/>
        </p:nvCxnSpPr>
        <p:spPr>
          <a:xfrm rot="16200000" flipH="1">
            <a:off x="3104274" y="2568497"/>
            <a:ext cx="4864278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14876" y="5929330"/>
            <a:ext cx="350046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з обмеженим обігом</a:t>
            </a:r>
            <a:endParaRPr lang="ru-RU" sz="28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43636" y="5072074"/>
            <a:ext cx="24288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преміальні</a:t>
            </a:r>
            <a:endParaRPr lang="ru-RU" sz="28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57752" y="4214818"/>
            <a:ext cx="24288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іноземні</a:t>
            </a:r>
            <a:endParaRPr lang="ru-RU" sz="28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57884" y="3357562"/>
            <a:ext cx="28575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err="1" smtClean="0"/>
              <a:t>безномінальні</a:t>
            </a:r>
            <a:endParaRPr lang="ru-RU" sz="28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00562" y="2428868"/>
            <a:ext cx="28575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привілейовані</a:t>
            </a:r>
            <a:endParaRPr lang="ru-RU" sz="2800" b="1" i="1" dirty="0"/>
          </a:p>
        </p:txBody>
      </p:sp>
      <p:cxnSp>
        <p:nvCxnSpPr>
          <p:cNvPr id="60" name="Прямая со стрелкой 59"/>
          <p:cNvCxnSpPr>
            <a:stCxn id="7" idx="2"/>
            <a:endCxn id="14" idx="0"/>
          </p:cNvCxnSpPr>
          <p:nvPr/>
        </p:nvCxnSpPr>
        <p:spPr>
          <a:xfrm rot="16200000" flipH="1">
            <a:off x="4586612" y="1086158"/>
            <a:ext cx="1363816" cy="1321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86446" y="1643050"/>
            <a:ext cx="314327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на пред’явника</a:t>
            </a:r>
            <a:endParaRPr lang="ru-RU" sz="28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28728" y="2428868"/>
            <a:ext cx="24288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прості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714512"/>
          </a:xfrm>
        </p:spPr>
        <p:txBody>
          <a:bodyPr>
            <a:noAutofit/>
          </a:bodyPr>
          <a:lstStyle/>
          <a:p>
            <a:r>
              <a:rPr lang="uk-UA" sz="3200" i="1" dirty="0" smtClean="0">
                <a:solidFill>
                  <a:schemeClr val="tx1"/>
                </a:solidFill>
                <a:effectLst/>
                <a:latin typeface="+mn-lt"/>
              </a:rPr>
              <a:t>В залежності від ступеню ризику і величини доходності акції поділяють на наступні види:</a:t>
            </a:r>
            <a:r>
              <a:rPr lang="ru-RU" sz="3200" i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3200" i="1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3200" i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3114684"/>
          </a:xfrm>
        </p:spPr>
        <p:txBody>
          <a:bodyPr/>
          <a:lstStyle/>
          <a:p>
            <a:r>
              <a:rPr lang="uk-UA" dirty="0" smtClean="0"/>
              <a:t>Акції з «блакитними корінцями»</a:t>
            </a:r>
          </a:p>
          <a:p>
            <a:r>
              <a:rPr lang="uk-UA" dirty="0" smtClean="0"/>
              <a:t>Доходні акції</a:t>
            </a:r>
          </a:p>
          <a:p>
            <a:r>
              <a:rPr lang="uk-UA" dirty="0" smtClean="0"/>
              <a:t>Акції росту</a:t>
            </a:r>
          </a:p>
          <a:p>
            <a:r>
              <a:rPr lang="uk-UA" dirty="0" smtClean="0"/>
              <a:t>Циклічні акції</a:t>
            </a:r>
          </a:p>
          <a:p>
            <a:r>
              <a:rPr lang="uk-UA" dirty="0" smtClean="0"/>
              <a:t>Спекулятивні акції</a:t>
            </a:r>
          </a:p>
          <a:p>
            <a:endParaRPr lang="ru-RU" dirty="0"/>
          </a:p>
        </p:txBody>
      </p:sp>
      <p:pic>
        <p:nvPicPr>
          <p:cNvPr id="25602" name="Picture 2" descr="Що таке акції, їх види, характеристики та як на них зароби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429000"/>
            <a:ext cx="4429156" cy="273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32" y="1"/>
          <a:ext cx="9144032" cy="687550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572032"/>
                <a:gridCol w="4572000"/>
              </a:tblGrid>
              <a:tr h="433590">
                <a:tc gridSpan="2">
                  <a:txBody>
                    <a:bodyPr/>
                    <a:lstStyle/>
                    <a:p>
                      <a:pPr algn="ctr"/>
                      <a:r>
                        <a:rPr lang="uk-UA" sz="2200" b="1" i="0" dirty="0" smtClean="0">
                          <a:solidFill>
                            <a:schemeClr val="tx1"/>
                          </a:solidFill>
                        </a:rPr>
                        <a:t>ПРАВА</a:t>
                      </a:r>
                      <a:r>
                        <a:rPr lang="uk-UA" sz="2200" b="1" i="0" baseline="0" dirty="0" smtClean="0">
                          <a:solidFill>
                            <a:schemeClr val="tx1"/>
                          </a:solidFill>
                        </a:rPr>
                        <a:t> АКЦІОНЕРА</a:t>
                      </a:r>
                      <a:endParaRPr lang="ru-RU" sz="2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620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dirty="0" smtClean="0"/>
                        <a:t>майнові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dirty="0" smtClean="0"/>
                        <a:t>немайнові</a:t>
                      </a:r>
                      <a:endParaRPr lang="ru-RU" sz="2000" b="1" i="1" dirty="0"/>
                    </a:p>
                  </a:txBody>
                  <a:tcPr/>
                </a:tc>
              </a:tr>
              <a:tr h="712327">
                <a:tc>
                  <a:txBody>
                    <a:bodyPr/>
                    <a:lstStyle/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право на отримання доходу у вигляді дивіденду;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право на участь в управлінні справами емітента;</a:t>
                      </a:r>
                      <a:endParaRPr lang="ru-RU" sz="2000" dirty="0"/>
                    </a:p>
                  </a:txBody>
                  <a:tcPr/>
                </a:tc>
              </a:tr>
              <a:tr h="1951157">
                <a:tc>
                  <a:txBody>
                    <a:bodyPr/>
                    <a:lstStyle/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право на отримання частини майна акціонерного товариства, його грошових засобів, цінних паперів, майнових прав, які залишаються у нього після розрахунків із бюджетом і кредиторами;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право на отримання регулярних звітів емітента, що стосуються результатів його господарської діяльності і фінансового;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31742">
                <a:tc>
                  <a:txBody>
                    <a:bodyPr/>
                    <a:lstStyle/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право на отримання за пільговою ціною акцій нового випуску або інших цінних паперів, що випускаються в подальшому емітентом;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право на висунення кандидатур у виборні керівні органи емітента;</a:t>
                      </a:r>
                      <a:endParaRPr lang="ru-RU" sz="2000" dirty="0"/>
                    </a:p>
                  </a:txBody>
                  <a:tcPr/>
                </a:tc>
              </a:tr>
              <a:tr h="712327">
                <a:tc>
                  <a:txBody>
                    <a:bodyPr/>
                    <a:lstStyle/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право на отримання за пільговою ціною товарів і послуг емітента;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право голосу на загальних зборах акціонерів; </a:t>
                      </a:r>
                      <a:endParaRPr lang="ru-RU" sz="2000" dirty="0"/>
                    </a:p>
                  </a:txBody>
                  <a:tcPr/>
                </a:tc>
              </a:tr>
              <a:tr h="1331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право на обмежену відповідальність у межах дольової участі за зобов’язаннями емітента.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право на внесення пропозицій відносно господарської діяльності емітента;.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uk-UA" sz="4000" i="1" dirty="0" smtClean="0">
                <a:solidFill>
                  <a:schemeClr val="tx1"/>
                </a:solidFill>
                <a:effectLst/>
                <a:latin typeface="+mn-lt"/>
              </a:rPr>
              <a:t>Права емітента:</a:t>
            </a:r>
            <a:endParaRPr lang="ru-RU" sz="4000" i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429156"/>
          </a:xfrm>
        </p:spPr>
        <p:txBody>
          <a:bodyPr>
            <a:normAutofit/>
          </a:bodyPr>
          <a:lstStyle/>
          <a:p>
            <a:r>
              <a:rPr lang="uk-UA" sz="2600" dirty="0" smtClean="0"/>
              <a:t>право на вимогу інформації, яку акціонер зобов’язаний повідомляти відповідно до вимог статуту; </a:t>
            </a:r>
          </a:p>
          <a:p>
            <a:r>
              <a:rPr lang="uk-UA" sz="2600" dirty="0" smtClean="0"/>
              <a:t>право на визначення напрямків господарської діяльності; </a:t>
            </a:r>
          </a:p>
          <a:p>
            <a:r>
              <a:rPr lang="uk-UA" sz="2600" dirty="0" smtClean="0"/>
              <a:t>право на </a:t>
            </a:r>
            <a:r>
              <a:rPr lang="uk-UA" sz="2600" dirty="0" err="1" smtClean="0"/>
              <a:t>заключення</a:t>
            </a:r>
            <a:r>
              <a:rPr lang="uk-UA" sz="2600" dirty="0" smtClean="0"/>
              <a:t> контрактів від свого імені; </a:t>
            </a:r>
          </a:p>
          <a:p>
            <a:r>
              <a:rPr lang="uk-UA" sz="2600" dirty="0" smtClean="0"/>
              <a:t>право відповідати за своїми зобов’язаннями і не відповідати за зобов’язаннями акціонера та ін.</a:t>
            </a:r>
            <a:endParaRPr lang="ru-RU" sz="2600" dirty="0" smtClean="0"/>
          </a:p>
          <a:p>
            <a:endParaRPr lang="ru-RU" sz="2600" dirty="0"/>
          </a:p>
        </p:txBody>
      </p:sp>
      <p:pic>
        <p:nvPicPr>
          <p:cNvPr id="27650" name="Picture 2" descr="Эмитент это простыми слов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643446"/>
            <a:ext cx="3496271" cy="1928802"/>
          </a:xfrm>
          <a:prstGeom prst="rect">
            <a:avLst/>
          </a:prstGeom>
          <a:noFill/>
        </p:spPr>
      </p:pic>
      <p:pic>
        <p:nvPicPr>
          <p:cNvPr id="27652" name="Picture 4" descr="Cash illustration, Money , Money transparent background PNG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500570"/>
            <a:ext cx="2071678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"/>
          <a:ext cx="9144000" cy="6857996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4572000"/>
                <a:gridCol w="4572000"/>
              </a:tblGrid>
              <a:tr h="793227"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b="1" i="0" dirty="0" smtClean="0">
                          <a:solidFill>
                            <a:schemeClr val="tx1"/>
                          </a:solidFill>
                        </a:rPr>
                        <a:t>ОБОВ’ЯЗКИ УЧАСНИКІВ</a:t>
                      </a:r>
                      <a:endParaRPr lang="ru-RU" sz="28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137">
                <a:tc>
                  <a:txBody>
                    <a:bodyPr/>
                    <a:lstStyle/>
                    <a:p>
                      <a:pPr algn="ctr"/>
                      <a:r>
                        <a:rPr kumimoji="0" lang="uk-UA" sz="23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акціонер зобов’язаний:</a:t>
                      </a:r>
                      <a:endParaRPr lang="ru-RU" sz="23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300" b="1" i="1" dirty="0" smtClean="0">
                          <a:solidFill>
                            <a:schemeClr val="tx1"/>
                          </a:solidFill>
                        </a:rPr>
                        <a:t>емітент зобов’язаний:</a:t>
                      </a:r>
                      <a:endParaRPr lang="ru-RU" sz="23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89883">
                <a:tc>
                  <a:txBody>
                    <a:bodyPr/>
                    <a:lstStyle/>
                    <a:p>
                      <a:r>
                        <a:rPr kumimoji="0" lang="uk-UA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своєчасно сплатити вартість придбаних акцій;</a:t>
                      </a:r>
                      <a:endParaRPr lang="ru-RU" sz="2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щорічно проводити збори акціонерів;</a:t>
                      </a:r>
                      <a:endParaRPr lang="ru-RU" sz="2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16323">
                <a:tc>
                  <a:txBody>
                    <a:bodyPr/>
                    <a:lstStyle/>
                    <a:p>
                      <a:r>
                        <a:rPr kumimoji="0" lang="uk-UA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надавати емітенту інформацію, що заноситься в книгу реєстрації іменних акцій;</a:t>
                      </a:r>
                      <a:endParaRPr lang="ru-RU" sz="2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подавати акціонерам щорічні звіти про результати господарської діяльності і фінансовий стан; </a:t>
                      </a:r>
                      <a:endParaRPr lang="ru-RU" sz="2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29213">
                <a:tc>
                  <a:txBody>
                    <a:bodyPr/>
                    <a:lstStyle/>
                    <a:p>
                      <a:r>
                        <a:rPr kumimoji="0" lang="uk-UA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доводити до відома емітента інформацію про придбання п’яти і більше відсотків випущених ним акцій та ін.</a:t>
                      </a:r>
                      <a:endParaRPr lang="ru-RU" sz="2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виплачувати дивіденди в строки, передбачені умовами випуску акцій;</a:t>
                      </a:r>
                      <a:endParaRPr lang="ru-RU" sz="2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29213">
                <a:tc>
                  <a:txBody>
                    <a:bodyPr/>
                    <a:lstStyle/>
                    <a:p>
                      <a:endParaRPr lang="ru-RU" sz="23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повідомляти акціонерам матеріально значиму інформацію та ін.</a:t>
                      </a:r>
                      <a:endParaRPr kumimoji="0" lang="ru-RU" sz="2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448</TotalTime>
  <Words>778</Words>
  <PresentationFormat>Экран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Ринок акцій</vt:lpstr>
      <vt:lpstr>Слайд 2</vt:lpstr>
      <vt:lpstr>Слайд 3</vt:lpstr>
      <vt:lpstr>Акція повинна містити такі реквізити: </vt:lpstr>
      <vt:lpstr>Слайд 5</vt:lpstr>
      <vt:lpstr>В залежності від ступеню ризику і величини доходності акції поділяють на наступні види: </vt:lpstr>
      <vt:lpstr>Слайд 7</vt:lpstr>
      <vt:lpstr>Права емітента: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Страхування від нещасних випадків</dc:title>
  <dc:creator>Пользователь</dc:creator>
  <cp:lastModifiedBy>Windows 7</cp:lastModifiedBy>
  <cp:revision>50</cp:revision>
  <dcterms:created xsi:type="dcterms:W3CDTF">2020-04-02T13:28:33Z</dcterms:created>
  <dcterms:modified xsi:type="dcterms:W3CDTF">2021-01-22T07:23:26Z</dcterms:modified>
</cp:coreProperties>
</file>