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3" r:id="rId6"/>
    <p:sldId id="262" r:id="rId7"/>
    <p:sldId id="264" r:id="rId8"/>
    <p:sldId id="265" r:id="rId9"/>
    <p:sldId id="267"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E18CC6DC-1BD8-4E5B-800D-4DCB5B0B8F0C}" type="datetimeFigureOut">
              <a:rPr lang="ru-RU" smtClean="0"/>
              <a:t>27.09.2022</a:t>
            </a:fld>
            <a:endParaRPr lang="ru-R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RU"/>
          </a:p>
        </p:txBody>
      </p:sp>
      <p:sp>
        <p:nvSpPr>
          <p:cNvPr id="6" name="Slide Number Placeholder 5"/>
          <p:cNvSpPr>
            <a:spLocks noGrp="1"/>
          </p:cNvSpPr>
          <p:nvPr>
            <p:ph type="sldNum" sz="quarter" idx="12"/>
          </p:nvPr>
        </p:nvSpPr>
        <p:spPr>
          <a:xfrm>
            <a:off x="10469880" y="320040"/>
            <a:ext cx="914400" cy="320040"/>
          </a:xfrm>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2444061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8CC6DC-1BD8-4E5B-800D-4DCB5B0B8F0C}"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3668504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804672" y="320040"/>
            <a:ext cx="3657600" cy="320040"/>
          </a:xfrm>
        </p:spPr>
        <p:txBody>
          <a:bodyPr/>
          <a:lstStyle/>
          <a:p>
            <a:fld id="{E18CC6DC-1BD8-4E5B-800D-4DCB5B0B8F0C}" type="datetimeFigureOut">
              <a:rPr lang="ru-RU" smtClean="0"/>
              <a:t>27.09.2022</a:t>
            </a:fld>
            <a:endParaRPr lang="ru-RU"/>
          </a:p>
        </p:txBody>
      </p:sp>
      <p:sp>
        <p:nvSpPr>
          <p:cNvPr id="5" name="Footer Placeholder 4"/>
          <p:cNvSpPr>
            <a:spLocks noGrp="1"/>
          </p:cNvSpPr>
          <p:nvPr>
            <p:ph type="ftr" sz="quarter" idx="11"/>
          </p:nvPr>
        </p:nvSpPr>
        <p:spPr>
          <a:xfrm>
            <a:off x="804672" y="6227064"/>
            <a:ext cx="10588752" cy="320040"/>
          </a:xfrm>
        </p:spPr>
        <p:txBody>
          <a:bodyPr/>
          <a:lstStyle/>
          <a:p>
            <a:endParaRPr lang="ru-RU"/>
          </a:p>
        </p:txBody>
      </p:sp>
      <p:sp>
        <p:nvSpPr>
          <p:cNvPr id="6" name="Slide Number Placeholder 5"/>
          <p:cNvSpPr>
            <a:spLocks noGrp="1"/>
          </p:cNvSpPr>
          <p:nvPr>
            <p:ph type="sldNum" sz="quarter" idx="12"/>
          </p:nvPr>
        </p:nvSpPr>
        <p:spPr>
          <a:xfrm>
            <a:off x="10469880" y="320040"/>
            <a:ext cx="914400" cy="320040"/>
          </a:xfrm>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297895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8CC6DC-1BD8-4E5B-800D-4DCB5B0B8F0C}"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113916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04672" y="320040"/>
            <a:ext cx="3657600" cy="320040"/>
          </a:xfrm>
        </p:spPr>
        <p:txBody>
          <a:bodyPr/>
          <a:lstStyle/>
          <a:p>
            <a:fld id="{E18CC6DC-1BD8-4E5B-800D-4DCB5B0B8F0C}" type="datetimeFigureOut">
              <a:rPr lang="ru-RU" smtClean="0"/>
              <a:t>27.09.2022</a:t>
            </a:fld>
            <a:endParaRPr lang="ru-R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ru-RU"/>
          </a:p>
        </p:txBody>
      </p:sp>
      <p:sp>
        <p:nvSpPr>
          <p:cNvPr id="6" name="Slide Number Placeholder 5"/>
          <p:cNvSpPr>
            <a:spLocks noGrp="1"/>
          </p:cNvSpPr>
          <p:nvPr>
            <p:ph type="sldNum" sz="quarter" idx="12"/>
          </p:nvPr>
        </p:nvSpPr>
        <p:spPr>
          <a:xfrm>
            <a:off x="10469880" y="320040"/>
            <a:ext cx="914400" cy="320040"/>
          </a:xfrm>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187818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a:xfrm>
            <a:off x="804672" y="320040"/>
            <a:ext cx="3657600" cy="320040"/>
          </a:xfrm>
        </p:spPr>
        <p:txBody>
          <a:bodyPr/>
          <a:lstStyle/>
          <a:p>
            <a:fld id="{E18CC6DC-1BD8-4E5B-800D-4DCB5B0B8F0C}" type="datetimeFigureOut">
              <a:rPr lang="ru-RU" smtClean="0"/>
              <a:t>27.09.2022</a:t>
            </a:fld>
            <a:endParaRPr lang="ru-RU"/>
          </a:p>
        </p:txBody>
      </p:sp>
      <p:sp>
        <p:nvSpPr>
          <p:cNvPr id="6" name="Footer Placeholder 5"/>
          <p:cNvSpPr>
            <a:spLocks noGrp="1"/>
          </p:cNvSpPr>
          <p:nvPr>
            <p:ph type="ftr" sz="quarter" idx="11"/>
          </p:nvPr>
        </p:nvSpPr>
        <p:spPr>
          <a:xfrm>
            <a:off x="804672" y="6227064"/>
            <a:ext cx="10588752" cy="320040"/>
          </a:xfrm>
        </p:spPr>
        <p:txBody>
          <a:bodyPr/>
          <a:lstStyle/>
          <a:p>
            <a:endParaRPr lang="ru-RU"/>
          </a:p>
        </p:txBody>
      </p:sp>
      <p:sp>
        <p:nvSpPr>
          <p:cNvPr id="7" name="Slide Number Placeholder 6"/>
          <p:cNvSpPr>
            <a:spLocks noGrp="1"/>
          </p:cNvSpPr>
          <p:nvPr>
            <p:ph type="sldNum" sz="quarter" idx="12"/>
          </p:nvPr>
        </p:nvSpPr>
        <p:spPr>
          <a:xfrm>
            <a:off x="10469880" y="320040"/>
            <a:ext cx="914400" cy="320040"/>
          </a:xfrm>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325099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125305" y="1488985"/>
            <a:ext cx="6264350" cy="169685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118447" y="4351687"/>
            <a:ext cx="6265588" cy="17040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a:xfrm>
            <a:off x="804672" y="320040"/>
            <a:ext cx="3657600" cy="320040"/>
          </a:xfrm>
        </p:spPr>
        <p:txBody>
          <a:bodyPr/>
          <a:lstStyle/>
          <a:p>
            <a:fld id="{E18CC6DC-1BD8-4E5B-800D-4DCB5B0B8F0C}" type="datetimeFigureOut">
              <a:rPr lang="ru-RU" smtClean="0"/>
              <a:t>27.09.2022</a:t>
            </a:fld>
            <a:endParaRPr lang="ru-RU"/>
          </a:p>
        </p:txBody>
      </p:sp>
      <p:sp>
        <p:nvSpPr>
          <p:cNvPr id="8" name="Footer Placeholder 7"/>
          <p:cNvSpPr>
            <a:spLocks noGrp="1"/>
          </p:cNvSpPr>
          <p:nvPr>
            <p:ph type="ftr" sz="quarter" idx="11"/>
          </p:nvPr>
        </p:nvSpPr>
        <p:spPr>
          <a:xfrm>
            <a:off x="804672" y="6227064"/>
            <a:ext cx="10588752" cy="320040"/>
          </a:xfrm>
        </p:spPr>
        <p:txBody>
          <a:bodyPr/>
          <a:lstStyle/>
          <a:p>
            <a:endParaRPr lang="ru-RU"/>
          </a:p>
        </p:txBody>
      </p:sp>
      <p:sp>
        <p:nvSpPr>
          <p:cNvPr id="9" name="Slide Number Placeholder 8"/>
          <p:cNvSpPr>
            <a:spLocks noGrp="1"/>
          </p:cNvSpPr>
          <p:nvPr>
            <p:ph type="sldNum" sz="quarter" idx="12"/>
          </p:nvPr>
        </p:nvSpPr>
        <p:spPr>
          <a:xfrm>
            <a:off x="10469880" y="320040"/>
            <a:ext cx="914400" cy="320040"/>
          </a:xfrm>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50575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8CC6DC-1BD8-4E5B-800D-4DCB5B0B8F0C}" type="datetimeFigureOut">
              <a:rPr lang="ru-RU" smtClean="0"/>
              <a:t>27.09.2022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237721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E18CC6DC-1BD8-4E5B-800D-4DCB5B0B8F0C}" type="datetimeFigureOut">
              <a:rPr lang="ru-RU" smtClean="0"/>
              <a:t>27.09.2022</a:t>
            </a:fld>
            <a:endParaRPr lang="ru-RU"/>
          </a:p>
        </p:txBody>
      </p:sp>
      <p:sp>
        <p:nvSpPr>
          <p:cNvPr id="3" name="Footer Placeholder 2"/>
          <p:cNvSpPr>
            <a:spLocks noGrp="1"/>
          </p:cNvSpPr>
          <p:nvPr>
            <p:ph type="ftr" sz="quarter" idx="11"/>
          </p:nvPr>
        </p:nvSpPr>
        <p:spPr>
          <a:xfrm>
            <a:off x="804672" y="6227064"/>
            <a:ext cx="10588752" cy="320040"/>
          </a:xfrm>
        </p:spPr>
        <p:txBody>
          <a:bodyPr/>
          <a:lstStyle/>
          <a:p>
            <a:endParaRPr lang="ru-RU"/>
          </a:p>
        </p:txBody>
      </p:sp>
      <p:sp>
        <p:nvSpPr>
          <p:cNvPr id="4" name="Slide Number Placeholder 3"/>
          <p:cNvSpPr>
            <a:spLocks noGrp="1"/>
          </p:cNvSpPr>
          <p:nvPr>
            <p:ph type="sldNum" sz="quarter" idx="12"/>
          </p:nvPr>
        </p:nvSpPr>
        <p:spPr>
          <a:xfrm>
            <a:off x="10469880" y="320040"/>
            <a:ext cx="914400" cy="320040"/>
          </a:xfrm>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1853816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8CC6DC-1BD8-4E5B-800D-4DCB5B0B8F0C}" type="datetimeFigureOut">
              <a:rPr lang="ru-RU" smtClean="0"/>
              <a:t>27.09.2022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320663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804672" y="320040"/>
            <a:ext cx="3657600" cy="320040"/>
          </a:xfrm>
        </p:spPr>
        <p:txBody>
          <a:bodyPr/>
          <a:lstStyle/>
          <a:p>
            <a:fld id="{E18CC6DC-1BD8-4E5B-800D-4DCB5B0B8F0C}" type="datetimeFigureOut">
              <a:rPr lang="ru-RU" smtClean="0"/>
              <a:t>27.09.2022</a:t>
            </a:fld>
            <a:endParaRPr lang="ru-RU"/>
          </a:p>
        </p:txBody>
      </p:sp>
      <p:sp>
        <p:nvSpPr>
          <p:cNvPr id="6" name="Footer Placeholder 5"/>
          <p:cNvSpPr>
            <a:spLocks noGrp="1"/>
          </p:cNvSpPr>
          <p:nvPr>
            <p:ph type="ftr" sz="quarter" idx="11"/>
          </p:nvPr>
        </p:nvSpPr>
        <p:spPr>
          <a:xfrm>
            <a:off x="804672" y="6227064"/>
            <a:ext cx="5942203" cy="320040"/>
          </a:xfrm>
        </p:spPr>
        <p:txBody>
          <a:bodyPr/>
          <a:lstStyle/>
          <a:p>
            <a:endParaRPr lang="ru-RU"/>
          </a:p>
        </p:txBody>
      </p:sp>
      <p:sp>
        <p:nvSpPr>
          <p:cNvPr id="7" name="Slide Number Placeholder 6"/>
          <p:cNvSpPr>
            <a:spLocks noGrp="1"/>
          </p:cNvSpPr>
          <p:nvPr>
            <p:ph type="sldNum" sz="quarter" idx="12"/>
          </p:nvPr>
        </p:nvSpPr>
        <p:spPr>
          <a:xfrm>
            <a:off x="5828377" y="320040"/>
            <a:ext cx="914400" cy="320040"/>
          </a:xfrm>
        </p:spPr>
        <p:txBody>
          <a:bodyPr/>
          <a:lstStyle/>
          <a:p>
            <a:fld id="{D8811BD5-8D11-4C65-AD86-139E110CEAB6}" type="slidenum">
              <a:rPr lang="ru-RU" smtClean="0"/>
              <a:t>‹#›</a:t>
            </a:fld>
            <a:endParaRPr lang="ru-RU"/>
          </a:p>
        </p:txBody>
      </p:sp>
    </p:spTree>
    <p:extLst>
      <p:ext uri="{BB962C8B-B14F-4D97-AF65-F5344CB8AC3E}">
        <p14:creationId xmlns:p14="http://schemas.microsoft.com/office/powerpoint/2010/main" val="156058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E18CC6DC-1BD8-4E5B-800D-4DCB5B0B8F0C}" type="datetimeFigureOut">
              <a:rPr lang="ru-RU" smtClean="0"/>
              <a:t>27.09.2022</a:t>
            </a:fld>
            <a:endParaRPr lang="ru-RU"/>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8811BD5-8D11-4C65-AD86-139E110CEAB6}" type="slidenum">
              <a:rPr lang="ru-RU" smtClean="0"/>
              <a:t>‹#›</a:t>
            </a:fld>
            <a:endParaRPr lang="ru-RU"/>
          </a:p>
        </p:txBody>
      </p:sp>
    </p:spTree>
    <p:extLst>
      <p:ext uri="{BB962C8B-B14F-4D97-AF65-F5344CB8AC3E}">
        <p14:creationId xmlns:p14="http://schemas.microsoft.com/office/powerpoint/2010/main" val="2284052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9236" y="1226635"/>
            <a:ext cx="8679915" cy="635620"/>
          </a:xfrm>
        </p:spPr>
        <p:txBody>
          <a:bodyPr>
            <a:normAutofit fontScale="90000"/>
          </a:bodyPr>
          <a:lstStyle/>
          <a:p>
            <a:r>
              <a:rPr lang="uk-UA" dirty="0" smtClean="0"/>
              <a:t>ЛЕКЦІЯ 4</a:t>
            </a:r>
            <a:endParaRPr lang="ru-RU" dirty="0"/>
          </a:p>
        </p:txBody>
      </p:sp>
      <p:sp>
        <p:nvSpPr>
          <p:cNvPr id="3" name="Подзаголовок 2"/>
          <p:cNvSpPr>
            <a:spLocks noGrp="1"/>
          </p:cNvSpPr>
          <p:nvPr>
            <p:ph type="subTitle" idx="1"/>
          </p:nvPr>
        </p:nvSpPr>
        <p:spPr>
          <a:xfrm>
            <a:off x="1759237" y="2062976"/>
            <a:ext cx="8673427" cy="3165877"/>
          </a:xfrm>
        </p:spPr>
        <p:txBody>
          <a:bodyPr/>
          <a:lstStyle/>
          <a:p>
            <a:endParaRPr lang="uk-UA" b="1" u="sng" dirty="0" smtClean="0"/>
          </a:p>
          <a:p>
            <a:r>
              <a:rPr lang="uk-UA" sz="4000" b="1" u="sng" dirty="0" smtClean="0"/>
              <a:t>Роль </a:t>
            </a:r>
            <a:r>
              <a:rPr lang="uk-UA" sz="4000" b="1" u="sng" dirty="0"/>
              <a:t>природно-лікувальних факторів у розвитку курортів</a:t>
            </a:r>
            <a:endParaRPr lang="ru-RU" sz="4000" dirty="0"/>
          </a:p>
          <a:p>
            <a:endParaRPr lang="ru-RU" dirty="0"/>
          </a:p>
        </p:txBody>
      </p:sp>
    </p:spTree>
    <p:extLst>
      <p:ext uri="{BB962C8B-B14F-4D97-AF65-F5344CB8AC3E}">
        <p14:creationId xmlns:p14="http://schemas.microsoft.com/office/powerpoint/2010/main" val="3939335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В залежності від розміщення курорти розрізняють </a:t>
            </a:r>
            <a:r>
              <a:rPr lang="uk-UA" dirty="0" smtClean="0"/>
              <a:t>:</a:t>
            </a:r>
            <a:endParaRPr lang="ru-RU" dirty="0"/>
          </a:p>
        </p:txBody>
      </p:sp>
      <p:sp>
        <p:nvSpPr>
          <p:cNvPr id="3" name="Объект 2"/>
          <p:cNvSpPr>
            <a:spLocks noGrp="1"/>
          </p:cNvSpPr>
          <p:nvPr>
            <p:ph idx="1"/>
          </p:nvPr>
        </p:nvSpPr>
        <p:spPr/>
        <p:txBody>
          <a:bodyPr/>
          <a:lstStyle/>
          <a:p>
            <a:r>
              <a:rPr lang="uk-UA" dirty="0" smtClean="0"/>
              <a:t>за </a:t>
            </a:r>
            <a:r>
              <a:rPr lang="uk-UA" dirty="0"/>
              <a:t>височиною - рівнинні та горні; </a:t>
            </a:r>
            <a:endParaRPr lang="uk-UA" dirty="0" smtClean="0"/>
          </a:p>
          <a:p>
            <a:r>
              <a:rPr lang="uk-UA" dirty="0"/>
              <a:t>з</a:t>
            </a:r>
            <a:r>
              <a:rPr lang="uk-UA" dirty="0" smtClean="0"/>
              <a:t>а близькістю </a:t>
            </a:r>
            <a:r>
              <a:rPr lang="uk-UA" dirty="0"/>
              <a:t>до води - приморські, озерні, </a:t>
            </a:r>
            <a:r>
              <a:rPr lang="uk-UA" dirty="0" smtClean="0"/>
              <a:t>річні;</a:t>
            </a:r>
          </a:p>
          <a:p>
            <a:r>
              <a:rPr lang="uk-UA" dirty="0"/>
              <a:t>з</a:t>
            </a:r>
            <a:r>
              <a:rPr lang="uk-UA" dirty="0" smtClean="0"/>
              <a:t>а рослинною зоною </a:t>
            </a:r>
            <a:r>
              <a:rPr lang="uk-UA" dirty="0"/>
              <a:t>- лісні та степові.</a:t>
            </a:r>
            <a:endParaRPr lang="ru-RU" dirty="0"/>
          </a:p>
          <a:p>
            <a:endParaRPr lang="ru-RU" dirty="0"/>
          </a:p>
        </p:txBody>
      </p:sp>
    </p:spTree>
    <p:extLst>
      <p:ext uri="{BB962C8B-B14F-4D97-AF65-F5344CB8AC3E}">
        <p14:creationId xmlns:p14="http://schemas.microsoft.com/office/powerpoint/2010/main" val="3041971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216" y="1248937"/>
            <a:ext cx="5490224" cy="602165"/>
          </a:xfrm>
        </p:spPr>
        <p:txBody>
          <a:bodyPr>
            <a:normAutofit fontScale="90000"/>
          </a:bodyPr>
          <a:lstStyle/>
          <a:p>
            <a:r>
              <a:rPr lang="uk-UA" dirty="0" smtClean="0"/>
              <a:t>БІОКЛІМАТ</a:t>
            </a:r>
            <a:endParaRPr lang="ru-RU" dirty="0"/>
          </a:p>
        </p:txBody>
      </p:sp>
      <p:sp>
        <p:nvSpPr>
          <p:cNvPr id="3" name="Текст 2"/>
          <p:cNvSpPr>
            <a:spLocks noGrp="1"/>
          </p:cNvSpPr>
          <p:nvPr>
            <p:ph type="body" idx="1"/>
          </p:nvPr>
        </p:nvSpPr>
        <p:spPr>
          <a:xfrm>
            <a:off x="3344215" y="2107580"/>
            <a:ext cx="5490223" cy="3123041"/>
          </a:xfrm>
        </p:spPr>
        <p:txBody>
          <a:bodyPr/>
          <a:lstStyle/>
          <a:p>
            <a:endParaRPr lang="uk-UA" dirty="0" smtClean="0"/>
          </a:p>
          <a:p>
            <a:r>
              <a:rPr lang="uk-UA" dirty="0" smtClean="0"/>
              <a:t>Біокліматичні </a:t>
            </a:r>
            <a:r>
              <a:rPr lang="uk-UA" dirty="0"/>
              <a:t>параметри характеризують комплексний вплив повітряних мас (їх температуру, вологість, швидкість вітру, атмосферний тиск) на організм людини.</a:t>
            </a:r>
            <a:endParaRPr lang="ru-RU" dirty="0"/>
          </a:p>
          <a:p>
            <a:endParaRPr lang="ru-RU" dirty="0"/>
          </a:p>
        </p:txBody>
      </p:sp>
    </p:spTree>
    <p:extLst>
      <p:ext uri="{BB962C8B-B14F-4D97-AF65-F5344CB8AC3E}">
        <p14:creationId xmlns:p14="http://schemas.microsoft.com/office/powerpoint/2010/main" val="4238358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a:t>В</a:t>
            </a:r>
            <a:r>
              <a:rPr lang="uk-UA" sz="2800" dirty="0" smtClean="0"/>
              <a:t>плив </a:t>
            </a:r>
            <a:r>
              <a:rPr lang="uk-UA" sz="2800" dirty="0"/>
              <a:t>параметрів </a:t>
            </a:r>
            <a:r>
              <a:rPr lang="uk-UA" sz="2800" dirty="0" err="1"/>
              <a:t>біоклімату</a:t>
            </a:r>
            <a:r>
              <a:rPr lang="uk-UA" sz="2800" dirty="0"/>
              <a:t> оцінюється за трьома категоріями:</a:t>
            </a:r>
            <a:r>
              <a:rPr lang="ru-RU" sz="2800" dirty="0"/>
              <a:t/>
            </a:r>
            <a:br>
              <a:rPr lang="ru-RU" sz="2800" dirty="0"/>
            </a:br>
            <a:endParaRPr lang="ru-RU" sz="2800" dirty="0"/>
          </a:p>
        </p:txBody>
      </p:sp>
      <p:sp>
        <p:nvSpPr>
          <p:cNvPr id="3" name="Объект 2"/>
          <p:cNvSpPr>
            <a:spLocks noGrp="1"/>
          </p:cNvSpPr>
          <p:nvPr>
            <p:ph idx="1"/>
          </p:nvPr>
        </p:nvSpPr>
        <p:spPr/>
        <p:txBody>
          <a:bodyPr/>
          <a:lstStyle/>
          <a:p>
            <a:pPr lvl="0"/>
            <a:r>
              <a:rPr lang="uk-UA" dirty="0"/>
              <a:t>- умови, сприятливі для всіх відпочиваючих, в тому числі для ослаблених гострими захворюваннями;</a:t>
            </a:r>
            <a:endParaRPr lang="ru-RU" dirty="0"/>
          </a:p>
          <a:p>
            <a:pPr lvl="0"/>
            <a:r>
              <a:rPr lang="uk-UA" dirty="0"/>
              <a:t>- тренувальні умови, достатньо комфортні для здоров'я людей;</a:t>
            </a:r>
            <a:endParaRPr lang="ru-RU" dirty="0"/>
          </a:p>
          <a:p>
            <a:pPr lvl="0"/>
            <a:r>
              <a:rPr lang="uk-UA" dirty="0"/>
              <a:t>- дратівливі умови, які є несприятливими для відпочинку та лікування всіх категорій відпочиваючих.</a:t>
            </a:r>
            <a:endParaRPr lang="ru-RU" dirty="0"/>
          </a:p>
          <a:p>
            <a:endParaRPr lang="ru-RU" dirty="0"/>
          </a:p>
        </p:txBody>
      </p:sp>
    </p:spTree>
    <p:extLst>
      <p:ext uri="{BB962C8B-B14F-4D97-AF65-F5344CB8AC3E}">
        <p14:creationId xmlns:p14="http://schemas.microsoft.com/office/powerpoint/2010/main" val="1902226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До позитивних факторів </a:t>
            </a:r>
            <a:r>
              <a:rPr lang="uk-UA" dirty="0" err="1"/>
              <a:t>біоклімату</a:t>
            </a:r>
            <a:r>
              <a:rPr lang="uk-UA" dirty="0"/>
              <a:t> відносяться:</a:t>
            </a:r>
            <a:r>
              <a:rPr lang="ru-RU" dirty="0"/>
              <a:t/>
            </a:r>
            <a:br>
              <a:rPr lang="ru-RU" dirty="0"/>
            </a:br>
            <a:endParaRPr lang="ru-RU" dirty="0"/>
          </a:p>
        </p:txBody>
      </p:sp>
      <p:sp>
        <p:nvSpPr>
          <p:cNvPr id="3" name="Объект 2"/>
          <p:cNvSpPr>
            <a:spLocks noGrp="1"/>
          </p:cNvSpPr>
          <p:nvPr>
            <p:ph idx="1"/>
          </p:nvPr>
        </p:nvSpPr>
        <p:spPr/>
        <p:txBody>
          <a:bodyPr/>
          <a:lstStyle/>
          <a:p>
            <a:pPr lvl="0"/>
            <a:r>
              <a:rPr lang="uk-UA" dirty="0"/>
              <a:t>- подовжений інсоляційний режим;</a:t>
            </a:r>
            <a:endParaRPr lang="ru-RU" dirty="0"/>
          </a:p>
          <a:p>
            <a:pPr lvl="0"/>
            <a:r>
              <a:rPr lang="uk-UA" dirty="0"/>
              <a:t>- сприятливі термічний, вологостійкий та вітровий режими, які дозволяють організувати загальні та спеціальні види аеротерапії;</a:t>
            </a:r>
            <a:endParaRPr lang="ru-RU" dirty="0"/>
          </a:p>
          <a:p>
            <a:pPr lvl="0"/>
            <a:r>
              <a:rPr lang="uk-UA" dirty="0"/>
              <a:t>- подовжений купальний період та подовжений сніжний покрив.</a:t>
            </a:r>
            <a:endParaRPr lang="ru-RU" dirty="0"/>
          </a:p>
          <a:p>
            <a:endParaRPr lang="ru-RU" dirty="0"/>
          </a:p>
        </p:txBody>
      </p:sp>
    </p:spTree>
    <p:extLst>
      <p:ext uri="{BB962C8B-B14F-4D97-AF65-F5344CB8AC3E}">
        <p14:creationId xmlns:p14="http://schemas.microsoft.com/office/powerpoint/2010/main" val="333600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Оптимальним вважається урівноваження сприятливих погодних умов для літніх та зимових видів рекреації. </a:t>
            </a:r>
            <a:endParaRPr lang="uk-UA" dirty="0" smtClean="0"/>
          </a:p>
          <a:p>
            <a:r>
              <a:rPr lang="uk-UA" dirty="0" smtClean="0"/>
              <a:t>Інтегральна </a:t>
            </a:r>
            <a:r>
              <a:rPr lang="uk-UA" dirty="0"/>
              <a:t>оцінка параметрів </a:t>
            </a:r>
            <a:r>
              <a:rPr lang="uk-UA" dirty="0" err="1"/>
              <a:t>біоклімату</a:t>
            </a:r>
            <a:r>
              <a:rPr lang="uk-UA" dirty="0"/>
              <a:t> за сезонами року називається </a:t>
            </a:r>
            <a:r>
              <a:rPr lang="uk-UA" i="1" u="sng" dirty="0"/>
              <a:t>біокліматичним потенціалом місцевості</a:t>
            </a:r>
            <a:r>
              <a:rPr lang="uk-UA" dirty="0"/>
              <a:t>, який дозволяє проводити зонування території регіону.</a:t>
            </a:r>
            <a:endParaRPr lang="ru-RU" dirty="0"/>
          </a:p>
          <a:p>
            <a:endParaRPr lang="ru-RU" dirty="0"/>
          </a:p>
        </p:txBody>
      </p:sp>
    </p:spTree>
    <p:extLst>
      <p:ext uri="{BB962C8B-B14F-4D97-AF65-F5344CB8AC3E}">
        <p14:creationId xmlns:p14="http://schemas.microsoft.com/office/powerpoint/2010/main" val="1799619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Кліматичний фактор є наявним у кожному санаторію та повинен враховуватися у лікувальній практиці. В кліматичних санаторіях він є основним. В бальнеологічних, </a:t>
            </a:r>
            <a:r>
              <a:rPr lang="uk-UA" dirty="0" err="1"/>
              <a:t>грязевих</a:t>
            </a:r>
            <a:r>
              <a:rPr lang="uk-UA" dirty="0"/>
              <a:t> санаторіях </a:t>
            </a:r>
            <a:r>
              <a:rPr lang="uk-UA" dirty="0" err="1"/>
              <a:t>біоклімат</a:t>
            </a:r>
            <a:r>
              <a:rPr lang="uk-UA" dirty="0"/>
              <a:t> використовують в кліматотерапії (повітряні, сонячні ванни, лікувальне купання, прогулянки, сон на повітрі) та входять в обов'язковий курс лікування.</a:t>
            </a:r>
            <a:endParaRPr lang="ru-RU" dirty="0"/>
          </a:p>
          <a:p>
            <a:endParaRPr lang="ru-RU" dirty="0"/>
          </a:p>
        </p:txBody>
      </p:sp>
    </p:spTree>
    <p:extLst>
      <p:ext uri="{BB962C8B-B14F-4D97-AF65-F5344CB8AC3E}">
        <p14:creationId xmlns:p14="http://schemas.microsoft.com/office/powerpoint/2010/main" val="2415652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216" y="1226634"/>
            <a:ext cx="5490224" cy="646771"/>
          </a:xfrm>
        </p:spPr>
        <p:txBody>
          <a:bodyPr>
            <a:noAutofit/>
          </a:bodyPr>
          <a:lstStyle/>
          <a:p>
            <a:r>
              <a:rPr lang="uk-UA" sz="3200" dirty="0" smtClean="0"/>
              <a:t>ГІДРОМІНЕРАЛЬНІ РЕСУРСИ</a:t>
            </a:r>
            <a:endParaRPr lang="ru-RU" sz="3200" dirty="0"/>
          </a:p>
        </p:txBody>
      </p:sp>
      <p:sp>
        <p:nvSpPr>
          <p:cNvPr id="3" name="Текст 2"/>
          <p:cNvSpPr>
            <a:spLocks noGrp="1"/>
          </p:cNvSpPr>
          <p:nvPr>
            <p:ph type="body" idx="1"/>
          </p:nvPr>
        </p:nvSpPr>
        <p:spPr>
          <a:xfrm>
            <a:off x="3344215" y="2074127"/>
            <a:ext cx="5490223" cy="3156494"/>
          </a:xfrm>
        </p:spPr>
        <p:txBody>
          <a:bodyPr/>
          <a:lstStyle/>
          <a:p>
            <a:endParaRPr lang="uk-UA" dirty="0" smtClean="0"/>
          </a:p>
          <a:p>
            <a:r>
              <a:rPr lang="uk-UA" dirty="0" smtClean="0"/>
              <a:t>До </a:t>
            </a:r>
            <a:r>
              <a:rPr lang="uk-UA" dirty="0"/>
              <a:t>гідромінеральних ресурсів відносяться мінеральні води та лікувальні грязі.</a:t>
            </a:r>
            <a:endParaRPr lang="ru-RU" dirty="0"/>
          </a:p>
          <a:p>
            <a:endParaRPr lang="ru-RU" dirty="0"/>
          </a:p>
        </p:txBody>
      </p:sp>
    </p:spTree>
    <p:extLst>
      <p:ext uri="{BB962C8B-B14F-4D97-AF65-F5344CB8AC3E}">
        <p14:creationId xmlns:p14="http://schemas.microsoft.com/office/powerpoint/2010/main" val="981612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216" y="1226634"/>
            <a:ext cx="5490224" cy="613317"/>
          </a:xfrm>
        </p:spPr>
        <p:txBody>
          <a:bodyPr>
            <a:normAutofit fontScale="90000"/>
          </a:bodyPr>
          <a:lstStyle/>
          <a:p>
            <a:r>
              <a:rPr lang="uk-UA" dirty="0" smtClean="0"/>
              <a:t>МІНЕРАЛЬНІ ВОДИ</a:t>
            </a:r>
            <a:endParaRPr lang="ru-RU" dirty="0"/>
          </a:p>
        </p:txBody>
      </p:sp>
      <p:sp>
        <p:nvSpPr>
          <p:cNvPr id="3" name="Текст 2"/>
          <p:cNvSpPr>
            <a:spLocks noGrp="1"/>
          </p:cNvSpPr>
          <p:nvPr>
            <p:ph type="body" idx="1"/>
          </p:nvPr>
        </p:nvSpPr>
        <p:spPr>
          <a:xfrm>
            <a:off x="3344215" y="2062976"/>
            <a:ext cx="5490223" cy="3167645"/>
          </a:xfrm>
        </p:spPr>
        <p:txBody>
          <a:bodyPr/>
          <a:lstStyle/>
          <a:p>
            <a:endParaRPr lang="uk-UA" dirty="0" smtClean="0"/>
          </a:p>
          <a:p>
            <a:r>
              <a:rPr lang="uk-UA" dirty="0" smtClean="0"/>
              <a:t>Це </a:t>
            </a:r>
            <a:r>
              <a:rPr lang="uk-UA" dirty="0"/>
              <a:t>складні розчини, в яких компоненти знаходяться у вигляді іонів, </a:t>
            </a:r>
            <a:r>
              <a:rPr lang="uk-UA" dirty="0" err="1"/>
              <a:t>недіссоціїрованих</a:t>
            </a:r>
            <a:r>
              <a:rPr lang="uk-UA" dirty="0"/>
              <a:t> молекул, колоїдних частинок та розчинних газів</a:t>
            </a:r>
            <a:r>
              <a:rPr lang="uk-UA" dirty="0" smtClean="0"/>
              <a:t>.</a:t>
            </a:r>
          </a:p>
          <a:p>
            <a:r>
              <a:rPr lang="uk-UA" dirty="0"/>
              <a:t>Вони містять речовини, які містяться в організмі людини, їх лікувальні властивості полягають у встановленні рівноваги.</a:t>
            </a:r>
            <a:endParaRPr lang="ru-RU" dirty="0"/>
          </a:p>
          <a:p>
            <a:r>
              <a:rPr lang="uk-UA" dirty="0" smtClean="0"/>
              <a:t> </a:t>
            </a:r>
            <a:endParaRPr lang="ru-RU" dirty="0"/>
          </a:p>
        </p:txBody>
      </p:sp>
    </p:spTree>
    <p:extLst>
      <p:ext uri="{BB962C8B-B14F-4D97-AF65-F5344CB8AC3E}">
        <p14:creationId xmlns:p14="http://schemas.microsoft.com/office/powerpoint/2010/main" val="2636454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Хімічний склад мінеральних вод точно відомий і його можна створити у лабораторних умовах. Але дія таких вод не є лікувальною.</a:t>
            </a:r>
            <a:endParaRPr lang="ru-RU" dirty="0"/>
          </a:p>
          <a:p>
            <a:endParaRPr lang="ru-RU" dirty="0"/>
          </a:p>
        </p:txBody>
      </p:sp>
    </p:spTree>
    <p:extLst>
      <p:ext uri="{BB962C8B-B14F-4D97-AF65-F5344CB8AC3E}">
        <p14:creationId xmlns:p14="http://schemas.microsoft.com/office/powerpoint/2010/main" val="272383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dirty="0"/>
              <a:t>Мінеральні води розрізняють </a:t>
            </a:r>
            <a:r>
              <a:rPr lang="uk-UA" sz="3600" dirty="0" smtClean="0"/>
              <a:t>за:</a:t>
            </a:r>
            <a:endParaRPr lang="ru-RU" sz="3600" dirty="0"/>
          </a:p>
        </p:txBody>
      </p:sp>
      <p:sp>
        <p:nvSpPr>
          <p:cNvPr id="3" name="Объект 2"/>
          <p:cNvSpPr>
            <a:spLocks noGrp="1"/>
          </p:cNvSpPr>
          <p:nvPr>
            <p:ph idx="1"/>
          </p:nvPr>
        </p:nvSpPr>
        <p:spPr/>
        <p:txBody>
          <a:bodyPr/>
          <a:lstStyle/>
          <a:p>
            <a:r>
              <a:rPr lang="uk-UA" dirty="0"/>
              <a:t>складом, </a:t>
            </a:r>
            <a:endParaRPr lang="uk-UA" dirty="0" smtClean="0"/>
          </a:p>
          <a:p>
            <a:r>
              <a:rPr lang="uk-UA" dirty="0" smtClean="0"/>
              <a:t>ступенем </a:t>
            </a:r>
            <a:r>
              <a:rPr lang="uk-UA" dirty="0"/>
              <a:t>мінералізації, </a:t>
            </a:r>
            <a:endParaRPr lang="uk-UA" dirty="0" smtClean="0"/>
          </a:p>
          <a:p>
            <a:r>
              <a:rPr lang="uk-UA" dirty="0" smtClean="0"/>
              <a:t>температурою</a:t>
            </a:r>
            <a:r>
              <a:rPr lang="uk-UA" dirty="0"/>
              <a:t>, </a:t>
            </a:r>
            <a:endParaRPr lang="uk-UA" dirty="0" smtClean="0"/>
          </a:p>
          <a:p>
            <a:r>
              <a:rPr lang="uk-UA" dirty="0" smtClean="0"/>
              <a:t>кислотно-лужною </a:t>
            </a:r>
            <a:r>
              <a:rPr lang="uk-UA" dirty="0"/>
              <a:t>реакцією. </a:t>
            </a:r>
            <a:endParaRPr lang="uk-UA" dirty="0" smtClean="0"/>
          </a:p>
          <a:p>
            <a:endParaRPr lang="uk-UA" dirty="0"/>
          </a:p>
          <a:p>
            <a:endParaRPr lang="ru-RU" dirty="0"/>
          </a:p>
        </p:txBody>
      </p:sp>
    </p:spTree>
    <p:extLst>
      <p:ext uri="{BB962C8B-B14F-4D97-AF65-F5344CB8AC3E}">
        <p14:creationId xmlns:p14="http://schemas.microsoft.com/office/powerpoint/2010/main" val="3196146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1800" dirty="0"/>
              <a:t>Курортне лікування засновано на використанні природних лікувальних факторів у поєднанні з фізико-терапевтичними та медикаментозними методами. </a:t>
            </a:r>
            <a:r>
              <a:rPr lang="uk-UA" sz="1800" dirty="0" smtClean="0"/>
              <a:t/>
            </a:r>
            <a:br>
              <a:rPr lang="uk-UA" sz="1800" dirty="0" smtClean="0"/>
            </a:br>
            <a:r>
              <a:rPr lang="uk-UA" sz="1800" dirty="0"/>
              <a:t/>
            </a:r>
            <a:br>
              <a:rPr lang="uk-UA" sz="1800" dirty="0"/>
            </a:br>
            <a:r>
              <a:rPr lang="uk-UA" sz="1800" dirty="0" smtClean="0"/>
              <a:t>До </a:t>
            </a:r>
            <a:r>
              <a:rPr lang="uk-UA" sz="1800" dirty="0"/>
              <a:t>природних ресурсів відносять </a:t>
            </a:r>
            <a:r>
              <a:rPr lang="uk-UA" sz="1800" dirty="0" smtClean="0"/>
              <a:t>:</a:t>
            </a:r>
            <a:endParaRPr lang="ru-RU" sz="1800" dirty="0"/>
          </a:p>
        </p:txBody>
      </p:sp>
      <p:sp>
        <p:nvSpPr>
          <p:cNvPr id="3" name="Объект 2"/>
          <p:cNvSpPr>
            <a:spLocks noGrp="1"/>
          </p:cNvSpPr>
          <p:nvPr>
            <p:ph idx="1"/>
          </p:nvPr>
        </p:nvSpPr>
        <p:spPr/>
        <p:txBody>
          <a:bodyPr/>
          <a:lstStyle/>
          <a:p>
            <a:r>
              <a:rPr lang="uk-UA" dirty="0"/>
              <a:t>ландшафт, </a:t>
            </a:r>
            <a:endParaRPr lang="uk-UA" dirty="0" smtClean="0"/>
          </a:p>
          <a:p>
            <a:r>
              <a:rPr lang="uk-UA" dirty="0" err="1" smtClean="0"/>
              <a:t>біоклімат</a:t>
            </a:r>
            <a:r>
              <a:rPr lang="uk-UA" dirty="0"/>
              <a:t>, </a:t>
            </a:r>
            <a:endParaRPr lang="uk-UA" dirty="0" smtClean="0"/>
          </a:p>
          <a:p>
            <a:r>
              <a:rPr lang="uk-UA" dirty="0" smtClean="0"/>
              <a:t>мінеральні </a:t>
            </a:r>
            <a:r>
              <a:rPr lang="uk-UA" dirty="0"/>
              <a:t>води, </a:t>
            </a:r>
            <a:endParaRPr lang="uk-UA" dirty="0" smtClean="0"/>
          </a:p>
          <a:p>
            <a:r>
              <a:rPr lang="uk-UA" dirty="0" smtClean="0"/>
              <a:t>лікувальні </a:t>
            </a:r>
            <a:r>
              <a:rPr lang="uk-UA" dirty="0"/>
              <a:t>грязі.</a:t>
            </a:r>
            <a:endParaRPr lang="ru-RU" dirty="0"/>
          </a:p>
          <a:p>
            <a:endParaRPr lang="ru-RU" dirty="0"/>
          </a:p>
        </p:txBody>
      </p:sp>
    </p:spTree>
    <p:extLst>
      <p:ext uri="{BB962C8B-B14F-4D97-AF65-F5344CB8AC3E}">
        <p14:creationId xmlns:p14="http://schemas.microsoft.com/office/powerpoint/2010/main" val="4052842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Також мінеральні води у своєму складі містять біологічно активні </a:t>
            </a:r>
            <a:r>
              <a:rPr lang="uk-UA" dirty="0" err="1"/>
              <a:t>мікрокомпоненти</a:t>
            </a:r>
            <a:r>
              <a:rPr lang="uk-UA" dirty="0"/>
              <a:t>: залізо, миш'як, йод, бром, бор та ін.</a:t>
            </a:r>
            <a:endParaRPr lang="ru-RU" dirty="0"/>
          </a:p>
          <a:p>
            <a:endParaRPr lang="ru-RU" dirty="0"/>
          </a:p>
        </p:txBody>
      </p:sp>
    </p:spTree>
    <p:extLst>
      <p:ext uri="{BB962C8B-B14F-4D97-AF65-F5344CB8AC3E}">
        <p14:creationId xmlns:p14="http://schemas.microsoft.com/office/powerpoint/2010/main" val="132432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За температурою мінеральні води ділять </a:t>
            </a:r>
            <a:r>
              <a:rPr lang="uk-UA" dirty="0" smtClean="0"/>
              <a:t>на:</a:t>
            </a:r>
            <a:endParaRPr lang="ru-RU" dirty="0"/>
          </a:p>
        </p:txBody>
      </p:sp>
      <p:sp>
        <p:nvSpPr>
          <p:cNvPr id="3" name="Объект 2"/>
          <p:cNvSpPr>
            <a:spLocks noGrp="1"/>
          </p:cNvSpPr>
          <p:nvPr>
            <p:ph idx="1"/>
          </p:nvPr>
        </p:nvSpPr>
        <p:spPr/>
        <p:txBody>
          <a:bodyPr/>
          <a:lstStyle/>
          <a:p>
            <a:r>
              <a:rPr lang="uk-UA" dirty="0" smtClean="0"/>
              <a:t>Холодні;</a:t>
            </a:r>
          </a:p>
          <a:p>
            <a:r>
              <a:rPr lang="uk-UA" dirty="0" smtClean="0"/>
              <a:t>Теплі;</a:t>
            </a:r>
          </a:p>
          <a:p>
            <a:r>
              <a:rPr lang="uk-UA" dirty="0" smtClean="0"/>
              <a:t>Гарячі (або термальні);</a:t>
            </a:r>
          </a:p>
          <a:p>
            <a:r>
              <a:rPr lang="uk-UA" dirty="0"/>
              <a:t>Д</a:t>
            </a:r>
            <a:r>
              <a:rPr lang="uk-UA" dirty="0" smtClean="0"/>
              <a:t>уже гарячі (або </a:t>
            </a:r>
            <a:r>
              <a:rPr lang="uk-UA" dirty="0" err="1" smtClean="0"/>
              <a:t>високотермальні</a:t>
            </a:r>
            <a:r>
              <a:rPr lang="uk-UA" dirty="0" smtClean="0"/>
              <a:t>).</a:t>
            </a:r>
            <a:endParaRPr lang="ru-RU" dirty="0"/>
          </a:p>
          <a:p>
            <a:endParaRPr lang="ru-RU" dirty="0"/>
          </a:p>
        </p:txBody>
      </p:sp>
    </p:spTree>
    <p:extLst>
      <p:ext uri="{BB962C8B-B14F-4D97-AF65-F5344CB8AC3E}">
        <p14:creationId xmlns:p14="http://schemas.microsoft.com/office/powerpoint/2010/main" val="1046719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216" y="1226634"/>
            <a:ext cx="5490224" cy="613317"/>
          </a:xfrm>
        </p:spPr>
        <p:txBody>
          <a:bodyPr>
            <a:noAutofit/>
          </a:bodyPr>
          <a:lstStyle/>
          <a:p>
            <a:r>
              <a:rPr lang="uk-UA" sz="3200" dirty="0" smtClean="0"/>
              <a:t>ЛІКУВАЛЬНІ ГРЯЗІ (ПЕЛОЇДИ)</a:t>
            </a:r>
            <a:endParaRPr lang="ru-RU" sz="3200" dirty="0"/>
          </a:p>
        </p:txBody>
      </p:sp>
      <p:sp>
        <p:nvSpPr>
          <p:cNvPr id="3" name="Текст 2"/>
          <p:cNvSpPr>
            <a:spLocks noGrp="1"/>
          </p:cNvSpPr>
          <p:nvPr>
            <p:ph type="body" idx="1"/>
          </p:nvPr>
        </p:nvSpPr>
        <p:spPr>
          <a:xfrm>
            <a:off x="3344215" y="2074127"/>
            <a:ext cx="5490223" cy="3156494"/>
          </a:xfrm>
        </p:spPr>
        <p:txBody>
          <a:bodyPr/>
          <a:lstStyle/>
          <a:p>
            <a:endParaRPr lang="uk-UA" dirty="0" smtClean="0"/>
          </a:p>
          <a:p>
            <a:r>
              <a:rPr lang="uk-UA" dirty="0" smtClean="0"/>
              <a:t>Це </a:t>
            </a:r>
            <a:r>
              <a:rPr lang="uk-UA" dirty="0"/>
              <a:t>пластичні маси, які складаються з органічних та мінеральних речовин. </a:t>
            </a:r>
            <a:endParaRPr lang="uk-UA" dirty="0" smtClean="0"/>
          </a:p>
          <a:p>
            <a:endParaRPr lang="uk-UA" dirty="0"/>
          </a:p>
          <a:p>
            <a:r>
              <a:rPr lang="uk-UA" dirty="0"/>
              <a:t>Грязі використовують у підігрітому стані.</a:t>
            </a:r>
            <a:endParaRPr lang="ru-RU" dirty="0"/>
          </a:p>
        </p:txBody>
      </p:sp>
    </p:spTree>
    <p:extLst>
      <p:ext uri="{BB962C8B-B14F-4D97-AF65-F5344CB8AC3E}">
        <p14:creationId xmlns:p14="http://schemas.microsoft.com/office/powerpoint/2010/main" val="220542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Існують 2 основні види лікувальних грязей:</a:t>
            </a:r>
            <a:endParaRPr lang="ru-RU" dirty="0"/>
          </a:p>
        </p:txBody>
      </p:sp>
      <p:sp>
        <p:nvSpPr>
          <p:cNvPr id="3" name="Объект 2"/>
          <p:cNvSpPr>
            <a:spLocks noGrp="1"/>
          </p:cNvSpPr>
          <p:nvPr>
            <p:ph idx="1"/>
          </p:nvPr>
        </p:nvSpPr>
        <p:spPr/>
        <p:txBody>
          <a:bodyPr/>
          <a:lstStyle/>
          <a:p>
            <a:r>
              <a:rPr lang="uk-UA" dirty="0" smtClean="0"/>
              <a:t>Прісноводні грязі (лікувальні </a:t>
            </a:r>
            <a:r>
              <a:rPr lang="uk-UA" dirty="0" err="1" smtClean="0"/>
              <a:t>торфи</a:t>
            </a:r>
            <a:r>
              <a:rPr lang="uk-UA" dirty="0" smtClean="0"/>
              <a:t> та сапропель).</a:t>
            </a:r>
          </a:p>
          <a:p>
            <a:r>
              <a:rPr lang="uk-UA" dirty="0" smtClean="0"/>
              <a:t>Грязі </a:t>
            </a:r>
            <a:r>
              <a:rPr lang="uk-UA" dirty="0"/>
              <a:t>морських заток та солених </a:t>
            </a:r>
            <a:r>
              <a:rPr lang="uk-UA" dirty="0" smtClean="0"/>
              <a:t>озер (</a:t>
            </a:r>
            <a:r>
              <a:rPr lang="uk-UA" dirty="0" err="1" smtClean="0"/>
              <a:t>ілові</a:t>
            </a:r>
            <a:r>
              <a:rPr lang="uk-UA" dirty="0" smtClean="0"/>
              <a:t> </a:t>
            </a:r>
            <a:r>
              <a:rPr lang="uk-UA" dirty="0"/>
              <a:t>сульфідні </a:t>
            </a:r>
            <a:r>
              <a:rPr lang="uk-UA" dirty="0" smtClean="0"/>
              <a:t>грязі).</a:t>
            </a:r>
            <a:endParaRPr lang="ru-RU" dirty="0"/>
          </a:p>
          <a:p>
            <a:endParaRPr lang="ru-RU" dirty="0"/>
          </a:p>
        </p:txBody>
      </p:sp>
    </p:spTree>
    <p:extLst>
      <p:ext uri="{BB962C8B-B14F-4D97-AF65-F5344CB8AC3E}">
        <p14:creationId xmlns:p14="http://schemas.microsoft.com/office/powerpoint/2010/main" val="1850619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216" y="1237786"/>
            <a:ext cx="5490224" cy="602166"/>
          </a:xfrm>
        </p:spPr>
        <p:txBody>
          <a:bodyPr>
            <a:normAutofit/>
          </a:bodyPr>
          <a:lstStyle/>
          <a:p>
            <a:r>
              <a:rPr lang="uk-UA" sz="2800" dirty="0" smtClean="0"/>
              <a:t>Інші природні лікувальні ресурси:</a:t>
            </a:r>
            <a:endParaRPr lang="ru-RU" sz="2800" dirty="0"/>
          </a:p>
        </p:txBody>
      </p:sp>
      <p:sp>
        <p:nvSpPr>
          <p:cNvPr id="3" name="Текст 2"/>
          <p:cNvSpPr>
            <a:spLocks noGrp="1"/>
          </p:cNvSpPr>
          <p:nvPr>
            <p:ph type="body" idx="1"/>
          </p:nvPr>
        </p:nvSpPr>
        <p:spPr>
          <a:xfrm>
            <a:off x="3344215" y="2107580"/>
            <a:ext cx="5490223" cy="3123041"/>
          </a:xfrm>
        </p:spPr>
        <p:txBody>
          <a:bodyPr>
            <a:normAutofit fontScale="92500"/>
          </a:bodyPr>
          <a:lstStyle/>
          <a:p>
            <a:pPr lvl="0"/>
            <a:r>
              <a:rPr lang="uk-UA" dirty="0"/>
              <a:t>- </a:t>
            </a:r>
            <a:r>
              <a:rPr lang="uk-UA" dirty="0" err="1"/>
              <a:t>Г</a:t>
            </a:r>
            <a:r>
              <a:rPr lang="uk-UA" dirty="0" err="1" smtClean="0"/>
              <a:t>алотерапія</a:t>
            </a:r>
            <a:r>
              <a:rPr lang="uk-UA" dirty="0" smtClean="0"/>
              <a:t> (метод лікування в соляних шахтах);</a:t>
            </a:r>
            <a:endParaRPr lang="ru-RU" dirty="0"/>
          </a:p>
          <a:p>
            <a:pPr lvl="0"/>
            <a:r>
              <a:rPr lang="uk-UA" dirty="0"/>
              <a:t>- </a:t>
            </a:r>
            <a:r>
              <a:rPr lang="ru-RU" dirty="0" err="1" smtClean="0"/>
              <a:t>Лікування</a:t>
            </a:r>
            <a:r>
              <a:rPr lang="ru-RU" dirty="0" smtClean="0"/>
              <a:t> </a:t>
            </a:r>
            <a:r>
              <a:rPr lang="ru-RU" dirty="0" err="1"/>
              <a:t>перегрітими</a:t>
            </a:r>
            <a:r>
              <a:rPr lang="ru-RU" dirty="0"/>
              <a:t> газами та </a:t>
            </a:r>
            <a:r>
              <a:rPr lang="ru-RU" dirty="0" err="1"/>
              <a:t>водяними</a:t>
            </a:r>
            <a:r>
              <a:rPr lang="ru-RU" dirty="0"/>
              <a:t> парами, </a:t>
            </a:r>
            <a:r>
              <a:rPr lang="ru-RU" dirty="0" err="1"/>
              <a:t>багатими</a:t>
            </a:r>
            <a:r>
              <a:rPr lang="ru-RU" dirty="0"/>
              <a:t> йодом та бромом</a:t>
            </a:r>
            <a:r>
              <a:rPr lang="uk-UA" dirty="0" smtClean="0"/>
              <a:t>;</a:t>
            </a:r>
            <a:endParaRPr lang="ru-RU" dirty="0"/>
          </a:p>
          <a:p>
            <a:pPr lvl="0"/>
            <a:r>
              <a:rPr lang="uk-UA" dirty="0"/>
              <a:t>- </a:t>
            </a:r>
            <a:r>
              <a:rPr lang="uk-UA" dirty="0" smtClean="0"/>
              <a:t>Кумисолікування (</a:t>
            </a:r>
            <a:r>
              <a:rPr lang="ru-RU" dirty="0" err="1"/>
              <a:t>вживання</a:t>
            </a:r>
            <a:r>
              <a:rPr lang="ru-RU" dirty="0"/>
              <a:t> </a:t>
            </a:r>
            <a:r>
              <a:rPr lang="ru-RU" dirty="0" err="1"/>
              <a:t>кумису</a:t>
            </a:r>
            <a:r>
              <a:rPr lang="ru-RU" dirty="0"/>
              <a:t> в </a:t>
            </a:r>
            <a:r>
              <a:rPr lang="ru-RU" dirty="0" err="1"/>
              <a:t>поєднанні</a:t>
            </a:r>
            <a:r>
              <a:rPr lang="ru-RU" dirty="0"/>
              <a:t> з </a:t>
            </a:r>
            <a:r>
              <a:rPr lang="ru-RU" dirty="0" err="1" smtClean="0"/>
              <a:t>кліматотерапією</a:t>
            </a:r>
            <a:r>
              <a:rPr lang="ru-RU" dirty="0" smtClean="0"/>
              <a:t>)</a:t>
            </a:r>
            <a:r>
              <a:rPr lang="uk-UA" dirty="0" smtClean="0"/>
              <a:t>;</a:t>
            </a:r>
            <a:endParaRPr lang="ru-RU" dirty="0"/>
          </a:p>
          <a:p>
            <a:pPr lvl="0"/>
            <a:r>
              <a:rPr lang="uk-UA" dirty="0"/>
              <a:t>- </a:t>
            </a:r>
            <a:r>
              <a:rPr lang="uk-UA" dirty="0" smtClean="0"/>
              <a:t>Апітерапія (</a:t>
            </a:r>
            <a:r>
              <a:rPr lang="uk-UA" dirty="0"/>
              <a:t>лікування продукцією </a:t>
            </a:r>
            <a:r>
              <a:rPr lang="uk-UA" dirty="0" smtClean="0"/>
              <a:t>бджільництва);</a:t>
            </a:r>
            <a:endParaRPr lang="ru-RU" dirty="0"/>
          </a:p>
          <a:p>
            <a:pPr lvl="0"/>
            <a:r>
              <a:rPr lang="uk-UA" dirty="0"/>
              <a:t>- </a:t>
            </a:r>
            <a:r>
              <a:rPr lang="uk-UA" dirty="0" smtClean="0"/>
              <a:t>Фітотерапія (</a:t>
            </a:r>
            <a:r>
              <a:rPr lang="ru-RU" dirty="0" err="1"/>
              <a:t>лікування</a:t>
            </a:r>
            <a:r>
              <a:rPr lang="ru-RU" dirty="0"/>
              <a:t> за </a:t>
            </a:r>
            <a:r>
              <a:rPr lang="ru-RU" dirty="0" err="1"/>
              <a:t>допомогою</a:t>
            </a:r>
            <a:r>
              <a:rPr lang="ru-RU" dirty="0"/>
              <a:t> </a:t>
            </a:r>
            <a:r>
              <a:rPr lang="ru-RU" dirty="0" err="1"/>
              <a:t>лікарських</a:t>
            </a:r>
            <a:r>
              <a:rPr lang="ru-RU" dirty="0"/>
              <a:t> </a:t>
            </a:r>
            <a:r>
              <a:rPr lang="ru-RU" dirty="0" err="1" smtClean="0"/>
              <a:t>рослин</a:t>
            </a:r>
            <a:r>
              <a:rPr lang="ru-RU" dirty="0" smtClean="0"/>
              <a:t>)</a:t>
            </a:r>
            <a:r>
              <a:rPr lang="uk-UA" dirty="0" smtClean="0"/>
              <a:t>.</a:t>
            </a:r>
            <a:endParaRPr lang="ru-RU" dirty="0"/>
          </a:p>
          <a:p>
            <a:endParaRPr lang="ru-RU" dirty="0"/>
          </a:p>
        </p:txBody>
      </p:sp>
    </p:spTree>
    <p:extLst>
      <p:ext uri="{BB962C8B-B14F-4D97-AF65-F5344CB8AC3E}">
        <p14:creationId xmlns:p14="http://schemas.microsoft.com/office/powerpoint/2010/main" val="2946862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216" y="1248938"/>
            <a:ext cx="5490224" cy="591014"/>
          </a:xfrm>
        </p:spPr>
        <p:txBody>
          <a:bodyPr>
            <a:normAutofit fontScale="90000"/>
          </a:bodyPr>
          <a:lstStyle/>
          <a:p>
            <a:r>
              <a:rPr lang="uk-UA" dirty="0" smtClean="0"/>
              <a:t>ДОМАШНЄ ЗАВДАННЯ:</a:t>
            </a:r>
            <a:endParaRPr lang="ru-RU" dirty="0"/>
          </a:p>
        </p:txBody>
      </p:sp>
      <p:sp>
        <p:nvSpPr>
          <p:cNvPr id="3" name="Текст 2"/>
          <p:cNvSpPr>
            <a:spLocks noGrp="1"/>
          </p:cNvSpPr>
          <p:nvPr>
            <p:ph type="body" idx="1"/>
          </p:nvPr>
        </p:nvSpPr>
        <p:spPr>
          <a:xfrm>
            <a:off x="3344215" y="2062976"/>
            <a:ext cx="5490223" cy="3167645"/>
          </a:xfrm>
        </p:spPr>
        <p:txBody>
          <a:bodyPr/>
          <a:lstStyle/>
          <a:p>
            <a:r>
              <a:rPr lang="uk-UA" sz="1600" dirty="0"/>
              <a:t>Проаналізувати один із видів лікувальної терапії (на вибір):</a:t>
            </a:r>
            <a:endParaRPr lang="ru-RU" sz="1600" dirty="0"/>
          </a:p>
          <a:p>
            <a:pPr lvl="0"/>
            <a:r>
              <a:rPr lang="uk-UA" sz="1600" dirty="0" smtClean="0"/>
              <a:t>1. Визначити </a:t>
            </a:r>
            <a:r>
              <a:rPr lang="uk-UA" sz="1600" dirty="0"/>
              <a:t>поняття обраного виду терапії.</a:t>
            </a:r>
            <a:endParaRPr lang="ru-RU" sz="1600" dirty="0"/>
          </a:p>
          <a:p>
            <a:pPr lvl="0"/>
            <a:r>
              <a:rPr lang="uk-UA" sz="1600" dirty="0" smtClean="0"/>
              <a:t>2. Коротко </a:t>
            </a:r>
            <a:r>
              <a:rPr lang="uk-UA" sz="1600" dirty="0"/>
              <a:t>охарактеризувати (типи, види, особливості дії тощо).</a:t>
            </a:r>
            <a:endParaRPr lang="ru-RU" sz="1600" dirty="0"/>
          </a:p>
          <a:p>
            <a:pPr lvl="0"/>
            <a:r>
              <a:rPr lang="uk-UA" sz="1600" dirty="0" smtClean="0"/>
              <a:t>3. На </a:t>
            </a:r>
            <a:r>
              <a:rPr lang="uk-UA" sz="1600" dirty="0"/>
              <a:t>яких курортах використовується даний вид терапії (назвати конкретних курорт в Україні та за кордоном).</a:t>
            </a:r>
            <a:endParaRPr lang="ru-RU" sz="1600" dirty="0"/>
          </a:p>
          <a:p>
            <a:endParaRPr lang="ru-RU" dirty="0"/>
          </a:p>
        </p:txBody>
      </p:sp>
    </p:spTree>
    <p:extLst>
      <p:ext uri="{BB962C8B-B14F-4D97-AF65-F5344CB8AC3E}">
        <p14:creationId xmlns:p14="http://schemas.microsoft.com/office/powerpoint/2010/main" val="316141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Природно-лікувальні ресурси є державною власністю. Мінеральні води, лікувальні грязі та інші мінеральні лікувальні ресурси розробляються спеціалізованими гідрогеологічними підприємствами та організаціями, які мають на це ліцензію. Об'єми мінеральних ресурсів лімітуються затвердженими по промисловим категоріям запасам та строкам експлуатації. Якість природних лікувальних ресурсів регламентується спеціальним медичним висновком, яке регламентує склад компонентів. Технологія видобування, підготовки та використання природних мінеральних лікувальних ресурсів повинна гарантувати захист родовищ від попереднього знищення та забруднення, втрати лікувальних властивостей.</a:t>
            </a:r>
            <a:endParaRPr lang="ru-RU" dirty="0"/>
          </a:p>
          <a:p>
            <a:endParaRPr lang="ru-RU" dirty="0"/>
          </a:p>
        </p:txBody>
      </p:sp>
    </p:spTree>
    <p:extLst>
      <p:ext uri="{BB962C8B-B14F-4D97-AF65-F5344CB8AC3E}">
        <p14:creationId xmlns:p14="http://schemas.microsoft.com/office/powerpoint/2010/main" val="3372039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uk-UA" dirty="0"/>
              <a:t>Природні лікувальні ресурси використовують на будь-яких курортах: </a:t>
            </a:r>
            <a:endParaRPr lang="uk-UA" dirty="0" smtClean="0"/>
          </a:p>
          <a:p>
            <a:r>
              <a:rPr lang="uk-UA" dirty="0" smtClean="0"/>
              <a:t>кліматичних</a:t>
            </a:r>
            <a:r>
              <a:rPr lang="uk-UA" dirty="0"/>
              <a:t>, </a:t>
            </a:r>
            <a:endParaRPr lang="uk-UA" dirty="0" smtClean="0"/>
          </a:p>
          <a:p>
            <a:r>
              <a:rPr lang="uk-UA" dirty="0" smtClean="0"/>
              <a:t>бальнеологічних</a:t>
            </a:r>
            <a:r>
              <a:rPr lang="uk-UA" dirty="0"/>
              <a:t>, </a:t>
            </a:r>
            <a:endParaRPr lang="uk-UA" dirty="0" smtClean="0"/>
          </a:p>
          <a:p>
            <a:r>
              <a:rPr lang="uk-UA" dirty="0" err="1" smtClean="0"/>
              <a:t>грязевих</a:t>
            </a:r>
            <a:r>
              <a:rPr lang="uk-UA" dirty="0"/>
              <a:t>. </a:t>
            </a:r>
            <a:endParaRPr lang="uk-UA" dirty="0" smtClean="0"/>
          </a:p>
          <a:p>
            <a:pPr marL="0" indent="0">
              <a:buNone/>
            </a:pPr>
            <a:r>
              <a:rPr lang="uk-UA" dirty="0" smtClean="0"/>
              <a:t>Вони </a:t>
            </a:r>
            <a:r>
              <a:rPr lang="uk-UA" dirty="0"/>
              <a:t>є основними при виборі місцевості під курортне будівництво.</a:t>
            </a:r>
            <a:endParaRPr lang="ru-RU" dirty="0"/>
          </a:p>
          <a:p>
            <a:endParaRPr lang="ru-RU" dirty="0"/>
          </a:p>
        </p:txBody>
      </p:sp>
    </p:spTree>
    <p:extLst>
      <p:ext uri="{BB962C8B-B14F-4D97-AF65-F5344CB8AC3E}">
        <p14:creationId xmlns:p14="http://schemas.microsoft.com/office/powerpoint/2010/main" val="2583593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216" y="1237785"/>
            <a:ext cx="5490224" cy="591015"/>
          </a:xfrm>
        </p:spPr>
        <p:txBody>
          <a:bodyPr>
            <a:normAutofit fontScale="90000"/>
          </a:bodyPr>
          <a:lstStyle/>
          <a:p>
            <a:r>
              <a:rPr lang="uk-UA" dirty="0" smtClean="0"/>
              <a:t>ЛАНДШАФТ</a:t>
            </a:r>
            <a:endParaRPr lang="ru-RU" dirty="0"/>
          </a:p>
        </p:txBody>
      </p:sp>
      <p:sp>
        <p:nvSpPr>
          <p:cNvPr id="3" name="Текст 2"/>
          <p:cNvSpPr>
            <a:spLocks noGrp="1"/>
          </p:cNvSpPr>
          <p:nvPr>
            <p:ph type="body" idx="1"/>
          </p:nvPr>
        </p:nvSpPr>
        <p:spPr>
          <a:xfrm>
            <a:off x="3344215" y="2051824"/>
            <a:ext cx="5490223" cy="3178797"/>
          </a:xfrm>
        </p:spPr>
        <p:txBody>
          <a:bodyPr/>
          <a:lstStyle/>
          <a:p>
            <a:endParaRPr lang="uk-UA" dirty="0" smtClean="0"/>
          </a:p>
          <a:p>
            <a:r>
              <a:rPr lang="uk-UA" dirty="0" smtClean="0"/>
              <a:t>Це </a:t>
            </a:r>
            <a:r>
              <a:rPr lang="uk-UA" dirty="0"/>
              <a:t>фізико-географічний комплекс, який характеризує місцевість: її клімат, рельєф, атмосферу, атмосферні явища, рослинний та тваринний світ. </a:t>
            </a:r>
            <a:endParaRPr lang="ru-RU" dirty="0"/>
          </a:p>
        </p:txBody>
      </p:sp>
    </p:spTree>
    <p:extLst>
      <p:ext uri="{BB962C8B-B14F-4D97-AF65-F5344CB8AC3E}">
        <p14:creationId xmlns:p14="http://schemas.microsoft.com/office/powerpoint/2010/main" val="52629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Важливою складовою ландшафту є його привабливість для людини (гори, море, річки, озера, долини, дюни, ліси, поля, будівлі</a:t>
            </a:r>
            <a:r>
              <a:rPr lang="uk-UA" dirty="0" smtClean="0"/>
              <a:t>). У </a:t>
            </a:r>
            <a:r>
              <a:rPr lang="uk-UA" dirty="0"/>
              <a:t>оцінці районів та місцевостей за </a:t>
            </a:r>
            <a:r>
              <a:rPr lang="uk-UA" dirty="0" err="1" smtClean="0"/>
              <a:t>ландшафтно</a:t>
            </a:r>
            <a:r>
              <a:rPr lang="uk-UA" dirty="0" smtClean="0"/>
              <a:t>-кліматичним </a:t>
            </a:r>
            <a:r>
              <a:rPr lang="uk-UA" dirty="0"/>
              <a:t>критерієм важлива повторюваність сприятливих умов для перебування людини на відкритому повітрі без обмежень.</a:t>
            </a:r>
            <a:endParaRPr lang="ru-RU" dirty="0"/>
          </a:p>
          <a:p>
            <a:endParaRPr lang="ru-RU" dirty="0"/>
          </a:p>
        </p:txBody>
      </p:sp>
    </p:spTree>
    <p:extLst>
      <p:ext uri="{BB962C8B-B14F-4D97-AF65-F5344CB8AC3E}">
        <p14:creationId xmlns:p14="http://schemas.microsoft.com/office/powerpoint/2010/main" val="256393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Курортологічна ландшафтна оцінка лікувальних місцевостей та природних ресурсів проводиться з урахуванням функціональних та естетичних якостей. Для лікувально-оздоровчого відпочинку по рельєфу найбільш сприятлива пересічна місцевість, оскільки вона дає можливість відпочиваючим отримувати необхідні енергетичні навантаження, тренувати серцево-судинну систему, дихальну систему.</a:t>
            </a:r>
            <a:endParaRPr lang="ru-RU" dirty="0"/>
          </a:p>
          <a:p>
            <a:endParaRPr lang="ru-RU" dirty="0"/>
          </a:p>
        </p:txBody>
      </p:sp>
    </p:spTree>
    <p:extLst>
      <p:ext uri="{BB962C8B-B14F-4D97-AF65-F5344CB8AC3E}">
        <p14:creationId xmlns:p14="http://schemas.microsoft.com/office/powerpoint/2010/main" val="248920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uk-UA" dirty="0"/>
              <a:t>Ландшафт враховують під час планування </a:t>
            </a:r>
            <a:r>
              <a:rPr lang="uk-UA" dirty="0" err="1"/>
              <a:t>теренкурів</a:t>
            </a:r>
            <a:r>
              <a:rPr lang="uk-UA" dirty="0"/>
              <a:t> - туристських троп та маршрутів дозованої ходьби. Водні об'єкти використовують для організації пляжно-купального відпочинку. Важливим фактором є санітарно-гігієнічний стан водоймища.</a:t>
            </a:r>
            <a:endParaRPr lang="ru-RU" dirty="0"/>
          </a:p>
          <a:p>
            <a:endParaRPr lang="ru-RU" dirty="0"/>
          </a:p>
        </p:txBody>
      </p:sp>
    </p:spTree>
    <p:extLst>
      <p:ext uri="{BB962C8B-B14F-4D97-AF65-F5344CB8AC3E}">
        <p14:creationId xmlns:p14="http://schemas.microsoft.com/office/powerpoint/2010/main" val="65689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44216" y="1248937"/>
            <a:ext cx="5490224" cy="579863"/>
          </a:xfrm>
        </p:spPr>
        <p:txBody>
          <a:bodyPr>
            <a:normAutofit fontScale="90000"/>
          </a:bodyPr>
          <a:lstStyle/>
          <a:p>
            <a:r>
              <a:rPr lang="uk-UA" dirty="0" smtClean="0"/>
              <a:t>РЕЛЬЄФ МІСЦЕВОСТІ</a:t>
            </a:r>
            <a:endParaRPr lang="ru-RU" dirty="0"/>
          </a:p>
        </p:txBody>
      </p:sp>
      <p:sp>
        <p:nvSpPr>
          <p:cNvPr id="3" name="Текст 2"/>
          <p:cNvSpPr>
            <a:spLocks noGrp="1"/>
          </p:cNvSpPr>
          <p:nvPr>
            <p:ph type="body" idx="1"/>
          </p:nvPr>
        </p:nvSpPr>
        <p:spPr>
          <a:xfrm>
            <a:off x="3344215" y="2096429"/>
            <a:ext cx="5490223" cy="3134192"/>
          </a:xfrm>
        </p:spPr>
        <p:txBody>
          <a:bodyPr/>
          <a:lstStyle/>
          <a:p>
            <a:endParaRPr lang="ru-RU" dirty="0" smtClean="0"/>
          </a:p>
          <a:p>
            <a:r>
              <a:rPr lang="uk-UA" dirty="0" smtClean="0"/>
              <a:t>Це сукупність різноманітних за формою й розмірами </a:t>
            </a:r>
            <a:r>
              <a:rPr lang="uk-UA" dirty="0" err="1" smtClean="0"/>
              <a:t>нерівностей</a:t>
            </a:r>
            <a:r>
              <a:rPr lang="uk-UA" dirty="0" smtClean="0"/>
              <a:t> земної поверхні. </a:t>
            </a:r>
            <a:endParaRPr lang="uk-UA" dirty="0"/>
          </a:p>
        </p:txBody>
      </p:sp>
    </p:spTree>
    <p:extLst>
      <p:ext uri="{BB962C8B-B14F-4D97-AF65-F5344CB8AC3E}">
        <p14:creationId xmlns:p14="http://schemas.microsoft.com/office/powerpoint/2010/main" val="152092829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Атлас</Template>
  <TotalTime>174</TotalTime>
  <Words>806</Words>
  <Application>Microsoft Office PowerPoint</Application>
  <PresentationFormat>Широкоэкранный</PresentationFormat>
  <Paragraphs>80</Paragraphs>
  <Slides>25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Calibri Light</vt:lpstr>
      <vt:lpstr>Rockwell</vt:lpstr>
      <vt:lpstr>Wingdings</vt:lpstr>
      <vt:lpstr>Atlas</vt:lpstr>
      <vt:lpstr>ЛЕКЦІЯ 4</vt:lpstr>
      <vt:lpstr>Курортне лікування засновано на використанні природних лікувальних факторів у поєднанні з фізико-терапевтичними та медикаментозними методами.   До природних ресурсів відносять :</vt:lpstr>
      <vt:lpstr>Презентация PowerPoint</vt:lpstr>
      <vt:lpstr>Презентация PowerPoint</vt:lpstr>
      <vt:lpstr>ЛАНДШАФТ</vt:lpstr>
      <vt:lpstr>Презентация PowerPoint</vt:lpstr>
      <vt:lpstr>Презентация PowerPoint</vt:lpstr>
      <vt:lpstr>Презентация PowerPoint</vt:lpstr>
      <vt:lpstr>РЕЛЬЄФ МІСЦЕВОСТІ</vt:lpstr>
      <vt:lpstr>В залежності від розміщення курорти розрізняють :</vt:lpstr>
      <vt:lpstr>БІОКЛІМАТ</vt:lpstr>
      <vt:lpstr>Вплив параметрів біоклімату оцінюється за трьома категоріями: </vt:lpstr>
      <vt:lpstr>До позитивних факторів біоклімату відносяться: </vt:lpstr>
      <vt:lpstr>Презентация PowerPoint</vt:lpstr>
      <vt:lpstr>Презентация PowerPoint</vt:lpstr>
      <vt:lpstr>ГІДРОМІНЕРАЛЬНІ РЕСУРСИ</vt:lpstr>
      <vt:lpstr>МІНЕРАЛЬНІ ВОДИ</vt:lpstr>
      <vt:lpstr>Презентация PowerPoint</vt:lpstr>
      <vt:lpstr>Мінеральні води розрізняють за:</vt:lpstr>
      <vt:lpstr>Презентация PowerPoint</vt:lpstr>
      <vt:lpstr>За температурою мінеральні води ділять на:</vt:lpstr>
      <vt:lpstr>ЛІКУВАЛЬНІ ГРЯЗІ (ПЕЛОЇДИ)</vt:lpstr>
      <vt:lpstr>Існують 2 основні види лікувальних грязей:</vt:lpstr>
      <vt:lpstr>Інші природні лікувальні ресурси:</vt:lpstr>
      <vt:lpstr>ДОМАШНЄ ЗАВДАННЯ: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4</dc:title>
  <dc:creator>User</dc:creator>
  <cp:lastModifiedBy>User</cp:lastModifiedBy>
  <cp:revision>15</cp:revision>
  <dcterms:created xsi:type="dcterms:W3CDTF">2022-09-26T06:10:29Z</dcterms:created>
  <dcterms:modified xsi:type="dcterms:W3CDTF">2022-09-27T07:39:27Z</dcterms:modified>
</cp:coreProperties>
</file>