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3E6199-4450-1F51-C6F5-E85753D3E3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ГЕНОЦИД, ПОСТПАМЯТЬ ТА ФОРМУВАННЯ РЕАЛЬНОСТІ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711CD35-A59A-2ECC-4091-AC6C1143EA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Курс для магістрів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787724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AA9E2-227B-5024-1A6A-AA547525EC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Мета курсу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A73417C-2A76-40D0-2E17-865F22355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ознайомлення</a:t>
            </a:r>
            <a:r>
              <a:rPr lang="ru-RU" dirty="0"/>
              <a:t> </a:t>
            </a:r>
            <a:r>
              <a:rPr lang="ru-RU" dirty="0" err="1"/>
              <a:t>студентів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правами </a:t>
            </a:r>
            <a:r>
              <a:rPr lang="ru-RU" dirty="0" err="1"/>
              <a:t>людини</a:t>
            </a:r>
            <a:r>
              <a:rPr lang="ru-RU" dirty="0"/>
              <a:t> в </a:t>
            </a:r>
            <a:r>
              <a:rPr lang="ru-RU" dirty="0" err="1"/>
              <a:t>медіапрактиці</a:t>
            </a:r>
            <a:r>
              <a:rPr lang="ru-RU" dirty="0"/>
              <a:t>, </a:t>
            </a:r>
            <a:r>
              <a:rPr lang="ru-RU" dirty="0" err="1"/>
              <a:t>фокусування</a:t>
            </a:r>
            <a:r>
              <a:rPr lang="ru-RU" dirty="0"/>
              <a:t> </a:t>
            </a:r>
            <a:r>
              <a:rPr lang="ru-RU" dirty="0" err="1"/>
              <a:t>уваги</a:t>
            </a:r>
            <a:r>
              <a:rPr lang="ru-RU" dirty="0"/>
              <a:t> на </a:t>
            </a:r>
            <a:r>
              <a:rPr lang="ru-RU" dirty="0" err="1"/>
              <a:t>медіакомпетентностях</a:t>
            </a:r>
            <a:r>
              <a:rPr lang="ru-RU" dirty="0"/>
              <a:t> </a:t>
            </a:r>
            <a:r>
              <a:rPr lang="ru-RU" dirty="0" err="1"/>
              <a:t>роботи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правозахисною</a:t>
            </a:r>
            <a:r>
              <a:rPr lang="ru-RU" dirty="0"/>
              <a:t> тематикою та </a:t>
            </a:r>
            <a:r>
              <a:rPr lang="ru-RU" dirty="0" err="1"/>
              <a:t>висвітлення</a:t>
            </a:r>
            <a:r>
              <a:rPr lang="ru-RU" dirty="0"/>
              <a:t> теми </a:t>
            </a:r>
            <a:r>
              <a:rPr lang="ru-RU" dirty="0" err="1"/>
              <a:t>упереджень</a:t>
            </a:r>
            <a:r>
              <a:rPr lang="ru-RU" dirty="0"/>
              <a:t> та </a:t>
            </a:r>
            <a:r>
              <a:rPr lang="ru-RU" dirty="0" err="1"/>
              <a:t>стереотипів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призвели</a:t>
            </a:r>
            <a:r>
              <a:rPr lang="ru-RU" dirty="0"/>
              <a:t> до </a:t>
            </a:r>
            <a:r>
              <a:rPr lang="ru-RU" dirty="0" err="1"/>
              <a:t>геноцидів</a:t>
            </a:r>
            <a:r>
              <a:rPr lang="ru-RU" dirty="0"/>
              <a:t>,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 у </a:t>
            </a:r>
            <a:r>
              <a:rPr lang="ru-RU" dirty="0" err="1"/>
              <a:t>поширені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та </a:t>
            </a:r>
            <a:r>
              <a:rPr lang="ru-RU" dirty="0" err="1"/>
              <a:t>формуванні</a:t>
            </a:r>
            <a:r>
              <a:rPr lang="ru-RU" dirty="0"/>
              <a:t> </a:t>
            </a:r>
            <a:r>
              <a:rPr lang="ru-RU" dirty="0" err="1"/>
              <a:t>упереджень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вразливих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населення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114A2E8-D257-4C08-FA0F-8D3FB5E2F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212" y="3729997"/>
            <a:ext cx="2095500" cy="21812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A442BB-B43D-FF59-A91F-667914A32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634" y="4022411"/>
            <a:ext cx="2800350" cy="1628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B347A4-C394-6BF6-7800-EC83A9D206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7897" y="390811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82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4C6ECF-A310-4620-A64A-59372C267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Завдання курсу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B1288-07A2-8221-994A-8B66EAAFD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09100"/>
            <a:ext cx="8915400" cy="3302121"/>
          </a:xfrm>
        </p:spPr>
        <p:txBody>
          <a:bodyPr>
            <a:normAutofit lnSpcReduction="10000"/>
          </a:bodyPr>
          <a:lstStyle/>
          <a:p>
            <a:r>
              <a:rPr lang="ru-RU" dirty="0"/>
              <a:t>- </a:t>
            </a:r>
            <a:r>
              <a:rPr lang="ru-RU" dirty="0" err="1"/>
              <a:t>ознайомити</a:t>
            </a:r>
            <a:r>
              <a:rPr lang="ru-RU" dirty="0"/>
              <a:t> з </a:t>
            </a:r>
            <a:r>
              <a:rPr lang="ru-RU" dirty="0" err="1"/>
              <a:t>поняттями</a:t>
            </a:r>
            <a:r>
              <a:rPr lang="ru-RU" dirty="0"/>
              <a:t> «</a:t>
            </a:r>
            <a:r>
              <a:rPr lang="ru-RU" dirty="0" err="1"/>
              <a:t>постпам’ять</a:t>
            </a:r>
            <a:r>
              <a:rPr lang="ru-RU" dirty="0"/>
              <a:t>» та «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» у </a:t>
            </a:r>
            <a:r>
              <a:rPr lang="ru-RU" dirty="0" err="1"/>
              <a:t>ракурсі</a:t>
            </a:r>
            <a:r>
              <a:rPr lang="ru-RU" dirty="0"/>
              <a:t> </a:t>
            </a:r>
            <a:r>
              <a:rPr lang="ru-RU" dirty="0" err="1"/>
              <a:t>медійних</a:t>
            </a:r>
            <a:r>
              <a:rPr lang="ru-RU" dirty="0"/>
              <a:t> практик;</a:t>
            </a:r>
          </a:p>
          <a:p>
            <a:r>
              <a:rPr lang="ru-RU" dirty="0"/>
              <a:t>- </a:t>
            </a:r>
            <a:r>
              <a:rPr lang="ru-RU" dirty="0" err="1"/>
              <a:t>виділити</a:t>
            </a:r>
            <a:r>
              <a:rPr lang="ru-RU" dirty="0"/>
              <a:t> </a:t>
            </a:r>
            <a:r>
              <a:rPr lang="ru-RU" dirty="0" err="1"/>
              <a:t>складники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пам’яті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r>
              <a:rPr lang="ru-RU" dirty="0"/>
              <a:t> у </a:t>
            </a:r>
            <a:r>
              <a:rPr lang="ru-RU" dirty="0" err="1"/>
              <a:t>висвітленні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 </a:t>
            </a:r>
            <a:r>
              <a:rPr lang="ru-RU" dirty="0" err="1"/>
              <a:t>Голокосту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геноцидів</a:t>
            </a:r>
            <a:r>
              <a:rPr lang="ru-RU" dirty="0"/>
              <a:t> у </a:t>
            </a:r>
            <a:r>
              <a:rPr lang="ru-RU" dirty="0" err="1"/>
              <a:t>медіа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сформулювати</a:t>
            </a:r>
            <a:r>
              <a:rPr lang="ru-RU" dirty="0"/>
              <a:t> кроки, до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вдаються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 у </a:t>
            </a:r>
            <a:r>
              <a:rPr lang="ru-RU" dirty="0" err="1"/>
              <a:t>висвітленні</a:t>
            </a:r>
            <a:r>
              <a:rPr lang="ru-RU" dirty="0"/>
              <a:t> тем </a:t>
            </a:r>
            <a:r>
              <a:rPr lang="ru-RU" dirty="0" err="1"/>
              <a:t>геноцидів</a:t>
            </a:r>
            <a:r>
              <a:rPr lang="ru-RU" dirty="0"/>
              <a:t> та </a:t>
            </a:r>
            <a:r>
              <a:rPr lang="ru-RU" dirty="0" err="1"/>
              <a:t>пам’яті</a:t>
            </a:r>
            <a:r>
              <a:rPr lang="ru-RU" dirty="0"/>
              <a:t> про </a:t>
            </a:r>
            <a:r>
              <a:rPr lang="ru-RU" dirty="0" err="1"/>
              <a:t>їх</a:t>
            </a:r>
            <a:r>
              <a:rPr lang="ru-RU" dirty="0"/>
              <a:t> жертв в </a:t>
            </a:r>
            <a:r>
              <a:rPr lang="ru-RU" dirty="0" err="1"/>
              <a:t>Україні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журналістські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медійні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на тему </a:t>
            </a:r>
            <a:r>
              <a:rPr lang="ru-RU" dirty="0" err="1"/>
              <a:t>геноцидів</a:t>
            </a:r>
            <a:r>
              <a:rPr lang="ru-RU" dirty="0"/>
              <a:t>, </a:t>
            </a:r>
            <a:r>
              <a:rPr lang="ru-RU" dirty="0" err="1"/>
              <a:t>постпамяті</a:t>
            </a:r>
            <a:r>
              <a:rPr lang="ru-RU" dirty="0"/>
              <a:t>;</a:t>
            </a:r>
          </a:p>
          <a:p>
            <a:r>
              <a:rPr lang="ru-RU" dirty="0"/>
              <a:t>- </a:t>
            </a:r>
            <a:r>
              <a:rPr lang="ru-RU" dirty="0" err="1"/>
              <a:t>вміти</a:t>
            </a:r>
            <a:r>
              <a:rPr lang="ru-RU" dirty="0"/>
              <a:t> </a:t>
            </a:r>
            <a:r>
              <a:rPr lang="ru-RU" dirty="0" err="1"/>
              <a:t>визначати</a:t>
            </a:r>
            <a:r>
              <a:rPr lang="ru-RU" dirty="0"/>
              <a:t> </a:t>
            </a:r>
            <a:r>
              <a:rPr lang="ru-RU" dirty="0" err="1"/>
              <a:t>образи</a:t>
            </a:r>
            <a:r>
              <a:rPr lang="ru-RU" dirty="0"/>
              <a:t> і </a:t>
            </a:r>
            <a:r>
              <a:rPr lang="ru-RU" dirty="0" err="1"/>
              <a:t>медіареальності</a:t>
            </a:r>
            <a:r>
              <a:rPr lang="ru-RU" dirty="0"/>
              <a:t> в </a:t>
            </a:r>
            <a:r>
              <a:rPr lang="ru-RU" dirty="0" err="1"/>
              <a:t>контексті</a:t>
            </a:r>
            <a:r>
              <a:rPr lang="ru-RU" dirty="0"/>
              <a:t> тематики </a:t>
            </a:r>
            <a:r>
              <a:rPr lang="ru-RU" dirty="0" err="1"/>
              <a:t>постпамяті</a:t>
            </a:r>
            <a:r>
              <a:rPr lang="ru-RU" dirty="0"/>
              <a:t> та </a:t>
            </a:r>
            <a:r>
              <a:rPr lang="ru-RU" dirty="0" err="1"/>
              <a:t>осмислення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геноцидів</a:t>
            </a:r>
            <a:r>
              <a:rPr lang="ru-RU" dirty="0"/>
              <a:t>.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30CFBD-F4FC-7D2D-B4B5-A0410000E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597" y="189750"/>
            <a:ext cx="188595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42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7E1C2E-0901-4CBF-F6D6-508572552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Геноцид: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err="1"/>
              <a:t>медійної</a:t>
            </a:r>
            <a:r>
              <a:rPr lang="ru-RU" dirty="0"/>
              <a:t> </a:t>
            </a:r>
            <a:r>
              <a:rPr lang="ru-RU" dirty="0" err="1"/>
              <a:t>реальності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387253-0568-0F78-51F2-BB1E674568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204" y="2645546"/>
            <a:ext cx="9995408" cy="4212454"/>
          </a:xfrm>
        </p:spPr>
        <p:txBody>
          <a:bodyPr>
            <a:normAutofit/>
          </a:bodyPr>
          <a:lstStyle/>
          <a:p>
            <a:r>
              <a:rPr lang="ru-RU" dirty="0" err="1"/>
              <a:t>Поняття</a:t>
            </a:r>
            <a:r>
              <a:rPr lang="ru-RU" dirty="0"/>
              <a:t> стереотипу,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мови</a:t>
            </a:r>
            <a:r>
              <a:rPr lang="ru-RU" dirty="0"/>
              <a:t> </a:t>
            </a:r>
            <a:r>
              <a:rPr lang="ru-RU" dirty="0" err="1"/>
              <a:t>ворожнечі</a:t>
            </a:r>
            <a:r>
              <a:rPr lang="ru-RU" dirty="0"/>
              <a:t>.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та </a:t>
            </a:r>
            <a:r>
              <a:rPr lang="ru-RU" dirty="0" err="1"/>
              <a:t>упереджень</a:t>
            </a:r>
            <a:r>
              <a:rPr lang="ru-RU" dirty="0"/>
              <a:t>. </a:t>
            </a:r>
            <a:r>
              <a:rPr lang="ru-RU" dirty="0" err="1"/>
              <a:t>Піраміда</a:t>
            </a:r>
            <a:r>
              <a:rPr lang="ru-RU" dirty="0"/>
              <a:t> </a:t>
            </a:r>
            <a:r>
              <a:rPr lang="ru-RU" dirty="0" err="1"/>
              <a:t>ненависті</a:t>
            </a:r>
            <a:r>
              <a:rPr lang="ru-RU" dirty="0"/>
              <a:t>.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співіснування</a:t>
            </a:r>
            <a:r>
              <a:rPr lang="ru-RU" dirty="0"/>
              <a:t> у </a:t>
            </a:r>
            <a:r>
              <a:rPr lang="ru-RU" dirty="0" err="1"/>
              <a:t>суспільстві</a:t>
            </a:r>
            <a:r>
              <a:rPr lang="ru-RU" dirty="0"/>
              <a:t>. Геноцид. </a:t>
            </a:r>
            <a:r>
              <a:rPr lang="ru-RU" dirty="0" err="1"/>
              <a:t>Стереотипи</a:t>
            </a:r>
            <a:r>
              <a:rPr lang="ru-RU" dirty="0"/>
              <a:t> у </a:t>
            </a:r>
            <a:r>
              <a:rPr lang="ru-RU" dirty="0" err="1"/>
              <a:t>медіа</a:t>
            </a:r>
            <a:r>
              <a:rPr lang="ru-RU" dirty="0"/>
              <a:t>: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стереотипних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 про </a:t>
            </a:r>
            <a:r>
              <a:rPr lang="ru-RU" dirty="0" err="1"/>
              <a:t>вразливі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 </a:t>
            </a:r>
            <a:r>
              <a:rPr lang="ru-RU" dirty="0" err="1"/>
              <a:t>Запобігання</a:t>
            </a:r>
            <a:r>
              <a:rPr lang="ru-RU" dirty="0"/>
              <a:t> </a:t>
            </a:r>
            <a:r>
              <a:rPr lang="ru-RU" dirty="0" err="1"/>
              <a:t>порушень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 через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стереотипів</a:t>
            </a:r>
            <a:r>
              <a:rPr lang="ru-RU" dirty="0"/>
              <a:t> у </a:t>
            </a:r>
            <a:r>
              <a:rPr lang="ru-RU" dirty="0" err="1"/>
              <a:t>медіа</a:t>
            </a:r>
            <a:r>
              <a:rPr lang="ru-RU" dirty="0"/>
              <a:t>. </a:t>
            </a:r>
            <a:r>
              <a:rPr lang="ru-RU" dirty="0" err="1"/>
              <a:t>Геноциди</a:t>
            </a:r>
            <a:r>
              <a:rPr lang="ru-RU" dirty="0"/>
              <a:t> ХХ </a:t>
            </a:r>
            <a:r>
              <a:rPr lang="ru-RU" dirty="0" err="1"/>
              <a:t>століття</a:t>
            </a:r>
            <a:r>
              <a:rPr lang="ru-RU" dirty="0"/>
              <a:t>: геноцид гереро і нама (1904–1907); геноцид </a:t>
            </a:r>
            <a:r>
              <a:rPr lang="ru-RU" dirty="0" err="1"/>
              <a:t>ассирійців</a:t>
            </a:r>
            <a:r>
              <a:rPr lang="ru-RU" dirty="0"/>
              <a:t> у </a:t>
            </a:r>
            <a:r>
              <a:rPr lang="ru-RU" dirty="0" err="1"/>
              <a:t>Туреччині</a:t>
            </a:r>
            <a:r>
              <a:rPr lang="ru-RU" dirty="0"/>
              <a:t> (1914—1925); геноцид </a:t>
            </a:r>
            <a:r>
              <a:rPr lang="ru-RU" dirty="0" err="1"/>
              <a:t>вірмен</a:t>
            </a:r>
            <a:r>
              <a:rPr lang="ru-RU" dirty="0"/>
              <a:t> в </a:t>
            </a:r>
            <a:r>
              <a:rPr lang="ru-RU" dirty="0" err="1"/>
              <a:t>Туреччині</a:t>
            </a:r>
            <a:r>
              <a:rPr lang="ru-RU" dirty="0"/>
              <a:t> (1915—1923) </a:t>
            </a:r>
            <a:r>
              <a:rPr lang="ru-RU" dirty="0" err="1"/>
              <a:t>під</a:t>
            </a:r>
            <a:r>
              <a:rPr lang="ru-RU" dirty="0"/>
              <a:t> час та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Першої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 геноцид </a:t>
            </a:r>
            <a:r>
              <a:rPr lang="ru-RU" dirty="0" err="1"/>
              <a:t>понтійських</a:t>
            </a:r>
            <a:r>
              <a:rPr lang="ru-RU" dirty="0"/>
              <a:t> </a:t>
            </a:r>
            <a:r>
              <a:rPr lang="ru-RU" dirty="0" err="1"/>
              <a:t>греків</a:t>
            </a:r>
            <a:r>
              <a:rPr lang="ru-RU" dirty="0"/>
              <a:t> у </a:t>
            </a:r>
            <a:r>
              <a:rPr lang="ru-RU" dirty="0" err="1"/>
              <a:t>Туреччині</a:t>
            </a:r>
            <a:r>
              <a:rPr lang="ru-RU" dirty="0"/>
              <a:t> (1914—1923); геноцид </a:t>
            </a:r>
            <a:r>
              <a:rPr lang="ru-RU" dirty="0" err="1"/>
              <a:t>українців</a:t>
            </a:r>
            <a:r>
              <a:rPr lang="ru-RU" dirty="0"/>
              <a:t> (1932—1933) </a:t>
            </a:r>
            <a:r>
              <a:rPr lang="ru-RU" dirty="0" err="1"/>
              <a:t>тоталітарним</a:t>
            </a:r>
            <a:r>
              <a:rPr lang="ru-RU" dirty="0"/>
              <a:t> </a:t>
            </a:r>
            <a:r>
              <a:rPr lang="ru-RU" dirty="0" err="1"/>
              <a:t>комуністичним</a:t>
            </a:r>
            <a:r>
              <a:rPr lang="ru-RU" dirty="0"/>
              <a:t> режимом в СРСР; </a:t>
            </a:r>
            <a:r>
              <a:rPr lang="ru-RU" dirty="0" err="1"/>
              <a:t>голокост</a:t>
            </a:r>
            <a:r>
              <a:rPr lang="ru-RU" dirty="0"/>
              <a:t> (1939—1945) — геноцид </a:t>
            </a:r>
            <a:r>
              <a:rPr lang="ru-RU" dirty="0" err="1"/>
              <a:t>євреїв</a:t>
            </a:r>
            <a:r>
              <a:rPr lang="ru-RU" dirty="0"/>
              <a:t> нацистами </a:t>
            </a:r>
            <a:r>
              <a:rPr lang="ru-RU" dirty="0" err="1"/>
              <a:t>Німеччини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 геноцид </a:t>
            </a:r>
            <a:r>
              <a:rPr lang="ru-RU" dirty="0" err="1"/>
              <a:t>ромів</a:t>
            </a:r>
            <a:r>
              <a:rPr lang="ru-RU" dirty="0"/>
              <a:t> (1935—1945)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 геноцид </a:t>
            </a:r>
            <a:r>
              <a:rPr lang="ru-RU" dirty="0" err="1"/>
              <a:t>сербів</a:t>
            </a:r>
            <a:r>
              <a:rPr lang="ru-RU" dirty="0"/>
              <a:t> (1941—1945)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; </a:t>
            </a:r>
            <a:r>
              <a:rPr lang="ru-RU" dirty="0" err="1"/>
              <a:t>масові</a:t>
            </a:r>
            <a:r>
              <a:rPr lang="ru-RU" dirty="0"/>
              <a:t> </a:t>
            </a:r>
            <a:r>
              <a:rPr lang="ru-RU" dirty="0" err="1"/>
              <a:t>вбивства</a:t>
            </a:r>
            <a:r>
              <a:rPr lang="ru-RU" dirty="0"/>
              <a:t> мирного </a:t>
            </a:r>
            <a:r>
              <a:rPr lang="ru-RU" dirty="0" err="1"/>
              <a:t>населення</a:t>
            </a:r>
            <a:r>
              <a:rPr lang="ru-RU" dirty="0"/>
              <a:t> </a:t>
            </a:r>
            <a:r>
              <a:rPr lang="ru-RU" dirty="0" err="1"/>
              <a:t>комуністичним</a:t>
            </a:r>
            <a:r>
              <a:rPr lang="ru-RU" dirty="0"/>
              <a:t> режимом </a:t>
            </a:r>
            <a:r>
              <a:rPr lang="ru-RU" dirty="0" err="1"/>
              <a:t>червоних</a:t>
            </a:r>
            <a:r>
              <a:rPr lang="ru-RU" dirty="0"/>
              <a:t> </a:t>
            </a:r>
            <a:r>
              <a:rPr lang="ru-RU" dirty="0" err="1"/>
              <a:t>кхмерів</a:t>
            </a:r>
            <a:r>
              <a:rPr lang="ru-RU" dirty="0"/>
              <a:t> </a:t>
            </a:r>
            <a:r>
              <a:rPr lang="ru-RU" dirty="0" err="1"/>
              <a:t>Камбоджі</a:t>
            </a:r>
            <a:r>
              <a:rPr lang="ru-RU" dirty="0"/>
              <a:t> (1975–1979); геноцид у </a:t>
            </a:r>
            <a:r>
              <a:rPr lang="ru-RU" dirty="0" err="1"/>
              <a:t>Руанді</a:t>
            </a:r>
            <a:r>
              <a:rPr lang="ru-RU" dirty="0"/>
              <a:t> (</a:t>
            </a:r>
            <a:r>
              <a:rPr lang="ru-RU" dirty="0" err="1"/>
              <a:t>тутсі</a:t>
            </a:r>
            <a:r>
              <a:rPr lang="ru-RU" dirty="0"/>
              <a:t> та </a:t>
            </a:r>
            <a:r>
              <a:rPr lang="ru-RU" dirty="0" err="1"/>
              <a:t>хуту</a:t>
            </a:r>
            <a:r>
              <a:rPr lang="ru-RU" dirty="0"/>
              <a:t>) (1994); геноцид у </a:t>
            </a:r>
            <a:r>
              <a:rPr lang="ru-RU" dirty="0" err="1"/>
              <a:t>Сребрениці</a:t>
            </a:r>
            <a:r>
              <a:rPr lang="ru-RU" dirty="0"/>
              <a:t> (1995). </a:t>
            </a:r>
            <a:r>
              <a:rPr lang="ru-RU" dirty="0" err="1"/>
              <a:t>Дарфурський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(Судан, 2004, 2007) — </a:t>
            </a:r>
            <a:r>
              <a:rPr lang="ru-RU" dirty="0" err="1"/>
              <a:t>міжетнічний</a:t>
            </a:r>
            <a:r>
              <a:rPr lang="ru-RU" dirty="0"/>
              <a:t> </a:t>
            </a:r>
            <a:r>
              <a:rPr lang="ru-RU" dirty="0" err="1"/>
              <a:t>конфлікт</a:t>
            </a:r>
            <a:r>
              <a:rPr lang="ru-RU" dirty="0"/>
              <a:t> в </a:t>
            </a:r>
            <a:r>
              <a:rPr lang="ru-RU" dirty="0" err="1"/>
              <a:t>суданському</a:t>
            </a:r>
            <a:r>
              <a:rPr lang="ru-RU" dirty="0"/>
              <a:t> </a:t>
            </a:r>
            <a:r>
              <a:rPr lang="ru-RU" dirty="0" err="1"/>
              <a:t>регіоні</a:t>
            </a:r>
            <a:r>
              <a:rPr lang="ru-RU" dirty="0"/>
              <a:t> Дарфур з </a:t>
            </a:r>
            <a:r>
              <a:rPr lang="ru-RU" dirty="0" err="1"/>
              <a:t>проявами</a:t>
            </a:r>
            <a:r>
              <a:rPr lang="ru-RU" dirty="0"/>
              <a:t> геноциду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084461-BFB8-C374-10CD-A64A0F5A3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8543" y="88777"/>
            <a:ext cx="3837552" cy="255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64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4275D1-EAED-D481-8A65-BED8B37D4E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Постпамʼять</a:t>
            </a:r>
            <a:r>
              <a:rPr lang="ru-RU" dirty="0"/>
              <a:t> і </a:t>
            </a:r>
            <a:r>
              <a:rPr lang="ru-RU" dirty="0" err="1"/>
              <a:t>політика</a:t>
            </a:r>
            <a:r>
              <a:rPr lang="ru-RU" dirty="0"/>
              <a:t> </a:t>
            </a:r>
            <a:r>
              <a:rPr lang="ru-RU" dirty="0" err="1"/>
              <a:t>памʼяті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медіапросторі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63656-2D24-FA4B-153E-26E1B02E3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Постпамʼять</a:t>
            </a:r>
            <a:r>
              <a:rPr lang="ru-RU" b="1" i="1" dirty="0"/>
              <a:t> і </a:t>
            </a:r>
            <a:r>
              <a:rPr lang="ru-RU" b="1" i="1" dirty="0" err="1"/>
              <a:t>політика</a:t>
            </a:r>
            <a:r>
              <a:rPr lang="ru-RU" b="1" i="1" dirty="0"/>
              <a:t> </a:t>
            </a:r>
            <a:r>
              <a:rPr lang="ru-RU" b="1" i="1" dirty="0" err="1"/>
              <a:t>памʼяті</a:t>
            </a:r>
            <a:r>
              <a:rPr lang="ru-RU" b="1" i="1" dirty="0"/>
              <a:t> в </a:t>
            </a:r>
            <a:r>
              <a:rPr lang="ru-RU" b="1" i="1" dirty="0" err="1"/>
              <a:t>українському</a:t>
            </a:r>
            <a:r>
              <a:rPr lang="ru-RU" b="1" i="1" dirty="0"/>
              <a:t> </a:t>
            </a:r>
            <a:r>
              <a:rPr lang="ru-RU" b="1" i="1" dirty="0" err="1"/>
              <a:t>медіапросторі</a:t>
            </a:r>
            <a:r>
              <a:rPr lang="ru-RU" dirty="0"/>
              <a:t>. 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постпамяті</a:t>
            </a:r>
            <a:r>
              <a:rPr lang="ru-RU" dirty="0"/>
              <a:t> та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.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української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 у </a:t>
            </a:r>
            <a:r>
              <a:rPr lang="ru-RU" dirty="0" err="1"/>
              <a:t>творення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. </a:t>
            </a:r>
            <a:r>
              <a:rPr lang="ru-RU" dirty="0" err="1"/>
              <a:t>Український</a:t>
            </a:r>
            <a:r>
              <a:rPr lang="ru-RU" dirty="0"/>
              <a:t> </a:t>
            </a:r>
            <a:r>
              <a:rPr lang="ru-RU" dirty="0" err="1"/>
              <a:t>інститут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історичної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 та </a:t>
            </a:r>
            <a:r>
              <a:rPr lang="ru-RU" dirty="0" err="1"/>
              <a:t>соціальної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: </a:t>
            </a:r>
            <a:r>
              <a:rPr lang="ru-RU" dirty="0" err="1"/>
              <a:t>взаємозалежність</a:t>
            </a:r>
            <a:r>
              <a:rPr lang="ru-RU" dirty="0"/>
              <a:t>, </a:t>
            </a:r>
            <a:r>
              <a:rPr lang="ru-RU" dirty="0" err="1"/>
              <a:t>функції</a:t>
            </a:r>
            <a:r>
              <a:rPr lang="ru-RU" dirty="0"/>
              <a:t>, </a:t>
            </a:r>
            <a:r>
              <a:rPr lang="ru-RU" dirty="0" err="1"/>
              <a:t>завданння</a:t>
            </a:r>
            <a:r>
              <a:rPr lang="ru-RU" dirty="0"/>
              <a:t>.</a:t>
            </a:r>
          </a:p>
          <a:p>
            <a:r>
              <a:rPr lang="ru-RU" b="1" i="1" dirty="0" err="1"/>
              <a:t>Політика</a:t>
            </a:r>
            <a:r>
              <a:rPr lang="ru-RU" b="1" i="1" dirty="0"/>
              <a:t> </a:t>
            </a:r>
            <a:r>
              <a:rPr lang="ru-RU" b="1" i="1" dirty="0" err="1"/>
              <a:t>пам’яті</a:t>
            </a:r>
            <a:r>
              <a:rPr lang="ru-RU" b="1" i="1" dirty="0"/>
              <a:t> та </a:t>
            </a:r>
            <a:r>
              <a:rPr lang="ru-RU" b="1" i="1" dirty="0" err="1"/>
              <a:t>медіастратегії</a:t>
            </a:r>
            <a:r>
              <a:rPr lang="ru-RU" b="1" i="1" dirty="0"/>
              <a:t> </a:t>
            </a:r>
            <a:r>
              <a:rPr lang="ru-RU" b="1" i="1" dirty="0" err="1"/>
              <a:t>її</a:t>
            </a:r>
            <a:r>
              <a:rPr lang="ru-RU" b="1" i="1" dirty="0"/>
              <a:t>  </a:t>
            </a:r>
            <a:r>
              <a:rPr lang="ru-RU" b="1" i="1" dirty="0" err="1"/>
              <a:t>реалізації</a:t>
            </a:r>
            <a:r>
              <a:rPr lang="ru-RU" dirty="0"/>
              <a:t>. </a:t>
            </a:r>
            <a:r>
              <a:rPr lang="ru-RU" dirty="0" err="1"/>
              <a:t>Медіадіяльність</a:t>
            </a:r>
            <a:r>
              <a:rPr lang="ru-RU" dirty="0"/>
              <a:t> в </a:t>
            </a:r>
            <a:r>
              <a:rPr lang="ru-RU" dirty="0" err="1"/>
              <a:t>системі</a:t>
            </a:r>
            <a:r>
              <a:rPr lang="ru-RU" dirty="0"/>
              <a:t> </a:t>
            </a:r>
            <a:r>
              <a:rPr lang="ru-RU" dirty="0" err="1"/>
              <a:t>стратегій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 </a:t>
            </a:r>
            <a:r>
              <a:rPr lang="ru-RU" dirty="0" err="1"/>
              <a:t>памяті</a:t>
            </a:r>
            <a:r>
              <a:rPr lang="ru-RU" dirty="0"/>
              <a:t>. </a:t>
            </a:r>
            <a:r>
              <a:rPr lang="ru-RU" dirty="0" err="1"/>
              <a:t>Мемоцид</a:t>
            </a:r>
            <a:r>
              <a:rPr lang="ru-RU" dirty="0"/>
              <a:t> як </a:t>
            </a:r>
            <a:r>
              <a:rPr lang="ru-RU" dirty="0" err="1"/>
              <a:t>прояв</a:t>
            </a:r>
            <a:r>
              <a:rPr lang="ru-RU" dirty="0"/>
              <a:t> </a:t>
            </a:r>
            <a:r>
              <a:rPr lang="ru-RU" dirty="0" err="1"/>
              <a:t>цензури</a:t>
            </a:r>
            <a:r>
              <a:rPr lang="ru-RU" dirty="0"/>
              <a:t> та </a:t>
            </a:r>
            <a:r>
              <a:rPr lang="ru-RU" dirty="0" err="1"/>
              <a:t>комунікаційне</a:t>
            </a:r>
            <a:r>
              <a:rPr lang="ru-RU" dirty="0"/>
              <a:t> </a:t>
            </a:r>
            <a:r>
              <a:rPr lang="ru-RU" dirty="0" err="1"/>
              <a:t>насильство</a:t>
            </a:r>
            <a:r>
              <a:rPr lang="ru-RU" dirty="0"/>
              <a:t>. Музей </a:t>
            </a:r>
            <a:r>
              <a:rPr lang="ru-RU" dirty="0" err="1"/>
              <a:t>Голокосту</a:t>
            </a:r>
            <a:r>
              <a:rPr lang="ru-RU" dirty="0"/>
              <a:t>. </a:t>
            </a:r>
            <a:r>
              <a:rPr lang="ru-RU" dirty="0" err="1"/>
              <a:t>Відзнака</a:t>
            </a:r>
            <a:r>
              <a:rPr lang="ru-RU" dirty="0"/>
              <a:t> «Праведники </a:t>
            </a:r>
            <a:r>
              <a:rPr lang="ru-RU" dirty="0" err="1"/>
              <a:t>світу</a:t>
            </a:r>
            <a:r>
              <a:rPr lang="ru-RU" dirty="0"/>
              <a:t>». </a:t>
            </a:r>
            <a:r>
              <a:rPr lang="ru-RU" dirty="0" err="1"/>
              <a:t>Медійна</a:t>
            </a:r>
            <a:r>
              <a:rPr lang="ru-RU" dirty="0"/>
              <a:t> </a:t>
            </a:r>
            <a:r>
              <a:rPr lang="ru-RU" dirty="0" err="1"/>
              <a:t>рефлексія</a:t>
            </a:r>
            <a:r>
              <a:rPr lang="ru-RU" dirty="0"/>
              <a:t> геноциду </a:t>
            </a:r>
            <a:r>
              <a:rPr lang="ru-RU" dirty="0" err="1"/>
              <a:t>українців</a:t>
            </a:r>
            <a:r>
              <a:rPr lang="ru-RU" dirty="0"/>
              <a:t> у </a:t>
            </a:r>
            <a:r>
              <a:rPr lang="ru-RU" dirty="0" err="1"/>
              <a:t>російсько-українській</a:t>
            </a:r>
            <a:r>
              <a:rPr lang="ru-RU" dirty="0"/>
              <a:t> </a:t>
            </a:r>
            <a:r>
              <a:rPr lang="ru-RU" dirty="0" err="1"/>
              <a:t>війні</a:t>
            </a:r>
            <a:r>
              <a:rPr lang="ru-RU" dirty="0"/>
              <a:t>. 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7B8730-CD3E-2095-0AFF-E03664304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34" y="247650"/>
            <a:ext cx="168592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65B90C-0893-BBB8-9731-1E608F09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медіареальності</a:t>
            </a:r>
            <a:r>
              <a:rPr lang="ru-RU" dirty="0"/>
              <a:t> в </a:t>
            </a:r>
            <a:r>
              <a:rPr lang="ru-RU" dirty="0" err="1"/>
              <a:t>українському</a:t>
            </a:r>
            <a:r>
              <a:rPr lang="ru-RU" dirty="0"/>
              <a:t> </a:t>
            </a:r>
            <a:r>
              <a:rPr lang="ru-RU" dirty="0" err="1"/>
              <a:t>медіапросторі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7F72DB-0EDE-BEAE-60F7-8A506DD6E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Медіареальність</a:t>
            </a:r>
            <a:r>
              <a:rPr lang="ru-RU" b="1" i="1" dirty="0"/>
              <a:t> </a:t>
            </a:r>
            <a:r>
              <a:rPr lang="ru-RU" b="1" i="1" dirty="0" err="1"/>
              <a:t>інформаційного</a:t>
            </a:r>
            <a:r>
              <a:rPr lang="ru-RU" b="1" i="1" dirty="0"/>
              <a:t> </a:t>
            </a:r>
            <a:r>
              <a:rPr lang="ru-RU" b="1" i="1" dirty="0" err="1"/>
              <a:t>суспільства</a:t>
            </a:r>
            <a:r>
              <a:rPr lang="ru-RU" b="1" i="1" dirty="0"/>
              <a:t>.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медіареальності</a:t>
            </a:r>
            <a:r>
              <a:rPr lang="ru-RU" dirty="0"/>
              <a:t>. </a:t>
            </a:r>
            <a:r>
              <a:rPr lang="ru-RU" dirty="0" err="1"/>
              <a:t>Медіареальність</a:t>
            </a:r>
            <a:r>
              <a:rPr lang="ru-RU" dirty="0"/>
              <a:t> як </a:t>
            </a:r>
            <a:r>
              <a:rPr lang="ru-RU" dirty="0" err="1"/>
              <a:t>комунікаційне</a:t>
            </a:r>
            <a:r>
              <a:rPr lang="ru-RU" dirty="0"/>
              <a:t> </a:t>
            </a:r>
            <a:r>
              <a:rPr lang="ru-RU" dirty="0" err="1"/>
              <a:t>явище</a:t>
            </a:r>
            <a:r>
              <a:rPr lang="ru-RU" dirty="0"/>
              <a:t>. </a:t>
            </a:r>
            <a:r>
              <a:rPr lang="ru-RU" dirty="0" err="1"/>
              <a:t>Медіареальність</a:t>
            </a:r>
            <a:r>
              <a:rPr lang="ru-RU" dirty="0"/>
              <a:t> у </a:t>
            </a:r>
            <a:r>
              <a:rPr lang="ru-RU" dirty="0" err="1"/>
              <a:t>контексті</a:t>
            </a:r>
            <a:r>
              <a:rPr lang="ru-RU" dirty="0"/>
              <a:t> </a:t>
            </a:r>
            <a:r>
              <a:rPr lang="ru-RU" dirty="0" err="1"/>
              <a:t>медіафілософії</a:t>
            </a:r>
            <a:r>
              <a:rPr lang="ru-RU" dirty="0"/>
              <a:t>. </a:t>
            </a:r>
            <a:r>
              <a:rPr lang="ru-RU" dirty="0" err="1"/>
              <a:t>Образи</a:t>
            </a:r>
            <a:r>
              <a:rPr lang="ru-RU" dirty="0"/>
              <a:t> </a:t>
            </a:r>
            <a:r>
              <a:rPr lang="ru-RU" dirty="0" err="1"/>
              <a:t>медіареальності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російсько-української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. </a:t>
            </a:r>
          </a:p>
          <a:p>
            <a:r>
              <a:rPr lang="ru-RU" b="1" i="1" dirty="0" err="1"/>
              <a:t>Засоби</a:t>
            </a:r>
            <a:r>
              <a:rPr lang="ru-RU" b="1" i="1" dirty="0"/>
              <a:t> </a:t>
            </a:r>
            <a:r>
              <a:rPr lang="ru-RU" b="1" i="1" dirty="0" err="1"/>
              <a:t>творення</a:t>
            </a:r>
            <a:r>
              <a:rPr lang="ru-RU" b="1" i="1" dirty="0"/>
              <a:t> </a:t>
            </a:r>
            <a:r>
              <a:rPr lang="ru-RU" b="1" i="1" dirty="0" err="1"/>
              <a:t>медіареальності</a:t>
            </a:r>
            <a:r>
              <a:rPr lang="ru-RU" dirty="0"/>
              <a:t>. </a:t>
            </a:r>
            <a:r>
              <a:rPr lang="ru-RU" dirty="0" err="1"/>
              <a:t>Комунікаційні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медіареальності</a:t>
            </a:r>
            <a:r>
              <a:rPr lang="ru-RU" dirty="0"/>
              <a:t>. </a:t>
            </a:r>
            <a:r>
              <a:rPr lang="ru-RU" dirty="0" err="1"/>
              <a:t>Медіарефлексії</a:t>
            </a:r>
            <a:r>
              <a:rPr lang="ru-RU" dirty="0"/>
              <a:t> </a:t>
            </a:r>
            <a:r>
              <a:rPr lang="ru-RU" dirty="0" err="1"/>
              <a:t>досвіду</a:t>
            </a:r>
            <a:r>
              <a:rPr lang="ru-RU" dirty="0"/>
              <a:t> </a:t>
            </a:r>
            <a:r>
              <a:rPr lang="ru-RU" dirty="0" err="1"/>
              <a:t>виживання</a:t>
            </a:r>
            <a:r>
              <a:rPr lang="ru-RU" dirty="0"/>
              <a:t>, </a:t>
            </a:r>
            <a:r>
              <a:rPr lang="ru-RU" dirty="0" err="1"/>
              <a:t>постпамять</a:t>
            </a:r>
            <a:r>
              <a:rPr lang="ru-RU" dirty="0"/>
              <a:t>. </a:t>
            </a:r>
            <a:r>
              <a:rPr lang="ru-RU" dirty="0" err="1"/>
              <a:t>Медійні</a:t>
            </a:r>
            <a:r>
              <a:rPr lang="ru-RU" dirty="0"/>
              <a:t> </a:t>
            </a:r>
            <a:r>
              <a:rPr lang="ru-RU" dirty="0" err="1"/>
              <a:t>платформи</a:t>
            </a:r>
            <a:r>
              <a:rPr lang="ru-RU" dirty="0"/>
              <a:t> для </a:t>
            </a:r>
            <a:r>
              <a:rPr lang="ru-RU" dirty="0" err="1"/>
              <a:t>рефлексії</a:t>
            </a:r>
            <a:r>
              <a:rPr lang="ru-RU" dirty="0"/>
              <a:t> </a:t>
            </a:r>
            <a:r>
              <a:rPr lang="ru-RU" dirty="0" err="1"/>
              <a:t>війни</a:t>
            </a:r>
            <a:r>
              <a:rPr lang="ru-RU" dirty="0"/>
              <a:t> в </a:t>
            </a:r>
            <a:r>
              <a:rPr lang="ru-RU" dirty="0" err="1"/>
              <a:t>Україні</a:t>
            </a:r>
            <a:endParaRPr lang="ru-RU" dirty="0"/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8710CF-B159-9E5B-BC51-001A2A71FE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2840" y="4325459"/>
            <a:ext cx="2181225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75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1035F5-AF57-5CB1-C4C2-B6927C359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Журналістика</a:t>
            </a:r>
            <a:r>
              <a:rPr lang="ru-RU" dirty="0"/>
              <a:t> </a:t>
            </a:r>
            <a:r>
              <a:rPr lang="ru-RU" dirty="0" err="1"/>
              <a:t>цінностей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4E02D7-118B-B345-A5B5-7F507EC55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Медіаетика</a:t>
            </a:r>
            <a:r>
              <a:rPr lang="ru-RU" dirty="0"/>
              <a:t>. </a:t>
            </a:r>
            <a:r>
              <a:rPr lang="ru-RU" dirty="0" err="1"/>
              <a:t>Цінності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  <a:r>
              <a:rPr lang="ru-RU" dirty="0" err="1"/>
              <a:t>Поняття</a:t>
            </a:r>
            <a:r>
              <a:rPr lang="ru-RU" dirty="0"/>
              <a:t> </a:t>
            </a:r>
            <a:r>
              <a:rPr lang="ru-RU" dirty="0" err="1"/>
              <a:t>етика</a:t>
            </a:r>
            <a:r>
              <a:rPr lang="ru-RU" dirty="0"/>
              <a:t> та </a:t>
            </a:r>
            <a:r>
              <a:rPr lang="ru-RU" dirty="0" err="1"/>
              <a:t>медіаетика</a:t>
            </a:r>
            <a:r>
              <a:rPr lang="ru-RU" dirty="0"/>
              <a:t>. Права </a:t>
            </a:r>
            <a:r>
              <a:rPr lang="ru-RU" dirty="0" err="1"/>
              <a:t>людини</a:t>
            </a:r>
            <a:r>
              <a:rPr lang="ru-RU" dirty="0"/>
              <a:t>: </a:t>
            </a:r>
            <a:r>
              <a:rPr lang="ru-RU" dirty="0" err="1"/>
              <a:t>термінологічний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та </a:t>
            </a:r>
            <a:r>
              <a:rPr lang="ru-RU" dirty="0" err="1"/>
              <a:t>медіаетичний</a:t>
            </a:r>
            <a:r>
              <a:rPr lang="ru-RU" dirty="0"/>
              <a:t> аспект. </a:t>
            </a:r>
            <a:r>
              <a:rPr lang="ru-RU" dirty="0" err="1"/>
              <a:t>Медіакультура</a:t>
            </a:r>
            <a:r>
              <a:rPr lang="ru-RU" dirty="0"/>
              <a:t> як </a:t>
            </a:r>
            <a:r>
              <a:rPr lang="ru-RU" dirty="0" err="1"/>
              <a:t>середовище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медіаетики</a:t>
            </a:r>
            <a:r>
              <a:rPr lang="ru-RU" dirty="0"/>
              <a:t>. </a:t>
            </a:r>
            <a:r>
              <a:rPr lang="ru-RU" dirty="0" err="1"/>
              <a:t>Медіакритичний</a:t>
            </a:r>
            <a:r>
              <a:rPr lang="ru-RU" dirty="0"/>
              <a:t> дискурс як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людини</a:t>
            </a:r>
            <a:r>
              <a:rPr lang="ru-RU" dirty="0"/>
              <a:t>. </a:t>
            </a:r>
          </a:p>
          <a:p>
            <a:r>
              <a:rPr lang="ru-RU" dirty="0"/>
              <a:t>Права </a:t>
            </a:r>
            <a:r>
              <a:rPr lang="ru-RU" dirty="0" err="1"/>
              <a:t>людини</a:t>
            </a:r>
            <a:r>
              <a:rPr lang="ru-RU" dirty="0"/>
              <a:t> та </a:t>
            </a:r>
            <a:r>
              <a:rPr lang="ru-RU" dirty="0" err="1"/>
              <a:t>місцеві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. </a:t>
            </a:r>
            <a:r>
              <a:rPr lang="ru-RU" dirty="0" err="1"/>
              <a:t>Антидискримінаційні</a:t>
            </a:r>
            <a:r>
              <a:rPr lang="ru-RU" dirty="0"/>
              <a:t> практики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r>
              <a:rPr lang="ru-RU" dirty="0"/>
              <a:t>. Контент </a:t>
            </a:r>
            <a:r>
              <a:rPr lang="ru-RU" dirty="0" err="1"/>
              <a:t>регіональних</a:t>
            </a:r>
            <a:r>
              <a:rPr lang="ru-RU" dirty="0"/>
              <a:t> і </a:t>
            </a:r>
            <a:r>
              <a:rPr lang="ru-RU" dirty="0" err="1"/>
              <a:t>місцевих</a:t>
            </a:r>
            <a:r>
              <a:rPr lang="ru-RU" dirty="0"/>
              <a:t> </a:t>
            </a:r>
            <a:r>
              <a:rPr lang="ru-RU" dirty="0" err="1"/>
              <a:t>медіа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380355-7144-EEF6-D747-7EF31C61D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160" y="4311022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307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</TotalTime>
  <Words>520</Words>
  <Application>Microsoft Office PowerPoint</Application>
  <PresentationFormat>Широкоэкранный</PresentationFormat>
  <Paragraphs>21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 3</vt:lpstr>
      <vt:lpstr>Легкий дым</vt:lpstr>
      <vt:lpstr>ГЕНОЦИД, ПОСТПАМЯТЬ ТА ФОРМУВАННЯ РЕАЛЬНОСТІ</vt:lpstr>
      <vt:lpstr>Мета курсу </vt:lpstr>
      <vt:lpstr>Завдання курсу</vt:lpstr>
      <vt:lpstr>Геноцид: формування  медійної реальності</vt:lpstr>
      <vt:lpstr>Постпамʼять і політика памʼяті в українському медіапросторі</vt:lpstr>
      <vt:lpstr>Формування медіареальності в українському медіапросторі</vt:lpstr>
      <vt:lpstr>Журналістика цінностей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ГЕНОЦИД, ПОСТПАМЯТЬ ТА ФОРМУВАННЯ РЕАЛЬНОСТІ</dc:title>
  <dc:creator>Людмила Чернявская</dc:creator>
  <cp:lastModifiedBy>Людмила Чернявская</cp:lastModifiedBy>
  <cp:revision>1</cp:revision>
  <dcterms:created xsi:type="dcterms:W3CDTF">2023-01-26T19:22:32Z</dcterms:created>
  <dcterms:modified xsi:type="dcterms:W3CDTF">2023-01-26T19:37:49Z</dcterms:modified>
</cp:coreProperties>
</file>