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7" r:id="rId12"/>
    <p:sldId id="269" r:id="rId13"/>
    <p:sldId id="270" r:id="rId14"/>
    <p:sldId id="264" r:id="rId15"/>
    <p:sldId id="265" r:id="rId16"/>
    <p:sldId id="271" r:id="rId17"/>
    <p:sldId id="272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9A028-27B9-464A-8855-2D08AA603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D34A3B1-2FA0-4636-8A01-011C641E1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4ABC73-4901-40DD-8B9B-C30D69196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0511-E803-4CB7-9966-BF68168B67F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BD75CF-CA55-428D-A579-AD63AACD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FACB61-7323-46B1-A457-B18E9896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35DC-1C07-4B79-85BF-76317BCF34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777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06DD5-DAC1-4277-81A6-A14A55D6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F0E21F8-14FE-45C3-8866-DB1C35AA2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44D42-C243-41B7-B5C5-A4EB3C59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0511-E803-4CB7-9966-BF68168B67F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2162DA-A45A-4039-A55A-73B6859A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743DE7-7FC9-412E-9163-43518937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35DC-1C07-4B79-85BF-76317BCF34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19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6AC3B6-CB0B-485D-8DEC-8AF906EE1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B36845-BA41-4846-9FDE-4A8B1DA17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5ECF34-3740-4A47-A84A-8035AA32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0511-E803-4CB7-9966-BF68168B67F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15BBE-E5E6-4682-8D3C-2172D273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D09814-BC7E-4667-B3A2-10DE58F3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35DC-1C07-4B79-85BF-76317BCF34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6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77ED3-DC96-4096-BE06-B58471F5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CC1CA5-C01D-4105-A484-9C6E6752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00E8F0-0FC5-49BD-961E-12BEC416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0511-E803-4CB7-9966-BF68168B67F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48E733-7B4A-41B6-8691-67EB4C39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50B977-6AF0-4A7B-9CD0-C4894B3A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35DC-1C07-4B79-85BF-76317BCF34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04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52E54-A1F9-456C-8841-8FE57C3B6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E65EC8C-1B5F-4FFA-9482-301CA89C0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580E38-79AE-4FBA-A006-DD14EEBC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0511-E803-4CB7-9966-BF68168B67F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8402B6-9D38-4EF4-98F7-85795457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6A65B-FC8B-4F01-9ED2-1B58DAF0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35DC-1C07-4B79-85BF-76317BCF34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82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67FB8-90F9-488E-9516-A781CA14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7C359A-D843-4422-BF0B-6387782FE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11B70D-7E2E-46A8-855A-36E4CAE6D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6A1F31-7D90-49DC-81CD-41BB07D3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0511-E803-4CB7-9966-BF68168B67F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884841-A962-4473-A774-31DAC963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A128D9E-0D55-41B9-84BC-F2211A65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35DC-1C07-4B79-85BF-76317BCF34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3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98B42-71BC-4574-B62D-5C879F0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75F30F-97C2-4DFE-8754-A55BEE0D9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71DB11-7F8A-4CD0-9649-8B719C317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4A32029-8CD8-4CD0-83E4-238ED5834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953462D-284D-4CCE-B8F8-4A66C36FD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A9C351B-AF4B-4566-B79E-8D143FB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0511-E803-4CB7-9966-BF68168B67F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5E56384-301D-4803-88F6-0C1546EC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EA4D4DB-E11B-40CB-8571-C5FC5BB3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35DC-1C07-4B79-85BF-76317BCF34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479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95404-7394-41C8-A67B-9960F8A5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3D5347B-1EE8-4F03-98CD-8D6FB82F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0511-E803-4CB7-9966-BF68168B67F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5B2FF91-E511-4DAB-9E7E-53FA82AD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DBD3A0-096C-4952-96AE-5A8B8D8A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35DC-1C07-4B79-85BF-76317BCF34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245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A7BF4AF-127C-4723-9735-551A5653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0511-E803-4CB7-9966-BF68168B67F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58E5BB1-7ECA-4E77-B53B-F8975C0E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6CFAF8A-59F2-4EAF-9795-2F01C53C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35DC-1C07-4B79-85BF-76317BCF34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892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514C7-B109-4083-A506-8FEAF750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0229B1-4D93-408E-8AF9-E382CEFA4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CEC0D2-1799-48F7-8DC0-50372CF48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62BF6BC-60AC-460C-892C-983B1915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0511-E803-4CB7-9966-BF68168B67F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22E723-0BBF-499D-9E03-AD9892E6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B19663-CA7C-4571-B3F5-D9124D69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35DC-1C07-4B79-85BF-76317BCF34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53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A05A-B273-42A3-A76F-8ACFC79A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AA1307E-ABF7-46DA-A6EE-CD5CA35AA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AB0E8-52CE-43A0-85BB-608A98579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99FF18-14A2-4E33-A355-34F1F49E1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0511-E803-4CB7-9966-BF68168B67F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6AD74-FD7C-4D80-9756-38F4D09A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33B1DB8-535B-42F8-A9F0-0365D336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35DC-1C07-4B79-85BF-76317BCF34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70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B044BE5-565A-443A-BC62-67908F73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0926A79-84E6-4270-B31C-7B52B037D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718E10-BBF9-4783-ABCF-4931485AB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0511-E803-4CB7-9966-BF68168B67F1}" type="datetimeFigureOut">
              <a:rPr lang="uk-UA" smtClean="0"/>
              <a:t>12.09.2023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2081F0-AB85-4683-B81D-A3A2A3638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DAC65-1356-4C13-A14A-EDACDCB07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35DC-1C07-4B79-85BF-76317BCF34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05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E3A16-971B-4F12-A0E3-FDCF54B72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97763"/>
            <a:ext cx="3271935" cy="1950097"/>
          </a:xfrm>
        </p:spPr>
        <p:txBody>
          <a:bodyPr/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Візуальне наповнення соціальних медіа</a:t>
            </a: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EC74F4-D665-4A34-936A-7663B26701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 t="35918" r="28652" b="4217"/>
          <a:stretch/>
        </p:blipFill>
        <p:spPr>
          <a:xfrm>
            <a:off x="5610808" y="2020076"/>
            <a:ext cx="5178490" cy="4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5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78EB3-D5C1-49FC-8C59-E431FB19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Візуальний контент та його складові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F547273-9338-4D6D-AC2F-D6E9CB1DA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кольористика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л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оготип (шапка);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слоган;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зворотній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зв'язок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спільні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графічні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елементи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наприклад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фірмовий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персонаж,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традиційне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оформлення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частин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тексту).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accent1"/>
                </a:solidFill>
                <a:latin typeface="Open Sans" panose="020B0606030504020204" pitchFamily="34" charset="0"/>
              </a:rPr>
              <a:t>Чому</a:t>
            </a:r>
            <a:r>
              <a:rPr lang="ru-RU" dirty="0">
                <a:solidFill>
                  <a:schemeClr val="accent1"/>
                </a:solidFill>
                <a:latin typeface="Open Sans" panose="020B0606030504020204" pitchFamily="34" charset="0"/>
              </a:rPr>
              <a:t> не </a:t>
            </a:r>
            <a:r>
              <a:rPr lang="ru-RU" dirty="0" err="1">
                <a:solidFill>
                  <a:schemeClr val="accent1"/>
                </a:solidFill>
                <a:latin typeface="Open Sans" panose="020B0606030504020204" pitchFamily="34" charset="0"/>
              </a:rPr>
              <a:t>прийнято</a:t>
            </a:r>
            <a:r>
              <a:rPr lang="ru-RU" dirty="0">
                <a:solidFill>
                  <a:schemeClr val="accent1"/>
                </a:solidFill>
                <a:latin typeface="Open Sans" panose="020B0606030504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Open Sans" panose="020B0606030504020204" pitchFamily="34" charset="0"/>
              </a:rPr>
              <a:t>говорити</a:t>
            </a:r>
            <a:r>
              <a:rPr lang="ru-RU" dirty="0">
                <a:solidFill>
                  <a:schemeClr val="accent1"/>
                </a:solidFill>
                <a:latin typeface="Open Sans" panose="020B0606030504020204" pitchFamily="34" charset="0"/>
              </a:rPr>
              <a:t> про шрифт та </a:t>
            </a:r>
            <a:r>
              <a:rPr lang="ru-RU" dirty="0" err="1">
                <a:solidFill>
                  <a:schemeClr val="accent1"/>
                </a:solidFill>
                <a:latin typeface="Open Sans" panose="020B0606030504020204" pitchFamily="34" charset="0"/>
              </a:rPr>
              <a:t>виділення</a:t>
            </a:r>
            <a:r>
              <a:rPr lang="ru-RU" dirty="0">
                <a:solidFill>
                  <a:schemeClr val="accent1"/>
                </a:solidFill>
                <a:latin typeface="Open Sans" panose="020B0606030504020204" pitchFamily="34" charset="0"/>
              </a:rPr>
              <a:t> як </a:t>
            </a:r>
            <a:r>
              <a:rPr lang="ru-RU" dirty="0" err="1">
                <a:solidFill>
                  <a:schemeClr val="accent1"/>
                </a:solidFill>
                <a:latin typeface="Open Sans" panose="020B0606030504020204" pitchFamily="34" charset="0"/>
              </a:rPr>
              <a:t>базові</a:t>
            </a:r>
            <a:r>
              <a:rPr lang="ru-RU" dirty="0">
                <a:solidFill>
                  <a:schemeClr val="accent1"/>
                </a:solidFill>
                <a:latin typeface="Open Sans" panose="020B0606030504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Open Sans" panose="020B0606030504020204" pitchFamily="34" charset="0"/>
              </a:rPr>
              <a:t>візуальні</a:t>
            </a:r>
            <a:r>
              <a:rPr lang="ru-RU" dirty="0">
                <a:solidFill>
                  <a:schemeClr val="accent1"/>
                </a:solidFill>
                <a:latin typeface="Open Sans" panose="020B0606030504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Open Sans" panose="020B0606030504020204" pitchFamily="34" charset="0"/>
              </a:rPr>
              <a:t>елементи</a:t>
            </a:r>
            <a:r>
              <a:rPr lang="ru-RU" dirty="0">
                <a:solidFill>
                  <a:schemeClr val="accent1"/>
                </a:solidFill>
                <a:latin typeface="Open Sans" panose="020B0606030504020204" pitchFamily="34" charset="0"/>
              </a:rPr>
              <a:t> в </a:t>
            </a:r>
            <a:r>
              <a:rPr lang="ru-RU" dirty="0" err="1">
                <a:solidFill>
                  <a:schemeClr val="accent1"/>
                </a:solidFill>
                <a:latin typeface="Open Sans" panose="020B0606030504020204" pitchFamily="34" charset="0"/>
              </a:rPr>
              <a:t>оформленні</a:t>
            </a:r>
            <a:r>
              <a:rPr lang="ru-RU" dirty="0">
                <a:solidFill>
                  <a:schemeClr val="accent1"/>
                </a:solidFill>
                <a:latin typeface="Open Sans" panose="020B0606030504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Open Sans" panose="020B0606030504020204" pitchFamily="34" charset="0"/>
              </a:rPr>
              <a:t>соціальних</a:t>
            </a:r>
            <a:r>
              <a:rPr lang="ru-RU" dirty="0">
                <a:solidFill>
                  <a:schemeClr val="accent1"/>
                </a:solidFill>
                <a:latin typeface="Open Sans" panose="020B0606030504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Open Sans" panose="020B0606030504020204" pitchFamily="34" charset="0"/>
              </a:rPr>
              <a:t>медіа</a:t>
            </a:r>
            <a:r>
              <a:rPr lang="ru-RU" dirty="0">
                <a:solidFill>
                  <a:schemeClr val="accent1"/>
                </a:solidFill>
                <a:latin typeface="Open Sans" panose="020B0606030504020204" pitchFamily="34" charset="0"/>
              </a:rPr>
              <a:t>?</a:t>
            </a:r>
            <a:endParaRPr lang="ru-RU" b="0" i="0" dirty="0">
              <a:solidFill>
                <a:schemeClr val="accent1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628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9CD2B-A35B-4ECE-B64F-2C2CE87D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Візуальний контент та його складові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EFC2247-7124-40E4-98E8-CA5A927C3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2" y="1380931"/>
            <a:ext cx="3732245" cy="511194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8CEA10-64AC-4E4B-A229-C3FA870DF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46" y="1380931"/>
            <a:ext cx="3555534" cy="52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3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10BE257-EDC2-4710-A581-242A0CCB9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28" y="732066"/>
            <a:ext cx="2747287" cy="556619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BA678B-9BAF-4FD0-BB44-464D7AF0B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80" y="615819"/>
            <a:ext cx="3161109" cy="55661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1515AF-1E49-4BDE-9F3E-FCB7891C9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61" y="942392"/>
            <a:ext cx="3169869" cy="523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0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AB735F-3A37-43EE-8318-0673D6801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987"/>
            <a:ext cx="10515600" cy="4935992"/>
          </a:xfrm>
        </p:spPr>
        <p:txBody>
          <a:bodyPr/>
          <a:lstStyle/>
          <a:p>
            <a:pPr marL="0" indent="0" algn="r">
              <a:buNone/>
            </a:pPr>
            <a:r>
              <a:rPr lang="uk-UA" dirty="0"/>
              <a:t>Фільтри-маски як інструмент маркетингу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79BD5D-A992-4191-9523-C2F467269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07" y="2120770"/>
            <a:ext cx="7064387" cy="400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5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CBC8EC-113B-40D1-BD63-BFC201310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294"/>
            <a:ext cx="10515600" cy="4898669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rgbClr val="00B050"/>
                </a:solidFill>
              </a:rPr>
              <a:t>Фільтр-маска в </a:t>
            </a:r>
            <a:r>
              <a:rPr lang="en-US" dirty="0">
                <a:solidFill>
                  <a:srgbClr val="00B050"/>
                </a:solidFill>
              </a:rPr>
              <a:t>Instagram </a:t>
            </a:r>
            <a:r>
              <a:rPr lang="en-US" dirty="0"/>
              <a:t>– </a:t>
            </a:r>
            <a:r>
              <a:rPr lang="uk-UA" dirty="0"/>
              <a:t>це форма маркетингу вірусного контенту. Якщо він справді добрий і люди виявляють до нього інтерес, він може поширитися зі швидкістю лісової пожежі, просуваючи ваш бренд. </a:t>
            </a:r>
          </a:p>
          <a:p>
            <a:pPr algn="just"/>
            <a:r>
              <a:rPr lang="uk-UA" dirty="0"/>
              <a:t>Принципи створення сучасних фільтрів-масок на які потрібно звернути увагу: </a:t>
            </a:r>
            <a:r>
              <a:rPr lang="uk-UA" dirty="0" err="1">
                <a:solidFill>
                  <a:schemeClr val="accent1"/>
                </a:solidFill>
              </a:rPr>
              <a:t>вірусність</a:t>
            </a:r>
            <a:r>
              <a:rPr lang="uk-UA" dirty="0"/>
              <a:t> – дозволить поширити фільтр-маску на більшу кількість людей; </a:t>
            </a:r>
            <a:r>
              <a:rPr lang="uk-UA" dirty="0" err="1">
                <a:solidFill>
                  <a:schemeClr val="accent1"/>
                </a:solidFill>
              </a:rPr>
              <a:t>трендовість</a:t>
            </a:r>
            <a:r>
              <a:rPr lang="uk-UA" dirty="0"/>
              <a:t> – фільтр-маска з </a:t>
            </a:r>
            <a:r>
              <a:rPr lang="uk-UA" dirty="0" err="1"/>
              <a:t>хайповою</a:t>
            </a:r>
            <a:r>
              <a:rPr lang="uk-UA" dirty="0"/>
              <a:t> темою, яка має значну популярність серед людей на якийсь проміжок часу; </a:t>
            </a:r>
          </a:p>
          <a:p>
            <a:r>
              <a:rPr lang="uk-UA" dirty="0"/>
              <a:t>не тільки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брендоспрямованість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/>
              <a:t>– логотип, бренд не повинен бути у кожному фільтрі-масці, бо люди не будуть користуватися продуктом з явною рекламою і якщо вона буде на кожному кроці; </a:t>
            </a:r>
          </a:p>
          <a:p>
            <a:r>
              <a:rPr lang="uk-UA" dirty="0">
                <a:solidFill>
                  <a:schemeClr val="accent1"/>
                </a:solidFill>
              </a:rPr>
              <a:t>інтерактивність</a:t>
            </a:r>
            <a:r>
              <a:rPr lang="uk-UA" dirty="0"/>
              <a:t> – якщо фільтр-маска дозволить користувачеві керувати нею або взаємодіяти, то вона набере більшу прихильність ніж статична; </a:t>
            </a:r>
          </a:p>
          <a:p>
            <a:r>
              <a:rPr lang="uk-UA" dirty="0">
                <a:solidFill>
                  <a:schemeClr val="accent1"/>
                </a:solidFill>
              </a:rPr>
              <a:t>простота та забавність </a:t>
            </a:r>
            <a:r>
              <a:rPr lang="uk-UA" dirty="0"/>
              <a:t>– не потрібно створювати велику кількість елементів або складну композицію, розважальні фільтр-маски не мають таку мету; </a:t>
            </a:r>
          </a:p>
          <a:p>
            <a:r>
              <a:rPr lang="uk-UA" dirty="0">
                <a:solidFill>
                  <a:schemeClr val="accent1"/>
                </a:solidFill>
              </a:rPr>
              <a:t>оригінальність</a:t>
            </a:r>
            <a:r>
              <a:rPr lang="uk-UA" dirty="0"/>
              <a:t> – багато масок створюються користувачами кожного дня, тому потрібно додавати щось нове, робити прорив у трендах. </a:t>
            </a:r>
          </a:p>
        </p:txBody>
      </p:sp>
    </p:spTree>
    <p:extLst>
      <p:ext uri="{BB962C8B-B14F-4D97-AF65-F5344CB8AC3E}">
        <p14:creationId xmlns:p14="http://schemas.microsoft.com/office/powerpoint/2010/main" val="401402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6C7EAB-BB43-4945-A5AF-E14D0A078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6367"/>
            <a:ext cx="10515600" cy="5150596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З того часу, як </a:t>
            </a:r>
            <a:r>
              <a:rPr lang="en-US" dirty="0"/>
              <a:t>Snapchat </a:t>
            </a:r>
            <a:r>
              <a:rPr lang="uk-UA" dirty="0"/>
              <a:t>випустила </a:t>
            </a:r>
            <a:r>
              <a:rPr lang="en-US" dirty="0"/>
              <a:t>World Lenses </a:t>
            </a:r>
            <a:r>
              <a:rPr lang="uk-UA" dirty="0"/>
              <a:t>у квітні 2017 року, популярність фільтрів доповненої реальності (</a:t>
            </a:r>
            <a:r>
              <a:rPr lang="en-US" dirty="0"/>
              <a:t>AR) </a:t>
            </a:r>
            <a:r>
              <a:rPr lang="uk-UA" dirty="0"/>
              <a:t>у реальному часі різко зросла. </a:t>
            </a:r>
            <a:r>
              <a:rPr lang="en-US" dirty="0"/>
              <a:t>Facebook, </a:t>
            </a:r>
            <a:r>
              <a:rPr lang="uk-UA" dirty="0"/>
              <a:t>а згодом і </a:t>
            </a:r>
            <a:r>
              <a:rPr lang="en-US" dirty="0"/>
              <a:t>Instagram (</a:t>
            </a:r>
            <a:r>
              <a:rPr lang="uk-UA" dirty="0"/>
              <a:t>який належить </a:t>
            </a:r>
            <a:r>
              <a:rPr lang="en-US" dirty="0"/>
              <a:t>Facebook</a:t>
            </a:r>
            <a:r>
              <a:rPr lang="uk-UA" dirty="0"/>
              <a:t> - </a:t>
            </a:r>
            <a:r>
              <a:rPr lang="en-US" dirty="0"/>
              <a:t>META) </a:t>
            </a:r>
            <a:r>
              <a:rPr lang="uk-UA" dirty="0"/>
              <a:t>швидко пішли за </a:t>
            </a:r>
            <a:r>
              <a:rPr lang="en-US" dirty="0"/>
              <a:t>Snapchat: </a:t>
            </a:r>
            <a:r>
              <a:rPr lang="uk-UA" dirty="0"/>
              <a:t>вони представили ефекти камери, пізніше названі </a:t>
            </a:r>
            <a:r>
              <a:rPr lang="en-US" dirty="0"/>
              <a:t>Spark AR, </a:t>
            </a:r>
            <a:r>
              <a:rPr lang="uk-UA" dirty="0"/>
              <a:t>які дозволили користувачам бета-версії створювати свої власні </a:t>
            </a:r>
            <a:r>
              <a:rPr lang="uk-UA" dirty="0" err="1"/>
              <a:t>іммерсивні</a:t>
            </a:r>
            <a:r>
              <a:rPr lang="uk-UA" dirty="0"/>
              <a:t> </a:t>
            </a:r>
            <a:r>
              <a:rPr lang="en-US" dirty="0"/>
              <a:t>AR-</a:t>
            </a:r>
            <a:r>
              <a:rPr lang="uk-UA" dirty="0"/>
              <a:t>досліди та ділитися ними зі своїми передплатниками.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4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F41EC1A-233C-4551-B027-5D0523E18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4318"/>
            <a:ext cx="10515600" cy="4982645"/>
          </a:xfrm>
        </p:spPr>
        <p:txBody>
          <a:bodyPr/>
          <a:lstStyle/>
          <a:p>
            <a:r>
              <a:rPr lang="uk-UA" dirty="0"/>
              <a:t>У 2017 році </a:t>
            </a:r>
            <a:r>
              <a:rPr lang="en-US" dirty="0"/>
              <a:t>Instagram </a:t>
            </a:r>
            <a:r>
              <a:rPr lang="uk-UA" dirty="0"/>
              <a:t>вперше представив фільтри доповненої реальності та дозволив використовувати їх лише обраним обліковим записам </a:t>
            </a:r>
            <a:r>
              <a:rPr lang="en-US" dirty="0"/>
              <a:t>Instagram, </a:t>
            </a:r>
            <a:r>
              <a:rPr lang="uk-UA" dirty="0"/>
              <a:t>таким як </a:t>
            </a:r>
            <a:r>
              <a:rPr lang="en-US" dirty="0"/>
              <a:t>GUCCI, Adidas </a:t>
            </a:r>
            <a:r>
              <a:rPr lang="uk-UA" dirty="0"/>
              <a:t>або </a:t>
            </a:r>
            <a:r>
              <a:rPr lang="en-US" dirty="0"/>
              <a:t>Nike</a:t>
            </a:r>
            <a:r>
              <a:rPr lang="uk-UA" dirty="0"/>
              <a:t>.</a:t>
            </a:r>
          </a:p>
          <a:p>
            <a:pPr algn="just"/>
            <a:r>
              <a:rPr lang="uk-UA" dirty="0"/>
              <a:t>У серпні 2019 року </a:t>
            </a:r>
            <a:r>
              <a:rPr lang="en-US" dirty="0"/>
              <a:t>Facebook </a:t>
            </a:r>
            <a:r>
              <a:rPr lang="uk-UA" dirty="0"/>
              <a:t>та </a:t>
            </a:r>
            <a:r>
              <a:rPr lang="en-US" dirty="0"/>
              <a:t>Instagram </a:t>
            </a:r>
            <a:r>
              <a:rPr lang="uk-UA" dirty="0"/>
              <a:t>відкрили </a:t>
            </a:r>
            <a:r>
              <a:rPr lang="en-US" dirty="0"/>
              <a:t>Spark AR </a:t>
            </a:r>
            <a:r>
              <a:rPr lang="uk-UA" dirty="0"/>
              <a:t>для всіх компаній. Це означає, що тепер будь-який бізнес може створити власний </a:t>
            </a:r>
            <a:r>
              <a:rPr lang="en-US" dirty="0"/>
              <a:t>AR-</a:t>
            </a:r>
            <a:r>
              <a:rPr lang="uk-UA" dirty="0"/>
              <a:t>фільтр, який передплатники зможуть використовувати в </a:t>
            </a:r>
            <a:r>
              <a:rPr lang="en-US" dirty="0"/>
              <a:t>Instagram Stories.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5695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9A8BC2-6458-4F5E-9112-C44AFB74D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9143"/>
            <a:ext cx="10515600" cy="3237820"/>
          </a:xfrm>
        </p:spPr>
        <p:txBody>
          <a:bodyPr/>
          <a:lstStyle/>
          <a:p>
            <a:r>
              <a:rPr lang="uk-UA" dirty="0"/>
              <a:t>Запропонуйте приклади фільтрів-масок із сторінок соціальних медіа.</a:t>
            </a:r>
          </a:p>
          <a:p>
            <a:r>
              <a:rPr lang="uk-UA" dirty="0"/>
              <a:t>Подумайте про доречність / недоречність використання.</a:t>
            </a:r>
          </a:p>
          <a:p>
            <a:r>
              <a:rPr lang="uk-UA" dirty="0"/>
              <a:t>Чи будете Ви застосовувати фільтри у своїх журналістських матеріалах (ІДЗ)?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3CCFCE-131B-4921-865C-49756E16C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07" y="565960"/>
            <a:ext cx="3610946" cy="24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0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BC3BA2-FCD3-414B-B5B7-8A36C3E78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9755"/>
            <a:ext cx="10515600" cy="5337208"/>
          </a:xfrm>
        </p:spPr>
        <p:txBody>
          <a:bodyPr/>
          <a:lstStyle/>
          <a:p>
            <a:r>
              <a:rPr lang="ru-RU" dirty="0"/>
              <a:t>Р</a:t>
            </a:r>
            <a:r>
              <a:rPr lang="uk-UA" dirty="0" err="1"/>
              <a:t>ізновиди</a:t>
            </a:r>
            <a:r>
              <a:rPr lang="uk-UA" dirty="0"/>
              <a:t> соціальних медіа</a:t>
            </a:r>
          </a:p>
          <a:p>
            <a:r>
              <a:rPr lang="uk-UA" dirty="0"/>
              <a:t>Візуальний контент та його складові</a:t>
            </a:r>
          </a:p>
          <a:p>
            <a:r>
              <a:rPr lang="uk-UA" dirty="0"/>
              <a:t>Фільтри-маски як інструмент маркетингу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5EF2BB-FE6E-4F3B-94D3-06B3E2EFB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12"/>
          <a:stretch/>
        </p:blipFill>
        <p:spPr>
          <a:xfrm>
            <a:off x="7024397" y="2444620"/>
            <a:ext cx="3976396" cy="39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8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A0367E-CF5C-48A1-97FE-97605EC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294"/>
            <a:ext cx="10515600" cy="4898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Різновиди соціальних медіа</a:t>
            </a:r>
          </a:p>
          <a:p>
            <a:r>
              <a:rPr lang="uk-UA" dirty="0"/>
              <a:t>соціальні мережі; </a:t>
            </a:r>
          </a:p>
          <a:p>
            <a:r>
              <a:rPr lang="uk-UA" dirty="0"/>
              <a:t>блоги; </a:t>
            </a:r>
          </a:p>
          <a:p>
            <a:r>
              <a:rPr lang="uk-UA" dirty="0"/>
              <a:t>форуми; </a:t>
            </a:r>
          </a:p>
          <a:p>
            <a:r>
              <a:rPr lang="uk-UA" dirty="0"/>
              <a:t>сайти відгуків; </a:t>
            </a:r>
          </a:p>
          <a:p>
            <a:r>
              <a:rPr lang="uk-UA" dirty="0"/>
              <a:t>сервери фото- та відеохостингу; </a:t>
            </a:r>
          </a:p>
          <a:p>
            <a:r>
              <a:rPr lang="uk-UA" dirty="0"/>
              <a:t>віртуальні служби знайомств;</a:t>
            </a:r>
          </a:p>
          <a:p>
            <a:r>
              <a:rPr lang="uk-UA" dirty="0" err="1"/>
              <a:t>геосоціальні</a:t>
            </a:r>
            <a:r>
              <a:rPr lang="uk-UA" dirty="0"/>
              <a:t> мережі. </a:t>
            </a:r>
          </a:p>
          <a:p>
            <a:pPr marL="0" indent="0">
              <a:buNone/>
            </a:pPr>
            <a:r>
              <a:rPr lang="uk-UA" dirty="0"/>
              <a:t>Слід зазначити, що чіткі межі між цими різновидами розмиті</a:t>
            </a:r>
          </a:p>
        </p:txBody>
      </p:sp>
    </p:spTree>
    <p:extLst>
      <p:ext uri="{BB962C8B-B14F-4D97-AF65-F5344CB8AC3E}">
        <p14:creationId xmlns:p14="http://schemas.microsoft.com/office/powerpoint/2010/main" val="181214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5A07148-1E18-41BF-A145-87FB3D7A8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0465"/>
            <a:ext cx="10515600" cy="5486498"/>
          </a:xfrm>
        </p:spPr>
        <p:txBody>
          <a:bodyPr/>
          <a:lstStyle/>
          <a:p>
            <a:r>
              <a:rPr lang="uk-UA" dirty="0"/>
              <a:t>Під блогом розуміють веб-сайт, основний зміст якого – періодично додані користувачами записи (текст, зображення або мультимедіа). </a:t>
            </a:r>
          </a:p>
          <a:p>
            <a:pPr algn="just"/>
            <a:r>
              <a:rPr lang="uk-UA" dirty="0"/>
              <a:t>Для блогів характерні недовгі записи (особливо, у випадках так званих «</a:t>
            </a:r>
            <a:r>
              <a:rPr lang="uk-UA" dirty="0" err="1"/>
              <a:t>мікроблогів</a:t>
            </a:r>
            <a:r>
              <a:rPr lang="uk-UA" dirty="0"/>
              <a:t>») тимчасової значущості, блоги зазвичай </a:t>
            </a:r>
            <a:r>
              <a:rPr lang="uk-UA" dirty="0" err="1"/>
              <a:t>публічниі</a:t>
            </a:r>
            <a:r>
              <a:rPr lang="uk-UA" dirty="0"/>
              <a:t> і передбачають сторонніх читачів, які можуть вступити в публічну полеміку з автором (у коментарі до </a:t>
            </a:r>
            <a:r>
              <a:rPr lang="uk-UA" dirty="0" err="1"/>
              <a:t>блогозапису</a:t>
            </a:r>
            <a:r>
              <a:rPr lang="uk-UA" dirty="0"/>
              <a:t> або своїх блогах). </a:t>
            </a:r>
          </a:p>
          <a:p>
            <a:r>
              <a:rPr lang="uk-UA" dirty="0"/>
              <a:t>Сукупність усіх блогів в мережі Інтернет називають </a:t>
            </a:r>
            <a:r>
              <a:rPr lang="uk-UA" dirty="0" err="1"/>
              <a:t>блогосферою</a:t>
            </a:r>
            <a:r>
              <a:rPr lang="uk-UA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3A0BF0-FD9D-41E7-9E06-58C72A8E3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4677908"/>
            <a:ext cx="2873827" cy="16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6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2CCEAC-DB6B-4D38-9417-9AB77F0A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682"/>
            <a:ext cx="10515600" cy="5085281"/>
          </a:xfrm>
        </p:spPr>
        <p:txBody>
          <a:bodyPr/>
          <a:lstStyle/>
          <a:p>
            <a:r>
              <a:rPr lang="uk-UA" dirty="0"/>
              <a:t>Веб-форуми є веб-додатками, призначеними для організації спілкування відвідувачів деяких Інтернет-ресурсів (веб-сайтів або порталів). На ресурсах </a:t>
            </a:r>
            <a:r>
              <a:rPr lang="uk-UA" dirty="0" err="1"/>
              <a:t>вебфоруму</a:t>
            </a:r>
            <a:r>
              <a:rPr lang="uk-UA" dirty="0"/>
              <a:t> користувачі задають цікаві для них теми, які потім обговорюються і іншими користувачами шляхом розміщення повідомлень (посту) всередині цих тем.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5A948-BAB6-4874-97AE-3A286B6F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04" y="3634322"/>
            <a:ext cx="3384776" cy="23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0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6E01EF-628E-4B5B-9B15-DF087E559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906"/>
            <a:ext cx="10515600" cy="4712057"/>
          </a:xfrm>
        </p:spPr>
        <p:txBody>
          <a:bodyPr/>
          <a:lstStyle/>
          <a:p>
            <a:r>
              <a:rPr lang="uk-UA" dirty="0"/>
              <a:t>Веб-сайти відгуків створюються з метою підвищення ефективності і якості надаваних (не обов'язково в Інтернет-середовищі) послуг і товарів. Користувачі, відвідуючи веб-сайти відгуків, залишають там свої повідомлення, беруть участь в анкетуваннях, формують думки про ту чи іншу послугу чи товар.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8BD557-5FFF-40EB-A6FC-2CC5F302E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3032"/>
            <a:ext cx="4895481" cy="292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01AB96-754B-4D66-90A4-86B127F5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310"/>
            <a:ext cx="10515600" cy="4954653"/>
          </a:xfrm>
        </p:spPr>
        <p:txBody>
          <a:bodyPr/>
          <a:lstStyle/>
          <a:p>
            <a:r>
              <a:rPr lang="uk-UA" dirty="0" err="1"/>
              <a:t>Фотохостинг</a:t>
            </a:r>
            <a:r>
              <a:rPr lang="uk-UA" dirty="0"/>
              <a:t> – це веб-сайт, що дозволяє публікувати будь-які зображення (найчастіше, цифрові фотографії) в мережі Інтернет. Основна перевага </a:t>
            </a:r>
            <a:r>
              <a:rPr lang="uk-UA" dirty="0" err="1"/>
              <a:t>фотохостингу</a:t>
            </a:r>
            <a:r>
              <a:rPr lang="uk-UA" dirty="0"/>
              <a:t> – зручність демонстрації розміщених фотографій. </a:t>
            </a:r>
          </a:p>
          <a:p>
            <a:pPr algn="just"/>
            <a:r>
              <a:rPr lang="uk-UA" dirty="0"/>
              <a:t>Відеохостинг – це веб-сайт, що дозволяє завантажувати і переглядати відеоінформацію у веб-браузері. Відеохостинг набирає популярності у зв'язку з розвитком широкосмугового доступу до мережі Інтернет.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D1D353-A32B-44B6-9F7A-F8E38A796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6" y="4655410"/>
            <a:ext cx="3338414" cy="196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4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40E646-1B24-480E-A068-02981744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780"/>
            <a:ext cx="10515600" cy="5421183"/>
          </a:xfrm>
        </p:spPr>
        <p:txBody>
          <a:bodyPr/>
          <a:lstStyle/>
          <a:p>
            <a:pPr algn="just"/>
            <a:r>
              <a:rPr lang="uk-UA" dirty="0"/>
              <a:t>Віртуальна служба знайомств є Інтернет-сервісом, який надає послуги з віртуального знайомства користувачів з цілями спілкування, створення сім’ї, серйозних відносин, налагодження ділових контактів тощо. </a:t>
            </a:r>
          </a:p>
          <a:p>
            <a:pPr algn="just"/>
            <a:r>
              <a:rPr lang="uk-UA" dirty="0"/>
              <a:t>При використанні віртуальної служби знайомств користувач створює анкету, в якій вказує свій псевдонім (</a:t>
            </a:r>
            <a:r>
              <a:rPr lang="uk-UA" dirty="0" err="1"/>
              <a:t>нік-нейм</a:t>
            </a:r>
            <a:r>
              <a:rPr lang="uk-UA" dirty="0"/>
              <a:t>) та інші параметри, потрібні службі (стать, вік, мета знайомства, інтереси, фотографії). Після реєстрації користувач може спілкуватися з іншими користувачами, отримувати повідомлення і відповідати на них. </a:t>
            </a:r>
          </a:p>
          <a:p>
            <a:pPr algn="just"/>
            <a:r>
              <a:rPr lang="uk-UA" dirty="0"/>
              <a:t>Різновид – спеціальні соціальні мережі </a:t>
            </a:r>
          </a:p>
          <a:p>
            <a:pPr marL="0" indent="0" algn="just">
              <a:buNone/>
            </a:pPr>
            <a:r>
              <a:rPr lang="uk-UA" dirty="0"/>
              <a:t>чи застосунки.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956DB7-0F93-4A8E-A82F-686620E72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50" y="4536135"/>
            <a:ext cx="3186517" cy="19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5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7004EC-F3FA-4BFF-B0B3-51A86E1E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931"/>
            <a:ext cx="10515600" cy="4796032"/>
          </a:xfrm>
        </p:spPr>
        <p:txBody>
          <a:bodyPr/>
          <a:lstStyle/>
          <a:p>
            <a:pPr algn="just"/>
            <a:r>
              <a:rPr lang="uk-UA" dirty="0" err="1"/>
              <a:t>Геосоціальні</a:t>
            </a:r>
            <a:r>
              <a:rPr lang="uk-UA" dirty="0"/>
              <a:t> мережі – це різновид соціальних мереж, в яких користувачі залишають дані про своє місцезнаходження, що дозволяє об’єднувати і координувати їх дії на підставі інформації про те, які люди присутні в тих чи інших місцях, які події відбуваються в цих місцях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75E914-533A-4ED6-B8B8-CCFB3EF45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39" y="3690938"/>
            <a:ext cx="4419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66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780</Words>
  <Application>Microsoft Office PowerPoint</Application>
  <PresentationFormat>Широкий екран</PresentationFormat>
  <Paragraphs>47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Times New Roman</vt:lpstr>
      <vt:lpstr>Тема Office</vt:lpstr>
      <vt:lpstr>Візуальне наповнення соціальних медіа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Візуальний контент та його складові</vt:lpstr>
      <vt:lpstr>Візуальний контент та його складові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Слава</dc:creator>
  <cp:lastModifiedBy>Слава</cp:lastModifiedBy>
  <cp:revision>7</cp:revision>
  <dcterms:created xsi:type="dcterms:W3CDTF">2023-09-11T07:40:34Z</dcterms:created>
  <dcterms:modified xsi:type="dcterms:W3CDTF">2023-09-12T07:27:03Z</dcterms:modified>
</cp:coreProperties>
</file>