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52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34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66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5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4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54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4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89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6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4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31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C3DE7-B13C-4039-9915-FD054AD99041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B29F-7831-4D80-AC09-0413537A32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9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РОЗДІЛ 1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ОСОБЛИВОСТІ СМАРТ-ПРОМИСЛОВОСТІ В СУЧАСНОМУ СВІТІ ТА ЇЇ РОЛЬ У МОДЕРНІЗАЦІЇ ПРОМИСЛОВОГО </a:t>
            </a:r>
            <a:r>
              <a:rPr lang="uk-UA" dirty="0" smtClean="0"/>
              <a:t>ПОТЕНЦІАЛУ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6260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</p:spPr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uk-UA" dirty="0"/>
              <a:t>Для розуміння всіх цих даних використовується ін­струментарій просунутої аналітики (англ. </a:t>
            </a:r>
            <a:r>
              <a:rPr lang="uk-UA" dirty="0" err="1"/>
              <a:t>advanced</a:t>
            </a:r>
            <a:r>
              <a:rPr lang="uk-UA" dirty="0"/>
              <a:t> </a:t>
            </a:r>
            <a:r>
              <a:rPr lang="uk-UA" dirty="0" err="1"/>
              <a:t>analysis</a:t>
            </a:r>
            <a:r>
              <a:rPr lang="uk-UA" dirty="0"/>
              <a:t>) - інтелектуальний аналіз, </a:t>
            </a:r>
            <a:r>
              <a:rPr lang="uk-UA" dirty="0" err="1"/>
              <a:t>предиктивна</a:t>
            </a:r>
            <a:r>
              <a:rPr lang="uk-UA" dirty="0"/>
              <a:t> аналітика, об'єктно орієнтований аналіз, </a:t>
            </a:r>
            <a:r>
              <a:rPr lang="uk-UA" dirty="0" err="1"/>
              <a:t>скоринг</a:t>
            </a:r>
            <a:r>
              <a:rPr lang="uk-UA" dirty="0"/>
              <a:t> у режимі реального часу, прогнозне моделювання, оптимізація та </a:t>
            </a:r>
            <a:r>
              <a:rPr lang="uk-UA" dirty="0" smtClean="0"/>
              <a:t>ін. </a:t>
            </a:r>
            <a:r>
              <a:rPr lang="uk-UA" dirty="0"/>
              <a:t>Заводські менеджери можуть використо­вувати просунуту аналітику для глибокого занурення в іс­торичні дані про виробничі процеси, яке дозволяє виявляти та оптимізувати фактори, що справляють найбільший вплив на кінцеві результати. У багатьох глобальних товаро­виробників у широкому діапазоні галузей промисловості та географічних місць розташування вже є велика кількість первинних виробничих і ринкових даних, отримуваних у режимі реального часу. Використовуючи інтеграцію та ана­ліз таких раніше ізольованих масивів (у тому числі слабо-структурованих і </a:t>
            </a:r>
            <a:r>
              <a:rPr lang="uk-UA" dirty="0" smtClean="0"/>
              <a:t>неструктурованих), </a:t>
            </a:r>
            <a:r>
              <a:rPr lang="uk-UA" dirty="0"/>
              <a:t>вони ма­ють можливість генерувати нові важливі </a:t>
            </a:r>
            <a:r>
              <a:rPr lang="uk-UA" dirty="0" smtClean="0"/>
              <a:t>ідеї. </a:t>
            </a:r>
            <a:r>
              <a:rPr lang="uk-UA" dirty="0"/>
              <a:t>Уся отри­мана інформація використовується для прийняття рішень, побудованих на даних (англ. </a:t>
            </a:r>
            <a:r>
              <a:rPr lang="uk-UA" dirty="0" err="1"/>
              <a:t>data-driven</a:t>
            </a:r>
            <a:r>
              <a:rPr lang="uk-UA" dirty="0"/>
              <a:t> </a:t>
            </a:r>
            <a:r>
              <a:rPr lang="uk-UA" dirty="0" err="1"/>
              <a:t>decision</a:t>
            </a:r>
            <a:r>
              <a:rPr lang="uk-UA" dirty="0"/>
              <a:t> </a:t>
            </a:r>
            <a:r>
              <a:rPr lang="uk-UA" dirty="0" err="1"/>
              <a:t>making</a:t>
            </a:r>
            <a:r>
              <a:rPr lang="uk-UA" dirty="0"/>
              <a:t>, </a:t>
            </a:r>
            <a:r>
              <a:rPr lang="uk-UA" dirty="0" err="1"/>
              <a:t>DDD</a:t>
            </a:r>
            <a:r>
              <a:rPr lang="uk-UA" dirty="0" smtClean="0"/>
              <a:t>), </a:t>
            </a:r>
            <a:r>
              <a:rPr lang="uk-UA" dirty="0"/>
              <a:t>як у сфері поточних управлінських впливів, так і в стратегічному управлінні різноманітними промисло­вими </a:t>
            </a:r>
            <a:r>
              <a:rPr lang="uk-UA" dirty="0" smtClean="0"/>
              <a:t>системами. </a:t>
            </a:r>
            <a:r>
              <a:rPr lang="uk-UA" dirty="0"/>
              <a:t>Такі рішення дозволили, напри­клад, фірмам "</a:t>
            </a:r>
            <a:r>
              <a:rPr lang="uk-UA" dirty="0" err="1"/>
              <a:t>Toyota</a:t>
            </a:r>
            <a:r>
              <a:rPr lang="uk-UA" dirty="0"/>
              <a:t>", "</a:t>
            </a:r>
            <a:r>
              <a:rPr lang="uk-UA" dirty="0" err="1"/>
              <a:t>Fiat</a:t>
            </a:r>
            <a:r>
              <a:rPr lang="uk-UA" dirty="0"/>
              <a:t>" і "</a:t>
            </a:r>
            <a:r>
              <a:rPr lang="uk-UA" dirty="0" err="1"/>
              <a:t>Nissan</a:t>
            </a:r>
            <a:r>
              <a:rPr lang="uk-UA" dirty="0"/>
              <a:t>" скоротити час для розробки нових моделей автомобілів на 30-50</a:t>
            </a:r>
            <a:r>
              <a:rPr lang="uk-UA" dirty="0" smtClean="0"/>
              <a:t>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74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Смарт-промисловість як мережа смарт-підприємств, об'єднаних ІСТ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5517232"/>
            <a:ext cx="8229600" cy="12215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/>
              <a:t>* ERP (</a:t>
            </a:r>
            <a:r>
              <a:rPr lang="uk-UA" dirty="0" err="1"/>
              <a:t>Enterprise</a:t>
            </a:r>
            <a:r>
              <a:rPr lang="uk-UA" dirty="0"/>
              <a:t> </a:t>
            </a:r>
            <a:r>
              <a:rPr lang="uk-UA" dirty="0" err="1"/>
              <a:t>resource</a:t>
            </a:r>
            <a:r>
              <a:rPr lang="uk-UA" dirty="0"/>
              <a:t> </a:t>
            </a:r>
            <a:r>
              <a:rPr lang="uk-UA" dirty="0" err="1"/>
              <a:t>planning</a:t>
            </a:r>
            <a:r>
              <a:rPr lang="uk-UA" dirty="0"/>
              <a:t> </a:t>
            </a:r>
            <a:r>
              <a:rPr lang="uk-UA" dirty="0" err="1"/>
              <a:t>systems</a:t>
            </a:r>
            <a:r>
              <a:rPr lang="uk-UA" dirty="0"/>
              <a:t>) - системи плану­вання ресурсів підприємства;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** CRM (</a:t>
            </a:r>
            <a:r>
              <a:rPr lang="uk-UA" dirty="0" err="1"/>
              <a:t>Customer</a:t>
            </a:r>
            <a:r>
              <a:rPr lang="uk-UA" dirty="0"/>
              <a:t> </a:t>
            </a:r>
            <a:r>
              <a:rPr lang="uk-UA" dirty="0" err="1"/>
              <a:t>Relationship</a:t>
            </a:r>
            <a:r>
              <a:rPr lang="uk-UA" dirty="0"/>
              <a:t> </a:t>
            </a:r>
            <a:r>
              <a:rPr lang="uk-UA" dirty="0" err="1"/>
              <a:t>Management</a:t>
            </a:r>
            <a:r>
              <a:rPr lang="uk-UA" dirty="0"/>
              <a:t> </a:t>
            </a:r>
            <a:r>
              <a:rPr lang="uk-UA" dirty="0" err="1"/>
              <a:t>systems</a:t>
            </a:r>
            <a:r>
              <a:rPr lang="uk-UA" dirty="0"/>
              <a:t>) - системи управління взаємовідносинами з клієнтами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098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23371"/>
            <a:ext cx="6096828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373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336704"/>
          </a:xfrm>
        </p:spPr>
        <p:txBody>
          <a:bodyPr>
            <a:normAutofit lnSpcReduction="10000"/>
          </a:bodyPr>
          <a:lstStyle/>
          <a:p>
            <a:pPr marL="0" indent="452438" algn="just">
              <a:buNone/>
            </a:pPr>
            <a:r>
              <a:rPr lang="uk-UA" dirty="0"/>
              <a:t>Проте </a:t>
            </a:r>
            <a:r>
              <a:rPr lang="uk-UA" dirty="0" err="1"/>
              <a:t>смарт-промисловість</a:t>
            </a:r>
            <a:r>
              <a:rPr lang="uk-UA" dirty="0"/>
              <a:t> - це набагато більше, ніж відособлені підприємства і продукти, які на них створю­ються. У системі </a:t>
            </a:r>
            <a:r>
              <a:rPr lang="uk-UA" dirty="0" err="1"/>
              <a:t>смарт-промисловості</a:t>
            </a:r>
            <a:r>
              <a:rPr lang="uk-UA" dirty="0"/>
              <a:t> заводи взаємо­зв'язані з дослідниками, розробниками, постачальниками, дистриб'юторами, споживачами та ін. через </a:t>
            </a:r>
            <a:r>
              <a:rPr lang="uk-UA" dirty="0" err="1"/>
              <a:t>інформаційно-</a:t>
            </a:r>
            <a:r>
              <a:rPr lang="uk-UA" dirty="0"/>
              <a:t> комунікаційні технології (ІСТ) (мобільний </a:t>
            </a:r>
            <a:r>
              <a:rPr lang="uk-UA" dirty="0" err="1"/>
              <a:t>інтернет</a:t>
            </a:r>
            <a:r>
              <a:rPr lang="uk-UA" dirty="0"/>
              <a:t>, </a:t>
            </a:r>
            <a:r>
              <a:rPr lang="uk-UA" dirty="0" err="1"/>
              <a:t>інтернет</a:t>
            </a:r>
            <a:r>
              <a:rPr lang="uk-UA" dirty="0"/>
              <a:t> речей, хмарні технології). Завдяки цьому формуються гло­бальні цифрові платформи для поліпшення координації та підвищення активності участі всіх партнерів як в окремих ланцюгах, так і в цілих мережах створення </a:t>
            </a:r>
            <a:r>
              <a:rPr lang="uk-UA" dirty="0" smtClean="0"/>
              <a:t>вартості.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756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352928" cy="6192688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Головна ідея, яка стоїть за всіма цими мережевими взаємодіями, полягає в тому, що опрацювання й аналіз де­тальних даних, отримуваних за допомогою ІСТ у режимі ре­ального часу про стан будь-якого процесу або продукту - від замовлення і до споживання готової продукції, дозволя­ють забезпечити гнучкість виробництва у відповідь на зміни і виклики зовнішнього </a:t>
            </a:r>
            <a:r>
              <a:rPr lang="uk-UA" dirty="0" smtClean="0"/>
              <a:t>середовища. </a:t>
            </a:r>
            <a:r>
              <a:rPr lang="uk-UA" dirty="0"/>
              <a:t>Усе це, у свою чергу, позначається на визначенні перспек­тив й ефективності функціонування </a:t>
            </a:r>
            <a:r>
              <a:rPr lang="uk-UA" dirty="0" err="1"/>
              <a:t>смарт-промисловості</a:t>
            </a:r>
            <a:r>
              <a:rPr lang="uk-UA" dirty="0"/>
              <a:t> у світі.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На сьогоднішній день ситуація виглядає так, що завдяки новим можливостям цифрової трансформації тех­нічної та економічної сфер, які відкриває смарт-промисло­вість, заснована на поєднанні фізичних і кібернетичних си­стем, вона відіграватиме провідну роль у модернізації сві­тового виробничого потенціалу: за оцінками фахівців </a:t>
            </a:r>
            <a:r>
              <a:rPr lang="uk-UA" dirty="0" err="1" smtClean="0"/>
              <a:t>МсКі</a:t>
            </a:r>
            <a:r>
              <a:rPr lang="en-US" dirty="0" smtClean="0"/>
              <a:t>ns</a:t>
            </a:r>
            <a:r>
              <a:rPr lang="uk-UA" dirty="0" err="1" smtClean="0"/>
              <a:t>еу&amp;Со</a:t>
            </a:r>
            <a:r>
              <a:rPr lang="uk-UA" dirty="0"/>
              <a:t>, менш ніж за десять років (до 2025 р.) техно­логіями </a:t>
            </a:r>
            <a:r>
              <a:rPr lang="uk-UA" dirty="0" err="1" smtClean="0"/>
              <a:t>ІІ</a:t>
            </a:r>
            <a:r>
              <a:rPr lang="uk-UA" dirty="0" err="1" smtClean="0"/>
              <a:t>оТ</a:t>
            </a:r>
            <a:r>
              <a:rPr lang="uk-UA" dirty="0" smtClean="0"/>
              <a:t> </a:t>
            </a:r>
            <a:r>
              <a:rPr lang="uk-UA" dirty="0"/>
              <a:t>буде охоплено від 80 до 100% світової обробної </a:t>
            </a:r>
            <a:r>
              <a:rPr lang="uk-UA" dirty="0" smtClean="0"/>
              <a:t>промисловості.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48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336704"/>
          </a:xfrm>
        </p:spPr>
        <p:txBody>
          <a:bodyPr>
            <a:normAutofit fontScale="85000" lnSpcReduction="20000"/>
          </a:bodyPr>
          <a:lstStyle/>
          <a:p>
            <a:pPr marL="0" indent="452438" algn="just">
              <a:buNone/>
            </a:pPr>
            <a:r>
              <a:rPr lang="uk-UA" dirty="0"/>
              <a:t>Ключовими характеристиками світової економіки після глобальної фінансової кризи 2008-2009 </a:t>
            </a:r>
            <a:r>
              <a:rPr lang="uk-UA" dirty="0" err="1"/>
              <a:t>pp</a:t>
            </a:r>
            <a:r>
              <a:rPr lang="uk-UA" dirty="0"/>
              <a:t>. є "</a:t>
            </a:r>
            <a:r>
              <a:rPr lang="uk-UA" dirty="0" err="1"/>
              <a:t>смарт</a:t>
            </a:r>
            <a:r>
              <a:rPr lang="uk-UA" dirty="0"/>
              <a:t> (розумне)</a:t>
            </a:r>
            <a:r>
              <a:rPr lang="uk-UA" dirty="0" err="1"/>
              <a:t>-зростання</a:t>
            </a:r>
            <a:r>
              <a:rPr lang="uk-UA" dirty="0"/>
              <a:t>" (англ. </a:t>
            </a:r>
            <a:r>
              <a:rPr lang="uk-UA" dirty="0" err="1"/>
              <a:t>smart</a:t>
            </a:r>
            <a:r>
              <a:rPr lang="uk-UA" dirty="0"/>
              <a:t> </a:t>
            </a:r>
            <a:r>
              <a:rPr lang="uk-UA" dirty="0" err="1"/>
              <a:t>growth</a:t>
            </a:r>
            <a:r>
              <a:rPr lang="uk-UA" dirty="0"/>
              <a:t>), яке базується на знаннях й </a:t>
            </a:r>
            <a:r>
              <a:rPr lang="uk-UA" dirty="0" smtClean="0"/>
              <a:t>інноваціях, </a:t>
            </a:r>
            <a:r>
              <a:rPr lang="uk-UA" dirty="0"/>
              <a:t>та його провідна ланка - "смарт (розумна)-промисловість" (англ. </a:t>
            </a:r>
            <a:r>
              <a:rPr lang="uk-UA" dirty="0" err="1"/>
              <a:t>smart</a:t>
            </a:r>
            <a:r>
              <a:rPr lang="uk-UA" dirty="0"/>
              <a:t> </a:t>
            </a:r>
            <a:r>
              <a:rPr lang="uk-UA" dirty="0" err="1"/>
              <a:t>industry</a:t>
            </a:r>
            <a:r>
              <a:rPr lang="uk-UA" dirty="0"/>
              <a:t>).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Особлива роль промисловості в сучасному світі зумов­лена, по-перше, тим, що вона підвищує продуктивність суспільної праці, створює нові робочі місця і можливості одержання доходів, що, у свою чергу, сприяє досягненню цілей людського розвитку, розв'язанню багатьох соціальних проблем (включаючи забезпечення тендерної рівності та створення гідної зайнятості для молоді</a:t>
            </a:r>
            <a:r>
              <a:rPr lang="uk-UA" dirty="0" smtClean="0"/>
              <a:t>); </a:t>
            </a:r>
            <a:r>
              <a:rPr lang="uk-UA" dirty="0"/>
              <a:t>по-друге, принципово новими можливостями, які відкриває перед людством сучасна промислова революція, відома також під назвою "Індустрія 4.0</a:t>
            </a:r>
            <a:r>
              <a:rPr lang="uk-UA" dirty="0" smtClean="0"/>
              <a:t>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58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480720"/>
          </a:xfrm>
        </p:spPr>
        <p:txBody>
          <a:bodyPr>
            <a:normAutofit fontScale="92500" lnSpcReduction="20000"/>
          </a:bodyPr>
          <a:lstStyle/>
          <a:p>
            <a:pPr marL="0" indent="452438" algn="just">
              <a:buNone/>
            </a:pPr>
            <a:r>
              <a:rPr lang="uk-UA" dirty="0"/>
              <a:t>Термін "Індустрія 4.0" було введено в науковий обіг у 2011 р. за ініціативою німецьких бізнесменів, учених і по­літиків, спрямованою на підтримання позицій Німеччини як світового промислового центру, і тому досить часто ви­користовується у німецькомовному середовищі (нім. </a:t>
            </a:r>
            <a:r>
              <a:rPr lang="uk-UA" dirty="0" err="1"/>
              <a:t>Industrie</a:t>
            </a:r>
            <a:r>
              <a:rPr lang="uk-UA" dirty="0"/>
              <a:t> </a:t>
            </a:r>
            <a:r>
              <a:rPr lang="uk-UA" dirty="0" smtClean="0"/>
              <a:t>4.0</a:t>
            </a:r>
            <a:r>
              <a:rPr lang="en-US" dirty="0"/>
              <a:t>)</a:t>
            </a:r>
            <a:r>
              <a:rPr lang="uk-UA" dirty="0" smtClean="0"/>
              <a:t>. </a:t>
            </a:r>
            <a:r>
              <a:rPr lang="uk-UA" dirty="0"/>
              <a:t>Цифра "4" характеризує четвертий ща­бель (або стадію) індустріалізації. Звичайно вважається, що перша промислова революція (перший щабель індустріалі­зації) знаменувала собою механізацію виробництва, друга - електрифікацію та масове виробництво, третя - його авто­матизацію і комп'ютеризацію. І, нарешті, четверта про­мислова революція передбачає перехід до орієнтованого на споживача виробництва на основі </a:t>
            </a:r>
            <a:r>
              <a:rPr lang="uk-UA" dirty="0" err="1"/>
              <a:t>кіберфізичних</a:t>
            </a:r>
            <a:r>
              <a:rPr lang="uk-UA" dirty="0"/>
              <a:t> систем (рис. 1.1).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0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280" y="32875"/>
            <a:ext cx="8229600" cy="1112987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Основні </a:t>
            </a:r>
            <a:r>
              <a:rPr lang="uk-UA" dirty="0"/>
              <a:t>характеристики промислових революцій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52" y="1145862"/>
            <a:ext cx="7704856" cy="562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31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552728"/>
          </a:xfrm>
        </p:spPr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uk-UA" dirty="0"/>
              <a:t>Крім того, як зазначають фахівці, цей щабель ха­рактеризується злиттям технологій із "розмиванням" меж між фізичними, цифровими і біологічними сферами.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В англомовному середовищі використовуються також терміни "промисловий </a:t>
            </a:r>
            <a:r>
              <a:rPr lang="uk-UA" dirty="0" err="1"/>
              <a:t>інтернет</a:t>
            </a:r>
            <a:r>
              <a:rPr lang="uk-UA" dirty="0"/>
              <a:t>" (англ. </a:t>
            </a:r>
            <a:r>
              <a:rPr lang="uk-UA" dirty="0" err="1"/>
              <a:t>Industrial</a:t>
            </a:r>
            <a:r>
              <a:rPr lang="uk-UA" dirty="0"/>
              <a:t> Internet), "промисловий </a:t>
            </a:r>
            <a:r>
              <a:rPr lang="uk-UA" dirty="0" err="1"/>
              <a:t>інтернет</a:t>
            </a:r>
            <a:r>
              <a:rPr lang="uk-UA" dirty="0"/>
              <a:t> речей" (англ. </a:t>
            </a:r>
            <a:r>
              <a:rPr lang="uk-UA" dirty="0" err="1"/>
              <a:t>Industrial</a:t>
            </a:r>
            <a:r>
              <a:rPr lang="uk-UA" dirty="0"/>
              <a:t> Internet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Things</a:t>
            </a:r>
            <a:r>
              <a:rPr lang="uk-UA" dirty="0"/>
              <a:t>, </a:t>
            </a:r>
            <a:r>
              <a:rPr lang="uk-UA" dirty="0" err="1"/>
              <a:t>IIoT</a:t>
            </a:r>
            <a:r>
              <a:rPr lang="uk-UA" dirty="0"/>
              <a:t>) і "</a:t>
            </a:r>
            <a:r>
              <a:rPr lang="uk-UA" dirty="0" err="1"/>
              <a:t>смарт-промисловість</a:t>
            </a:r>
            <a:r>
              <a:rPr lang="uk-UA" dirty="0"/>
              <a:t>" (англ. </a:t>
            </a:r>
            <a:r>
              <a:rPr lang="uk-UA" dirty="0" err="1"/>
              <a:t>Smart</a:t>
            </a:r>
            <a:r>
              <a:rPr lang="uk-UA" dirty="0"/>
              <a:t> </a:t>
            </a:r>
            <a:r>
              <a:rPr lang="uk-UA" dirty="0" err="1"/>
              <a:t>Industry</a:t>
            </a:r>
            <a:r>
              <a:rPr lang="uk-UA" dirty="0"/>
              <a:t>). 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У техніко-технологічному відношенні </a:t>
            </a:r>
            <a:r>
              <a:rPr lang="uk-UA" dirty="0" err="1"/>
              <a:t>смарт-промис­ловість</a:t>
            </a:r>
            <a:r>
              <a:rPr lang="uk-UA" dirty="0"/>
              <a:t> інтегрує досягнення у сфері фізичних пристроїв з досягненнями у сфері інформаційно-комунікаційних тех­нологій (англ. </a:t>
            </a:r>
            <a:r>
              <a:rPr lang="uk-UA" dirty="0" err="1"/>
              <a:t>Information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Communications</a:t>
            </a:r>
            <a:r>
              <a:rPr lang="uk-UA" dirty="0"/>
              <a:t> Techno­logies, ЮТ), результатом чого є формування </a:t>
            </a:r>
            <a:r>
              <a:rPr lang="uk-UA" dirty="0" err="1"/>
              <a:t>кіберфізичних</a:t>
            </a:r>
            <a:r>
              <a:rPr lang="uk-UA" dirty="0"/>
              <a:t> виробничих систем - взаємодіючих інтелектуальних мереж фізичних компонентів (машин, устаткування, датчиків, </a:t>
            </a:r>
            <a:r>
              <a:rPr lang="uk-UA" dirty="0" err="1"/>
              <a:t>актуаторів</a:t>
            </a:r>
            <a:r>
              <a:rPr lang="uk-UA" dirty="0"/>
              <a:t>) і обчислювальних алгоритмів.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Первинна ланка </a:t>
            </a:r>
            <a:r>
              <a:rPr lang="uk-UA" dirty="0" err="1"/>
              <a:t>смарт-промисловості</a:t>
            </a:r>
            <a:r>
              <a:rPr lang="uk-UA" dirty="0"/>
              <a:t> - </a:t>
            </a:r>
            <a:r>
              <a:rPr lang="uk-UA" dirty="0" err="1"/>
              <a:t>смарт-підпри­ємство</a:t>
            </a:r>
            <a:r>
              <a:rPr lang="uk-UA" dirty="0"/>
              <a:t> - характеризується можливістю за допомогою </a:t>
            </a:r>
            <a:r>
              <a:rPr lang="uk-UA" dirty="0" err="1"/>
              <a:t>ИоТ</a:t>
            </a:r>
            <a:r>
              <a:rPr lang="uk-UA" dirty="0"/>
              <a:t> відстежувати і контролювати функціонування знарядь ви­робництва і виробничий персонал, а також використову­вати дані, що збираються, для підвищення продуктивності праці, удосконалення технологічних процесів і якості про­дукції (рис. 1.2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41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10409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Типова </a:t>
            </a:r>
            <a:r>
              <a:rPr lang="uk-UA" dirty="0"/>
              <a:t>схема смарт-заводу н</a:t>
            </a:r>
            <a:r>
              <a:rPr lang="uk-UA" dirty="0" smtClean="0"/>
              <a:t>а </a:t>
            </a:r>
            <a:r>
              <a:rPr lang="uk-UA" dirty="0"/>
              <a:t>базі </a:t>
            </a:r>
            <a:r>
              <a:rPr lang="uk-UA" dirty="0" err="1" smtClean="0"/>
              <a:t>ІІоТ</a:t>
            </a:r>
            <a:endParaRPr lang="ru-RU" dirty="0"/>
          </a:p>
        </p:txBody>
      </p:sp>
      <p:pic>
        <p:nvPicPr>
          <p:cNvPr id="2050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016" y="1124744"/>
            <a:ext cx="5904656" cy="5390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01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</p:spPr>
        <p:txBody>
          <a:bodyPr>
            <a:normAutofit lnSpcReduction="10000"/>
          </a:bodyPr>
          <a:lstStyle/>
          <a:p>
            <a:pPr marL="0" indent="452438" algn="just">
              <a:buNone/>
            </a:pPr>
            <a:r>
              <a:rPr lang="uk-UA" dirty="0" err="1"/>
              <a:t>Смарт-підприємство</a:t>
            </a:r>
            <a:r>
              <a:rPr lang="uk-UA" dirty="0"/>
              <a:t> може розглядатися з точки зору взаємодії апаратних засобів, первинних даних, програм­ного забезпечення, штучного і людського інтелекту. Дані, отримані за допомогою датчиків, </a:t>
            </a:r>
            <a:r>
              <a:rPr lang="uk-UA" dirty="0" err="1"/>
              <a:t>лог-файлів</a:t>
            </a:r>
            <a:r>
              <a:rPr lang="uk-UA" dirty="0"/>
              <a:t> і пошукових роботів від фізичних пристроїв і комп'ютерних мереж, зби­раються, передаються, попередньо опрацьовуються, збері­гаються, візу авізуються, аналізуються і застосовуються ви­сококваліфікованим персоналом для моделювання та пода­льшого вдосконалення промислових продуктів і виробни­чих процесів (рис. 1.3).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57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38751"/>
            <a:ext cx="8229600" cy="10409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Смарт-підприємство </a:t>
            </a:r>
            <a:r>
              <a:rPr lang="uk-UA" dirty="0"/>
              <a:t>як взаємодія реальних предметів та їх цифрових аналогів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72100"/>
            <a:ext cx="7848872" cy="530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987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624736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Практична реалізація такої взаємодії пов'язана з опрацюванням у режимі реального часу великих обсягів ін­формації - так званих "великих даних" (англ. </a:t>
            </a:r>
            <a:r>
              <a:rPr lang="uk-UA" dirty="0" err="1"/>
              <a:t>big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 smtClean="0"/>
              <a:t>), </a:t>
            </a:r>
            <a:r>
              <a:rPr lang="uk-UA" dirty="0"/>
              <a:t>які являють собою нове покоління технологій і </a:t>
            </a:r>
            <a:r>
              <a:rPr lang="uk-UA" dirty="0" err="1"/>
              <a:t>архітектур</a:t>
            </a:r>
            <a:r>
              <a:rPr lang="uk-UA" dirty="0"/>
              <a:t>, призначених для одержання економічної вигоди від дуже великих обсягів широкого спектра інформації, за допомо­гою її високошвидкісного захоплення, пошуку та/або </a:t>
            </a:r>
            <a:r>
              <a:rPr lang="uk-UA" dirty="0" smtClean="0"/>
              <a:t>ана­лізу. </a:t>
            </a:r>
            <a:r>
              <a:rPr lang="uk-UA" dirty="0"/>
              <a:t>Наведене визначення описує чотири від­мітні особливості великих даних - "4Vs": обсяг (англ. </a:t>
            </a:r>
            <a:r>
              <a:rPr lang="uk-UA" dirty="0" err="1"/>
              <a:t>volume</a:t>
            </a:r>
            <a:r>
              <a:rPr lang="uk-UA" dirty="0"/>
              <a:t>), різноманіття (англ. </a:t>
            </a:r>
            <a:r>
              <a:rPr lang="uk-UA" dirty="0" err="1"/>
              <a:t>variety</a:t>
            </a:r>
            <a:r>
              <a:rPr lang="uk-UA" dirty="0"/>
              <a:t>), швидкість (англ. </a:t>
            </a:r>
            <a:r>
              <a:rPr lang="uk-UA" dirty="0" err="1"/>
              <a:t>velocity</a:t>
            </a:r>
            <a:r>
              <a:rPr lang="uk-UA" dirty="0"/>
              <a:t>) і вартість (англ. </a:t>
            </a:r>
            <a:r>
              <a:rPr lang="uk-UA" dirty="0" err="1"/>
              <a:t>value</a:t>
            </a:r>
            <a:r>
              <a:rPr lang="uk-UA" dirty="0"/>
              <a:t>), які широко використову­ються для їх змістовної характеристики. При цьому обсяги генерованих і накопичуваних у світі даних зростають за експонентою: у 1970-1980-х </a:t>
            </a:r>
            <a:r>
              <a:rPr lang="uk-UA" dirty="0" err="1"/>
              <a:t>pp</a:t>
            </a:r>
            <a:r>
              <a:rPr lang="uk-UA" dirty="0"/>
              <a:t>. - від кілобайтів (2</a:t>
            </a:r>
            <a:r>
              <a:rPr lang="uk-UA" baseline="30000" dirty="0"/>
              <a:t>10</a:t>
            </a:r>
            <a:r>
              <a:rPr lang="uk-UA" dirty="0"/>
              <a:t> байтів) і мегабайтів (2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 байтів) до гігабайтів (2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 байтів), у 1980-1990-х - від гігабайтів до </a:t>
            </a:r>
            <a:r>
              <a:rPr lang="uk-UA" dirty="0" err="1"/>
              <a:t>терабайтів</a:t>
            </a:r>
            <a:r>
              <a:rPr lang="uk-UA" dirty="0"/>
              <a:t> (2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 </a:t>
            </a:r>
            <a:r>
              <a:rPr lang="uk-UA" dirty="0"/>
              <a:t>байтів), у 1990-2000-х - від </a:t>
            </a:r>
            <a:r>
              <a:rPr lang="uk-UA" dirty="0" err="1"/>
              <a:t>терабайтів</a:t>
            </a:r>
            <a:r>
              <a:rPr lang="uk-UA" dirty="0"/>
              <a:t> до </a:t>
            </a:r>
            <a:r>
              <a:rPr lang="uk-UA" dirty="0" err="1"/>
              <a:t>петабайтів</a:t>
            </a:r>
            <a:r>
              <a:rPr lang="uk-UA" dirty="0"/>
              <a:t> (2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 байтів), у наш час - від </a:t>
            </a:r>
            <a:r>
              <a:rPr lang="uk-UA" dirty="0" err="1"/>
              <a:t>петабайтів</a:t>
            </a:r>
            <a:r>
              <a:rPr lang="uk-UA" dirty="0"/>
              <a:t> до </a:t>
            </a:r>
            <a:r>
              <a:rPr lang="uk-UA" dirty="0" err="1"/>
              <a:t>ексабайтів</a:t>
            </a:r>
            <a:r>
              <a:rPr lang="uk-UA" dirty="0"/>
              <a:t> (2ю-2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-2</a:t>
            </a:r>
            <a:r>
              <a:rPr lang="uk-UA" baseline="30000" dirty="0"/>
              <a:t>10</a:t>
            </a:r>
            <a:r>
              <a:rPr lang="uk-UA" dirty="0"/>
              <a:t> байтів). У контексті до­сліджуваної проблеми важливо підкреслити, що з усіх сек­торів економіки найбільші обсяги даних припадають саме на обробну промисловість (англ. </a:t>
            </a:r>
            <a:r>
              <a:rPr lang="uk-UA" dirty="0" err="1"/>
              <a:t>manufacturing</a:t>
            </a:r>
            <a:r>
              <a:rPr lang="uk-UA" dirty="0"/>
              <a:t>) – близько 10 </a:t>
            </a:r>
            <a:r>
              <a:rPr lang="uk-UA" dirty="0" err="1"/>
              <a:t>ексабайтів</a:t>
            </a:r>
            <a:r>
              <a:rPr lang="uk-UA" dirty="0"/>
              <a:t> (2010 р</a:t>
            </a:r>
            <a:r>
              <a:rPr lang="uk-UA" dirty="0" smtClean="0"/>
              <a:t>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3742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1154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РОЗДІЛ 1 ОСОБЛИВОСТІ СМАРТ-ПРОМИСЛОВОСТІ В СУЧАСНОМУ СВІТІ ТА ЇЇ РОЛЬ У МОДЕРНІЗАЦІЇ ПРОМИСЛОВОГО ПОТЕНЦІАЛУ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Смарт-промисловість як мережа смарт-підприємств, об'єднаних ІСТ 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РОЗДІЛ 1 ОСОБЛИВОСТІ СМАРТ-ПРОМИСЛОВОСТІ В СУЧАСНОМУ СВІТІ ТА ЇЇ РОЛЬ У МОДЕРНІЗАЦІЇ ПРОМИСЛОВОГО ПОТЕНЦІАЛУ</dc:title>
  <dc:creator>МЧМ</dc:creator>
  <cp:lastModifiedBy>nazarkirichenko08@gmail.com</cp:lastModifiedBy>
  <cp:revision>2</cp:revision>
  <dcterms:created xsi:type="dcterms:W3CDTF">2022-01-14T11:03:14Z</dcterms:created>
  <dcterms:modified xsi:type="dcterms:W3CDTF">2022-01-17T15:07:44Z</dcterms:modified>
</cp:coreProperties>
</file>