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1" r:id="rId8"/>
    <p:sldId id="265" r:id="rId9"/>
    <p:sldId id="262" r:id="rId10"/>
    <p:sldId id="267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20E9-5A0C-40CD-B673-19ECC4BC82B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24C6-6CF3-434B-ACF7-72B3387B45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i="1" dirty="0"/>
              <a:t>ПРАКТИЧНА ПІДГОТОВКА УЧНІВ ПРОФІЛЬНИХ КЛАСІВ З БІОЛОГІЇ ТА СТУДЕНТІВ БІОЛОГІЧНИХ ФАКУЛЬТЕТІВ УНІВЕРСИТЕТІВ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Arial" pitchFamily="34" charset="0"/>
                <a:cs typeface="Arial" pitchFamily="34" charset="0"/>
              </a:rPr>
              <a:t>ОРГАНІЗАЦІЯ ПРАКТИК СТУДЕНТІВ У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ЗВО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полевая практи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072362" cy="43577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1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800" b="1" i="1" dirty="0">
                <a:latin typeface="Arial" pitchFamily="34" charset="0"/>
                <a:cs typeface="Arial" pitchFamily="34" charset="0"/>
              </a:rPr>
              <a:t>Практика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студентів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є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обов’язковою складовою частиною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процесу підготовки фахівців у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ЗВО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і проводиться на оснащених відповідним чином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базах практики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ВНЗ, а також на сучасних підприємствах і в організаціях різних галузей господарства, освіти, охорони здоров'я, культури, торгівлі та державного управління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2800" dirty="0"/>
              <a:t> </a:t>
            </a:r>
            <a:endParaRPr lang="uk-UA" sz="2800" dirty="0" smtClean="0"/>
          </a:p>
          <a:p>
            <a:pPr indent="719138"/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Згідно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з навчальними планами вищих навчальних закладів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терміни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фахової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практики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становлять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20-25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всього навчального часу.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500" b="1" i="1" dirty="0">
                <a:latin typeface="Arial" pitchFamily="34" charset="0"/>
                <a:cs typeface="Arial" pitchFamily="34" charset="0"/>
              </a:rPr>
              <a:t>База практики </a:t>
            </a:r>
            <a:r>
              <a:rPr lang="uk-UA" sz="2500" i="1" dirty="0">
                <a:latin typeface="Arial" pitchFamily="34" charset="0"/>
                <a:cs typeface="Arial" pitchFamily="34" charset="0"/>
              </a:rPr>
              <a:t>– це установа, підприємство, організація незалежно від форми власності та підпорядкованості, що призначена для проведення практики студентів, при цьому повинна забезпечувати виконання програми практики для відповідного освітнього рівня: </a:t>
            </a:r>
            <a:r>
              <a:rPr lang="uk-UA" sz="2500" i="1" dirty="0" smtClean="0">
                <a:latin typeface="Arial" pitchFamily="34" charset="0"/>
                <a:cs typeface="Arial" pitchFamily="34" charset="0"/>
              </a:rPr>
              <a:t>бакалавр і </a:t>
            </a:r>
            <a:r>
              <a:rPr lang="uk-UA" sz="2500" i="1" dirty="0">
                <a:latin typeface="Arial" pitchFamily="34" charset="0"/>
                <a:cs typeface="Arial" pitchFamily="34" charset="0"/>
              </a:rPr>
              <a:t>магістр </a:t>
            </a:r>
          </a:p>
        </p:txBody>
      </p:sp>
      <p:pic>
        <p:nvPicPr>
          <p:cNvPr id="4" name="Содержимое 3" descr="imagesX0SLRX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6572296" cy="335758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Вимоги до бази практики</a:t>
            </a:r>
            <a:endParaRPr lang="uk-UA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 hangingPunct="0">
              <a:buFont typeface="Wingdings" pitchFamily="2" charset="2"/>
              <a:buChar char="ü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наявність структур, що відповідають напрямам, спеціальностям (спеціалізаціям), за якими здійснюється підготовка фахівців ЗНУ;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lvl="0" hangingPunct="0">
              <a:buFont typeface="Wingdings" pitchFamily="2" charset="2"/>
              <a:buChar char="ü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наявність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кваліфікованих керівників практики студентів;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lvl="0" hangingPunct="0">
              <a:buFont typeface="Wingdings" pitchFamily="2" charset="2"/>
              <a:buChar char="ü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надання студентам права користування бібліотекою, лабораторіями, технічною та іншою документацією, необхідною для виконання програми практики.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3571900" cy="3429024"/>
          </a:xfrm>
        </p:spPr>
        <p:txBody>
          <a:bodyPr>
            <a:noAutofit/>
          </a:bodyPr>
          <a:lstStyle/>
          <a:p>
            <a:r>
              <a:rPr lang="uk-UA" sz="3000" b="0" i="1" dirty="0" smtClean="0">
                <a:latin typeface="Arial" pitchFamily="34" charset="0"/>
                <a:cs typeface="Arial" pitchFamily="34" charset="0"/>
              </a:rPr>
              <a:t>Відповідальність </a:t>
            </a:r>
            <a:r>
              <a:rPr lang="uk-UA" sz="3000" b="0" i="1" dirty="0">
                <a:latin typeface="Arial" pitchFamily="34" charset="0"/>
                <a:cs typeface="Arial" pitchFamily="34" charset="0"/>
              </a:rPr>
              <a:t>за організацію, проведення і контроль практики покладається на ректора університету. </a:t>
            </a:r>
          </a:p>
        </p:txBody>
      </p:sp>
      <p:pic>
        <p:nvPicPr>
          <p:cNvPr id="4" name="Содержимое 3" descr="frol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2971801" cy="36234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ws-16018-ukr-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977106"/>
            <a:ext cx="3090863" cy="444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5"/>
            <a:ext cx="3008313" cy="4071966"/>
          </a:xfrm>
        </p:spPr>
        <p:txBody>
          <a:bodyPr>
            <a:normAutofit lnSpcReduction="10000"/>
          </a:bodyPr>
          <a:lstStyle/>
          <a:p>
            <a:r>
              <a:rPr lang="uk-UA" sz="3000" i="1" dirty="0">
                <a:latin typeface="Arial" pitchFamily="34" charset="0"/>
                <a:cs typeface="Arial" pitchFamily="34" charset="0"/>
              </a:rPr>
              <a:t>Безпосередній контроль за організацію практики та за результати її проведення покладається на декана факультету.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071546"/>
            <a:ext cx="67151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3000" i="1" dirty="0">
                <a:latin typeface="Arial" pitchFamily="34" charset="0"/>
                <a:cs typeface="Arial" pitchFamily="34" charset="0"/>
              </a:rPr>
              <a:t>Навчально-методичне керівництво і виконання програми практики забезпечують відповідні кафедри факультетів. </a:t>
            </a:r>
            <a:endParaRPr lang="uk-UA" sz="3000" i="1" dirty="0" smtClean="0">
              <a:latin typeface="Arial" pitchFamily="34" charset="0"/>
              <a:cs typeface="Arial" pitchFamily="34" charset="0"/>
            </a:endParaRPr>
          </a:p>
          <a:p>
            <a:pPr indent="719138"/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Організаційні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заходи, що забезпечують підготовку, порядок проведення і контроль практики покладається на завідувачів кафедр.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Arial" pitchFamily="34" charset="0"/>
                <a:cs typeface="Arial" pitchFamily="34" charset="0"/>
              </a:rPr>
              <a:t>Методичне забезпечення практики складає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539750" hangingPunct="0">
              <a:buFont typeface="Wingdings" pitchFamily="2" charset="2"/>
              <a:buChar char="q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Положення про проведення практики студентів ЗНУ;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lvl="0" indent="539750" hangingPunct="0">
              <a:buFont typeface="Wingdings" pitchFamily="2" charset="2"/>
              <a:buChar char="q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наскрізна та робоча програми практики студентів, підготовка яких здійснюється за різними напрямами підготовки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за спеціальностями та освітньо-професійними програмами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);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lvl="0" indent="539750" hangingPunct="0">
              <a:buFont typeface="Wingdings" pitchFamily="2" charset="2"/>
              <a:buChar char="q"/>
            </a:pPr>
            <a:r>
              <a:rPr lang="uk-UA" i="1" dirty="0">
                <a:latin typeface="Arial" pitchFamily="34" charset="0"/>
                <a:cs typeface="Arial" pitchFamily="34" charset="0"/>
              </a:rPr>
              <a:t>методичні рекомендації та матеріали до проходження практики для студентів ЗНУ.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Arial" pitchFamily="34" charset="0"/>
                <a:cs typeface="Arial" pitchFamily="34" charset="0"/>
              </a:rPr>
              <a:t>Наскрізна програма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Autofit/>
          </a:bodyPr>
          <a:lstStyle/>
          <a:p>
            <a:pPr marL="90488" indent="358775">
              <a:spcBef>
                <a:spcPts val="0"/>
              </a:spcBef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Основний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навчально-методичний документ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, який відповідає Положенню про проведення практики студентів вищих навчальних закладів України, нормативним документам МОН України щодо практики студентів, </a:t>
            </a:r>
            <a:r>
              <a:rPr lang="uk-UA" sz="2400" i="1" dirty="0" err="1">
                <a:latin typeface="Arial" pitchFamily="34" charset="0"/>
                <a:cs typeface="Arial" pitchFamily="34" charset="0"/>
              </a:rPr>
              <a:t>ОКХ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, ОПП та навчальним планам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спеціальностей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та регламентує послідовність отримання необхідних практичних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ЗУН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становлення фахівця того чи іншого напряму або спеціальності через систему практичної підготовки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0488" indent="358775">
              <a:spcBef>
                <a:spcPts val="0"/>
              </a:spcBef>
              <a:buNone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, наскрізна програма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визначає зміст і завдання, обсяг, терміни і загальний порядок проведення практики, рекомендації щодо видів, форм перевірки рівня знань та навичок, яких студенти повинні досягти.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Arial" pitchFamily="34" charset="0"/>
                <a:cs typeface="Arial" pitchFamily="34" charset="0"/>
              </a:rPr>
              <a:t>Робоча програма практики з окремого виду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43470"/>
          </a:xfrm>
        </p:spPr>
        <p:txBody>
          <a:bodyPr>
            <a:normAutofit fontScale="92500" lnSpcReduction="20000"/>
          </a:bodyPr>
          <a:lstStyle/>
          <a:p>
            <a:pPr marL="179388" indent="180975">
              <a:buNone/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Розробляється </a:t>
            </a:r>
            <a:r>
              <a:rPr lang="uk-UA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основі наскрізної програми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та складається з таких розділів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вступ,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мета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і завдання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зміст практики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індивідуальні завдання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форми і методи контролю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вимоги до звіту, </a:t>
            </a:r>
            <a:endParaRPr lang="uk-UA" sz="3000" i="1" dirty="0" smtClean="0">
              <a:latin typeface="Arial" pitchFamily="34" charset="0"/>
              <a:cs typeface="Arial" pitchFamily="34" charset="0"/>
            </a:endParaRP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критерії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оцінювання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порядок оцінювання практики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література на допомогу студенту-практиканту.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 smtClean="0"/>
              <a:t>Лабораторні </a:t>
            </a:r>
            <a:r>
              <a:rPr lang="uk-UA" i="1" dirty="0"/>
              <a:t>і польові практики в профільній біологічній освіті.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uk-UA" i="1" dirty="0"/>
              <a:t>Організація практик студентів у ВНЗ.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uk-UA" i="1" dirty="0"/>
              <a:t>Навчальна практика студентів-біологів, її види, специфіка проведення.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uk-UA" i="1" dirty="0"/>
              <a:t>Виробнича практика на біологічному факультеті.</a:t>
            </a:r>
            <a:endParaRPr lang="ru-RU" i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Arial" pitchFamily="34" charset="0"/>
                <a:cs typeface="Arial" pitchFamily="34" charset="0"/>
              </a:rPr>
              <a:t>Організаційне забезпечення практики складає: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757758"/>
          </a:xfrm>
        </p:spPr>
        <p:txBody>
          <a:bodyPr>
            <a:noAutofit/>
          </a:bodyPr>
          <a:lstStyle/>
          <a:p>
            <a:pPr lvl="0" hangingPunct="0">
              <a:spcBef>
                <a:spcPts val="0"/>
              </a:spcBef>
            </a:pPr>
            <a:r>
              <a:rPr lang="uk-UA" sz="2800" i="1" dirty="0">
                <a:latin typeface="Arial" pitchFamily="34" charset="0"/>
                <a:cs typeface="Arial" pitchFamily="34" charset="0"/>
              </a:rPr>
              <a:t>визначення баз практики;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800" i="1" dirty="0">
                <a:latin typeface="Arial" pitchFamily="34" charset="0"/>
                <a:cs typeface="Arial" pitchFamily="34" charset="0"/>
              </a:rPr>
              <a:t>розподіл студентів за базами практики;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800" i="1" dirty="0">
                <a:latin typeface="Arial" pitchFamily="34" charset="0"/>
                <a:cs typeface="Arial" pitchFamily="34" charset="0"/>
              </a:rPr>
              <a:t>укладання договорів про проведення практики між ЗНУ та підприємством, організацією, установою;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800" i="1" dirty="0">
                <a:latin typeface="Arial" pitchFamily="34" charset="0"/>
                <a:cs typeface="Arial" pitchFamily="34" charset="0"/>
              </a:rPr>
              <a:t>підготовка інформації базам практики щодо напрямів підготовки, термінів проходження практики, кількості студентів, потреб в обладнанні, інвентарі та матеріалах;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800" i="1" dirty="0">
                <a:latin typeface="Arial" pitchFamily="34" charset="0"/>
                <a:cs typeface="Arial" pitchFamily="34" charset="0"/>
              </a:rPr>
              <a:t>складання кошторису-калькуляції щодо витрат на проведення практики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студентів.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endParaRPr lang="uk-UA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latin typeface="Arial" pitchFamily="34" charset="0"/>
                <a:cs typeface="Arial" pitchFamily="34" charset="0"/>
              </a:rPr>
              <a:t>Керівництво практикою студентів здійснюється двосторонньо: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9388" indent="0"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керівником практики від університету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indent="0"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к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ерівником від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бази практики</a:t>
            </a: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2500330" cy="3071834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496"/>
            <a:ext cx="2443167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582594"/>
          </a:xfrm>
        </p:spPr>
        <p:txBody>
          <a:bodyPr>
            <a:normAutofit fontScale="90000"/>
          </a:bodyPr>
          <a:lstStyle/>
          <a:p>
            <a:pPr lvl="0"/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Порядок здійснення організаційних заходів з проведення практики</a:t>
            </a:r>
            <a:r>
              <a:rPr kumimoji="0" lang="uk-UA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uk-UA" sz="3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500174"/>
            <a:ext cx="7686700" cy="4197361"/>
          </a:xfrm>
        </p:spPr>
        <p:txBody>
          <a:bodyPr>
            <a:normAutofit lnSpcReduction="10000"/>
          </a:bodyPr>
          <a:lstStyle/>
          <a:p>
            <a:pPr marL="0" lvl="0" indent="9048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Наказом ректора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університету про проведення практики студентів ЗНУ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визначається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місце та терміни проведення практики;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склад студентських груп;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керівник практики від ЗНУ;</a:t>
            </a:r>
          </a:p>
          <a:p>
            <a:pPr marL="179388"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посадова особа, на яку покладено загальну організацію практики та контроль за її проведенням (декан факультету)</a:t>
            </a:r>
            <a:endParaRPr lang="uk-UA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Завідувачка </a:t>
            </a:r>
            <a:r>
              <a:rPr lang="uk-UA" sz="3600" b="1" i="1" dirty="0">
                <a:latin typeface="Arial" pitchFamily="34" charset="0"/>
                <a:cs typeface="Arial" pitchFamily="34" charset="0"/>
              </a:rPr>
              <a:t>навчально-виробничої практики університету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6" name="Содержимое 5" descr="3e70af93-4f66-4508-84a0-2bb690661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429420" cy="435771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Arial" pitchFamily="34" charset="0"/>
                <a:cs typeface="Arial" pitchFamily="34" charset="0"/>
              </a:rPr>
              <a:t>Завідувач кафедри, що відповідає за підготовку та порядок проведення практики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Содержимое 3" descr="news-16084-ukr-lj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00240"/>
            <a:ext cx="2993726" cy="3929090"/>
          </a:xfrm>
        </p:spPr>
      </p:pic>
      <p:pic>
        <p:nvPicPr>
          <p:cNvPr id="5" name="Рисунок 4" descr="news-16094-ukr-ril_s_kij_oleksandr_fedorovic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321471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Arial" pitchFamily="34" charset="0"/>
                <a:cs typeface="Arial" pitchFamily="34" charset="0"/>
              </a:rPr>
              <a:t>Обов’язки керівника практики від 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кафедри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8" name="Содержимое 7" descr="kisspng-seminar-presentation-education-learning-fish-pool-speaking-5ac2b2addc0ce7_4070685815227091659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1501"/>
            <a:ext cx="8229600" cy="402336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Обов’язки студентів-практикантів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Содержимое 3" descr="imagesPF1ETA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643734" cy="414340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43914" cy="2643206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Формою підсумкового контролю 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з практики є 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залік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i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Залік з практики проводить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комісія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, що призначається завідувачем кафедри</a:t>
            </a:r>
            <a:endParaRPr lang="uk-UA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TL3FU2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357562"/>
            <a:ext cx="6286544" cy="292895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85794"/>
            <a:ext cx="7143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180975" hangingPunct="0"/>
            <a:r>
              <a:rPr lang="uk-UA" sz="3200" i="1" dirty="0">
                <a:latin typeface="Arial" pitchFamily="34" charset="0"/>
                <a:cs typeface="Arial" pitchFamily="34" charset="0"/>
              </a:rPr>
              <a:t>Питання про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підсумки кожної практики </a:t>
            </a:r>
            <a:r>
              <a:rPr lang="uk-UA" sz="3200" i="1" dirty="0">
                <a:latin typeface="Arial" pitchFamily="34" charset="0"/>
                <a:cs typeface="Arial" pitchFamily="34" charset="0"/>
              </a:rPr>
              <a:t>обговорюються на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засіданнях відповідних каф</a:t>
            </a:r>
            <a:r>
              <a:rPr lang="uk-UA" sz="3200" i="1" dirty="0">
                <a:latin typeface="Arial" pitchFamily="34" charset="0"/>
                <a:cs typeface="Arial" pitchFamily="34" charset="0"/>
              </a:rPr>
              <a:t>едр та на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вченій раді факультету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3200" i="1" dirty="0">
                <a:latin typeface="Arial" pitchFamily="34" charset="0"/>
                <a:cs typeface="Arial" pitchFamily="34" charset="0"/>
              </a:rPr>
              <a:t> </a:t>
            </a:r>
            <a:endParaRPr lang="uk-UA" sz="3200" i="1" dirty="0" smtClean="0">
              <a:latin typeface="Arial" pitchFamily="34" charset="0"/>
              <a:cs typeface="Arial" pitchFamily="34" charset="0"/>
            </a:endParaRPr>
          </a:p>
          <a:p>
            <a:pPr marL="179388" indent="180975" hangingPunct="0"/>
            <a:endParaRPr lang="uk-UA" sz="3200" i="1" dirty="0" smtClean="0">
              <a:latin typeface="Arial" pitchFamily="34" charset="0"/>
              <a:cs typeface="Arial" pitchFamily="34" charset="0"/>
            </a:endParaRPr>
          </a:p>
          <a:p>
            <a:pPr marL="179388" indent="180975" hangingPunct="0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Звіти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студентів зберігаються</a:t>
            </a:r>
            <a:r>
              <a:rPr lang="uk-UA" sz="3200" i="1" dirty="0">
                <a:latin typeface="Arial" pitchFamily="34" charset="0"/>
                <a:cs typeface="Arial" pitchFamily="34" charset="0"/>
              </a:rPr>
              <a:t> на кафедрах до завершення навчання в університеті, але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менше, ніж три роки.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sz="3200" i="1" dirty="0">
                <a:latin typeface="Arial" pitchFamily="34" charset="0"/>
                <a:cs typeface="Arial" pitchFamily="34" charset="0"/>
              </a:rPr>
              <a:t>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0108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Навчальна практика студентів-біологів, її види, специфіка проведення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072230" cy="39290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«Лабораторний практикум»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«Польовий практикум»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i="1" dirty="0" smtClean="0">
                <a:latin typeface="Arial" pitchFamily="34" charset="0"/>
                <a:cs typeface="Arial" pitchFamily="34" charset="0"/>
              </a:rPr>
              <a:t>у профільних класах</a:t>
            </a:r>
            <a:endParaRPr lang="uk-UA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5643602" cy="400052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indent="539750" algn="just"/>
            <a:r>
              <a:rPr lang="uk-UA" sz="2200" i="1" u="sng" cap="small" dirty="0">
                <a:latin typeface="Arial" pitchFamily="34" charset="0"/>
                <a:cs typeface="Arial" pitchFamily="34" charset="0"/>
              </a:rPr>
              <a:t>Навчальна практика з ботаніки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має 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за мету 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закріплення, поглиблення та удосконалення знань, отриманих під час семестрового вивчення ботаніки, а також оволодіння базовими навичками та вміннями польових ботанічних досліджень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Содержимое 3" descr="imagesNPGC7I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214554"/>
            <a:ext cx="5857915" cy="385765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800" i="1" dirty="0">
                <a:latin typeface="Arial" pitchFamily="34" charset="0"/>
                <a:cs typeface="Arial" pitchFamily="34" charset="0"/>
              </a:rPr>
              <a:t>Навчальна практика з ботаніки проводиться після І курсу на базі біостанції ЗНУ (о. Хортиця) та безпосередньо у м. Запоріжжя.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7215238" cy="414340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uk-UA" sz="3100" b="1" i="1" dirty="0">
                <a:latin typeface="Arial" pitchFamily="34" charset="0"/>
                <a:cs typeface="Arial" pitchFamily="34" charset="0"/>
              </a:rPr>
              <a:t>Під час практики для студентів проводяться наступні тематичні екскурсії</a:t>
            </a:r>
            <a:r>
              <a:rPr lang="uk-UA" sz="3100" i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872604"/>
          </a:xfrm>
        </p:spPr>
        <p:txBody>
          <a:bodyPr>
            <a:normAutofit fontScale="55000" lnSpcReduction="20000"/>
          </a:bodyPr>
          <a:lstStyle/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1. </a:t>
            </a:r>
            <a:r>
              <a:rPr lang="uk-UA" sz="3500" i="1" dirty="0">
                <a:latin typeface="Arial" pitchFamily="34" charset="0"/>
                <a:cs typeface="Arial" pitchFamily="34" charset="0"/>
              </a:rPr>
              <a:t>Деревні рослини району практики.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2. Степові рослини району практики.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3. Рослини заплавневого лісу. 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4. Будова квіток рослин основних родин місцевої флори. Способи запилення.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0" indent="3603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5. Морфологічні типи суцвіть.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6. Морфологічна і екологічна різноманітність плодів у рослин, поширених в районі практики. 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7. Характеристика насіннєвого і вегетативного розмноження рослин місцевої флори.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8. Рудеральні та сегетальні рослини.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9. Екскурсія до лісового фітоценозу. 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10. Екскурсія до трав’яного фітоценозу. 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11. Екскурсія з вивчення флори і рослинності луків. 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pPr marL="90488" indent="26987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>
                <a:latin typeface="Arial" pitchFamily="34" charset="0"/>
                <a:cs typeface="Arial" pitchFamily="34" charset="0"/>
              </a:rPr>
              <a:t>12. Екскурсія до водойми (озера, болота).</a:t>
            </a:r>
            <a:endParaRPr lang="ru-RU" sz="3500" i="1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60363" algn="just"/>
            <a:r>
              <a:rPr lang="uk-UA" sz="2200" i="1" u="sng" cap="small" dirty="0">
                <a:latin typeface="Arial" pitchFamily="34" charset="0"/>
                <a:cs typeface="Arial" pitchFamily="34" charset="0"/>
              </a:rPr>
              <a:t>Навчальна практика з зоології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має своєю метою закріплення, поглиблення та удосконалення знань, отриманих під час вивчення зоології, а також оволодіння базовими навичками та вміннями польових досліджень.</a:t>
            </a:r>
          </a:p>
        </p:txBody>
      </p:sp>
      <p:pic>
        <p:nvPicPr>
          <p:cNvPr id="4" name="Содержимое 3" descr="imagesSO5T04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5929354" cy="385765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b="1" i="1" dirty="0">
                <a:latin typeface="Arial" pitchFamily="34" charset="0"/>
                <a:cs typeface="Arial" pitchFamily="34" charset="0"/>
              </a:rPr>
              <a:t>Під час практики для студентів проводяться наступні тематичні екску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рсії:</a:t>
            </a:r>
            <a:endParaRPr lang="uk-U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1. Особливості функціонування водних біоценозів.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2. Методи дослідження зообентосу та зоопланктону.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3. Методи дослідження ґрунтових безхребетних. 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4. Методи дослідження наземних безхребетних.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5. Методи дослідження кровосисних членистоногих.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6. Методи порівняння отриманих результатів.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7. До Національного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природно-заповідного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парку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i="1" dirty="0" smtClean="0">
                <a:latin typeface="Arial" pitchFamily="34" charset="0"/>
                <a:cs typeface="Arial" pitchFamily="34" charset="0"/>
              </a:rPr>
            </a:br>
            <a:r>
              <a:rPr lang="uk-UA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о. Хортиця».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8. До зоологічного куточку дитячої залізниці.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9.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До Великого лугу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indent="360363" algn="just"/>
            <a:r>
              <a:rPr lang="uk-UA" sz="2500" i="1" dirty="0">
                <a:latin typeface="Arial" pitchFamily="34" charset="0"/>
                <a:cs typeface="Arial" pitchFamily="34" charset="0"/>
              </a:rPr>
              <a:t>Після кожної екскурсії передбачається обробка результатів у </a:t>
            </a:r>
            <a:r>
              <a:rPr lang="uk-UA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лабораторії</a:t>
            </a:r>
            <a:r>
              <a:rPr lang="uk-UA" sz="2500" i="1" dirty="0">
                <a:latin typeface="Arial" pitchFamily="34" charset="0"/>
                <a:cs typeface="Arial" pitchFamily="34" charset="0"/>
              </a:rPr>
              <a:t>. Студенти вчаться правильно фіксувати зібраний матеріал, визначати видову належність безхребетних та хребетних тварин тощо.</a:t>
            </a: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428868"/>
            <a:ext cx="6357982" cy="364333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300" i="1" dirty="0">
                <a:latin typeface="Arial" pitchFamily="34" charset="0"/>
                <a:cs typeface="Arial" pitchFamily="34" charset="0"/>
              </a:rPr>
              <a:t>Кожен студент у кінці практики зобов’язаний надати на перевірку та оцінювання: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i="1" dirty="0">
                <a:latin typeface="Arial" pitchFamily="34" charset="0"/>
                <a:cs typeface="Arial" pitchFamily="34" charset="0"/>
              </a:rPr>
              <a:t>Щоденник, оформлений на спеціальному бланку університету. У ньому повинна бути коротко і конкретно описана виконана студентом робота в період практики;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>
                <a:latin typeface="Arial" pitchFamily="34" charset="0"/>
                <a:cs typeface="Arial" pitchFamily="34" charset="0"/>
              </a:rPr>
              <a:t>Звіт з практики, який містить: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>
                <a:latin typeface="Arial" pitchFamily="34" charset="0"/>
                <a:cs typeface="Arial" pitchFamily="34" charset="0"/>
              </a:rPr>
              <a:t>короткий опис робіт, виконаних студентами під час навчальних екскурсій та практичних занять по обробці зібраного матеріалу;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>
                <a:latin typeface="Arial" pitchFamily="34" charset="0"/>
                <a:cs typeface="Arial" pitchFamily="34" charset="0"/>
              </a:rPr>
              <a:t>результати виконання самостійної індивідуальної навчально-дослідницької роботи.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i="1" dirty="0">
                <a:latin typeface="Arial" pitchFamily="34" charset="0"/>
                <a:cs typeface="Arial" pitchFamily="34" charset="0"/>
              </a:rPr>
              <a:t>Індивідуальне завдання (гербарій рослин, колекція комах тощо зібрані матеріали, які використовуються в подальшому навчальному процесі на відповідній кафедрі в якості роздавального матеріалу або демонстраційної натуральної наочності.).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60363" algn="just"/>
            <a:r>
              <a:rPr lang="uk-UA" sz="2200" i="1" u="sng" cap="small" dirty="0">
                <a:latin typeface="Arial" pitchFamily="34" charset="0"/>
                <a:cs typeface="Arial" pitchFamily="34" charset="0"/>
              </a:rPr>
              <a:t>Навчальна практика зі спеціалізації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має за мету закріпити та поглибити знання, навички та вміння, які вони отримали під час вивчення дисциплін певного блоку циклу за вибором студента</a:t>
            </a: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857364"/>
            <a:ext cx="6858048" cy="400052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Спеціалізація </a:t>
            </a:r>
            <a:r>
              <a:rPr lang="uk-UA" sz="3200" b="1" i="1" dirty="0">
                <a:latin typeface="Arial" pitchFamily="34" charset="0"/>
                <a:cs typeface="Arial" pitchFamily="34" charset="0"/>
              </a:rPr>
              <a:t>«Біохімія та імунологія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»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ZDVL7AW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715172" cy="392908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u="wavy" dirty="0" smtClean="0">
                <a:latin typeface="Arial" pitchFamily="34" charset="0"/>
                <a:cs typeface="Arial" pitchFamily="34" charset="0"/>
              </a:rPr>
              <a:t>Спеціалізація </a:t>
            </a:r>
            <a:r>
              <a:rPr lang="uk-UA" sz="3200" b="1" i="1" u="wavy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u="wavy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i="1" u="wavy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3200" b="1" i="1" u="wavy" dirty="0">
                <a:latin typeface="Arial" pitchFamily="34" charset="0"/>
                <a:cs typeface="Arial" pitchFamily="34" charset="0"/>
              </a:rPr>
              <a:t>Фізіологія людини і тварин</a:t>
            </a:r>
            <a:r>
              <a:rPr lang="uk-UA" sz="3200" b="1" i="1" u="wavy" dirty="0" smtClean="0">
                <a:latin typeface="Arial" pitchFamily="34" charset="0"/>
                <a:cs typeface="Arial" pitchFamily="34" charset="0"/>
              </a:rPr>
              <a:t>»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77KEVU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572296" cy="46434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785794"/>
            <a:ext cx="72152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Цільовим призначенням 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практикумів є повторення, поглиблення, розширення й узагальнення знань, отриманих учнями у процесі вивчення теми чи розділу, розвиток і вдосконалення експериментальних вмінь та навичок. </a:t>
            </a:r>
            <a:endParaRPr lang="uk-UA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200" i="1" dirty="0">
                <a:latin typeface="Arial" pitchFamily="34" charset="0"/>
                <a:cs typeface="Arial" pitchFamily="34" charset="0"/>
              </a:rPr>
              <a:t>Навчальна практика зі спеціалізації проводиться в кінці VI та на початку VII семестрів впродовж 4 тижнів в науково-дослідних установах країни, заповідниках, мисливських та рибницьких господарствах, на біостанції та кафедрах ЗНУ. </a:t>
            </a:r>
          </a:p>
        </p:txBody>
      </p:sp>
      <p:pic>
        <p:nvPicPr>
          <p:cNvPr id="4" name="Содержимое 3" descr="Obrabotka-materyalov-studentamy-na-polevoj-praktyke-o_-Byryuchyj-kordon-chynka-06_16-g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7358113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00042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3000" i="1" dirty="0">
                <a:latin typeface="Arial" pitchFamily="34" charset="0"/>
                <a:cs typeface="Arial" pitchFamily="34" charset="0"/>
              </a:rPr>
              <a:t>Після закінчення практики студенти складають </a:t>
            </a:r>
            <a:r>
              <a:rPr lang="uk-UA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письмовий звіт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та здають його керівнику практики. </a:t>
            </a:r>
            <a:endParaRPr lang="uk-UA" sz="3000" i="1" dirty="0" smtClean="0">
              <a:latin typeface="Arial" pitchFamily="34" charset="0"/>
              <a:cs typeface="Arial" pitchFamily="34" charset="0"/>
            </a:endParaRPr>
          </a:p>
          <a:p>
            <a:pPr indent="360363"/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Одночасно 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здається щоденник, підписаний керівником практики від підприємства. </a:t>
            </a:r>
            <a:endParaRPr lang="uk-UA" sz="3000" i="1" dirty="0" smtClean="0">
              <a:latin typeface="Arial" pitchFamily="34" charset="0"/>
              <a:cs typeface="Arial" pitchFamily="34" charset="0"/>
            </a:endParaRPr>
          </a:p>
          <a:p>
            <a:pPr indent="360363"/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Загальна </a:t>
            </a:r>
            <a:r>
              <a:rPr lang="uk-UA" sz="3000" b="1" i="1" dirty="0">
                <a:latin typeface="Arial" pitchFamily="34" charset="0"/>
                <a:cs typeface="Arial" pitchFamily="34" charset="0"/>
              </a:rPr>
              <a:t>форма звітності студента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 – це подання письмового звіту та інших документів, підписаних безпосередньо керівником практики з його 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оцінкою.</a:t>
            </a:r>
            <a:endParaRPr lang="uk-UA" sz="3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Виробнича практика на біологічному факультеті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86J3SGH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7"/>
            <a:ext cx="6643733" cy="442915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51344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Метою 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виробничої практики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є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поглиблення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закріплення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теоретичних знань, отриманих студентами у процесі вивчення певного циклу теоретичних дисциплін,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практичних навичок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ознайомлення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безпосередньо в установі, організації, на підприємстві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виробничим процесом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і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технологічним циклом виробництва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відпрацювання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 професійних вмінь і навичок зі спеціальності, а також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збір мате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ріалу для виконання випускної кваліфікаційної роботи.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725602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Вона покликана підготувати майбутніх фахівців до реальної практичної роботи,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забезпечити належний рівень їхньої професійної підготовки. </a:t>
            </a:r>
            <a:b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uk-UA" sz="2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357430"/>
            <a:ext cx="4038600" cy="3597293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uk-UA" sz="22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студентів-бакалаврів» 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проводиться виробнича практика зі спеціалізації впродовж 3 тижнів на IV курсі, де вони оволодівають навичками практичної роботи на посадах інженерів-лаборантів в галузі біології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2285992"/>
            <a:ext cx="4038600" cy="3286148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uk-UA" sz="2200" i="1" dirty="0">
                <a:latin typeface="Arial" pitchFamily="34" charset="0"/>
                <a:cs typeface="Arial" pitchFamily="34" charset="0"/>
              </a:rPr>
              <a:t>Студенти-магістри впродовж 4 тижнів проходять виробничу практику, де оволодівають навичками практичної роботи на посадах молодших наукових співробітників або мисливствознавців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Arial" pitchFamily="34" charset="0"/>
                <a:cs typeface="Arial" pitchFamily="34" charset="0"/>
              </a:rPr>
              <a:t>Проводиться виробнича практика на базі організацій, установ і підприємств, що відповідають вимогам обраного фаху та програми практик</a:t>
            </a:r>
            <a:r>
              <a:rPr lang="uk-UA" sz="3300" i="1" dirty="0">
                <a:latin typeface="Arial" pitchFamily="34" charset="0"/>
                <a:cs typeface="Arial" pitchFamily="34" charset="0"/>
              </a:rPr>
              <a:t>и</a:t>
            </a:r>
            <a:endParaRPr lang="uk-UA" dirty="0"/>
          </a:p>
        </p:txBody>
      </p:sp>
      <p:pic>
        <p:nvPicPr>
          <p:cNvPr id="8" name="Содержимое 7" descr="imagesZULYSGG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071966" cy="3500461"/>
          </a:xfrm>
        </p:spPr>
      </p:pic>
      <p:pic>
        <p:nvPicPr>
          <p:cNvPr id="7" name="Содержимое 6" descr="imagesUIICM5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3786214" cy="35719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556792"/>
            <a:ext cx="6715172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uk-UA" sz="4000" i="1" dirty="0">
                <a:latin typeface="Arial" pitchFamily="34" charset="0"/>
                <a:cs typeface="Arial" pitchFamily="34" charset="0"/>
              </a:rPr>
              <a:t>Зміст виробничої практики зі </a:t>
            </a:r>
            <a:r>
              <a:rPr lang="uk-UA" sz="4000" i="1" dirty="0" smtClean="0">
                <a:latin typeface="Arial" pitchFamily="34" charset="0"/>
                <a:cs typeface="Arial" pitchFamily="34" charset="0"/>
              </a:rPr>
              <a:t>спеціалізації визначається специфікою спеціалізації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362075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i="1" dirty="0" smtClean="0">
                <a:latin typeface="Arial" pitchFamily="34" charset="0"/>
                <a:cs typeface="Arial" pitchFamily="34" charset="0"/>
              </a:rPr>
              <a:t>Дякую за увагу</a:t>
            </a:r>
            <a:endParaRPr lang="uk-UA" sz="4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A6HIYA8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165328" cy="44130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Лабораторний практикум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Витяг з Програми Біологія 10-11 клас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(профільний рівень)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ТЕМАТИКА ЛАБОРАТОРНИХ І ПОЛЬОВИХ ПРАКТИКУМІВ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</a:t>
            </a:r>
          </a:p>
          <a:p>
            <a:r>
              <a:rPr lang="uk-UA" sz="2500" i="1" dirty="0" smtClean="0">
                <a:latin typeface="Arial" pitchFamily="34" charset="0"/>
                <a:cs typeface="Arial" pitchFamily="34" charset="0"/>
              </a:rPr>
              <a:t>РОЗДІЛ </a:t>
            </a:r>
            <a:r>
              <a:rPr lang="uk-UA" sz="2500" i="1" dirty="0">
                <a:latin typeface="Arial" pitchFamily="34" charset="0"/>
                <a:cs typeface="Arial" pitchFamily="34" charset="0"/>
              </a:rPr>
              <a:t>ІІІ. КЛІТИННИЙ РІВЕНЬ ОРГАНІЗАЦІЇ ЖИВОЇ ПРИРОДИ </a:t>
            </a:r>
            <a:endParaRPr lang="uk-UA" sz="25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500" i="1" u="sng" dirty="0" smtClean="0">
                <a:latin typeface="Arial" pitchFamily="34" charset="0"/>
                <a:cs typeface="Arial" pitchFamily="34" charset="0"/>
              </a:rPr>
              <a:t>Лабораторний практикум  </a:t>
            </a:r>
            <a:r>
              <a:rPr lang="en-US" sz="2500" i="1" u="sng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k-UA" sz="2500" i="1" u="sng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Вивчення зміни проникності цитоплазми при пошкодженні цілісності клітини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Вивчення потреб рослини у хлорофілі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Дослідження продуктів фотосинтезу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Дослідження умов, необхідних для перебігу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фотосинтезу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Моделювання біофізичних процесів у клітині</a:t>
            </a:r>
            <a:endParaRPr kumimoji="0" lang="uk-UA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86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Витяг з Програми Біологія 10-11 клас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(профільний рівень)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клас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РОЗДІЛ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І</a:t>
            </a:r>
            <a:r>
              <a:rPr lang="uk-UA" sz="25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. ОРГАНІЗМОВИЙ РІВЕНЬ ОРГАНІЗАЦІЇ ЖИВОЇ ПРИРОДИ</a:t>
            </a:r>
          </a:p>
          <a:p>
            <a:pPr algn="ctr"/>
            <a:r>
              <a:rPr lang="en-US" sz="2500" i="1" u="sng" dirty="0" err="1" smtClean="0">
                <a:latin typeface="Arial" pitchFamily="34" charset="0"/>
                <a:cs typeface="Arial" pitchFamily="34" charset="0"/>
              </a:rPr>
              <a:t>Лабораторний</a:t>
            </a:r>
            <a:r>
              <a:rPr lang="en-US" sz="25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i="1" u="sng" dirty="0" err="1" smtClean="0">
                <a:latin typeface="Arial" pitchFamily="34" charset="0"/>
                <a:cs typeface="Arial" pitchFamily="34" charset="0"/>
              </a:rPr>
              <a:t>практикум</a:t>
            </a:r>
            <a:r>
              <a:rPr lang="en-US" sz="2500" i="1" u="sng" dirty="0" smtClean="0">
                <a:latin typeface="Arial" pitchFamily="34" charset="0"/>
                <a:cs typeface="Arial" pitchFamily="34" charset="0"/>
              </a:rPr>
              <a:t> № 5</a:t>
            </a:r>
            <a:endParaRPr lang="ru-RU" sz="2500" u="sng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Виявлення і опис екологічних груп рослин за відношенням до освітлення.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Виявлення і опис екологічних груп рослин за відношенням до вологості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Вивчення взаємного впливу рослин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Дослідження динаміки умов мінерального живлення рослин (виключення окремих мікроелементів).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Спостереження та оцінка вибіркової дії гербіцидів вкорінення паростків.</a:t>
            </a:r>
            <a:endParaRPr lang="uk-UA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TK0S228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6643734" cy="421484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Польовий практикум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86808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Витяг з Програми Біологія 10-11 клас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(профільний рівень)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клас</a:t>
            </a:r>
          </a:p>
          <a:p>
            <a:r>
              <a:rPr lang="ru-RU" sz="2500" i="1" dirty="0" smtClean="0">
                <a:latin typeface="Arial" pitchFamily="34" charset="0"/>
                <a:cs typeface="Arial" pitchFamily="34" charset="0"/>
              </a:rPr>
              <a:t>РОЗДІЛ </a:t>
            </a:r>
            <a:r>
              <a:rPr lang="uk-UA" sz="2500" i="1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500" i="1" dirty="0">
                <a:latin typeface="Arial" pitchFamily="34" charset="0"/>
                <a:cs typeface="Arial" pitchFamily="34" charset="0"/>
              </a:rPr>
              <a:t>І. ІСТОРИЧНИЙ РОЗВИТОК ТА СИСТЕМА ОРГАНІЧНОГО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i="1" dirty="0">
                <a:latin typeface="Arial" pitchFamily="34" charset="0"/>
                <a:cs typeface="Arial" pitchFamily="34" charset="0"/>
              </a:rPr>
              <a:t>СВІТУ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500" i="1" u="sng" dirty="0" err="1" smtClean="0">
                <a:latin typeface="Arial" pitchFamily="34" charset="0"/>
                <a:cs typeface="Arial" pitchFamily="34" charset="0"/>
              </a:rPr>
              <a:t>Польовий</a:t>
            </a:r>
            <a:r>
              <a:rPr lang="en-US" sz="25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i="1" u="sng" dirty="0" err="1" smtClean="0">
                <a:latin typeface="Arial" pitchFamily="34" charset="0"/>
                <a:cs typeface="Arial" pitchFamily="34" charset="0"/>
              </a:rPr>
              <a:t>практикум</a:t>
            </a:r>
            <a:r>
              <a:rPr lang="en-US" sz="2500" i="1" u="sng" dirty="0" smtClean="0">
                <a:latin typeface="Arial" pitchFamily="34" charset="0"/>
                <a:cs typeface="Arial" pitchFamily="34" charset="0"/>
              </a:rPr>
              <a:t> № 2</a:t>
            </a:r>
            <a:endParaRPr lang="ru-RU" sz="2500" u="sng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Ознайомлення із методами вивчення біорізноманітності.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Вивчення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біорізноманітності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екосистем. Екосистемний моніторинг.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видового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складу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екосистем (своєї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місцевості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uk-UA" sz="2500" dirty="0" smtClean="0">
                <a:latin typeface="Arial" pitchFamily="34" charset="0"/>
                <a:cs typeface="Arial" pitchFamily="34" charset="0"/>
              </a:rPr>
              <a:t>Видова біорізноманітність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Моделювання екологічної ситуації в навколишньому середовищі та прогнозування її змін.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500" dirty="0" smtClean="0">
                <a:latin typeface="Arial" pitchFamily="34" charset="0"/>
                <a:cs typeface="Arial" pitchFamily="34" charset="0"/>
              </a:rPr>
              <a:t>Вивчення динаміки рослинності екосистем з використанням ботанічного моніторингу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1456</Words>
  <Application>Microsoft Office PowerPoint</Application>
  <PresentationFormat>Экран (4:3)</PresentationFormat>
  <Paragraphs>144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ПРАКТИЧНА ПІДГОТОВКА УЧНІВ ПРОФІЛЬНИХ КЛАСІВ З БІОЛОГІЇ ТА СТУДЕНТІВ БІОЛОГІЧНИХ ФАКУЛЬТЕТІВ УНІВЕРСИТЕТІВ</vt:lpstr>
      <vt:lpstr>ПЛАН </vt:lpstr>
      <vt:lpstr>«Лабораторний практикум» та «Польовий практикум»  у профільних класах</vt:lpstr>
      <vt:lpstr>Слайд 4</vt:lpstr>
      <vt:lpstr>Лабораторний практикум</vt:lpstr>
      <vt:lpstr>Слайд 6</vt:lpstr>
      <vt:lpstr>Слайд 7</vt:lpstr>
      <vt:lpstr>Польовий практикум</vt:lpstr>
      <vt:lpstr>Слайд 9</vt:lpstr>
      <vt:lpstr>ОРГАНІЗАЦІЯ ПРАКТИК СТУДЕНТІВ У ЗВО</vt:lpstr>
      <vt:lpstr>Слайд 11</vt:lpstr>
      <vt:lpstr>База практики – це установа, підприємство, організація незалежно від форми власності та підпорядкованості, що призначена для проведення практики студентів, при цьому повинна забезпечувати виконання програми практики для відповідного освітнього рівня: бакалавр і магістр </vt:lpstr>
      <vt:lpstr>Вимоги до бази практики</vt:lpstr>
      <vt:lpstr>Відповідальність за організацію, проведення і контроль практики покладається на ректора університету. </vt:lpstr>
      <vt:lpstr>Слайд 15</vt:lpstr>
      <vt:lpstr>Слайд 16</vt:lpstr>
      <vt:lpstr>Методичне забезпечення практики складає</vt:lpstr>
      <vt:lpstr>Наскрізна програма практики </vt:lpstr>
      <vt:lpstr>Робоча програма практики з окремого виду практики </vt:lpstr>
      <vt:lpstr>Організаційне забезпечення практики складає:</vt:lpstr>
      <vt:lpstr>Керівництво практикою студентів здійснюється двосторонньо: </vt:lpstr>
      <vt:lpstr>Порядок здійснення організаційних заходів з проведення практики: </vt:lpstr>
      <vt:lpstr>Завідувачка навчально-виробничої практики університету  </vt:lpstr>
      <vt:lpstr>Завідувач кафедри, що відповідає за підготовку та порядок проведення практики  </vt:lpstr>
      <vt:lpstr>Обов’язки керівника практики від кафедри </vt:lpstr>
      <vt:lpstr>Обов’язки студентів-практикантів  </vt:lpstr>
      <vt:lpstr>Формою підсумкового контролю з практики є  залік Залік з практики проводить комісія, що призначається завідувачем кафедри</vt:lpstr>
      <vt:lpstr>Слайд 28</vt:lpstr>
      <vt:lpstr>Навчальна практика студентів-біологів, її види, специфіка проведення</vt:lpstr>
      <vt:lpstr>Навчальна практика з ботаніки має за мету закріплення, поглиблення та удосконалення знань, отриманих під час семестрового вивчення ботаніки, а також оволодіння базовими навичками та вміннями польових ботанічних досліджень.</vt:lpstr>
      <vt:lpstr>Навчальна практика з ботаніки проводиться після І курсу на базі біостанції ЗНУ (о. Хортиця) та безпосередньо у м. Запоріжжя.  </vt:lpstr>
      <vt:lpstr>Під час практики для студентів проводяться наступні тематичні екскурсії: </vt:lpstr>
      <vt:lpstr>Навчальна практика з зоології має своєю метою закріплення, поглиблення та удосконалення знань, отриманих під час вивчення зоології, а також оволодіння базовими навичками та вміннями польових досліджень.</vt:lpstr>
      <vt:lpstr>Під час практики для студентів проводяться наступні тематичні екскурсії:</vt:lpstr>
      <vt:lpstr>Після кожної екскурсії передбачається обробка результатів у лабораторії. Студенти вчаться правильно фіксувати зібраний матеріал, визначати видову належність безхребетних та хребетних тварин тощо.</vt:lpstr>
      <vt:lpstr>Кожен студент у кінці практики зобов’язаний надати на перевірку та оцінювання: </vt:lpstr>
      <vt:lpstr>Навчальна практика зі спеціалізації має за мету закріпити та поглибити знання, навички та вміння, які вони отримали під час вивчення дисциплін певного блоку циклу за вибором студента</vt:lpstr>
      <vt:lpstr>Спеціалізація «Біохімія та імунологія»</vt:lpstr>
      <vt:lpstr>Спеціалізація  «Фізіологія людини і тварин»</vt:lpstr>
      <vt:lpstr>Навчальна практика зі спеціалізації проводиться в кінці VI та на початку VII семестрів впродовж 4 тижнів в науково-дослідних установах країни, заповідниках, мисливських та рибницьких господарствах, на біостанції та кафедрах ЗНУ. </vt:lpstr>
      <vt:lpstr>Слайд 41</vt:lpstr>
      <vt:lpstr>Виробнича практика на біологічному факультеті</vt:lpstr>
      <vt:lpstr>Слайд 43</vt:lpstr>
      <vt:lpstr>Вона покликана підготувати майбутніх фахівців до реальної практичної роботи, забезпечити належний рівень їхньої професійної підготовки.  </vt:lpstr>
      <vt:lpstr>Проводиться виробнича практика на базі організацій, установ і підприємств, що відповідають вимогам обраного фаху та програми практики</vt:lpstr>
      <vt:lpstr>Слайд 46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ПІДГОТОВКА УЧНІВ ПРОФІЛЬНИХ КЛАСІВ З БІОЛОГІЇ ТА СТУДЕНТІВ БІОЛОГІЧНИХ ФАКУЛЬТЕТІВ УНІВЕРСИТЕТІВ</dc:title>
  <dc:creator>User</dc:creator>
  <cp:lastModifiedBy>User</cp:lastModifiedBy>
  <cp:revision>47</cp:revision>
  <dcterms:created xsi:type="dcterms:W3CDTF">2018-10-03T19:41:53Z</dcterms:created>
  <dcterms:modified xsi:type="dcterms:W3CDTF">2020-10-20T12:43:59Z</dcterms:modified>
</cp:coreProperties>
</file>