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5" r:id="rId3"/>
    <p:sldId id="294" r:id="rId4"/>
    <p:sldId id="306" r:id="rId5"/>
    <p:sldId id="301" r:id="rId6"/>
    <p:sldId id="307" r:id="rId7"/>
    <p:sldId id="308" r:id="rId8"/>
    <p:sldId id="309" r:id="rId9"/>
    <p:sldId id="336" r:id="rId10"/>
    <p:sldId id="302" r:id="rId11"/>
    <p:sldId id="303" r:id="rId12"/>
    <p:sldId id="305" r:id="rId13"/>
    <p:sldId id="304" r:id="rId14"/>
    <p:sldId id="311" r:id="rId15"/>
    <p:sldId id="310" r:id="rId16"/>
    <p:sldId id="312"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7" r:id="rId30"/>
    <p:sldId id="338" r:id="rId31"/>
    <p:sldId id="339" r:id="rId32"/>
    <p:sldId id="313" r:id="rId33"/>
    <p:sldId id="314" r:id="rId34"/>
    <p:sldId id="315" r:id="rId35"/>
    <p:sldId id="316" r:id="rId36"/>
    <p:sldId id="317" r:id="rId37"/>
    <p:sldId id="318" r:id="rId38"/>
    <p:sldId id="319" r:id="rId39"/>
    <p:sldId id="320" r:id="rId40"/>
    <p:sldId id="321" r:id="rId41"/>
    <p:sldId id="322" r:id="rId42"/>
    <p:sldId id="323"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9" autoAdjust="0"/>
  </p:normalViewPr>
  <p:slideViewPr>
    <p:cSldViewPr>
      <p:cViewPr varScale="1">
        <p:scale>
          <a:sx n="83" d="100"/>
          <a:sy n="83" d="100"/>
        </p:scale>
        <p:origin x="10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E6E552DB-3BFB-4DB8-BCA7-BD5160928C6A}"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40"/>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1"/>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E552DB-3BFB-4DB8-BCA7-BD5160928C6A}"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12.11.2022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00726EA-1033-43AD-B9C8-975B9C51E371}" type="datetimeFigureOut">
              <a:rPr lang="ru-RU" smtClean="0"/>
              <a:pPr/>
              <a:t>12.11.2022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6E552DB-3BFB-4DB8-BCA7-BD5160928C6A}"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235" y="1916832"/>
            <a:ext cx="6707765" cy="2286000"/>
          </a:xfrm>
        </p:spPr>
        <p:txBody>
          <a:bodyPr>
            <a:noAutofit/>
          </a:bodyPr>
          <a:lstStyle/>
          <a:p>
            <a:r>
              <a:rPr lang="uk-UA" sz="2400" dirty="0" smtClean="0">
                <a:solidFill>
                  <a:srgbClr val="C00000"/>
                </a:solidFill>
                <a:effectLst/>
              </a:rPr>
              <a:t>ІНСТИТУЦІЙНІ ЗАСАДИ УПРАВЛІННЯ  </a:t>
            </a:r>
            <a:br>
              <a:rPr lang="uk-UA" sz="2400" dirty="0" smtClean="0">
                <a:solidFill>
                  <a:srgbClr val="C00000"/>
                </a:solidFill>
                <a:effectLst/>
              </a:rPr>
            </a:br>
            <a:r>
              <a:rPr lang="uk-UA" sz="2400" dirty="0" smtClean="0">
                <a:solidFill>
                  <a:srgbClr val="C00000"/>
                </a:solidFill>
                <a:effectLst/>
              </a:rPr>
              <a:t>У СФЕРІ використання та охорони  земель сільськогосподарського призначення в ЄС </a:t>
            </a:r>
            <a:r>
              <a:rPr lang="ru-UA" sz="2400" dirty="0" smtClean="0">
                <a:solidFill>
                  <a:srgbClr val="C00000"/>
                </a:solidFill>
                <a:effectLst/>
              </a:rPr>
              <a:t>та укра</a:t>
            </a:r>
            <a:r>
              <a:rPr lang="uk-UA" sz="2400" dirty="0" err="1" smtClean="0">
                <a:solidFill>
                  <a:srgbClr val="C00000"/>
                </a:solidFill>
                <a:effectLst/>
              </a:rPr>
              <a:t>їні</a:t>
            </a:r>
            <a:endParaRPr lang="uk-UA" sz="2400" dirty="0">
              <a:solidFill>
                <a:srgbClr val="C00000"/>
              </a:solidFill>
              <a:effectLst/>
            </a:endParaRPr>
          </a:p>
        </p:txBody>
      </p:sp>
      <p:sp>
        <p:nvSpPr>
          <p:cNvPr id="3" name="Подзаголовок 2"/>
          <p:cNvSpPr>
            <a:spLocks noGrp="1"/>
          </p:cNvSpPr>
          <p:nvPr>
            <p:ph type="body" idx="1"/>
          </p:nvPr>
        </p:nvSpPr>
        <p:spPr>
          <a:xfrm>
            <a:off x="2578392" y="1066800"/>
            <a:ext cx="6400800" cy="738198"/>
          </a:xfrm>
        </p:spPr>
        <p:txBody>
          <a:bodyPr>
            <a:normAutofit/>
          </a:bodyPr>
          <a:lstStyle/>
          <a:p>
            <a:r>
              <a:rPr lang="uk-UA" sz="3200" dirty="0" smtClean="0"/>
              <a:t>Тема </a:t>
            </a:r>
            <a:endParaRPr lang="ru-RU" sz="3200" dirty="0"/>
          </a:p>
        </p:txBody>
      </p:sp>
      <p:sp>
        <p:nvSpPr>
          <p:cNvPr id="4" name="Прямоугольник 3"/>
          <p:cNvSpPr/>
          <p:nvPr/>
        </p:nvSpPr>
        <p:spPr>
          <a:xfrm>
            <a:off x="2436235" y="5867980"/>
            <a:ext cx="3143877" cy="369332"/>
          </a:xfrm>
          <a:prstGeom prst="rect">
            <a:avLst/>
          </a:prstGeom>
        </p:spPr>
        <p:txBody>
          <a:bodyPr wrap="square">
            <a:spAutoFit/>
          </a:bodyPr>
          <a:lstStyle/>
          <a:p>
            <a:r>
              <a:rPr lang="ru-RU" dirty="0"/>
              <a:t>©  </a:t>
            </a:r>
            <a:r>
              <a:rPr lang="uk-UA" dirty="0"/>
              <a:t>Олександр Бондар, </a:t>
            </a:r>
            <a:r>
              <a:rPr lang="en-US" dirty="0" smtClean="0"/>
              <a:t>2022</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02580"/>
            <a:ext cx="1697236" cy="160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746064" cy="1224136"/>
          </a:xfrm>
        </p:spPr>
        <p:txBody>
          <a:bodyPr>
            <a:noAutofit/>
          </a:bodyPr>
          <a:lstStyle/>
          <a:p>
            <a:pPr algn="ctr"/>
            <a:r>
              <a:rPr lang="ru-RU" sz="2600" b="1" dirty="0" err="1" smtClean="0">
                <a:solidFill>
                  <a:srgbClr val="C00000"/>
                </a:solidFill>
              </a:rPr>
              <a:t>Ґрунтова</a:t>
            </a:r>
            <a:r>
              <a:rPr lang="ru-RU" sz="2600" b="1" dirty="0" smtClean="0">
                <a:solidFill>
                  <a:srgbClr val="C00000"/>
                </a:solidFill>
              </a:rPr>
              <a:t> </a:t>
            </a:r>
            <a:r>
              <a:rPr lang="ru-RU" sz="2600" b="1" dirty="0" err="1" smtClean="0">
                <a:solidFill>
                  <a:srgbClr val="C00000"/>
                </a:solidFill>
              </a:rPr>
              <a:t>стратегія</a:t>
            </a:r>
            <a:r>
              <a:rPr lang="ru-RU" sz="2600" b="1" dirty="0" smtClean="0">
                <a:solidFill>
                  <a:srgbClr val="C00000"/>
                </a:solidFill>
              </a:rPr>
              <a:t> ЄС до 2030 року,</a:t>
            </a:r>
            <a:br>
              <a:rPr lang="ru-RU" sz="2600" b="1" dirty="0" smtClean="0">
                <a:solidFill>
                  <a:srgbClr val="C00000"/>
                </a:solidFill>
              </a:rPr>
            </a:br>
            <a:r>
              <a:rPr lang="ru-RU" sz="2600" b="1" dirty="0" err="1" smtClean="0">
                <a:solidFill>
                  <a:srgbClr val="002060"/>
                </a:solidFill>
              </a:rPr>
              <a:t>ухвалена</a:t>
            </a:r>
            <a:r>
              <a:rPr lang="ru-RU" sz="2600" b="1" dirty="0" smtClean="0">
                <a:solidFill>
                  <a:srgbClr val="002060"/>
                </a:solidFill>
              </a:rPr>
              <a:t> </a:t>
            </a:r>
            <a:r>
              <a:rPr lang="ru-RU" sz="2600" b="1" dirty="0" err="1" smtClean="0">
                <a:solidFill>
                  <a:srgbClr val="002060"/>
                </a:solidFill>
              </a:rPr>
              <a:t>Європейською</a:t>
            </a:r>
            <a:r>
              <a:rPr lang="ru-RU" sz="2600" b="1" dirty="0" smtClean="0">
                <a:solidFill>
                  <a:srgbClr val="002060"/>
                </a:solidFill>
              </a:rPr>
              <a:t> </a:t>
            </a:r>
            <a:r>
              <a:rPr lang="ru-RU" sz="2600" b="1" dirty="0" err="1" smtClean="0">
                <a:solidFill>
                  <a:srgbClr val="002060"/>
                </a:solidFill>
              </a:rPr>
              <a:t>Комісією</a:t>
            </a:r>
            <a:r>
              <a:rPr lang="ru-RU" sz="2600" b="1" dirty="0" smtClean="0">
                <a:solidFill>
                  <a:srgbClr val="002060"/>
                </a:solidFill>
              </a:rPr>
              <a:t> 17 листопада 2021 р.  </a:t>
            </a:r>
            <a:endParaRPr lang="ru-RU" sz="2600" b="1" dirty="0">
              <a:solidFill>
                <a:srgbClr val="002060"/>
              </a:solidFill>
            </a:endParaRPr>
          </a:p>
        </p:txBody>
      </p:sp>
      <p:sp>
        <p:nvSpPr>
          <p:cNvPr id="3" name="Содержимое 2"/>
          <p:cNvSpPr>
            <a:spLocks noGrp="1"/>
          </p:cNvSpPr>
          <p:nvPr>
            <p:ph idx="1"/>
          </p:nvPr>
        </p:nvSpPr>
        <p:spPr>
          <a:xfrm>
            <a:off x="1187624" y="1556792"/>
            <a:ext cx="7602048" cy="4968552"/>
          </a:xfrm>
        </p:spPr>
        <p:txBody>
          <a:bodyPr>
            <a:normAutofit/>
          </a:bodyPr>
          <a:lstStyle/>
          <a:p>
            <a:pPr marL="82296" indent="0" algn="just">
              <a:buNone/>
            </a:pPr>
            <a:r>
              <a:rPr lang="uk-UA" sz="2400" b="1" dirty="0" smtClean="0">
                <a:solidFill>
                  <a:srgbClr val="00B050"/>
                </a:solidFill>
              </a:rPr>
              <a:t>Ґрунтова стратегія </a:t>
            </a:r>
            <a:r>
              <a:rPr lang="uk-UA" sz="2400" b="1" dirty="0">
                <a:solidFill>
                  <a:srgbClr val="00B050"/>
                </a:solidFill>
              </a:rPr>
              <a:t>ЄС до 2030 </a:t>
            </a:r>
            <a:r>
              <a:rPr lang="uk-UA" sz="2400" b="1" dirty="0" smtClean="0">
                <a:solidFill>
                  <a:srgbClr val="00B050"/>
                </a:solidFill>
              </a:rPr>
              <a:t>року:</a:t>
            </a:r>
          </a:p>
          <a:p>
            <a:pPr algn="just">
              <a:buFont typeface="Wingdings" panose="05000000000000000000" pitchFamily="2" charset="2"/>
              <a:buChar char="Ø"/>
            </a:pPr>
            <a:r>
              <a:rPr lang="uk-UA" sz="2400" dirty="0" smtClean="0"/>
              <a:t>створює </a:t>
            </a:r>
            <a:r>
              <a:rPr lang="uk-UA" sz="2400" dirty="0"/>
              <a:t>фундамент та каркас дій для захисту, відновлення та стійкого використання ґрунтів у синергії з </a:t>
            </a:r>
            <a:r>
              <a:rPr lang="uk-UA" sz="2400" dirty="0">
                <a:solidFill>
                  <a:srgbClr val="FF0000"/>
                </a:solidFill>
              </a:rPr>
              <a:t>Європейським зеленим </a:t>
            </a:r>
            <a:r>
              <a:rPr lang="uk-UA" sz="2400" dirty="0" smtClean="0">
                <a:solidFill>
                  <a:srgbClr val="FF0000"/>
                </a:solidFill>
              </a:rPr>
              <a:t>курсом</a:t>
            </a:r>
            <a:r>
              <a:rPr lang="uk-UA" sz="2400" dirty="0" smtClean="0"/>
              <a:t>;</a:t>
            </a:r>
          </a:p>
          <a:p>
            <a:pPr algn="just">
              <a:buFont typeface="Wingdings" panose="05000000000000000000" pitchFamily="2" charset="2"/>
              <a:buChar char="Ø"/>
            </a:pPr>
            <a:r>
              <a:rPr lang="uk-UA" sz="2400" dirty="0" smtClean="0"/>
              <a:t>встановлює </a:t>
            </a:r>
            <a:r>
              <a:rPr lang="uk-UA" sz="2400" dirty="0"/>
              <a:t>рамки та конкретні заходи для захисту, відновлення ґрунтів та забезпечення їх раціонального </a:t>
            </a:r>
            <a:r>
              <a:rPr lang="uk-UA" sz="2400" dirty="0" smtClean="0"/>
              <a:t>використання</a:t>
            </a:r>
          </a:p>
          <a:p>
            <a:pPr algn="just">
              <a:buFont typeface="Wingdings" panose="05000000000000000000" pitchFamily="2" charset="2"/>
              <a:buChar char="Ø"/>
            </a:pPr>
            <a:r>
              <a:rPr lang="uk-UA" sz="2400" dirty="0" smtClean="0"/>
              <a:t>визначає </a:t>
            </a:r>
            <a:r>
              <a:rPr lang="uk-UA" sz="2400" dirty="0"/>
              <a:t>бачення та цілі досягнення гарного стану здоров’я ґрунтів до 2050 року з конкретними діями до 2030 року та оголошує прийняття нового закону про здоров’я ґрунтів до 2023 року.</a:t>
            </a:r>
          </a:p>
        </p:txBody>
      </p:sp>
    </p:spTree>
    <p:extLst>
      <p:ext uri="{BB962C8B-B14F-4D97-AF65-F5344CB8AC3E}">
        <p14:creationId xmlns:p14="http://schemas.microsoft.com/office/powerpoint/2010/main" val="141090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746064" cy="1224136"/>
          </a:xfrm>
        </p:spPr>
        <p:txBody>
          <a:bodyPr>
            <a:noAutofit/>
          </a:bodyPr>
          <a:lstStyle/>
          <a:p>
            <a:r>
              <a:rPr lang="ru-RU" sz="2600" b="1" dirty="0" err="1">
                <a:solidFill>
                  <a:srgbClr val="FF0000"/>
                </a:solidFill>
              </a:rPr>
              <a:t>Ґрунтова</a:t>
            </a:r>
            <a:r>
              <a:rPr lang="ru-RU" sz="2600" b="1" dirty="0">
                <a:solidFill>
                  <a:srgbClr val="FF0000"/>
                </a:solidFill>
              </a:rPr>
              <a:t> </a:t>
            </a:r>
            <a:r>
              <a:rPr lang="ru-RU" sz="2600" b="1" dirty="0" err="1">
                <a:solidFill>
                  <a:srgbClr val="FF0000"/>
                </a:solidFill>
              </a:rPr>
              <a:t>Стратегія</a:t>
            </a:r>
            <a:r>
              <a:rPr lang="ru-RU" sz="2600" b="1" dirty="0">
                <a:solidFill>
                  <a:srgbClr val="FF0000"/>
                </a:solidFill>
              </a:rPr>
              <a:t> ЄС </a:t>
            </a:r>
            <a:r>
              <a:rPr lang="ru-RU" sz="2600" b="1" dirty="0" smtClean="0">
                <a:solidFill>
                  <a:srgbClr val="FF0000"/>
                </a:solidFill>
              </a:rPr>
              <a:t/>
            </a:r>
            <a:br>
              <a:rPr lang="ru-RU" sz="2600" b="1" dirty="0" smtClean="0">
                <a:solidFill>
                  <a:srgbClr val="FF0000"/>
                </a:solidFill>
              </a:rPr>
            </a:br>
            <a:r>
              <a:rPr lang="ru-RU" sz="2600" b="1" dirty="0" err="1" smtClean="0">
                <a:solidFill>
                  <a:srgbClr val="002060"/>
                </a:solidFill>
              </a:rPr>
              <a:t>має</a:t>
            </a:r>
            <a:r>
              <a:rPr lang="ru-RU" sz="2600" b="1" dirty="0" smtClean="0">
                <a:solidFill>
                  <a:srgbClr val="002060"/>
                </a:solidFill>
              </a:rPr>
              <a:t> </a:t>
            </a:r>
            <a:r>
              <a:rPr lang="ru-RU" sz="2600" b="1" dirty="0">
                <a:solidFill>
                  <a:srgbClr val="002060"/>
                </a:solidFill>
              </a:rPr>
              <a:t>на </a:t>
            </a:r>
            <a:r>
              <a:rPr lang="ru-RU" sz="2600" b="1" dirty="0" err="1">
                <a:solidFill>
                  <a:srgbClr val="002060"/>
                </a:solidFill>
              </a:rPr>
              <a:t>меті</a:t>
            </a:r>
            <a:r>
              <a:rPr lang="ru-RU" sz="2600" b="1" dirty="0">
                <a:solidFill>
                  <a:srgbClr val="002060"/>
                </a:solidFill>
              </a:rPr>
              <a:t> </a:t>
            </a:r>
            <a:r>
              <a:rPr lang="ru-RU" sz="2600" b="1" dirty="0" err="1">
                <a:solidFill>
                  <a:srgbClr val="002060"/>
                </a:solidFill>
              </a:rPr>
              <a:t>забезпечити</a:t>
            </a:r>
            <a:r>
              <a:rPr lang="ru-RU" sz="2600" b="1" dirty="0">
                <a:solidFill>
                  <a:srgbClr val="002060"/>
                </a:solidFill>
              </a:rPr>
              <a:t> до 2050 року:</a:t>
            </a:r>
          </a:p>
        </p:txBody>
      </p:sp>
      <p:sp>
        <p:nvSpPr>
          <p:cNvPr id="3" name="Содержимое 2"/>
          <p:cNvSpPr>
            <a:spLocks noGrp="1"/>
          </p:cNvSpPr>
          <p:nvPr>
            <p:ph idx="1"/>
          </p:nvPr>
        </p:nvSpPr>
        <p:spPr>
          <a:xfrm>
            <a:off x="1187624" y="1628800"/>
            <a:ext cx="7602048" cy="4896544"/>
          </a:xfrm>
        </p:spPr>
        <p:txBody>
          <a:bodyPr>
            <a:normAutofit/>
          </a:bodyPr>
          <a:lstStyle/>
          <a:p>
            <a:pPr algn="just">
              <a:spcBef>
                <a:spcPts val="1200"/>
              </a:spcBef>
              <a:buFont typeface="Wingdings" panose="05000000000000000000" pitchFamily="2" charset="2"/>
              <a:buChar char="Ø"/>
            </a:pPr>
            <a:r>
              <a:rPr lang="uk-UA" sz="2400" dirty="0"/>
              <a:t>здоров’я та більшу стійкість усіх ґрунтових екосистем ЄС, які зможуть продовжити надання важливих послуг</a:t>
            </a:r>
            <a:r>
              <a:rPr lang="uk-UA" sz="2400" dirty="0" smtClean="0"/>
              <a:t>;</a:t>
            </a:r>
          </a:p>
          <a:p>
            <a:pPr algn="just">
              <a:spcBef>
                <a:spcPts val="1200"/>
              </a:spcBef>
              <a:buFont typeface="Wingdings" panose="05000000000000000000" pitchFamily="2" charset="2"/>
              <a:buChar char="Ø"/>
            </a:pPr>
            <a:r>
              <a:rPr lang="uk-UA" sz="2400" dirty="0" smtClean="0"/>
              <a:t>нейтральний </a:t>
            </a:r>
            <a:r>
              <a:rPr lang="uk-UA" sz="2400" dirty="0"/>
              <a:t>рівень вилучення землі; </a:t>
            </a:r>
            <a:endParaRPr lang="uk-UA" sz="2400" dirty="0" smtClean="0"/>
          </a:p>
          <a:p>
            <a:pPr algn="just">
              <a:spcBef>
                <a:spcPts val="1200"/>
              </a:spcBef>
              <a:buFont typeface="Wingdings" panose="05000000000000000000" pitchFamily="2" charset="2"/>
              <a:buChar char="Ø"/>
            </a:pPr>
            <a:r>
              <a:rPr lang="uk-UA" sz="2400" dirty="0" smtClean="0"/>
              <a:t>зменшити </a:t>
            </a:r>
            <a:r>
              <a:rPr lang="uk-UA" sz="2400" dirty="0"/>
              <a:t>забруднення ґрунту до рівнів, які не завдають шкоди здоров’ю людей або </a:t>
            </a:r>
            <a:r>
              <a:rPr lang="uk-UA" sz="2400" dirty="0" smtClean="0"/>
              <a:t>екосистемам;</a:t>
            </a:r>
          </a:p>
          <a:p>
            <a:pPr algn="just">
              <a:spcBef>
                <a:spcPts val="1200"/>
              </a:spcBef>
              <a:buFont typeface="Wingdings" panose="05000000000000000000" pitchFamily="2" charset="2"/>
              <a:buChar char="Ø"/>
            </a:pPr>
            <a:r>
              <a:rPr lang="uk-UA" sz="2400" dirty="0" smtClean="0"/>
              <a:t>захист </a:t>
            </a:r>
            <a:r>
              <a:rPr lang="uk-UA" sz="2400" dirty="0"/>
              <a:t>ґрунтів, раціональне управління ними та відновлення деградованих ґрунтів є загальними стандартами.</a:t>
            </a:r>
          </a:p>
        </p:txBody>
      </p:sp>
    </p:spTree>
    <p:extLst>
      <p:ext uri="{BB962C8B-B14F-4D97-AF65-F5344CB8AC3E}">
        <p14:creationId xmlns:p14="http://schemas.microsoft.com/office/powerpoint/2010/main" val="709382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4624"/>
            <a:ext cx="7746064" cy="504056"/>
          </a:xfrm>
        </p:spPr>
        <p:txBody>
          <a:bodyPr>
            <a:noAutofit/>
          </a:bodyPr>
          <a:lstStyle/>
          <a:p>
            <a:pPr algn="ctr"/>
            <a:r>
              <a:rPr lang="ru-RU" sz="2400" b="1" dirty="0" err="1" smtClean="0">
                <a:solidFill>
                  <a:srgbClr val="FF0000"/>
                </a:solidFill>
              </a:rPr>
              <a:t>Ключові</a:t>
            </a:r>
            <a:r>
              <a:rPr lang="ru-RU" sz="2400" b="1" dirty="0" smtClean="0">
                <a:solidFill>
                  <a:srgbClr val="FF0000"/>
                </a:solidFill>
              </a:rPr>
              <a:t> </a:t>
            </a:r>
            <a:r>
              <a:rPr lang="ru-RU" sz="2400" b="1" dirty="0" err="1" smtClean="0">
                <a:solidFill>
                  <a:srgbClr val="FF0000"/>
                </a:solidFill>
              </a:rPr>
              <a:t>завдання</a:t>
            </a:r>
            <a:r>
              <a:rPr lang="ru-RU" sz="2400" b="1" dirty="0" smtClean="0">
                <a:solidFill>
                  <a:srgbClr val="FF0000"/>
                </a:solidFill>
              </a:rPr>
              <a:t> </a:t>
            </a:r>
            <a:r>
              <a:rPr lang="ru-RU" sz="2400" b="1" dirty="0" err="1" smtClean="0">
                <a:solidFill>
                  <a:srgbClr val="FF0000"/>
                </a:solidFill>
              </a:rPr>
              <a:t>Ґрунтової</a:t>
            </a:r>
            <a:r>
              <a:rPr lang="ru-RU" sz="2400" b="1" dirty="0" smtClean="0">
                <a:solidFill>
                  <a:srgbClr val="FF0000"/>
                </a:solidFill>
              </a:rPr>
              <a:t> </a:t>
            </a:r>
            <a:r>
              <a:rPr lang="ru-RU" sz="2400" b="1" dirty="0" err="1" smtClean="0">
                <a:solidFill>
                  <a:srgbClr val="FF0000"/>
                </a:solidFill>
              </a:rPr>
              <a:t>Стратегії</a:t>
            </a:r>
            <a:r>
              <a:rPr lang="ru-RU" sz="2400" b="1" dirty="0" smtClean="0">
                <a:solidFill>
                  <a:srgbClr val="FF0000"/>
                </a:solidFill>
              </a:rPr>
              <a:t> ЄС</a:t>
            </a:r>
            <a:endParaRPr lang="ru-RU" sz="2400" b="1" dirty="0">
              <a:solidFill>
                <a:srgbClr val="002060"/>
              </a:solidFill>
            </a:endParaRPr>
          </a:p>
        </p:txBody>
      </p:sp>
      <p:sp>
        <p:nvSpPr>
          <p:cNvPr id="3" name="Содержимое 2"/>
          <p:cNvSpPr>
            <a:spLocks noGrp="1"/>
          </p:cNvSpPr>
          <p:nvPr>
            <p:ph idx="1"/>
          </p:nvPr>
        </p:nvSpPr>
        <p:spPr>
          <a:xfrm>
            <a:off x="1043608" y="836712"/>
            <a:ext cx="7890080" cy="5688632"/>
          </a:xfrm>
        </p:spPr>
        <p:txBody>
          <a:bodyPr>
            <a:noAutofit/>
          </a:bodyPr>
          <a:lstStyle/>
          <a:p>
            <a:pPr marL="539496" indent="-457200" algn="just">
              <a:spcBef>
                <a:spcPts val="1200"/>
              </a:spcBef>
              <a:buFont typeface="+mj-lt"/>
              <a:buAutoNum type="arabicPeriod"/>
            </a:pPr>
            <a:r>
              <a:rPr lang="uk-UA" sz="2200" dirty="0" smtClean="0"/>
              <a:t>Внесення </a:t>
            </a:r>
            <a:r>
              <a:rPr lang="uk-UA" sz="2200" dirty="0"/>
              <a:t>спеціальної законодавчої пропозиції щодо здоров’я ґрунтів до 2023 року, щоб забезпечити досягнення цілей Ґрунтової стратегії ЄС та досягнення хорошого стану здоров’я ґрунтів до 2050 </a:t>
            </a:r>
            <a:r>
              <a:rPr lang="uk-UA" sz="2200" dirty="0" smtClean="0"/>
              <a:t>року.</a:t>
            </a:r>
          </a:p>
          <a:p>
            <a:pPr marL="539496" indent="-457200" algn="just">
              <a:spcBef>
                <a:spcPts val="1200"/>
              </a:spcBef>
              <a:buFont typeface="+mj-lt"/>
              <a:buAutoNum type="arabicPeriod"/>
            </a:pPr>
            <a:r>
              <a:rPr lang="uk-UA" sz="2200" dirty="0" smtClean="0"/>
              <a:t>Забезпечення сталого </a:t>
            </a:r>
            <a:r>
              <a:rPr lang="uk-UA" sz="2200" dirty="0"/>
              <a:t>управління </a:t>
            </a:r>
            <a:r>
              <a:rPr lang="uk-UA" sz="2200" dirty="0" smtClean="0"/>
              <a:t>ґрунтами.</a:t>
            </a:r>
          </a:p>
          <a:p>
            <a:pPr marL="539496" indent="-457200" algn="just">
              <a:spcBef>
                <a:spcPts val="1200"/>
              </a:spcBef>
              <a:buFont typeface="+mj-lt"/>
              <a:buAutoNum type="arabicPeriod"/>
            </a:pPr>
            <a:r>
              <a:rPr lang="uk-UA" sz="2200" dirty="0" smtClean="0"/>
              <a:t>Запровадження схему </a:t>
            </a:r>
            <a:r>
              <a:rPr lang="uk-UA" sz="2200" dirty="0"/>
              <a:t>безкоштовного тестування </a:t>
            </a:r>
            <a:r>
              <a:rPr lang="uk-UA" sz="2200" dirty="0" smtClean="0"/>
              <a:t>ґрунтів їх власниками, </a:t>
            </a:r>
            <a:r>
              <a:rPr lang="uk-UA" sz="2200" dirty="0"/>
              <a:t>яка заохочує стале управління ґрунтами та обмін його найкращими </a:t>
            </a:r>
            <a:r>
              <a:rPr lang="uk-UA" sz="2200" dirty="0" smtClean="0"/>
              <a:t>практиками.</a:t>
            </a:r>
          </a:p>
          <a:p>
            <a:pPr marL="539496" indent="-457200" algn="just">
              <a:spcBef>
                <a:spcPts val="1200"/>
              </a:spcBef>
              <a:buFont typeface="+mj-lt"/>
              <a:buAutoNum type="arabicPeriod"/>
            </a:pPr>
            <a:r>
              <a:rPr lang="uk-UA" sz="2200" dirty="0" smtClean="0"/>
              <a:t>Прийняття </a:t>
            </a:r>
            <a:r>
              <a:rPr lang="uk-UA" sz="2200" dirty="0"/>
              <a:t>юридично обов'язкових цілей з обмеження осушення водно-болотних угідь та органічних ґрунтів, а також відновлення осушених торфовищ для пом'якшення та адаптації до зміни </a:t>
            </a:r>
            <a:r>
              <a:rPr lang="uk-UA" sz="2200" dirty="0" smtClean="0"/>
              <a:t>клімату.</a:t>
            </a:r>
          </a:p>
        </p:txBody>
      </p:sp>
    </p:spTree>
    <p:extLst>
      <p:ext uri="{BB962C8B-B14F-4D97-AF65-F5344CB8AC3E}">
        <p14:creationId xmlns:p14="http://schemas.microsoft.com/office/powerpoint/2010/main" val="1933320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4624"/>
            <a:ext cx="7746064" cy="504056"/>
          </a:xfrm>
        </p:spPr>
        <p:txBody>
          <a:bodyPr>
            <a:noAutofit/>
          </a:bodyPr>
          <a:lstStyle/>
          <a:p>
            <a:pPr algn="ctr"/>
            <a:r>
              <a:rPr lang="ru-RU" sz="2400" b="1" dirty="0" err="1" smtClean="0">
                <a:solidFill>
                  <a:srgbClr val="FF0000"/>
                </a:solidFill>
              </a:rPr>
              <a:t>Ключові</a:t>
            </a:r>
            <a:r>
              <a:rPr lang="ru-RU" sz="2400" b="1" dirty="0" smtClean="0">
                <a:solidFill>
                  <a:srgbClr val="FF0000"/>
                </a:solidFill>
              </a:rPr>
              <a:t> </a:t>
            </a:r>
            <a:r>
              <a:rPr lang="ru-RU" sz="2400" b="1" dirty="0" err="1" smtClean="0">
                <a:solidFill>
                  <a:srgbClr val="FF0000"/>
                </a:solidFill>
              </a:rPr>
              <a:t>завдання</a:t>
            </a:r>
            <a:r>
              <a:rPr lang="ru-RU" sz="2400" b="1" dirty="0" smtClean="0">
                <a:solidFill>
                  <a:srgbClr val="FF0000"/>
                </a:solidFill>
              </a:rPr>
              <a:t> </a:t>
            </a:r>
            <a:r>
              <a:rPr lang="ru-RU" sz="2400" b="1" dirty="0" err="1" smtClean="0">
                <a:solidFill>
                  <a:srgbClr val="FF0000"/>
                </a:solidFill>
              </a:rPr>
              <a:t>Ґрунтової</a:t>
            </a:r>
            <a:r>
              <a:rPr lang="ru-RU" sz="2400" b="1" dirty="0" smtClean="0">
                <a:solidFill>
                  <a:srgbClr val="FF0000"/>
                </a:solidFill>
              </a:rPr>
              <a:t> </a:t>
            </a:r>
            <a:r>
              <a:rPr lang="ru-RU" sz="2400" b="1" dirty="0" err="1" smtClean="0">
                <a:solidFill>
                  <a:srgbClr val="FF0000"/>
                </a:solidFill>
              </a:rPr>
              <a:t>Стратегії</a:t>
            </a:r>
            <a:r>
              <a:rPr lang="ru-RU" sz="2400" b="1" dirty="0" smtClean="0">
                <a:solidFill>
                  <a:srgbClr val="FF0000"/>
                </a:solidFill>
              </a:rPr>
              <a:t> ЄС</a:t>
            </a:r>
            <a:endParaRPr lang="ru-RU" sz="2400" b="1" dirty="0">
              <a:solidFill>
                <a:srgbClr val="002060"/>
              </a:solidFill>
            </a:endParaRPr>
          </a:p>
        </p:txBody>
      </p:sp>
      <p:sp>
        <p:nvSpPr>
          <p:cNvPr id="3" name="Содержимое 2"/>
          <p:cNvSpPr>
            <a:spLocks noGrp="1"/>
          </p:cNvSpPr>
          <p:nvPr>
            <p:ph idx="1"/>
          </p:nvPr>
        </p:nvSpPr>
        <p:spPr>
          <a:xfrm>
            <a:off x="1043608" y="836712"/>
            <a:ext cx="7890080" cy="5688632"/>
          </a:xfrm>
        </p:spPr>
        <p:txBody>
          <a:bodyPr>
            <a:noAutofit/>
          </a:bodyPr>
          <a:lstStyle/>
          <a:p>
            <a:pPr marL="539496" indent="-457200" algn="just">
              <a:spcBef>
                <a:spcPts val="1200"/>
              </a:spcBef>
              <a:buFont typeface="+mj-lt"/>
              <a:buAutoNum type="arabicPeriod" startAt="5"/>
            </a:pPr>
            <a:r>
              <a:rPr lang="uk-UA" sz="2200" dirty="0" smtClean="0"/>
              <a:t>Введення юридично </a:t>
            </a:r>
            <a:r>
              <a:rPr lang="uk-UA" sz="2200" dirty="0"/>
              <a:t>обов’язкового «паспорту ґрунту» для розвитку циркулярної економіки та покращення повторного використання чистого </a:t>
            </a:r>
            <a:r>
              <a:rPr lang="uk-UA" sz="2200" dirty="0" smtClean="0"/>
              <a:t>ґрунту.</a:t>
            </a:r>
          </a:p>
          <a:p>
            <a:pPr marL="539496" indent="-457200" algn="just">
              <a:spcBef>
                <a:spcPts val="1200"/>
              </a:spcBef>
              <a:buFont typeface="+mj-lt"/>
              <a:buAutoNum type="arabicPeriod" startAt="5"/>
            </a:pPr>
            <a:r>
              <a:rPr lang="uk-UA" sz="2200" dirty="0" smtClean="0"/>
              <a:t>Відновлення </a:t>
            </a:r>
            <a:r>
              <a:rPr lang="uk-UA" sz="2200" dirty="0"/>
              <a:t>деградованих ґрунтів та рекультивація забруднених </a:t>
            </a:r>
            <a:r>
              <a:rPr lang="uk-UA" sz="2200" dirty="0" smtClean="0"/>
              <a:t>ділянок.</a:t>
            </a:r>
          </a:p>
          <a:p>
            <a:pPr marL="539496" indent="-457200" algn="just">
              <a:spcBef>
                <a:spcPts val="1200"/>
              </a:spcBef>
              <a:buFont typeface="+mj-lt"/>
              <a:buAutoNum type="arabicPeriod" startAt="5"/>
            </a:pPr>
            <a:r>
              <a:rPr lang="uk-UA" sz="2200" dirty="0" smtClean="0"/>
              <a:t>Запобігання </a:t>
            </a:r>
            <a:r>
              <a:rPr lang="uk-UA" sz="2200" dirty="0" err="1"/>
              <a:t>опустелюванню</a:t>
            </a:r>
            <a:r>
              <a:rPr lang="uk-UA" sz="2200" dirty="0"/>
              <a:t> шляхом розробки загальної методології оцінювання </a:t>
            </a:r>
            <a:r>
              <a:rPr lang="uk-UA" sz="2200" dirty="0" err="1"/>
              <a:t>опустелювання</a:t>
            </a:r>
            <a:r>
              <a:rPr lang="uk-UA" sz="2200" dirty="0"/>
              <a:t> та деградації </a:t>
            </a:r>
            <a:r>
              <a:rPr lang="uk-UA" sz="2200" dirty="0" smtClean="0"/>
              <a:t>земель.</a:t>
            </a:r>
          </a:p>
          <a:p>
            <a:pPr marL="539496" indent="-457200" algn="just">
              <a:spcBef>
                <a:spcPts val="1200"/>
              </a:spcBef>
              <a:buFont typeface="+mj-lt"/>
              <a:buAutoNum type="arabicPeriod" startAt="5"/>
            </a:pPr>
            <a:r>
              <a:rPr lang="uk-UA" sz="2200" dirty="0" smtClean="0"/>
              <a:t>Збільшення </a:t>
            </a:r>
            <a:r>
              <a:rPr lang="uk-UA" sz="2200" dirty="0"/>
              <a:t>досліджень щодо збирання ґрунтових даних та моніторингу </a:t>
            </a:r>
            <a:r>
              <a:rPr lang="uk-UA" sz="2200" dirty="0" smtClean="0"/>
              <a:t>ґрунтів.</a:t>
            </a:r>
          </a:p>
          <a:p>
            <a:pPr marL="539496" indent="-457200" algn="just">
              <a:spcBef>
                <a:spcPts val="1200"/>
              </a:spcBef>
              <a:buFont typeface="+mj-lt"/>
              <a:buAutoNum type="arabicPeriod" startAt="5"/>
            </a:pPr>
            <a:r>
              <a:rPr lang="uk-UA" sz="2200" dirty="0" smtClean="0"/>
              <a:t>Мобілізація </a:t>
            </a:r>
            <a:r>
              <a:rPr lang="uk-UA" sz="2200" dirty="0"/>
              <a:t>участі суспільства та фінансових ресурсів для вирішення проблем сталого використання ґрунтів.</a:t>
            </a:r>
          </a:p>
        </p:txBody>
      </p:sp>
    </p:spTree>
    <p:extLst>
      <p:ext uri="{BB962C8B-B14F-4D97-AF65-F5344CB8AC3E}">
        <p14:creationId xmlns:p14="http://schemas.microsoft.com/office/powerpoint/2010/main" val="3014879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778634"/>
            <a:ext cx="7200800"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3000" b="1" i="0" u="none" strike="noStrike" kern="1200" cap="none" spc="0" normalizeH="0" baseline="0" noProof="0" dirty="0" smtClean="0">
                <a:ln>
                  <a:noFill/>
                </a:ln>
                <a:solidFill>
                  <a:srgbClr val="FF0000"/>
                </a:solidFill>
                <a:effectLst/>
                <a:uLnTx/>
                <a:uFillTx/>
                <a:latin typeface="Corbel" panose="020B0503020204020204" pitchFamily="34" charset="0"/>
                <a:ea typeface="+mn-ea"/>
                <a:cs typeface="+mn-cs"/>
              </a:rPr>
              <a:t>Публічне управління у сфері земельних відносин </a:t>
            </a:r>
            <a:r>
              <a:rPr kumimoji="0" lang="uk-UA" sz="30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 </a:t>
            </a:r>
            <a:r>
              <a:rPr kumimoji="0" lang="uk-UA" sz="3000" b="1"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це діяльність органів державної влади та органів місцевого самоврядування, спрямована на забез-печення раціонального використання, охорони та відтворення земель шляхом проведення організаційно-правових та адміністративно-управлінських заходів на основі їх поєднання із стимулюючими заходами економічного характеру.</a:t>
            </a:r>
            <a:endParaRPr kumimoji="0" lang="uk-UA" sz="3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16955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31640" y="44624"/>
            <a:ext cx="7344816" cy="5870401"/>
          </a:xfrm>
          <a:prstGeom prst="rect">
            <a:avLst/>
          </a:prstGeom>
        </p:spPr>
      </p:pic>
    </p:spTree>
    <p:extLst>
      <p:ext uri="{BB962C8B-B14F-4D97-AF65-F5344CB8AC3E}">
        <p14:creationId xmlns:p14="http://schemas.microsoft.com/office/powerpoint/2010/main" val="2911005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59632" y="332656"/>
            <a:ext cx="7776864" cy="4524315"/>
          </a:xfrm>
          <a:prstGeom prst="rect">
            <a:avLst/>
          </a:prstGeom>
        </p:spPr>
        <p:txBody>
          <a:bodyPr wrap="square">
            <a:spAutoFit/>
          </a:bodyPr>
          <a:lstStyle/>
          <a:p>
            <a:pPr algn="just">
              <a:lnSpc>
                <a:spcPct val="150000"/>
              </a:lnSpc>
            </a:pPr>
            <a:r>
              <a:rPr lang="en-US" sz="2400" b="1" dirty="0">
                <a:solidFill>
                  <a:srgbClr val="FF0000"/>
                </a:solidFill>
              </a:rPr>
              <a:t>Land management activities </a:t>
            </a:r>
            <a:r>
              <a:rPr lang="en-US" sz="2400" dirty="0"/>
              <a:t>reflect drivers of </a:t>
            </a:r>
            <a:r>
              <a:rPr lang="en-US" sz="2400" b="1" dirty="0">
                <a:solidFill>
                  <a:srgbClr val="00B050"/>
                </a:solidFill>
              </a:rPr>
              <a:t>globalization</a:t>
            </a:r>
            <a:r>
              <a:rPr lang="en-US" sz="2400" dirty="0"/>
              <a:t> and </a:t>
            </a:r>
            <a:r>
              <a:rPr lang="en-US" sz="2400" b="1" dirty="0">
                <a:solidFill>
                  <a:srgbClr val="00B050"/>
                </a:solidFill>
              </a:rPr>
              <a:t>technology.</a:t>
            </a:r>
            <a:r>
              <a:rPr lang="en-US" sz="2400" dirty="0"/>
              <a:t> These </a:t>
            </a:r>
            <a:r>
              <a:rPr lang="en-US" sz="2400" dirty="0" smtClean="0"/>
              <a:t>stimulate</a:t>
            </a:r>
            <a:r>
              <a:rPr lang="uk-UA" sz="2400" dirty="0" smtClean="0"/>
              <a:t> </a:t>
            </a:r>
            <a:r>
              <a:rPr lang="en-US" sz="2400" dirty="0" smtClean="0"/>
              <a:t>the </a:t>
            </a:r>
            <a:r>
              <a:rPr lang="en-US" sz="2400" dirty="0"/>
              <a:t>establishment of multifunctional information systems, incorporating diverse land </a:t>
            </a:r>
            <a:r>
              <a:rPr lang="en-US" sz="2400" dirty="0" smtClean="0"/>
              <a:t>rights,</a:t>
            </a:r>
            <a:r>
              <a:rPr lang="uk-UA" sz="2400" dirty="0" smtClean="0"/>
              <a:t> </a:t>
            </a:r>
            <a:r>
              <a:rPr lang="en-US" sz="2400" dirty="0" smtClean="0"/>
              <a:t>land </a:t>
            </a:r>
            <a:r>
              <a:rPr lang="en-US" sz="2400" dirty="0"/>
              <a:t>use regulations, and other useful data. A third driver, </a:t>
            </a:r>
            <a:r>
              <a:rPr lang="en-US" sz="2400" b="1" dirty="0">
                <a:solidFill>
                  <a:srgbClr val="00B050"/>
                </a:solidFill>
              </a:rPr>
              <a:t>sustainable development</a:t>
            </a:r>
            <a:r>
              <a:rPr lang="en-US" sz="2400" dirty="0"/>
              <a:t>, </a:t>
            </a:r>
            <a:r>
              <a:rPr lang="en-US" sz="2400" dirty="0" smtClean="0"/>
              <a:t>stimulates</a:t>
            </a:r>
            <a:r>
              <a:rPr lang="uk-UA" sz="2400" dirty="0" smtClean="0"/>
              <a:t> </a:t>
            </a:r>
            <a:r>
              <a:rPr lang="en-US" sz="2400" dirty="0" smtClean="0"/>
              <a:t>demands </a:t>
            </a:r>
            <a:r>
              <a:rPr lang="en-US" sz="2400" dirty="0"/>
              <a:t>for comprehensive information about environmental, social, economic, </a:t>
            </a:r>
            <a:r>
              <a:rPr lang="en-US" sz="2400" dirty="0" smtClean="0"/>
              <a:t>and</a:t>
            </a:r>
            <a:r>
              <a:rPr lang="uk-UA" sz="2400" dirty="0" smtClean="0"/>
              <a:t> </a:t>
            </a:r>
            <a:r>
              <a:rPr lang="en-US" sz="2400" dirty="0" smtClean="0"/>
              <a:t>governance </a:t>
            </a:r>
            <a:r>
              <a:rPr lang="en-US" sz="2400" dirty="0"/>
              <a:t>conditions in combination with other land related data.</a:t>
            </a:r>
            <a:endParaRPr lang="uk-UA" sz="2400" dirty="0"/>
          </a:p>
        </p:txBody>
      </p:sp>
    </p:spTree>
    <p:extLst>
      <p:ext uri="{BB962C8B-B14F-4D97-AF65-F5344CB8AC3E}">
        <p14:creationId xmlns:p14="http://schemas.microsoft.com/office/powerpoint/2010/main" val="2519368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763688" y="188640"/>
            <a:ext cx="6696744" cy="5970865"/>
          </a:xfrm>
          <a:prstGeom prst="rect">
            <a:avLst/>
          </a:prstGeom>
        </p:spPr>
        <p:txBody>
          <a:bodyPr wrap="square">
            <a:spAutoFit/>
          </a:bodyPr>
          <a:lstStyle/>
          <a:p>
            <a:pPr algn="just"/>
            <a:r>
              <a:rPr lang="uk-UA" sz="2600" dirty="0"/>
              <a:t>Відповідно до статті 13 Договору про Європейський </a:t>
            </a:r>
            <a:r>
              <a:rPr lang="uk-UA" sz="2600" dirty="0" smtClean="0"/>
              <a:t>Союз створено та функціонує </a:t>
            </a:r>
            <a:r>
              <a:rPr lang="uk-UA" sz="2600" b="1" dirty="0" smtClean="0">
                <a:solidFill>
                  <a:srgbClr val="FF0000"/>
                </a:solidFill>
              </a:rPr>
              <a:t>7 основних нормотворчих, управлінських та судових інституцій </a:t>
            </a:r>
            <a:r>
              <a:rPr lang="uk-UA" sz="2600" b="1" dirty="0">
                <a:solidFill>
                  <a:srgbClr val="FF0000"/>
                </a:solidFill>
              </a:rPr>
              <a:t>у ЄС</a:t>
            </a:r>
            <a:r>
              <a:rPr lang="uk-UA" sz="2600" dirty="0">
                <a:solidFill>
                  <a:srgbClr val="FF0000"/>
                </a:solidFill>
              </a:rPr>
              <a:t>:</a:t>
            </a:r>
          </a:p>
          <a:p>
            <a:pPr algn="just"/>
            <a:endParaRPr lang="uk-UA" sz="2600" dirty="0"/>
          </a:p>
          <a:p>
            <a:pPr marL="984250" indent="-452438" algn="just">
              <a:spcBef>
                <a:spcPts val="1200"/>
              </a:spcBef>
              <a:buFont typeface="+mj-lt"/>
              <a:buAutoNum type="arabicPeriod"/>
              <a:tabLst>
                <a:tab pos="890588" algn="l"/>
              </a:tabLst>
            </a:pPr>
            <a:r>
              <a:rPr lang="uk-UA" sz="2600" b="1" dirty="0"/>
              <a:t>Європейський Парламент;</a:t>
            </a:r>
          </a:p>
          <a:p>
            <a:pPr marL="984250" indent="-452438" algn="just">
              <a:spcBef>
                <a:spcPts val="1200"/>
              </a:spcBef>
              <a:buFont typeface="+mj-lt"/>
              <a:buAutoNum type="arabicPeriod"/>
              <a:tabLst>
                <a:tab pos="890588" algn="l"/>
              </a:tabLst>
            </a:pPr>
            <a:r>
              <a:rPr lang="uk-UA" sz="2600" b="1" dirty="0"/>
              <a:t>Європейська рада;</a:t>
            </a:r>
          </a:p>
          <a:p>
            <a:pPr marL="984250" indent="-452438" algn="just">
              <a:spcBef>
                <a:spcPts val="1200"/>
              </a:spcBef>
              <a:buFont typeface="+mj-lt"/>
              <a:buAutoNum type="arabicPeriod"/>
              <a:tabLst>
                <a:tab pos="890588" algn="l"/>
              </a:tabLst>
            </a:pPr>
            <a:r>
              <a:rPr lang="uk-UA" sz="2600" b="1" dirty="0"/>
              <a:t>Рада Європейського Союзу;</a:t>
            </a:r>
          </a:p>
          <a:p>
            <a:pPr marL="984250" indent="-452438" algn="just">
              <a:spcBef>
                <a:spcPts val="1200"/>
              </a:spcBef>
              <a:buFont typeface="+mj-lt"/>
              <a:buAutoNum type="arabicPeriod"/>
              <a:tabLst>
                <a:tab pos="890588" algn="l"/>
              </a:tabLst>
            </a:pPr>
            <a:r>
              <a:rPr lang="uk-UA" sz="2600" b="1" dirty="0"/>
              <a:t>Європейська Комісія;</a:t>
            </a:r>
          </a:p>
          <a:p>
            <a:pPr marL="984250" indent="-452438" algn="just">
              <a:spcBef>
                <a:spcPts val="1200"/>
              </a:spcBef>
              <a:buFont typeface="+mj-lt"/>
              <a:buAutoNum type="arabicPeriod"/>
              <a:tabLst>
                <a:tab pos="890588" algn="l"/>
              </a:tabLst>
            </a:pPr>
            <a:r>
              <a:rPr lang="uk-UA" sz="2600" b="1" dirty="0"/>
              <a:t>Суд Європейського Союзу;</a:t>
            </a:r>
          </a:p>
          <a:p>
            <a:pPr marL="984250" indent="-452438" algn="just">
              <a:spcBef>
                <a:spcPts val="1200"/>
              </a:spcBef>
              <a:buFont typeface="+mj-lt"/>
              <a:buAutoNum type="arabicPeriod"/>
              <a:tabLst>
                <a:tab pos="890588" algn="l"/>
              </a:tabLst>
            </a:pPr>
            <a:r>
              <a:rPr lang="uk-UA" sz="2600" b="1" dirty="0"/>
              <a:t>Суд аудиторів.</a:t>
            </a:r>
          </a:p>
          <a:p>
            <a:pPr marL="984250" indent="-452438" algn="just">
              <a:spcBef>
                <a:spcPts val="1200"/>
              </a:spcBef>
              <a:buFont typeface="+mj-lt"/>
              <a:buAutoNum type="arabicPeriod"/>
              <a:tabLst>
                <a:tab pos="890588" algn="l"/>
              </a:tabLst>
            </a:pPr>
            <a:r>
              <a:rPr lang="uk-UA" sz="2600" b="1" dirty="0"/>
              <a:t>Європейський центральний банк.</a:t>
            </a:r>
          </a:p>
        </p:txBody>
      </p:sp>
    </p:spTree>
    <p:extLst>
      <p:ext uri="{BB962C8B-B14F-4D97-AF65-F5344CB8AC3E}">
        <p14:creationId xmlns:p14="http://schemas.microsoft.com/office/powerpoint/2010/main" val="1430412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87624" y="116632"/>
            <a:ext cx="7488832" cy="6740307"/>
          </a:xfrm>
          <a:prstGeom prst="rect">
            <a:avLst/>
          </a:prstGeom>
        </p:spPr>
        <p:txBody>
          <a:bodyPr wrap="square">
            <a:spAutoFit/>
          </a:bodyPr>
          <a:lstStyle/>
          <a:p>
            <a:r>
              <a:rPr lang="uk-UA" sz="2400" dirty="0" smtClean="0"/>
              <a:t>Європейський парламент, Раду </a:t>
            </a:r>
            <a:r>
              <a:rPr lang="uk-UA" sz="2400" dirty="0"/>
              <a:t>та </a:t>
            </a:r>
            <a:r>
              <a:rPr lang="uk-UA" sz="2400" dirty="0" smtClean="0"/>
              <a:t>Комісію доповнюють </a:t>
            </a:r>
            <a:r>
              <a:rPr lang="uk-UA" sz="2400" b="1" dirty="0">
                <a:solidFill>
                  <a:srgbClr val="FF0000"/>
                </a:solidFill>
              </a:rPr>
              <a:t>Європейський економічний та соціальний комітет </a:t>
            </a:r>
            <a:r>
              <a:rPr lang="uk-UA" sz="2400" dirty="0"/>
              <a:t>та </a:t>
            </a:r>
            <a:r>
              <a:rPr lang="uk-UA" sz="2400" b="1" dirty="0">
                <a:solidFill>
                  <a:srgbClr val="FF0000"/>
                </a:solidFill>
              </a:rPr>
              <a:t>Комітет регіонів</a:t>
            </a:r>
            <a:r>
              <a:rPr lang="uk-UA" sz="2400" dirty="0"/>
              <a:t>, які виконують </a:t>
            </a:r>
            <a:r>
              <a:rPr lang="uk-UA" sz="2400" dirty="0">
                <a:solidFill>
                  <a:srgbClr val="00B050"/>
                </a:solidFill>
              </a:rPr>
              <a:t>консультативні функції</a:t>
            </a:r>
            <a:r>
              <a:rPr lang="uk-UA" sz="2400" dirty="0"/>
              <a:t>. </a:t>
            </a:r>
            <a:endParaRPr lang="uk-UA" sz="2400" dirty="0" smtClean="0"/>
          </a:p>
          <a:p>
            <a:pPr algn="just"/>
            <a:endParaRPr lang="uk-UA" sz="2400" dirty="0"/>
          </a:p>
          <a:p>
            <a:pPr algn="just"/>
            <a:r>
              <a:rPr lang="uk-UA" sz="2400" b="1" dirty="0" smtClean="0"/>
              <a:t>Особливість інституційної </a:t>
            </a:r>
            <a:r>
              <a:rPr lang="uk-UA" sz="2400" b="1" dirty="0"/>
              <a:t>структури </a:t>
            </a:r>
            <a:r>
              <a:rPr lang="uk-UA" sz="2400" dirty="0" smtClean="0"/>
              <a:t>ЄС </a:t>
            </a:r>
            <a:r>
              <a:rPr lang="uk-UA" sz="2400" dirty="0"/>
              <a:t>полягає у наступному:</a:t>
            </a:r>
          </a:p>
          <a:p>
            <a:pPr marL="890588" indent="-439738" algn="just">
              <a:buFont typeface="Wingdings" panose="05000000000000000000" pitchFamily="2" charset="2"/>
              <a:buChar char="Ø"/>
            </a:pPr>
            <a:r>
              <a:rPr lang="uk-UA" sz="2400" dirty="0" smtClean="0"/>
              <a:t>пріоритети </a:t>
            </a:r>
            <a:r>
              <a:rPr lang="uk-UA" sz="2400" dirty="0"/>
              <a:t>ЄС визначаються Європейською радою, яка об’єднує лідерів на національному рівні та на рівні </a:t>
            </a:r>
            <a:r>
              <a:rPr lang="uk-UA" sz="2400" dirty="0" smtClean="0"/>
              <a:t>ЄС;</a:t>
            </a:r>
            <a:endParaRPr lang="uk-UA" sz="2400" dirty="0"/>
          </a:p>
          <a:p>
            <a:pPr marL="890588" indent="-439738" algn="just">
              <a:buFont typeface="Wingdings" panose="05000000000000000000" pitchFamily="2" charset="2"/>
              <a:buChar char="Ø"/>
            </a:pPr>
            <a:r>
              <a:rPr lang="uk-UA" sz="2400" dirty="0"/>
              <a:t>безпосередньо обрані депутати </a:t>
            </a:r>
            <a:r>
              <a:rPr lang="uk-UA" sz="2400" dirty="0" smtClean="0"/>
              <a:t>Європарламенту представляють </a:t>
            </a:r>
            <a:r>
              <a:rPr lang="uk-UA" sz="2400" dirty="0"/>
              <a:t>європейських громадян </a:t>
            </a:r>
            <a:r>
              <a:rPr lang="uk-UA" sz="2400" dirty="0" smtClean="0"/>
              <a:t>у Європарламенті;</a:t>
            </a:r>
            <a:endParaRPr lang="uk-UA" sz="2400" dirty="0"/>
          </a:p>
          <a:p>
            <a:pPr marL="890588" indent="-439738" algn="just">
              <a:buFont typeface="Wingdings" panose="05000000000000000000" pitchFamily="2" charset="2"/>
              <a:buChar char="Ø"/>
            </a:pPr>
            <a:r>
              <a:rPr lang="uk-UA" sz="2400" dirty="0"/>
              <a:t>інтереси ЄС загалом просуваються Європейською комісією, члені якої призначаються національними </a:t>
            </a:r>
            <a:r>
              <a:rPr lang="uk-UA" sz="2400" dirty="0" smtClean="0"/>
              <a:t>урядами;</a:t>
            </a:r>
            <a:endParaRPr lang="uk-UA" sz="2400" dirty="0"/>
          </a:p>
          <a:p>
            <a:pPr marL="890588" indent="-439738" algn="just">
              <a:buFont typeface="Wingdings" panose="05000000000000000000" pitchFamily="2" charset="2"/>
              <a:buChar char="Ø"/>
            </a:pPr>
            <a:r>
              <a:rPr lang="uk-UA" sz="2400" dirty="0"/>
              <a:t>уряди захищають національні інтереси своєї країни в Раді Європейського Союзу.</a:t>
            </a:r>
          </a:p>
        </p:txBody>
      </p:sp>
    </p:spTree>
    <p:extLst>
      <p:ext uri="{BB962C8B-B14F-4D97-AF65-F5344CB8AC3E}">
        <p14:creationId xmlns:p14="http://schemas.microsoft.com/office/powerpoint/2010/main" val="1584907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7624" y="0"/>
            <a:ext cx="7632848" cy="6858000"/>
          </a:xfrm>
          <a:prstGeom prst="rect">
            <a:avLst/>
          </a:prstGeom>
        </p:spPr>
      </p:pic>
    </p:spTree>
    <p:extLst>
      <p:ext uri="{BB962C8B-B14F-4D97-AF65-F5344CB8AC3E}">
        <p14:creationId xmlns:p14="http://schemas.microsoft.com/office/powerpoint/2010/main" val="3209279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fontScale="90000"/>
          </a:bodyPr>
          <a:lstStyle/>
          <a:p>
            <a:pPr algn="ctr"/>
            <a:r>
              <a:rPr lang="ru-RU" sz="2400" b="1" dirty="0" err="1">
                <a:solidFill>
                  <a:srgbClr val="FF0000"/>
                </a:solidFill>
              </a:rPr>
              <a:t>Поняття</a:t>
            </a:r>
            <a:r>
              <a:rPr lang="ru-RU" sz="2400" b="1" dirty="0">
                <a:solidFill>
                  <a:srgbClr val="FF0000"/>
                </a:solidFill>
              </a:rPr>
              <a:t> та </a:t>
            </a:r>
            <a:r>
              <a:rPr lang="ru-RU" sz="2400" b="1" dirty="0" err="1">
                <a:solidFill>
                  <a:srgbClr val="FF0000"/>
                </a:solidFill>
              </a:rPr>
              <a:t>місце</a:t>
            </a:r>
            <a:r>
              <a:rPr lang="ru-RU" sz="2400" b="1" dirty="0">
                <a:solidFill>
                  <a:srgbClr val="FF0000"/>
                </a:solidFill>
              </a:rPr>
              <a:t> </a:t>
            </a:r>
            <a:r>
              <a:rPr lang="ru-RU" sz="2400" b="1" dirty="0" err="1">
                <a:solidFill>
                  <a:srgbClr val="FF0000"/>
                </a:solidFill>
              </a:rPr>
              <a:t>європейського</a:t>
            </a:r>
            <a:r>
              <a:rPr lang="ru-RU" sz="2400" b="1" dirty="0">
                <a:solidFill>
                  <a:srgbClr val="FF0000"/>
                </a:solidFill>
              </a:rPr>
              <a:t> права </a:t>
            </a:r>
            <a:r>
              <a:rPr lang="ru-RU" sz="2400" b="1" dirty="0" err="1">
                <a:solidFill>
                  <a:srgbClr val="FF0000"/>
                </a:solidFill>
              </a:rPr>
              <a:t>навколишнього</a:t>
            </a:r>
            <a:r>
              <a:rPr lang="ru-RU" sz="2400" b="1" dirty="0">
                <a:solidFill>
                  <a:srgbClr val="FF0000"/>
                </a:solidFill>
              </a:rPr>
              <a:t/>
            </a:r>
            <a:br>
              <a:rPr lang="ru-RU" sz="2400" b="1" dirty="0">
                <a:solidFill>
                  <a:srgbClr val="FF0000"/>
                </a:solidFill>
              </a:rPr>
            </a:br>
            <a:r>
              <a:rPr lang="ru-RU" sz="2400" b="1" dirty="0" err="1">
                <a:solidFill>
                  <a:srgbClr val="FF0000"/>
                </a:solidFill>
              </a:rPr>
              <a:t>середовища</a:t>
            </a:r>
            <a:r>
              <a:rPr lang="ru-RU" sz="2400" b="1" dirty="0">
                <a:solidFill>
                  <a:srgbClr val="FF0000"/>
                </a:solidFill>
              </a:rPr>
              <a:t> в </a:t>
            </a:r>
            <a:r>
              <a:rPr lang="ru-RU" sz="2400" b="1" dirty="0" err="1">
                <a:solidFill>
                  <a:srgbClr val="FF0000"/>
                </a:solidFill>
              </a:rPr>
              <a:t>системі</a:t>
            </a:r>
            <a:r>
              <a:rPr lang="ru-RU" sz="2400" b="1" dirty="0">
                <a:solidFill>
                  <a:srgbClr val="FF0000"/>
                </a:solidFill>
              </a:rPr>
              <a:t> </a:t>
            </a:r>
            <a:r>
              <a:rPr lang="ru-RU" sz="2400" b="1" dirty="0" smtClean="0">
                <a:solidFill>
                  <a:srgbClr val="FF0000"/>
                </a:solidFill>
              </a:rPr>
              <a:t>права ЄС</a:t>
            </a:r>
            <a:r>
              <a:rPr lang="ru-RU" sz="2400" dirty="0"/>
              <a:t/>
            </a:r>
            <a:br>
              <a:rPr lang="ru-RU" sz="2400" dirty="0"/>
            </a:br>
            <a:endParaRPr lang="ru-RU" sz="2400" b="1" dirty="0"/>
          </a:p>
        </p:txBody>
      </p:sp>
      <p:sp>
        <p:nvSpPr>
          <p:cNvPr id="3" name="Содержимое 2"/>
          <p:cNvSpPr>
            <a:spLocks noGrp="1"/>
          </p:cNvSpPr>
          <p:nvPr>
            <p:ph idx="1"/>
          </p:nvPr>
        </p:nvSpPr>
        <p:spPr>
          <a:xfrm>
            <a:off x="1187624" y="1417638"/>
            <a:ext cx="7602048" cy="5107706"/>
          </a:xfrm>
        </p:spPr>
        <p:txBody>
          <a:bodyPr>
            <a:normAutofit/>
          </a:bodyPr>
          <a:lstStyle/>
          <a:p>
            <a:pPr algn="just">
              <a:spcBef>
                <a:spcPts val="1800"/>
              </a:spcBef>
              <a:buFont typeface="Wingdings" panose="05000000000000000000" pitchFamily="2" charset="2"/>
              <a:buChar char="Ø"/>
            </a:pPr>
            <a:r>
              <a:rPr lang="uk-UA" sz="1800" b="1" dirty="0" smtClean="0"/>
              <a:t>Право ЄС </a:t>
            </a:r>
            <a:r>
              <a:rPr lang="uk-UA" sz="1800" b="1" dirty="0" err="1" smtClean="0"/>
              <a:t>виникло</a:t>
            </a:r>
            <a:r>
              <a:rPr lang="uk-UA" sz="1800" b="1" dirty="0" smtClean="0"/>
              <a:t> внаслідок активного розвитку інтеграційних процесів на європейському континенті, які привели до створення Європейського Союзу. </a:t>
            </a:r>
          </a:p>
          <a:p>
            <a:pPr algn="just">
              <a:spcBef>
                <a:spcPts val="1800"/>
              </a:spcBef>
              <a:buFont typeface="Wingdings" panose="05000000000000000000" pitchFamily="2" charset="2"/>
              <a:buChar char="Ø"/>
            </a:pPr>
            <a:r>
              <a:rPr lang="uk-UA" sz="1800" b="1" dirty="0" smtClean="0"/>
              <a:t>Право Європейського Союзу має особливі джерела права, процес </a:t>
            </a:r>
            <a:r>
              <a:rPr lang="uk-UA" sz="1800" b="1" dirty="0" err="1" smtClean="0"/>
              <a:t>нормотворчості</a:t>
            </a:r>
            <a:r>
              <a:rPr lang="uk-UA" sz="1800" b="1" dirty="0" smtClean="0"/>
              <a:t> та правозастосування, інституційний механізм і механізм контролю за дотриманням норм. </a:t>
            </a:r>
          </a:p>
          <a:p>
            <a:pPr algn="just">
              <a:spcBef>
                <a:spcPts val="1800"/>
              </a:spcBef>
              <a:buFont typeface="Wingdings" panose="05000000000000000000" pitchFamily="2" charset="2"/>
              <a:buChar char="Ø"/>
            </a:pPr>
            <a:r>
              <a:rPr lang="uk-UA" sz="1800" b="1" dirty="0" smtClean="0"/>
              <a:t>Незважаючи на наявність рис як національного права, так і міжнародного, право ЄС є особливою самостійною системою права.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59632" y="116632"/>
            <a:ext cx="7776863" cy="6192688"/>
          </a:xfrm>
          <a:prstGeom prst="rect">
            <a:avLst/>
          </a:prstGeom>
        </p:spPr>
      </p:pic>
    </p:spTree>
    <p:extLst>
      <p:ext uri="{BB962C8B-B14F-4D97-AF65-F5344CB8AC3E}">
        <p14:creationId xmlns:p14="http://schemas.microsoft.com/office/powerpoint/2010/main" val="342003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7624" y="188640"/>
            <a:ext cx="7848872" cy="6264696"/>
          </a:xfrm>
          <a:prstGeom prst="rect">
            <a:avLst/>
          </a:prstGeom>
        </p:spPr>
      </p:pic>
    </p:spTree>
    <p:extLst>
      <p:ext uri="{BB962C8B-B14F-4D97-AF65-F5344CB8AC3E}">
        <p14:creationId xmlns:p14="http://schemas.microsoft.com/office/powerpoint/2010/main" val="3138168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7624" y="207814"/>
            <a:ext cx="7956376" cy="6389538"/>
          </a:xfrm>
          <a:prstGeom prst="rect">
            <a:avLst/>
          </a:prstGeom>
        </p:spPr>
      </p:pic>
    </p:spTree>
    <p:extLst>
      <p:ext uri="{BB962C8B-B14F-4D97-AF65-F5344CB8AC3E}">
        <p14:creationId xmlns:p14="http://schemas.microsoft.com/office/powerpoint/2010/main" val="206465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7624" y="116222"/>
            <a:ext cx="7848872" cy="6409122"/>
          </a:xfrm>
          <a:prstGeom prst="rect">
            <a:avLst/>
          </a:prstGeom>
        </p:spPr>
      </p:pic>
    </p:spTree>
    <p:extLst>
      <p:ext uri="{BB962C8B-B14F-4D97-AF65-F5344CB8AC3E}">
        <p14:creationId xmlns:p14="http://schemas.microsoft.com/office/powerpoint/2010/main" val="2701909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7624" y="115394"/>
            <a:ext cx="7704856" cy="6193925"/>
          </a:xfrm>
          <a:prstGeom prst="rect">
            <a:avLst/>
          </a:prstGeom>
        </p:spPr>
      </p:pic>
    </p:spTree>
    <p:extLst>
      <p:ext uri="{BB962C8B-B14F-4D97-AF65-F5344CB8AC3E}">
        <p14:creationId xmlns:p14="http://schemas.microsoft.com/office/powerpoint/2010/main" val="3622601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259632" y="174238"/>
            <a:ext cx="7704855" cy="6495122"/>
          </a:xfrm>
          <a:prstGeom prst="rect">
            <a:avLst/>
          </a:prstGeom>
        </p:spPr>
      </p:pic>
    </p:spTree>
    <p:extLst>
      <p:ext uri="{BB962C8B-B14F-4D97-AF65-F5344CB8AC3E}">
        <p14:creationId xmlns:p14="http://schemas.microsoft.com/office/powerpoint/2010/main" val="371024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15616" y="128821"/>
            <a:ext cx="7848872" cy="6186309"/>
          </a:xfrm>
          <a:prstGeom prst="rect">
            <a:avLst/>
          </a:prstGeom>
        </p:spPr>
        <p:txBody>
          <a:bodyPr wrap="square">
            <a:spAutoFit/>
          </a:bodyPr>
          <a:lstStyle/>
          <a:p>
            <a:pPr algn="just"/>
            <a:r>
              <a:rPr lang="uk-UA" sz="2200" b="1" dirty="0">
                <a:solidFill>
                  <a:srgbClr val="C00000"/>
                </a:solidFill>
              </a:rPr>
              <a:t>Європейський суд з прав </a:t>
            </a:r>
            <a:r>
              <a:rPr lang="uk-UA" sz="2200" b="1" dirty="0" smtClean="0">
                <a:solidFill>
                  <a:srgbClr val="C00000"/>
                </a:solidFill>
              </a:rPr>
              <a:t>людини </a:t>
            </a:r>
            <a:r>
              <a:rPr lang="uk-UA" sz="2200" dirty="0" smtClean="0"/>
              <a:t>(ЄСПЛ) </a:t>
            </a:r>
            <a:r>
              <a:rPr lang="uk-UA" sz="2200" dirty="0"/>
              <a:t>заснований у 1959 році відповідно до ст. 19 Конвенції про захист прав людини і основоположних свобод з метою забезпечення дотримання договірними сторонами їхніх зобов'язань за Конвенцією та протоколами до неї.</a:t>
            </a:r>
          </a:p>
          <a:p>
            <a:pPr algn="just"/>
            <a:endParaRPr lang="uk-UA" sz="2200" dirty="0"/>
          </a:p>
          <a:p>
            <a:pPr algn="just"/>
            <a:r>
              <a:rPr lang="uk-UA" sz="2200" dirty="0"/>
              <a:t>У нинішньому вигляді Суд функціонує з 1998 року, коли набув чинності Протокол № 11 до Конвенції.</a:t>
            </a:r>
          </a:p>
          <a:p>
            <a:pPr algn="just"/>
            <a:endParaRPr lang="uk-UA" sz="2200" dirty="0"/>
          </a:p>
          <a:p>
            <a:pPr algn="just"/>
            <a:r>
              <a:rPr lang="uk-UA" sz="2200" dirty="0" smtClean="0"/>
              <a:t>До </a:t>
            </a:r>
            <a:r>
              <a:rPr lang="uk-UA" sz="2200" dirty="0"/>
              <a:t>складу Суду входять 46 суддів, які обираються Парламентською асамблеєю Ради Європи від кожної держави-учасниці і беруть участь у роботі ЄСПЛ особисто.</a:t>
            </a:r>
          </a:p>
          <a:p>
            <a:pPr algn="just"/>
            <a:endParaRPr lang="uk-UA" sz="2200" dirty="0"/>
          </a:p>
          <a:p>
            <a:pPr algn="just"/>
            <a:r>
              <a:rPr lang="uk-UA" sz="2200" dirty="0"/>
              <a:t>Згідно з офіційними статистичними даними станом на кінець 2021 року загальна кількість заяв, що розглядалися у суді, становила 70 150, з яких 24,2% – проти </a:t>
            </a:r>
            <a:r>
              <a:rPr lang="uk-UA" sz="2200" dirty="0" err="1"/>
              <a:t>РФ</a:t>
            </a:r>
            <a:r>
              <a:rPr lang="uk-UA" sz="2200" dirty="0"/>
              <a:t>, 21,7% – проти Туреччини, 16,2% – проти України, 8,1% – проти Румунії, 5,2% - проти Італії.</a:t>
            </a:r>
          </a:p>
        </p:txBody>
      </p:sp>
    </p:spTree>
    <p:extLst>
      <p:ext uri="{BB962C8B-B14F-4D97-AF65-F5344CB8AC3E}">
        <p14:creationId xmlns:p14="http://schemas.microsoft.com/office/powerpoint/2010/main" val="2863267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364928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3"/>
          <p:cNvSpPr>
            <a:spLocks noGrp="1"/>
          </p:cNvSpPr>
          <p:nvPr>
            <p:ph type="title" idx="4294967295"/>
          </p:nvPr>
        </p:nvSpPr>
        <p:spPr>
          <a:xfrm>
            <a:off x="1393130" y="-27384"/>
            <a:ext cx="7499350" cy="1143000"/>
          </a:xfrm>
        </p:spPr>
        <p:txBody>
          <a:bodyPr>
            <a:normAutofit/>
          </a:bodyPr>
          <a:lstStyle/>
          <a:p>
            <a:r>
              <a:rPr lang="uk-UA" sz="2800" b="1" dirty="0" smtClean="0">
                <a:solidFill>
                  <a:srgbClr val="C00000"/>
                </a:solidFill>
              </a:rPr>
              <a:t>Рішення </a:t>
            </a:r>
            <a:r>
              <a:rPr lang="uk-UA" sz="2800" b="1" dirty="0" err="1" smtClean="0">
                <a:solidFill>
                  <a:srgbClr val="C00000"/>
                </a:solidFill>
              </a:rPr>
              <a:t>ЄСПЛ</a:t>
            </a:r>
            <a:r>
              <a:rPr lang="uk-UA" sz="2800" b="1" dirty="0" smtClean="0">
                <a:solidFill>
                  <a:srgbClr val="C00000"/>
                </a:solidFill>
              </a:rPr>
              <a:t> як джерела земельного права</a:t>
            </a:r>
            <a:endParaRPr lang="uk-UA" sz="2800" b="1" dirty="0">
              <a:solidFill>
                <a:srgbClr val="C00000"/>
              </a:solidFill>
            </a:endParaRPr>
          </a:p>
        </p:txBody>
      </p:sp>
      <p:sp>
        <p:nvSpPr>
          <p:cNvPr id="8" name="Прямоугольник 7"/>
          <p:cNvSpPr/>
          <p:nvPr/>
        </p:nvSpPr>
        <p:spPr>
          <a:xfrm>
            <a:off x="4680520" y="1124744"/>
            <a:ext cx="4211960" cy="51706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ЄВРОПЕЙСЬКИЙ</a:t>
            </a: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СУД З ПРАВ </a:t>
            </a:r>
            <a:r>
              <a:rPr kumimoji="0" lang="ru-RU" sz="22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ЛЮДИНИ</a:t>
            </a:r>
            <a:endPar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Четверта</a:t>
            </a: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22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секція</a:t>
            </a:r>
            <a:endPar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РІШЕННЯ</a:t>
            </a:r>
            <a:endPar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Справа «Зеленчук і </a:t>
            </a:r>
            <a:r>
              <a:rPr kumimoji="0" lang="ru-RU" sz="22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Цицюра</a:t>
            </a: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22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проти</a:t>
            </a: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ru-RU" sz="22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України</a:t>
            </a: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(Заяви № 846/16 та № 1075/16)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СТРАСБУРГ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22 </a:t>
            </a:r>
            <a:r>
              <a:rPr kumimoji="0" lang="ru-RU" sz="22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травня</a:t>
            </a: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2018 року</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ОСТАТОЧНЕ</a:t>
            </a:r>
            <a:endPar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22/08/2018</a:t>
            </a:r>
            <a:endParaRPr kumimoji="0" lang="uk-UA" sz="2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752581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spcBef>
                <a:spcPts val="0"/>
              </a:spcBef>
            </a:pPr>
            <a:r>
              <a:rPr lang="ru-RU" sz="2800" b="1" dirty="0">
                <a:solidFill>
                  <a:srgbClr val="C00000"/>
                </a:solidFill>
                <a:effectLst/>
              </a:rPr>
              <a:t>Справа «Зеленчук і </a:t>
            </a:r>
            <a:r>
              <a:rPr lang="ru-RU" sz="2800" b="1" dirty="0" err="1">
                <a:solidFill>
                  <a:srgbClr val="C00000"/>
                </a:solidFill>
                <a:effectLst/>
              </a:rPr>
              <a:t>Цицюра</a:t>
            </a:r>
            <a:r>
              <a:rPr lang="ru-RU" sz="2800" b="1" dirty="0">
                <a:solidFill>
                  <a:srgbClr val="C00000"/>
                </a:solidFill>
                <a:effectLst/>
              </a:rPr>
              <a:t> </a:t>
            </a:r>
            <a:r>
              <a:rPr lang="ru-RU" sz="2800" b="1" dirty="0" err="1">
                <a:solidFill>
                  <a:srgbClr val="C00000"/>
                </a:solidFill>
                <a:effectLst/>
              </a:rPr>
              <a:t>проти</a:t>
            </a:r>
            <a:r>
              <a:rPr lang="ru-RU" sz="2800" b="1" dirty="0">
                <a:solidFill>
                  <a:srgbClr val="C00000"/>
                </a:solidFill>
                <a:effectLst/>
              </a:rPr>
              <a:t> </a:t>
            </a:r>
            <a:r>
              <a:rPr lang="ru-RU" sz="2800" b="1" dirty="0" err="1">
                <a:solidFill>
                  <a:srgbClr val="C00000"/>
                </a:solidFill>
                <a:effectLst/>
              </a:rPr>
              <a:t>України</a:t>
            </a:r>
            <a:r>
              <a:rPr lang="ru-RU" sz="2800" b="1" dirty="0">
                <a:solidFill>
                  <a:srgbClr val="C00000"/>
                </a:solidFill>
                <a:effectLst/>
              </a:rPr>
              <a:t>»</a:t>
            </a:r>
            <a:br>
              <a:rPr lang="ru-RU" sz="2800" b="1" dirty="0">
                <a:solidFill>
                  <a:srgbClr val="C00000"/>
                </a:solidFill>
                <a:effectLst/>
              </a:rPr>
            </a:br>
            <a:endParaRPr lang="uk-UA" sz="2800" dirty="0">
              <a:solidFill>
                <a:srgbClr val="C00000"/>
              </a:solidFill>
            </a:endParaRPr>
          </a:p>
        </p:txBody>
      </p:sp>
      <p:sp>
        <p:nvSpPr>
          <p:cNvPr id="3" name="Объект 2"/>
          <p:cNvSpPr>
            <a:spLocks noGrp="1"/>
          </p:cNvSpPr>
          <p:nvPr>
            <p:ph idx="1"/>
          </p:nvPr>
        </p:nvSpPr>
        <p:spPr>
          <a:xfrm>
            <a:off x="1187624" y="908720"/>
            <a:ext cx="7776864" cy="5880720"/>
          </a:xfrm>
        </p:spPr>
        <p:txBody>
          <a:bodyPr>
            <a:normAutofit fontScale="62500" lnSpcReduction="20000"/>
          </a:bodyPr>
          <a:lstStyle/>
          <a:p>
            <a:pPr algn="just"/>
            <a:r>
              <a:rPr lang="uk-UA" b="1" dirty="0" err="1"/>
              <a:t>ЄСПЛ</a:t>
            </a:r>
            <a:r>
              <a:rPr lang="uk-UA" b="1" dirty="0"/>
              <a:t> встановив, що Україна не встановила справедливий баланс між загальними інтересами громади та інтересами заявників, а також перевищила свої повноваження щодо </a:t>
            </a:r>
            <a:r>
              <a:rPr lang="uk-UA" b="1" dirty="0" err="1"/>
              <a:t>дискреційності</a:t>
            </a:r>
            <a:r>
              <a:rPr lang="uk-UA" b="1" dirty="0"/>
              <a:t> («межі розсуду»). Судом наголошено, що жодна інша держава Ради Європи не мала таку заборону і посилався на невідповідність підходу України до завершення мораторію. Було також незрозуміло, чому менш обмежувальний захід не був ефективним для досягнення тієї ж мети.</a:t>
            </a:r>
          </a:p>
          <a:p>
            <a:pPr algn="just"/>
            <a:endParaRPr lang="uk-UA" b="1" dirty="0"/>
          </a:p>
          <a:p>
            <a:pPr algn="just"/>
            <a:r>
              <a:rPr lang="uk-UA" b="1" dirty="0" err="1"/>
              <a:t>ЄСПЛ</a:t>
            </a:r>
            <a:r>
              <a:rPr lang="uk-UA" b="1" dirty="0"/>
              <a:t> встановив, що тягар, накладений на двох заявників, був надмірним. Вони постраждали від наслідків нездатності органів влади дотриматися своїх власних крайніх строків, в той час як органи влади надали лише незначні підстави для нездатності обрати менш обмежувальні заходи.</a:t>
            </a:r>
          </a:p>
          <a:p>
            <a:pPr algn="just"/>
            <a:endParaRPr lang="uk-UA" b="1" dirty="0"/>
          </a:p>
          <a:p>
            <a:pPr algn="just"/>
            <a:r>
              <a:rPr lang="uk-UA" b="1" dirty="0" err="1"/>
              <a:t>ЄСПЛ</a:t>
            </a:r>
            <a:r>
              <a:rPr lang="uk-UA" b="1" dirty="0"/>
              <a:t> наголосив, що справа стосувалася загальної законодавчої ситуації та не обмежувалася лише заявниками. Суд зазначив, що Україна повинна вжити відповідні законодавчі або інші заходи для забезпечення справедливого балансу між інтересами власників сільськогосподарських земель та суспільством взагалі</a:t>
            </a:r>
            <a:r>
              <a:rPr lang="uk-UA" b="1" dirty="0" smtClean="0"/>
              <a:t>.</a:t>
            </a:r>
            <a:endParaRPr lang="uk-UA" b="1" dirty="0"/>
          </a:p>
        </p:txBody>
      </p:sp>
    </p:spTree>
    <p:extLst>
      <p:ext uri="{BB962C8B-B14F-4D97-AF65-F5344CB8AC3E}">
        <p14:creationId xmlns:p14="http://schemas.microsoft.com/office/powerpoint/2010/main" val="3217177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259632" y="260648"/>
            <a:ext cx="7560840" cy="2800767"/>
          </a:xfrm>
          <a:prstGeom prst="rect">
            <a:avLst/>
          </a:prstGeom>
        </p:spPr>
        <p:txBody>
          <a:bodyPr wrap="square">
            <a:spAutoFit/>
          </a:bodyPr>
          <a:lstStyle/>
          <a:p>
            <a:pPr algn="just"/>
            <a:r>
              <a:rPr lang="uk-UA" sz="2200" dirty="0"/>
              <a:t>Відділом Європейської Комісії, відповідальним за виконання функцій </a:t>
            </a:r>
            <a:r>
              <a:rPr lang="uk-UA" sz="2200" dirty="0" smtClean="0"/>
              <a:t>в екологічній сфері, є </a:t>
            </a:r>
            <a:r>
              <a:rPr lang="uk-UA" sz="2200" b="1" dirty="0">
                <a:solidFill>
                  <a:srgbClr val="C00000"/>
                </a:solidFill>
              </a:rPr>
              <a:t>Генеральний директорат з навколишнього </a:t>
            </a:r>
            <a:r>
              <a:rPr lang="uk-UA" sz="2200" b="1" dirty="0" smtClean="0">
                <a:solidFill>
                  <a:srgbClr val="C00000"/>
                </a:solidFill>
              </a:rPr>
              <a:t>середовища, </a:t>
            </a:r>
            <a:r>
              <a:rPr lang="uk-UA" sz="2200" dirty="0" smtClean="0"/>
              <a:t>який </a:t>
            </a:r>
            <a:r>
              <a:rPr lang="uk-UA" sz="2200" dirty="0"/>
              <a:t>нараховує трохи більше 500 осіб. </a:t>
            </a:r>
            <a:endParaRPr lang="uk-UA" sz="2200" dirty="0" smtClean="0"/>
          </a:p>
          <a:p>
            <a:pPr algn="just"/>
            <a:endParaRPr lang="uk-UA" sz="2200" dirty="0"/>
          </a:p>
          <a:p>
            <a:pPr algn="just"/>
            <a:r>
              <a:rPr lang="uk-UA" sz="2200" dirty="0" smtClean="0"/>
              <a:t>У </a:t>
            </a:r>
            <a:r>
              <a:rPr lang="uk-UA" sz="2200" dirty="0"/>
              <a:t>2010 році було </a:t>
            </a:r>
            <a:r>
              <a:rPr lang="uk-UA" sz="2200" dirty="0" smtClean="0"/>
              <a:t>створено </a:t>
            </a:r>
            <a:r>
              <a:rPr lang="uk-UA" sz="2200" b="1" dirty="0" smtClean="0">
                <a:solidFill>
                  <a:srgbClr val="C00000"/>
                </a:solidFill>
              </a:rPr>
              <a:t>Генеральний </a:t>
            </a:r>
            <a:r>
              <a:rPr lang="uk-UA" sz="2200" b="1" dirty="0">
                <a:solidFill>
                  <a:srgbClr val="C00000"/>
                </a:solidFill>
              </a:rPr>
              <a:t>директорат з питань клімату</a:t>
            </a:r>
            <a:r>
              <a:rPr lang="uk-UA" sz="2200" dirty="0"/>
              <a:t>, відповідальний за боротьбу </a:t>
            </a:r>
            <a:r>
              <a:rPr lang="uk-UA" sz="2200" dirty="0" smtClean="0"/>
              <a:t>з наслідками </a:t>
            </a:r>
            <a:r>
              <a:rPr lang="uk-UA" sz="2200" dirty="0"/>
              <a:t>зміни клімату.</a:t>
            </a:r>
          </a:p>
        </p:txBody>
      </p:sp>
    </p:spTree>
    <p:extLst>
      <p:ext uri="{BB962C8B-B14F-4D97-AF65-F5344CB8AC3E}">
        <p14:creationId xmlns:p14="http://schemas.microsoft.com/office/powerpoint/2010/main" val="2401588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fontScale="90000"/>
          </a:bodyPr>
          <a:lstStyle/>
          <a:p>
            <a:pPr algn="ctr"/>
            <a:r>
              <a:rPr lang="uk-UA" sz="2400" b="1" dirty="0" smtClean="0">
                <a:solidFill>
                  <a:srgbClr val="FF0000"/>
                </a:solidFill>
              </a:rPr>
              <a:t>Розвиток </a:t>
            </a:r>
            <a:r>
              <a:rPr lang="ru-RU" sz="2400" b="1" dirty="0" smtClean="0">
                <a:solidFill>
                  <a:srgbClr val="FF0000"/>
                </a:solidFill>
              </a:rPr>
              <a:t>права </a:t>
            </a:r>
            <a:r>
              <a:rPr lang="ru-RU" sz="2400" b="1" dirty="0" err="1">
                <a:solidFill>
                  <a:srgbClr val="FF0000"/>
                </a:solidFill>
              </a:rPr>
              <a:t>навколишнього</a:t>
            </a:r>
            <a:r>
              <a:rPr lang="ru-RU" sz="2400" b="1" dirty="0">
                <a:solidFill>
                  <a:srgbClr val="FF0000"/>
                </a:solidFill>
              </a:rPr>
              <a:t/>
            </a:r>
            <a:br>
              <a:rPr lang="ru-RU" sz="2400" b="1" dirty="0">
                <a:solidFill>
                  <a:srgbClr val="FF0000"/>
                </a:solidFill>
              </a:rPr>
            </a:br>
            <a:r>
              <a:rPr lang="ru-RU" sz="2400" b="1" dirty="0" err="1">
                <a:solidFill>
                  <a:srgbClr val="FF0000"/>
                </a:solidFill>
              </a:rPr>
              <a:t>середовища</a:t>
            </a:r>
            <a:r>
              <a:rPr lang="ru-RU" sz="2400" b="1" dirty="0">
                <a:solidFill>
                  <a:srgbClr val="FF0000"/>
                </a:solidFill>
              </a:rPr>
              <a:t> </a:t>
            </a:r>
            <a:r>
              <a:rPr lang="ru-RU" sz="2400" b="1" dirty="0" smtClean="0">
                <a:solidFill>
                  <a:srgbClr val="FF0000"/>
                </a:solidFill>
              </a:rPr>
              <a:t>ЄС</a:t>
            </a:r>
            <a:r>
              <a:rPr lang="ru-RU" sz="2400" dirty="0"/>
              <a:t/>
            </a:r>
            <a:br>
              <a:rPr lang="ru-RU" sz="2400" dirty="0"/>
            </a:br>
            <a:endParaRPr lang="ru-RU" sz="2400" b="1" dirty="0"/>
          </a:p>
        </p:txBody>
      </p:sp>
      <p:sp>
        <p:nvSpPr>
          <p:cNvPr id="3" name="Содержимое 2"/>
          <p:cNvSpPr>
            <a:spLocks noGrp="1"/>
          </p:cNvSpPr>
          <p:nvPr>
            <p:ph idx="1"/>
          </p:nvPr>
        </p:nvSpPr>
        <p:spPr>
          <a:xfrm>
            <a:off x="1187624" y="1196752"/>
            <a:ext cx="7602048" cy="5328592"/>
          </a:xfrm>
        </p:spPr>
        <p:txBody>
          <a:bodyPr>
            <a:normAutofit/>
          </a:bodyPr>
          <a:lstStyle/>
          <a:p>
            <a:pPr algn="just">
              <a:buFont typeface="Wingdings" panose="05000000000000000000" pitchFamily="2" charset="2"/>
              <a:buChar char="Ø"/>
            </a:pPr>
            <a:r>
              <a:rPr lang="uk-UA" sz="1800" b="1" dirty="0" smtClean="0"/>
              <a:t>Європейські </a:t>
            </a:r>
            <a:r>
              <a:rPr lang="uk-UA" sz="1800" b="1" dirty="0"/>
              <a:t>Співтовариства розпочинають відлік своєї історії </a:t>
            </a:r>
            <a:r>
              <a:rPr lang="uk-UA" sz="1800" b="1" dirty="0" smtClean="0"/>
              <a:t>з 1951 </a:t>
            </a:r>
            <a:r>
              <a:rPr lang="uk-UA" sz="1800" b="1" dirty="0"/>
              <a:t>року, коли шість держав-учасниць — Франція, Італія, </a:t>
            </a:r>
            <a:r>
              <a:rPr lang="uk-UA" sz="1800" b="1" dirty="0" smtClean="0"/>
              <a:t>Бельгія, Нідерланди</a:t>
            </a:r>
            <a:r>
              <a:rPr lang="uk-UA" sz="1800" b="1" dirty="0"/>
              <a:t>, Люксембург та ФРН — створили Європейське </a:t>
            </a:r>
            <a:r>
              <a:rPr lang="uk-UA" sz="1800" b="1" dirty="0" smtClean="0"/>
              <a:t>об’єднання вугілля </a:t>
            </a:r>
            <a:r>
              <a:rPr lang="uk-UA" sz="1800" b="1" dirty="0"/>
              <a:t>і сталі. </a:t>
            </a:r>
            <a:endParaRPr lang="uk-UA" sz="1800" b="1" dirty="0" smtClean="0"/>
          </a:p>
          <a:p>
            <a:pPr algn="just">
              <a:buFont typeface="Wingdings" panose="05000000000000000000" pitchFamily="2" charset="2"/>
              <a:buChar char="Ø"/>
            </a:pPr>
            <a:r>
              <a:rPr lang="uk-UA" sz="1800" b="1" dirty="0" smtClean="0"/>
              <a:t>Наступний етап </a:t>
            </a:r>
            <a:r>
              <a:rPr lang="uk-UA" sz="1800" b="1" dirty="0"/>
              <a:t>у </a:t>
            </a:r>
            <a:r>
              <a:rPr lang="uk-UA" sz="1800" b="1" dirty="0" smtClean="0"/>
              <a:t>формуванні </a:t>
            </a:r>
            <a:r>
              <a:rPr lang="uk-UA" sz="1800" b="1" dirty="0"/>
              <a:t>європейського </a:t>
            </a:r>
            <a:r>
              <a:rPr lang="uk-UA" sz="1800" b="1" dirty="0" smtClean="0"/>
              <a:t>права - підписання </a:t>
            </a:r>
            <a:r>
              <a:rPr lang="uk-UA" sz="1800" b="1" dirty="0"/>
              <a:t>Римських договорів про створення </a:t>
            </a:r>
            <a:r>
              <a:rPr lang="uk-UA" sz="1800" b="1" dirty="0" smtClean="0"/>
              <a:t>Європейського </a:t>
            </a:r>
            <a:r>
              <a:rPr lang="uk-UA" sz="1800" b="1" dirty="0"/>
              <a:t>Економічного Співтовариства і Європейського </a:t>
            </a:r>
            <a:r>
              <a:rPr lang="uk-UA" sz="1800" b="1" dirty="0" smtClean="0"/>
              <a:t>співтовариства з </a:t>
            </a:r>
            <a:r>
              <a:rPr lang="uk-UA" sz="1800" b="1" dirty="0"/>
              <a:t>атомної енергії. </a:t>
            </a:r>
            <a:endParaRPr lang="uk-UA" sz="1800" b="1" dirty="0" smtClean="0"/>
          </a:p>
          <a:p>
            <a:pPr algn="just">
              <a:buFont typeface="Wingdings" panose="05000000000000000000" pitchFamily="2" charset="2"/>
              <a:buChar char="Ø"/>
            </a:pPr>
            <a:r>
              <a:rPr lang="uk-UA" sz="1800" b="1" dirty="0" smtClean="0"/>
              <a:t>Проте </a:t>
            </a:r>
            <a:r>
              <a:rPr lang="uk-UA" sz="1800" b="1" dirty="0"/>
              <a:t>ні у Паризькому договорі, ні у </a:t>
            </a:r>
            <a:r>
              <a:rPr lang="uk-UA" sz="1800" b="1" dirty="0" smtClean="0"/>
              <a:t>Римських договорах </a:t>
            </a:r>
            <a:r>
              <a:rPr lang="uk-UA" sz="1800" b="1" dirty="0"/>
              <a:t>не було прямої згадки про необхідність охорони </a:t>
            </a:r>
            <a:r>
              <a:rPr lang="uk-UA" sz="1800" b="1" dirty="0" smtClean="0"/>
              <a:t>навколишнього </a:t>
            </a:r>
            <a:r>
              <a:rPr lang="uk-UA" sz="1800" b="1" dirty="0"/>
              <a:t>середовища і проведення спільної екологічної </a:t>
            </a:r>
            <a:r>
              <a:rPr lang="uk-UA" sz="1800" b="1" dirty="0" smtClean="0"/>
              <a:t>політики.</a:t>
            </a:r>
          </a:p>
          <a:p>
            <a:pPr algn="just">
              <a:buFont typeface="Wingdings" panose="05000000000000000000" pitchFamily="2" charset="2"/>
              <a:buChar char="Ø"/>
            </a:pPr>
            <a:r>
              <a:rPr lang="ru-RU" sz="1800" b="1" dirty="0" err="1"/>
              <a:t>Стокгольмська</a:t>
            </a:r>
            <a:r>
              <a:rPr lang="ru-RU" sz="1800" b="1" dirty="0"/>
              <a:t> </a:t>
            </a:r>
            <a:r>
              <a:rPr lang="ru-RU" sz="1800" b="1" dirty="0" err="1"/>
              <a:t>конференція</a:t>
            </a:r>
            <a:r>
              <a:rPr lang="ru-RU" sz="1800" b="1" dirty="0"/>
              <a:t> ООН 1972 </a:t>
            </a:r>
            <a:r>
              <a:rPr lang="ru-RU" sz="1800" b="1" dirty="0" smtClean="0"/>
              <a:t>року стала </a:t>
            </a:r>
            <a:r>
              <a:rPr lang="ru-RU" sz="1800" b="1" dirty="0" err="1" smtClean="0"/>
              <a:t>каталізатором</a:t>
            </a:r>
            <a:r>
              <a:rPr lang="ru-RU" sz="1800" b="1" dirty="0" smtClean="0"/>
              <a:t>  </a:t>
            </a:r>
            <a:r>
              <a:rPr lang="ru-RU" sz="1800" b="1" dirty="0" err="1" smtClean="0"/>
              <a:t>розвитку</a:t>
            </a:r>
            <a:r>
              <a:rPr lang="ru-RU" sz="1800" b="1" dirty="0" smtClean="0"/>
              <a:t> </a:t>
            </a:r>
            <a:r>
              <a:rPr lang="ru-RU" sz="1800" b="1" dirty="0" err="1" smtClean="0"/>
              <a:t>екологічного</a:t>
            </a:r>
            <a:r>
              <a:rPr lang="ru-RU" sz="1800" b="1" dirty="0" smtClean="0"/>
              <a:t> </a:t>
            </a:r>
            <a:r>
              <a:rPr lang="ru-RU" sz="1800" b="1" dirty="0"/>
              <a:t>права </a:t>
            </a:r>
            <a:r>
              <a:rPr lang="ru-RU" sz="1800" b="1" dirty="0" err="1"/>
              <a:t>Співтовариства</a:t>
            </a:r>
            <a:r>
              <a:rPr lang="ru-RU" sz="1800" b="1" dirty="0"/>
              <a:t>. </a:t>
            </a:r>
            <a:r>
              <a:rPr lang="ru-RU" sz="1800" b="1" dirty="0" smtClean="0"/>
              <a:t>У </a:t>
            </a:r>
            <a:r>
              <a:rPr lang="ru-RU" sz="1800" b="1" dirty="0" err="1"/>
              <a:t>жовтні</a:t>
            </a:r>
            <a:r>
              <a:rPr lang="ru-RU" sz="1800" b="1" dirty="0"/>
              <a:t> 1972 </a:t>
            </a:r>
            <a:r>
              <a:rPr lang="ru-RU" sz="1800" b="1" dirty="0" smtClean="0"/>
              <a:t>р. </a:t>
            </a:r>
            <a:r>
              <a:rPr lang="ru-RU" sz="1800" b="1" dirty="0" err="1" smtClean="0"/>
              <a:t>держави</a:t>
            </a:r>
            <a:r>
              <a:rPr lang="ru-RU" sz="1800" b="1" dirty="0" smtClean="0"/>
              <a:t>-члени </a:t>
            </a:r>
            <a:r>
              <a:rPr lang="ru-RU" sz="1800" b="1" dirty="0"/>
              <a:t>ЄЕС </a:t>
            </a:r>
            <a:r>
              <a:rPr lang="ru-RU" sz="1800" b="1" dirty="0" err="1"/>
              <a:t>приймають</a:t>
            </a:r>
            <a:r>
              <a:rPr lang="ru-RU" sz="1800" b="1" dirty="0"/>
              <a:t> </a:t>
            </a:r>
            <a:r>
              <a:rPr lang="ru-RU" sz="1800" b="1" dirty="0" err="1"/>
              <a:t>Декларацію</a:t>
            </a:r>
            <a:r>
              <a:rPr lang="ru-RU" sz="1800" b="1" dirty="0"/>
              <a:t> </a:t>
            </a:r>
            <a:r>
              <a:rPr lang="ru-RU" sz="1800" b="1" dirty="0" err="1"/>
              <a:t>щодо</a:t>
            </a:r>
            <a:r>
              <a:rPr lang="ru-RU" sz="1800" b="1" dirty="0"/>
              <a:t> </a:t>
            </a:r>
            <a:r>
              <a:rPr lang="ru-RU" sz="1800" b="1" dirty="0" err="1"/>
              <a:t>програми</a:t>
            </a:r>
            <a:r>
              <a:rPr lang="ru-RU" sz="1800" b="1" dirty="0"/>
              <a:t> </a:t>
            </a:r>
            <a:r>
              <a:rPr lang="ru-RU" sz="1800" b="1" dirty="0" err="1"/>
              <a:t>дій</a:t>
            </a:r>
            <a:r>
              <a:rPr lang="ru-RU" sz="1800" b="1" dirty="0"/>
              <a:t> </a:t>
            </a:r>
            <a:r>
              <a:rPr lang="ru-RU" sz="1800" b="1" dirty="0" err="1" smtClean="0"/>
              <a:t>із</a:t>
            </a:r>
            <a:r>
              <a:rPr lang="ru-RU" sz="1800" b="1" dirty="0" smtClean="0"/>
              <a:t> </a:t>
            </a:r>
            <a:r>
              <a:rPr lang="ru-RU" sz="1800" b="1" dirty="0" err="1" smtClean="0"/>
              <a:t>навколишнього</a:t>
            </a:r>
            <a:r>
              <a:rPr lang="ru-RU" sz="1800" b="1" dirty="0" smtClean="0"/>
              <a:t> </a:t>
            </a:r>
            <a:r>
              <a:rPr lang="ru-RU" sz="1800" b="1" dirty="0" err="1"/>
              <a:t>середовища</a:t>
            </a:r>
            <a:r>
              <a:rPr lang="ru-RU" sz="1800" b="1" dirty="0"/>
              <a:t>, а на початку 1973 року </a:t>
            </a:r>
            <a:r>
              <a:rPr lang="ru-RU" sz="1800" b="1" dirty="0" err="1"/>
              <a:t>була</a:t>
            </a:r>
            <a:r>
              <a:rPr lang="ru-RU" sz="1800" b="1" dirty="0"/>
              <a:t> </a:t>
            </a:r>
            <a:r>
              <a:rPr lang="ru-RU" sz="1800" b="1" dirty="0" err="1" smtClean="0"/>
              <a:t>прийнята</a:t>
            </a:r>
            <a:r>
              <a:rPr lang="ru-RU" sz="1800" b="1" dirty="0" smtClean="0"/>
              <a:t> Перша </a:t>
            </a:r>
            <a:r>
              <a:rPr lang="ru-RU" sz="1800" b="1" dirty="0" err="1"/>
              <a:t>програма</a:t>
            </a:r>
            <a:r>
              <a:rPr lang="ru-RU" sz="1800" b="1" dirty="0"/>
              <a:t> </a:t>
            </a:r>
            <a:r>
              <a:rPr lang="ru-RU" sz="1800" b="1" dirty="0" err="1"/>
              <a:t>дій</a:t>
            </a:r>
            <a:r>
              <a:rPr lang="ru-RU" sz="1800" b="1" dirty="0"/>
              <a:t> </a:t>
            </a:r>
            <a:r>
              <a:rPr lang="ru-RU" sz="1800" b="1" dirty="0" err="1"/>
              <a:t>із</a:t>
            </a:r>
            <a:r>
              <a:rPr lang="ru-RU" sz="1800" b="1" dirty="0"/>
              <a:t> </a:t>
            </a:r>
            <a:r>
              <a:rPr lang="ru-RU" sz="1800" b="1" dirty="0" err="1"/>
              <a:t>навколишнього</a:t>
            </a:r>
            <a:r>
              <a:rPr lang="ru-RU" sz="1800" b="1" dirty="0"/>
              <a:t> </a:t>
            </a:r>
            <a:r>
              <a:rPr lang="ru-RU" sz="1800" b="1" dirty="0" err="1"/>
              <a:t>середовища</a:t>
            </a:r>
            <a:r>
              <a:rPr lang="ru-RU" sz="1800" b="1" dirty="0"/>
              <a:t> (на </a:t>
            </a:r>
            <a:r>
              <a:rPr lang="ru-RU" sz="1800" b="1" dirty="0" smtClean="0"/>
              <a:t>1973-1976 </a:t>
            </a:r>
            <a:r>
              <a:rPr lang="ru-RU" sz="1800" b="1" dirty="0" err="1" smtClean="0"/>
              <a:t>рр</a:t>
            </a:r>
            <a:r>
              <a:rPr lang="ru-RU" sz="1800" b="1" dirty="0"/>
              <a:t>.). </a:t>
            </a:r>
            <a:r>
              <a:rPr lang="ru-RU" sz="1800" b="1" dirty="0" err="1"/>
              <a:t>Її</a:t>
            </a:r>
            <a:r>
              <a:rPr lang="ru-RU" sz="1800" b="1" dirty="0"/>
              <a:t> </a:t>
            </a:r>
            <a:r>
              <a:rPr lang="ru-RU" sz="1800" b="1" dirty="0" err="1"/>
              <a:t>можна</a:t>
            </a:r>
            <a:r>
              <a:rPr lang="ru-RU" sz="1800" b="1" dirty="0"/>
              <a:t> </a:t>
            </a:r>
            <a:r>
              <a:rPr lang="ru-RU" sz="1800" b="1" dirty="0" err="1"/>
              <a:t>вважати</a:t>
            </a:r>
            <a:r>
              <a:rPr lang="ru-RU" sz="1800" b="1" dirty="0"/>
              <a:t> першим </a:t>
            </a:r>
            <a:r>
              <a:rPr lang="ru-RU" sz="1800" b="1" dirty="0" err="1"/>
              <a:t>офіційним</a:t>
            </a:r>
            <a:r>
              <a:rPr lang="ru-RU" sz="1800" b="1" dirty="0"/>
              <a:t> документом, у </a:t>
            </a:r>
            <a:r>
              <a:rPr lang="ru-RU" sz="1800" b="1" dirty="0" err="1" smtClean="0"/>
              <a:t>якому</a:t>
            </a:r>
            <a:r>
              <a:rPr lang="ru-RU" sz="1800" b="1" dirty="0" smtClean="0"/>
              <a:t> </a:t>
            </a:r>
            <a:r>
              <a:rPr lang="ru-RU" sz="1800" b="1" dirty="0" err="1" smtClean="0"/>
              <a:t>були</a:t>
            </a:r>
            <a:r>
              <a:rPr lang="ru-RU" sz="1800" b="1" dirty="0" smtClean="0"/>
              <a:t> </a:t>
            </a:r>
            <a:r>
              <a:rPr lang="ru-RU" sz="1800" b="1" dirty="0" err="1"/>
              <a:t>сформульовані</a:t>
            </a:r>
            <a:r>
              <a:rPr lang="ru-RU" sz="1800" b="1" dirty="0"/>
              <a:t> </a:t>
            </a:r>
            <a:r>
              <a:rPr lang="ru-RU" sz="1800" b="1" dirty="0" err="1"/>
              <a:t>основні</a:t>
            </a:r>
            <a:r>
              <a:rPr lang="ru-RU" sz="1800" b="1" dirty="0"/>
              <a:t> </a:t>
            </a:r>
            <a:r>
              <a:rPr lang="ru-RU" sz="1800" b="1" dirty="0" err="1"/>
              <a:t>принципи</a:t>
            </a:r>
            <a:r>
              <a:rPr lang="ru-RU" sz="1800" b="1" dirty="0"/>
              <a:t> </a:t>
            </a:r>
            <a:r>
              <a:rPr lang="ru-RU" sz="1800" b="1" dirty="0" err="1"/>
              <a:t>європейської</a:t>
            </a:r>
            <a:r>
              <a:rPr lang="ru-RU" sz="1800" b="1" dirty="0"/>
              <a:t> </a:t>
            </a:r>
            <a:r>
              <a:rPr lang="ru-RU" sz="1800" b="1" dirty="0" err="1"/>
              <a:t>політики</a:t>
            </a:r>
            <a:r>
              <a:rPr lang="ru-RU" sz="1800" b="1" dirty="0"/>
              <a:t> </a:t>
            </a:r>
            <a:r>
              <a:rPr lang="ru-RU" sz="1800" b="1" dirty="0" smtClean="0"/>
              <a:t>у </a:t>
            </a:r>
            <a:r>
              <a:rPr lang="ru-RU" sz="1800" b="1" dirty="0" err="1" smtClean="0"/>
              <a:t>сфері</a:t>
            </a:r>
            <a:r>
              <a:rPr lang="ru-RU" sz="1800" b="1" dirty="0" smtClean="0"/>
              <a:t> </a:t>
            </a:r>
            <a:r>
              <a:rPr lang="ru-RU" sz="1800" b="1" dirty="0" err="1"/>
              <a:t>охорони</a:t>
            </a:r>
            <a:r>
              <a:rPr lang="ru-RU" sz="1800" b="1" dirty="0"/>
              <a:t> </a:t>
            </a:r>
            <a:r>
              <a:rPr lang="ru-RU" sz="1800" b="1" dirty="0" err="1"/>
              <a:t>навколишнього</a:t>
            </a:r>
            <a:r>
              <a:rPr lang="ru-RU" sz="1800" b="1" dirty="0"/>
              <a:t> </a:t>
            </a:r>
            <a:r>
              <a:rPr lang="ru-RU" sz="1800" b="1" dirty="0" err="1"/>
              <a:t>середовища</a:t>
            </a:r>
            <a:r>
              <a:rPr lang="ru-RU" sz="1800" b="1" dirty="0"/>
              <a:t>.</a:t>
            </a:r>
            <a:endParaRPr lang="uk-UA" sz="1800" b="1" dirty="0"/>
          </a:p>
        </p:txBody>
      </p:sp>
    </p:spTree>
    <p:extLst>
      <p:ext uri="{BB962C8B-B14F-4D97-AF65-F5344CB8AC3E}">
        <p14:creationId xmlns:p14="http://schemas.microsoft.com/office/powerpoint/2010/main" val="523155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59632" y="188640"/>
            <a:ext cx="7704856" cy="5509200"/>
          </a:xfrm>
          <a:prstGeom prst="rect">
            <a:avLst/>
          </a:prstGeom>
        </p:spPr>
        <p:txBody>
          <a:bodyPr wrap="square">
            <a:spAutoFit/>
          </a:bodyPr>
          <a:lstStyle/>
          <a:p>
            <a:pPr algn="just"/>
            <a:r>
              <a:rPr lang="uk-UA" sz="2200" dirty="0"/>
              <a:t>Спеціалізовані органи, відомства та установи регулюють конкретні </a:t>
            </a:r>
            <a:r>
              <a:rPr lang="uk-UA" sz="2200" dirty="0" smtClean="0"/>
              <a:t>сектори та </a:t>
            </a:r>
            <a:r>
              <a:rPr lang="uk-UA" sz="2200" dirty="0"/>
              <a:t>аспекти екологічного права та політики ЄС. </a:t>
            </a:r>
            <a:endParaRPr lang="uk-UA" sz="2200" dirty="0" smtClean="0"/>
          </a:p>
          <a:p>
            <a:pPr algn="just"/>
            <a:endParaRPr lang="uk-UA" sz="2200" dirty="0" smtClean="0"/>
          </a:p>
          <a:p>
            <a:pPr algn="just"/>
            <a:r>
              <a:rPr lang="uk-UA" sz="2200" b="1" dirty="0" smtClean="0"/>
              <a:t>Європейське хімічне агентство </a:t>
            </a:r>
            <a:r>
              <a:rPr lang="uk-UA" sz="2200" dirty="0" smtClean="0"/>
              <a:t>відповідає </a:t>
            </a:r>
            <a:r>
              <a:rPr lang="uk-UA" sz="2200" dirty="0"/>
              <a:t>за реєстрацію, оцінку та </a:t>
            </a:r>
            <a:r>
              <a:rPr lang="uk-UA" sz="2200" dirty="0" smtClean="0"/>
              <a:t>потенційну авторизацію </a:t>
            </a:r>
            <a:r>
              <a:rPr lang="uk-UA" sz="2200" dirty="0"/>
              <a:t>або обмеження хімічних речовин. </a:t>
            </a:r>
            <a:endParaRPr lang="uk-UA" sz="2200" dirty="0" smtClean="0"/>
          </a:p>
          <a:p>
            <a:pPr algn="just"/>
            <a:endParaRPr lang="uk-UA" sz="2200" dirty="0"/>
          </a:p>
          <a:p>
            <a:pPr algn="just"/>
            <a:r>
              <a:rPr lang="uk-UA" sz="2200" b="1" dirty="0" smtClean="0"/>
              <a:t>Європейський </a:t>
            </a:r>
            <a:r>
              <a:rPr lang="uk-UA" sz="2200" b="1" dirty="0"/>
              <a:t>орган з безпеки харчових продуктів </a:t>
            </a:r>
            <a:r>
              <a:rPr lang="uk-UA" sz="2200" dirty="0"/>
              <a:t>(</a:t>
            </a:r>
            <a:r>
              <a:rPr lang="en-GB" sz="2200" dirty="0" err="1"/>
              <a:t>EFSA</a:t>
            </a:r>
            <a:r>
              <a:rPr lang="en-GB" sz="2200" dirty="0"/>
              <a:t>) </a:t>
            </a:r>
            <a:r>
              <a:rPr lang="uk-UA" sz="2200" dirty="0"/>
              <a:t>та </a:t>
            </a:r>
            <a:r>
              <a:rPr lang="uk-UA" sz="2200" b="1" dirty="0" smtClean="0"/>
              <a:t>Європейське бюро </a:t>
            </a:r>
            <a:r>
              <a:rPr lang="uk-UA" sz="2200" b="1" dirty="0"/>
              <a:t>комплексного запобігання та контролю забруднення</a:t>
            </a:r>
            <a:r>
              <a:rPr lang="uk-UA" sz="2200" dirty="0"/>
              <a:t> (</a:t>
            </a:r>
            <a:r>
              <a:rPr lang="en-GB" sz="2200" dirty="0"/>
              <a:t>IPPC). </a:t>
            </a:r>
            <a:endParaRPr lang="uk-UA" sz="2200" dirty="0" smtClean="0"/>
          </a:p>
          <a:p>
            <a:pPr algn="just"/>
            <a:endParaRPr lang="uk-UA" sz="2200" dirty="0"/>
          </a:p>
          <a:p>
            <a:pPr algn="just"/>
            <a:r>
              <a:rPr lang="uk-UA" sz="2200" b="1" dirty="0" smtClean="0"/>
              <a:t>Європейське </a:t>
            </a:r>
            <a:r>
              <a:rPr lang="uk-UA" sz="2200" b="1" dirty="0"/>
              <a:t>агентство з навколишнього середовища </a:t>
            </a:r>
            <a:r>
              <a:rPr lang="uk-UA" sz="2200" dirty="0"/>
              <a:t>відповідає за </a:t>
            </a:r>
            <a:r>
              <a:rPr lang="uk-UA" sz="2200" dirty="0" smtClean="0"/>
              <a:t>надання інформації </a:t>
            </a:r>
            <a:r>
              <a:rPr lang="uk-UA" sz="2200" dirty="0"/>
              <a:t>про навколишнє середовище (у тому числі в секторі енергетики,</a:t>
            </a:r>
          </a:p>
          <a:p>
            <a:pPr algn="just"/>
            <a:r>
              <a:rPr lang="uk-UA" sz="2200" dirty="0"/>
              <a:t>промисловості та транспорту).</a:t>
            </a:r>
          </a:p>
        </p:txBody>
      </p:sp>
    </p:spTree>
    <p:extLst>
      <p:ext uri="{BB962C8B-B14F-4D97-AF65-F5344CB8AC3E}">
        <p14:creationId xmlns:p14="http://schemas.microsoft.com/office/powerpoint/2010/main" val="303001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15616" y="272837"/>
            <a:ext cx="7920880" cy="6524863"/>
          </a:xfrm>
          <a:prstGeom prst="rect">
            <a:avLst/>
          </a:prstGeom>
        </p:spPr>
        <p:txBody>
          <a:bodyPr wrap="square">
            <a:spAutoFit/>
          </a:bodyPr>
          <a:lstStyle/>
          <a:p>
            <a:pPr algn="just"/>
            <a:r>
              <a:rPr lang="en-GB" sz="2200" b="1" dirty="0">
                <a:solidFill>
                  <a:srgbClr val="C00000"/>
                </a:solidFill>
              </a:rPr>
              <a:t>European Environment Agency (</a:t>
            </a:r>
            <a:r>
              <a:rPr lang="uk-UA" sz="2200" b="1" dirty="0" err="1">
                <a:solidFill>
                  <a:srgbClr val="C00000"/>
                </a:solidFill>
              </a:rPr>
              <a:t>ЕЕА</a:t>
            </a:r>
            <a:r>
              <a:rPr lang="uk-UA" sz="2200" b="1" dirty="0">
                <a:solidFill>
                  <a:srgbClr val="C00000"/>
                </a:solidFill>
              </a:rPr>
              <a:t>; Європейська агенція довкілля) </a:t>
            </a:r>
            <a:r>
              <a:rPr lang="uk-UA" sz="2200" dirty="0"/>
              <a:t>— агенція ЄС для забезпечення незалежною інформацією про стан довкілля. Також зустрічаються назви — Європейське екологічне агентство (</a:t>
            </a:r>
            <a:r>
              <a:rPr lang="uk-UA" sz="2200" dirty="0" err="1"/>
              <a:t>ЄАД</a:t>
            </a:r>
            <a:r>
              <a:rPr lang="uk-UA" sz="2200" dirty="0"/>
              <a:t>), Європейське агентство з охорони довкілля. Розташоване в Копенгагені (Данія).</a:t>
            </a:r>
          </a:p>
          <a:p>
            <a:pPr algn="just"/>
            <a:endParaRPr lang="uk-UA" sz="2200" dirty="0"/>
          </a:p>
          <a:p>
            <a:pPr algn="just"/>
            <a:r>
              <a:rPr lang="uk-UA" sz="2200" dirty="0"/>
              <a:t>Матеріали </a:t>
            </a:r>
            <a:r>
              <a:rPr lang="uk-UA" sz="2200" dirty="0" err="1"/>
              <a:t>ЄАД</a:t>
            </a:r>
            <a:r>
              <a:rPr lang="uk-UA" sz="2200" dirty="0"/>
              <a:t> — це основна інформаційна база для тих, хто залучений в розвиток, прийняття, проведення і оцінювання екологічної політики, а також для громадськості.</a:t>
            </a:r>
          </a:p>
          <a:p>
            <a:pPr algn="just"/>
            <a:endParaRPr lang="uk-UA" sz="2200" dirty="0"/>
          </a:p>
          <a:p>
            <a:pPr algn="just"/>
            <a:r>
              <a:rPr lang="uk-UA" sz="2200" dirty="0"/>
              <a:t>Основні напрями роботи </a:t>
            </a:r>
            <a:r>
              <a:rPr lang="uk-UA" sz="2200" dirty="0" err="1"/>
              <a:t>ЄАД</a:t>
            </a:r>
            <a:r>
              <a:rPr lang="uk-UA" sz="2200" dirty="0"/>
              <a:t>:</a:t>
            </a:r>
          </a:p>
          <a:p>
            <a:pPr algn="just"/>
            <a:endParaRPr lang="uk-UA" sz="2200" dirty="0"/>
          </a:p>
          <a:p>
            <a:pPr marL="342900" indent="-342900" algn="just">
              <a:buFont typeface="Wingdings" panose="05000000000000000000" pitchFamily="2" charset="2"/>
              <a:buChar char="Ø"/>
            </a:pPr>
            <a:r>
              <a:rPr lang="uk-UA" sz="2200" dirty="0"/>
              <a:t>запобігання зміні клімату;</a:t>
            </a:r>
          </a:p>
          <a:p>
            <a:pPr marL="342900" indent="-342900" algn="just">
              <a:buFont typeface="Wingdings" panose="05000000000000000000" pitchFamily="2" charset="2"/>
              <a:buChar char="Ø"/>
            </a:pPr>
            <a:r>
              <a:rPr lang="uk-UA" sz="2200" dirty="0"/>
              <a:t>запобігання втратам біологічного різноманіття і розуміння його просторової зміни;</a:t>
            </a:r>
          </a:p>
          <a:p>
            <a:pPr marL="342900" indent="-342900" algn="just">
              <a:buFont typeface="Wingdings" panose="05000000000000000000" pitchFamily="2" charset="2"/>
              <a:buChar char="Ø"/>
            </a:pPr>
            <a:r>
              <a:rPr lang="uk-UA" sz="2200" dirty="0"/>
              <a:t>захист людського здоров'я і якості життя;</a:t>
            </a:r>
          </a:p>
          <a:p>
            <a:pPr marL="342900" indent="-342900" algn="just">
              <a:buFont typeface="Wingdings" panose="05000000000000000000" pitchFamily="2" charset="2"/>
              <a:buChar char="Ø"/>
            </a:pPr>
            <a:r>
              <a:rPr lang="uk-UA" sz="2200" dirty="0"/>
              <a:t>використання і управління природними ресурсами і відходами.</a:t>
            </a:r>
          </a:p>
        </p:txBody>
      </p:sp>
    </p:spTree>
    <p:extLst>
      <p:ext uri="{BB962C8B-B14F-4D97-AF65-F5344CB8AC3E}">
        <p14:creationId xmlns:p14="http://schemas.microsoft.com/office/powerpoint/2010/main" val="2765026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764704"/>
            <a:ext cx="7776864" cy="55707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4000" b="1" i="0" u="none" strike="noStrike" kern="1200" cap="none" spc="0" normalizeH="0" baseline="0" noProof="0" dirty="0" smtClean="0">
                <a:ln>
                  <a:noFill/>
                </a:ln>
                <a:solidFill>
                  <a:srgbClr val="FF0000"/>
                </a:solidFill>
                <a:effectLst/>
                <a:uLnTx/>
                <a:uFillTx/>
                <a:latin typeface="Corbel" panose="020B0503020204020204" pitchFamily="34" charset="0"/>
                <a:ea typeface="+mn-ea"/>
                <a:cs typeface="+mn-cs"/>
              </a:rPr>
              <a:t>Функції публічного управління у сфері земельних відносин </a:t>
            </a:r>
            <a:r>
              <a:rPr kumimoji="0" lang="uk-UA" sz="40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 це </a:t>
            </a:r>
            <a:r>
              <a:rPr kumimoji="0" lang="uk-UA" sz="4000" b="0" i="0" u="none" strike="noStrike" kern="1200" cap="none" spc="0" normalizeH="0" baseline="0" noProof="0" dirty="0" smtClean="0">
                <a:ln>
                  <a:noFill/>
                </a:ln>
                <a:solidFill>
                  <a:srgbClr val="00B050"/>
                </a:solidFill>
                <a:effectLst/>
                <a:uLnTx/>
                <a:uFillTx/>
                <a:latin typeface="Corbel" panose="020B0503020204020204" pitchFamily="34" charset="0"/>
                <a:ea typeface="+mn-ea"/>
                <a:cs typeface="+mn-cs"/>
              </a:rPr>
              <a:t>окремі напрями діяльності </a:t>
            </a:r>
            <a:r>
              <a:rPr kumimoji="0" lang="uk-UA" sz="40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відповідних органів публічної адміністрації та їх посадових осіб щодо забезпечення організації раціонального використання та охорони земель.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36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 </a:t>
            </a:r>
            <a:endParaRPr kumimoji="0" lang="uk-UA" sz="3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030050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4624"/>
            <a:ext cx="7498080" cy="864096"/>
          </a:xfrm>
        </p:spPr>
        <p:txBody>
          <a:bodyPr>
            <a:normAutofit/>
          </a:bodyPr>
          <a:lstStyle/>
          <a:p>
            <a:pPr algn="ctr"/>
            <a:r>
              <a:rPr lang="uk-UA" sz="2400" b="1" dirty="0" smtClean="0">
                <a:effectLst/>
              </a:rPr>
              <a:t>Функції публічного управління у поземельній сфері</a:t>
            </a:r>
            <a:endParaRPr lang="ru-RU" sz="2400" dirty="0"/>
          </a:p>
        </p:txBody>
      </p:sp>
      <p:sp>
        <p:nvSpPr>
          <p:cNvPr id="3" name="Объект 2"/>
          <p:cNvSpPr>
            <a:spLocks noGrp="1"/>
          </p:cNvSpPr>
          <p:nvPr>
            <p:ph idx="1"/>
          </p:nvPr>
        </p:nvSpPr>
        <p:spPr>
          <a:xfrm>
            <a:off x="1043608" y="836712"/>
            <a:ext cx="7890080" cy="4800600"/>
          </a:xfrm>
        </p:spPr>
        <p:txBody>
          <a:bodyPr>
            <a:normAutofit fontScale="25000" lnSpcReduction="20000"/>
          </a:bodyPr>
          <a:lstStyle/>
          <a:p>
            <a:pPr marL="447675" lvl="0" indent="-366713">
              <a:buClr>
                <a:srgbClr val="C00000"/>
              </a:buClr>
              <a:buFont typeface="+mj-lt"/>
              <a:buAutoNum type="arabicPeriod"/>
            </a:pPr>
            <a:r>
              <a:rPr lang="uk-UA" sz="7200" dirty="0"/>
              <a:t>встановлення та зміна меж адміністративно-територіальних утворень;</a:t>
            </a:r>
            <a:endParaRPr lang="ru-RU" sz="7200" dirty="0"/>
          </a:p>
          <a:p>
            <a:pPr marL="447675" lvl="0" indent="-366713">
              <a:buClr>
                <a:srgbClr val="C00000"/>
              </a:buClr>
              <a:buFont typeface="+mj-lt"/>
              <a:buAutoNum type="arabicPeriod"/>
            </a:pPr>
            <a:r>
              <a:rPr lang="uk-UA" sz="7200" dirty="0"/>
              <a:t>встановлення цільового призначення земель та поділ їх на категорії;</a:t>
            </a:r>
            <a:endParaRPr lang="ru-RU" sz="7200" dirty="0"/>
          </a:p>
          <a:p>
            <a:pPr marL="447675" lvl="0" indent="-366713">
              <a:buClr>
                <a:srgbClr val="C00000"/>
              </a:buClr>
              <a:buFont typeface="+mj-lt"/>
              <a:buAutoNum type="arabicPeriod"/>
            </a:pPr>
            <a:r>
              <a:rPr lang="uk-UA" sz="7200" dirty="0"/>
              <a:t>планування використання та охорони земель;</a:t>
            </a:r>
            <a:endParaRPr lang="ru-RU" sz="7200" dirty="0"/>
          </a:p>
          <a:p>
            <a:pPr marL="447675" lvl="0" indent="-366713">
              <a:buClr>
                <a:srgbClr val="C00000"/>
              </a:buClr>
              <a:buFont typeface="+mj-lt"/>
              <a:buAutoNum type="arabicPeriod"/>
            </a:pPr>
            <a:r>
              <a:rPr lang="uk-UA" sz="7200" dirty="0"/>
              <a:t>розподіл (перерозподіл) земель  та примусовий викуп (вилучення) земель для суспільних потреб чи з мотивів суспільної необхідності;</a:t>
            </a:r>
            <a:endParaRPr lang="ru-RU" sz="7200" dirty="0"/>
          </a:p>
          <a:p>
            <a:pPr marL="447675" lvl="0" indent="-366713">
              <a:buClr>
                <a:srgbClr val="C00000"/>
              </a:buClr>
              <a:buFont typeface="+mj-lt"/>
              <a:buAutoNum type="arabicPeriod"/>
            </a:pPr>
            <a:r>
              <a:rPr lang="uk-UA" sz="7200" dirty="0"/>
              <a:t>здійснення землеустрою;</a:t>
            </a:r>
            <a:endParaRPr lang="ru-RU" sz="7200" dirty="0"/>
          </a:p>
          <a:p>
            <a:pPr marL="447675" lvl="0" indent="-366713">
              <a:buClr>
                <a:srgbClr val="C00000"/>
              </a:buClr>
              <a:buFont typeface="+mj-lt"/>
              <a:buAutoNum type="arabicPeriod"/>
            </a:pPr>
            <a:r>
              <a:rPr lang="uk-UA" sz="7200" dirty="0"/>
              <a:t>здійснення державного </a:t>
            </a:r>
            <a:r>
              <a:rPr lang="uk-UA" sz="7200" dirty="0" smtClean="0"/>
              <a:t>контролю </a:t>
            </a:r>
            <a:r>
              <a:rPr lang="uk-UA" sz="7200" dirty="0"/>
              <a:t>за використанням та охороною земель;</a:t>
            </a:r>
            <a:endParaRPr lang="ru-RU" sz="7200" dirty="0"/>
          </a:p>
          <a:p>
            <a:pPr marL="447675" lvl="0" indent="-366713">
              <a:buClr>
                <a:srgbClr val="C00000"/>
              </a:buClr>
              <a:buFont typeface="+mj-lt"/>
              <a:buAutoNum type="arabicPeriod"/>
            </a:pPr>
            <a:r>
              <a:rPr lang="uk-UA" sz="7200" dirty="0"/>
              <a:t>здійснення моніторингу земель;</a:t>
            </a:r>
            <a:endParaRPr lang="ru-RU" sz="7200" dirty="0"/>
          </a:p>
          <a:p>
            <a:pPr marL="447675" lvl="0" indent="-366713">
              <a:buClr>
                <a:srgbClr val="C00000"/>
              </a:buClr>
              <a:buFont typeface="+mj-lt"/>
              <a:buAutoNum type="arabicPeriod"/>
            </a:pPr>
            <a:r>
              <a:rPr lang="uk-UA" sz="7200" dirty="0"/>
              <a:t>ведення </a:t>
            </a:r>
            <a:r>
              <a:rPr lang="uk-UA" sz="7200" dirty="0" smtClean="0"/>
              <a:t>Державного </a:t>
            </a:r>
            <a:r>
              <a:rPr lang="uk-UA" sz="7200" dirty="0"/>
              <a:t>земельного </a:t>
            </a:r>
            <a:r>
              <a:rPr lang="uk-UA" sz="7200" dirty="0" smtClean="0"/>
              <a:t>кадастру, державна </a:t>
            </a:r>
            <a:r>
              <a:rPr lang="uk-UA" sz="7200" dirty="0"/>
              <a:t>реєстрація прав на землю та земельних правочинів і проведення оцінки </a:t>
            </a:r>
            <a:r>
              <a:rPr lang="uk-UA" sz="7200" dirty="0" smtClean="0"/>
              <a:t>земель;</a:t>
            </a:r>
            <a:endParaRPr lang="ru-RU" sz="7200" dirty="0"/>
          </a:p>
          <a:p>
            <a:pPr marL="447675" lvl="0" indent="-366713">
              <a:buClr>
                <a:srgbClr val="C00000"/>
              </a:buClr>
              <a:buFont typeface="+mj-lt"/>
              <a:buAutoNum type="arabicPeriod"/>
            </a:pPr>
            <a:r>
              <a:rPr lang="uk-UA" sz="7200" dirty="0"/>
              <a:t>справляння плати за землю;</a:t>
            </a:r>
            <a:endParaRPr lang="ru-RU" sz="7200" dirty="0"/>
          </a:p>
          <a:p>
            <a:pPr marL="447675" lvl="0" indent="-366713">
              <a:buClr>
                <a:srgbClr val="C00000"/>
              </a:buClr>
              <a:buFont typeface="+mj-lt"/>
              <a:buAutoNum type="arabicPeriod"/>
            </a:pPr>
            <a:r>
              <a:rPr lang="uk-UA" sz="7200" dirty="0"/>
              <a:t>відшкодування втрат сільськогосподарського та лісогосподарського виробництва;</a:t>
            </a:r>
            <a:endParaRPr lang="ru-RU" sz="7200" dirty="0"/>
          </a:p>
          <a:p>
            <a:pPr marL="447675" lvl="0" indent="-366713">
              <a:buClr>
                <a:srgbClr val="C00000"/>
              </a:buClr>
              <a:buFont typeface="+mj-lt"/>
              <a:buAutoNum type="arabicPeriod"/>
            </a:pPr>
            <a:r>
              <a:rPr lang="uk-UA" sz="7200" dirty="0"/>
              <a:t>організація та проведення меліорації та рекультивації земель за рахунок бюджетних коштів; </a:t>
            </a:r>
            <a:endParaRPr lang="ru-RU" sz="7200" dirty="0"/>
          </a:p>
          <a:p>
            <a:pPr marL="447675" lvl="0" indent="-366713">
              <a:buClr>
                <a:srgbClr val="C00000"/>
              </a:buClr>
              <a:buFont typeface="+mj-lt"/>
              <a:buAutoNum type="arabicPeriod"/>
            </a:pPr>
            <a:r>
              <a:rPr lang="uk-UA" sz="7200" dirty="0"/>
              <a:t>економічне стимулювання раціонального використання та охорони земель; </a:t>
            </a:r>
            <a:endParaRPr lang="ru-RU" sz="7200" dirty="0"/>
          </a:p>
          <a:p>
            <a:pPr marL="447675" lvl="0" indent="-366713">
              <a:buClr>
                <a:srgbClr val="C00000"/>
              </a:buClr>
              <a:buFont typeface="+mj-lt"/>
              <a:buAutoNum type="arabicPeriod"/>
            </a:pPr>
            <a:r>
              <a:rPr lang="uk-UA" sz="7200" dirty="0"/>
              <a:t>нормування </a:t>
            </a:r>
            <a:r>
              <a:rPr lang="uk-UA" sz="7200" dirty="0" smtClean="0"/>
              <a:t>у </a:t>
            </a:r>
            <a:r>
              <a:rPr lang="uk-UA" sz="7200" dirty="0"/>
              <a:t>сфері використання і охорони земель;</a:t>
            </a:r>
            <a:endParaRPr lang="ru-RU" sz="7200" dirty="0"/>
          </a:p>
          <a:p>
            <a:pPr marL="447675" lvl="0" indent="-366713">
              <a:buClr>
                <a:srgbClr val="C00000"/>
              </a:buClr>
              <a:buFont typeface="+mj-lt"/>
              <a:buAutoNum type="arabicPeriod"/>
            </a:pPr>
            <a:r>
              <a:rPr lang="uk-UA" sz="7200" dirty="0"/>
              <a:t>вирішення земельних спорів. </a:t>
            </a:r>
            <a:endParaRPr lang="ru-RU" sz="7200" dirty="0"/>
          </a:p>
          <a:p>
            <a:endParaRPr lang="ru-RU" dirty="0"/>
          </a:p>
        </p:txBody>
      </p:sp>
    </p:spTree>
    <p:extLst>
      <p:ext uri="{BB962C8B-B14F-4D97-AF65-F5344CB8AC3E}">
        <p14:creationId xmlns:p14="http://schemas.microsoft.com/office/powerpoint/2010/main" val="3889923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https://decentralization.gov.ua/</a:t>
            </a:r>
          </a:p>
        </p:txBody>
      </p:sp>
      <p:pic>
        <p:nvPicPr>
          <p:cNvPr id="4" name="Місце для вмісту 3"/>
          <p:cNvPicPr>
            <a:picLocks noGrp="1" noChangeAspect="1"/>
          </p:cNvPicPr>
          <p:nvPr>
            <p:ph idx="1"/>
          </p:nvPr>
        </p:nvPicPr>
        <p:blipFill>
          <a:blip r:embed="rId2"/>
          <a:stretch>
            <a:fillRect/>
          </a:stretch>
        </p:blipFill>
        <p:spPr>
          <a:xfrm>
            <a:off x="1435100" y="1608667"/>
            <a:ext cx="7499350" cy="4844669"/>
          </a:xfrm>
          <a:prstGeom prst="rect">
            <a:avLst/>
          </a:prstGeom>
        </p:spPr>
      </p:pic>
    </p:spTree>
    <p:extLst>
      <p:ext uri="{BB962C8B-B14F-4D97-AF65-F5344CB8AC3E}">
        <p14:creationId xmlns:p14="http://schemas.microsoft.com/office/powerpoint/2010/main" val="3481837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4624"/>
            <a:ext cx="7498080" cy="864096"/>
          </a:xfrm>
        </p:spPr>
        <p:txBody>
          <a:bodyPr>
            <a:noAutofit/>
          </a:bodyPr>
          <a:lstStyle/>
          <a:p>
            <a:pPr algn="ctr"/>
            <a:r>
              <a:rPr lang="uk-UA" sz="2400" b="1" dirty="0" smtClean="0">
                <a:effectLst/>
              </a:rPr>
              <a:t>Нормативні засади системи органів виконавчої влади у поземельній сфері</a:t>
            </a:r>
            <a:endParaRPr lang="ru-RU" sz="2400" dirty="0"/>
          </a:p>
        </p:txBody>
      </p:sp>
      <p:sp>
        <p:nvSpPr>
          <p:cNvPr id="3" name="Объект 2"/>
          <p:cNvSpPr>
            <a:spLocks noGrp="1"/>
          </p:cNvSpPr>
          <p:nvPr>
            <p:ph idx="1"/>
          </p:nvPr>
        </p:nvSpPr>
        <p:spPr>
          <a:xfrm>
            <a:off x="971600" y="908720"/>
            <a:ext cx="7962088" cy="5448672"/>
          </a:xfrm>
        </p:spPr>
        <p:txBody>
          <a:bodyPr>
            <a:normAutofit/>
          </a:bodyPr>
          <a:lstStyle/>
          <a:p>
            <a:pPr marL="450850" indent="-369888">
              <a:buFont typeface="+mj-lt"/>
              <a:buAutoNum type="arabicPeriod"/>
            </a:pPr>
            <a:r>
              <a:rPr lang="uk-UA" sz="2400" dirty="0" smtClean="0"/>
              <a:t>Указ Президента України від 09 грудня 2010 р. № 1085 «Про оптимізацію системи центральних органів виконавчої влади».</a:t>
            </a:r>
          </a:p>
          <a:p>
            <a:pPr marL="450850" indent="-369888">
              <a:buFont typeface="+mj-lt"/>
              <a:buAutoNum type="arabicPeriod"/>
            </a:pPr>
            <a:r>
              <a:rPr lang="uk-UA" sz="2400" b="1" dirty="0" smtClean="0"/>
              <a:t>Постанова Кабінету Міністрів України від 10 вересня 2014 р. № 442 «Про оптимізацію системи центральних органів виконавчої влади».</a:t>
            </a:r>
          </a:p>
          <a:p>
            <a:pPr marL="450850" indent="-369888">
              <a:buFont typeface="+mj-lt"/>
              <a:buAutoNum type="arabicPeriod"/>
            </a:pPr>
            <a:r>
              <a:rPr lang="ru-RU" sz="2400" b="1" dirty="0" smtClean="0"/>
              <a:t>Постанова </a:t>
            </a:r>
            <a:r>
              <a:rPr lang="ru-RU" sz="2400" b="1" dirty="0" err="1" smtClean="0"/>
              <a:t>Кабінету</a:t>
            </a:r>
            <a:r>
              <a:rPr lang="ru-RU" sz="2400" b="1" dirty="0" smtClean="0"/>
              <a:t> </a:t>
            </a:r>
            <a:r>
              <a:rPr lang="ru-RU" sz="2400" b="1" dirty="0" err="1" smtClean="0"/>
              <a:t>Міністрів</a:t>
            </a:r>
            <a:r>
              <a:rPr lang="ru-RU" sz="2400" b="1" dirty="0" smtClean="0"/>
              <a:t> </a:t>
            </a:r>
            <a:r>
              <a:rPr lang="ru-RU" sz="2400" b="1" dirty="0" err="1" smtClean="0"/>
              <a:t>України</a:t>
            </a:r>
            <a:r>
              <a:rPr lang="ru-RU" sz="2400" b="1" dirty="0" smtClean="0"/>
              <a:t> </a:t>
            </a:r>
            <a:r>
              <a:rPr lang="ru-RU" sz="2400" b="1" dirty="0" err="1" smtClean="0"/>
              <a:t>від</a:t>
            </a:r>
            <a:r>
              <a:rPr lang="ru-RU" sz="2400" b="1" dirty="0" smtClean="0"/>
              <a:t> 2 </a:t>
            </a:r>
            <a:r>
              <a:rPr lang="ru-RU" sz="2400" b="1" dirty="0" err="1" smtClean="0"/>
              <a:t>вересня</a:t>
            </a:r>
            <a:r>
              <a:rPr lang="ru-RU" sz="2400" b="1" dirty="0" smtClean="0"/>
              <a:t> 2019 р. № 829 «</a:t>
            </a:r>
            <a:r>
              <a:rPr lang="ru-RU" sz="2400" b="1" dirty="0" err="1" smtClean="0"/>
              <a:t>Деякі</a:t>
            </a:r>
            <a:r>
              <a:rPr lang="ru-RU" sz="2400" b="1" dirty="0" smtClean="0"/>
              <a:t> </a:t>
            </a:r>
            <a:r>
              <a:rPr lang="ru-RU" sz="2400" b="1" dirty="0" err="1"/>
              <a:t>питання</a:t>
            </a:r>
            <a:r>
              <a:rPr lang="ru-RU" sz="2400" b="1" dirty="0"/>
              <a:t> </a:t>
            </a:r>
            <a:r>
              <a:rPr lang="ru-RU" sz="2400" b="1" dirty="0" err="1"/>
              <a:t>оптимізації</a:t>
            </a:r>
            <a:r>
              <a:rPr lang="ru-RU" sz="2400" b="1" dirty="0"/>
              <a:t> </a:t>
            </a:r>
            <a:r>
              <a:rPr lang="ru-RU" sz="2400" b="1" dirty="0" err="1"/>
              <a:t>системи</a:t>
            </a:r>
            <a:r>
              <a:rPr lang="ru-RU" sz="2400" b="1" dirty="0"/>
              <a:t> </a:t>
            </a:r>
            <a:r>
              <a:rPr lang="ru-RU" sz="2400" b="1" dirty="0" err="1"/>
              <a:t>центральних</a:t>
            </a:r>
            <a:r>
              <a:rPr lang="ru-RU" sz="2400" b="1" dirty="0"/>
              <a:t> </a:t>
            </a:r>
            <a:r>
              <a:rPr lang="ru-RU" sz="2400" b="1" dirty="0" err="1"/>
              <a:t>органів</a:t>
            </a:r>
            <a:r>
              <a:rPr lang="ru-RU" sz="2400" b="1" dirty="0"/>
              <a:t> </a:t>
            </a:r>
            <a:r>
              <a:rPr lang="ru-RU" sz="2400" b="1" dirty="0" err="1"/>
              <a:t>виконавчої</a:t>
            </a:r>
            <a:r>
              <a:rPr lang="ru-RU" sz="2400" b="1" dirty="0"/>
              <a:t> </a:t>
            </a:r>
            <a:r>
              <a:rPr lang="ru-RU" sz="2400" b="1" dirty="0" err="1" smtClean="0"/>
              <a:t>влади</a:t>
            </a:r>
            <a:r>
              <a:rPr lang="ru-RU" sz="2400" b="1" dirty="0" smtClean="0"/>
              <a:t>».</a:t>
            </a:r>
            <a:endParaRPr lang="uk-UA" sz="2400" b="1" dirty="0" smtClean="0"/>
          </a:p>
          <a:p>
            <a:pPr marL="450850" indent="-369888">
              <a:buFont typeface="+mj-lt"/>
              <a:buAutoNum type="arabicPeriod"/>
            </a:pPr>
            <a:r>
              <a:rPr lang="uk-UA" sz="2400" dirty="0" smtClean="0"/>
              <a:t>Постанова Кабінету Міністрів України від 25 травня 2011 р. № 563 «Про затвердження Типового положення про територіальні органи міністерства та іншого центрального органу виконавчої влади».</a:t>
            </a:r>
          </a:p>
          <a:p>
            <a:pPr marL="450850" indent="-369888">
              <a:buNone/>
            </a:pPr>
            <a:endParaRPr lang="ru-RU" dirty="0"/>
          </a:p>
        </p:txBody>
      </p:sp>
    </p:spTree>
    <p:extLst>
      <p:ext uri="{BB962C8B-B14F-4D97-AF65-F5344CB8AC3E}">
        <p14:creationId xmlns:p14="http://schemas.microsoft.com/office/powerpoint/2010/main" val="1487893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15616" y="116632"/>
            <a:ext cx="5964931" cy="2602240"/>
          </a:xfrm>
          <a:prstGeom prst="rect">
            <a:avLst/>
          </a:prstGeom>
        </p:spPr>
      </p:pic>
      <p:pic>
        <p:nvPicPr>
          <p:cNvPr id="5" name="Рисунок 4"/>
          <p:cNvPicPr>
            <a:picLocks noChangeAspect="1"/>
          </p:cNvPicPr>
          <p:nvPr/>
        </p:nvPicPr>
        <p:blipFill>
          <a:blip r:embed="rId3"/>
          <a:stretch>
            <a:fillRect/>
          </a:stretch>
        </p:blipFill>
        <p:spPr>
          <a:xfrm>
            <a:off x="1388852" y="2996952"/>
            <a:ext cx="7755148" cy="3312368"/>
          </a:xfrm>
          <a:prstGeom prst="rect">
            <a:avLst/>
          </a:prstGeom>
        </p:spPr>
      </p:pic>
    </p:spTree>
    <p:extLst>
      <p:ext uri="{BB962C8B-B14F-4D97-AF65-F5344CB8AC3E}">
        <p14:creationId xmlns:p14="http://schemas.microsoft.com/office/powerpoint/2010/main" val="352956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557808"/>
            <a:ext cx="7498080" cy="1143000"/>
          </a:xfrm>
        </p:spPr>
        <p:txBody>
          <a:bodyPr>
            <a:noAutofit/>
          </a:bodyPr>
          <a:lstStyle/>
          <a:p>
            <a:pPr algn="ctr"/>
            <a:r>
              <a:rPr lang="uk-UA" sz="4000" b="1" dirty="0" smtClean="0">
                <a:effectLst/>
              </a:rPr>
              <a:t>Класифікація органів публічного управління у поземельній сфері</a:t>
            </a:r>
            <a:endParaRPr lang="ru-RU" sz="4000" dirty="0"/>
          </a:p>
        </p:txBody>
      </p:sp>
      <p:sp>
        <p:nvSpPr>
          <p:cNvPr id="3" name="Объект 2"/>
          <p:cNvSpPr>
            <a:spLocks noGrp="1"/>
          </p:cNvSpPr>
          <p:nvPr>
            <p:ph idx="1"/>
          </p:nvPr>
        </p:nvSpPr>
        <p:spPr>
          <a:xfrm>
            <a:off x="1435608" y="2444824"/>
            <a:ext cx="7498080" cy="4800600"/>
          </a:xfrm>
        </p:spPr>
        <p:txBody>
          <a:bodyPr/>
          <a:lstStyle/>
          <a:p>
            <a:pPr lvl="0"/>
            <a:r>
              <a:rPr lang="uk-UA" sz="3600" dirty="0" smtClean="0"/>
              <a:t>Центральні та місцеві (територіальні);</a:t>
            </a:r>
          </a:p>
          <a:p>
            <a:pPr marL="82296" lvl="0" indent="0">
              <a:buNone/>
            </a:pPr>
            <a:endParaRPr lang="ru-RU" sz="3600" b="1" dirty="0"/>
          </a:p>
          <a:p>
            <a:pPr lvl="0"/>
            <a:r>
              <a:rPr lang="uk-UA" sz="3600" dirty="0" smtClean="0"/>
              <a:t>Загальної, галузевої та  спеціальної компетенції.</a:t>
            </a:r>
            <a:endParaRPr lang="ru-RU" sz="3600" b="1" dirty="0"/>
          </a:p>
          <a:p>
            <a:pPr marL="82296" indent="0">
              <a:buNone/>
            </a:pPr>
            <a:endParaRPr lang="ru-RU" dirty="0"/>
          </a:p>
        </p:txBody>
      </p:sp>
    </p:spTree>
    <p:extLst>
      <p:ext uri="{BB962C8B-B14F-4D97-AF65-F5344CB8AC3E}">
        <p14:creationId xmlns:p14="http://schemas.microsoft.com/office/powerpoint/2010/main" val="2697833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7498080" cy="1143000"/>
          </a:xfrm>
        </p:spPr>
        <p:txBody>
          <a:bodyPr>
            <a:noAutofit/>
          </a:bodyPr>
          <a:lstStyle/>
          <a:p>
            <a:pPr algn="ctr"/>
            <a:r>
              <a:rPr lang="uk-UA" sz="3600" b="1" dirty="0" smtClean="0">
                <a:effectLst/>
              </a:rPr>
              <a:t>Центральні органи публічного управління у поземельній сфері</a:t>
            </a:r>
            <a:endParaRPr lang="ru-RU" sz="3600" dirty="0"/>
          </a:p>
        </p:txBody>
      </p:sp>
      <p:sp>
        <p:nvSpPr>
          <p:cNvPr id="3" name="Объект 2"/>
          <p:cNvSpPr>
            <a:spLocks noGrp="1"/>
          </p:cNvSpPr>
          <p:nvPr>
            <p:ph idx="1"/>
          </p:nvPr>
        </p:nvSpPr>
        <p:spPr>
          <a:xfrm>
            <a:off x="1435608" y="1724744"/>
            <a:ext cx="7498080" cy="4800600"/>
          </a:xfrm>
        </p:spPr>
        <p:txBody>
          <a:bodyPr/>
          <a:lstStyle/>
          <a:p>
            <a:pPr lvl="0"/>
            <a:r>
              <a:rPr lang="uk-UA" b="1" dirty="0" smtClean="0"/>
              <a:t>Загальної компетенції </a:t>
            </a:r>
            <a:r>
              <a:rPr lang="uk-UA" dirty="0" smtClean="0"/>
              <a:t>(Верховна Рада України, Кабінет Міністрів України)</a:t>
            </a:r>
          </a:p>
          <a:p>
            <a:pPr lvl="0"/>
            <a:r>
              <a:rPr lang="uk-UA" b="1" dirty="0" smtClean="0"/>
              <a:t>Галузевої компетенції </a:t>
            </a:r>
            <a:r>
              <a:rPr lang="uk-UA" dirty="0" smtClean="0"/>
              <a:t>(міністерства та інші ЦОВВ)</a:t>
            </a:r>
            <a:endParaRPr lang="uk-UA" b="1" dirty="0" smtClean="0"/>
          </a:p>
          <a:p>
            <a:pPr lvl="0"/>
            <a:r>
              <a:rPr lang="uk-UA" b="1" dirty="0" smtClean="0"/>
              <a:t>Спеціальної компетенції </a:t>
            </a:r>
            <a:r>
              <a:rPr lang="uk-UA" dirty="0" smtClean="0"/>
              <a:t>(Державна служба України з питань геодезії, картографії та кадастру)</a:t>
            </a:r>
            <a:endParaRPr lang="ru-RU" dirty="0"/>
          </a:p>
          <a:p>
            <a:pPr marL="82296" indent="0">
              <a:buNone/>
            </a:pPr>
            <a:endParaRPr lang="ru-RU" dirty="0"/>
          </a:p>
        </p:txBody>
      </p:sp>
    </p:spTree>
    <p:extLst>
      <p:ext uri="{BB962C8B-B14F-4D97-AF65-F5344CB8AC3E}">
        <p14:creationId xmlns:p14="http://schemas.microsoft.com/office/powerpoint/2010/main" val="4246435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7498080" cy="1143000"/>
          </a:xfrm>
        </p:spPr>
        <p:txBody>
          <a:bodyPr>
            <a:noAutofit/>
          </a:bodyPr>
          <a:lstStyle/>
          <a:p>
            <a:pPr algn="ctr"/>
            <a:r>
              <a:rPr lang="uk-UA" sz="3600" b="1" dirty="0" smtClean="0">
                <a:effectLst/>
              </a:rPr>
              <a:t>Місцеві органи публічного управління у поземельній сфері</a:t>
            </a:r>
            <a:endParaRPr lang="ru-RU" sz="3600" dirty="0"/>
          </a:p>
        </p:txBody>
      </p:sp>
      <p:sp>
        <p:nvSpPr>
          <p:cNvPr id="3" name="Объект 2"/>
          <p:cNvSpPr>
            <a:spLocks noGrp="1"/>
          </p:cNvSpPr>
          <p:nvPr>
            <p:ph idx="1"/>
          </p:nvPr>
        </p:nvSpPr>
        <p:spPr>
          <a:xfrm>
            <a:off x="1435608" y="1724744"/>
            <a:ext cx="7498080" cy="4800600"/>
          </a:xfrm>
        </p:spPr>
        <p:txBody>
          <a:bodyPr>
            <a:normAutofit/>
          </a:bodyPr>
          <a:lstStyle/>
          <a:p>
            <a:pPr lvl="0"/>
            <a:r>
              <a:rPr lang="uk-UA" b="1" dirty="0" smtClean="0"/>
              <a:t>Загальної компетенції </a:t>
            </a:r>
            <a:r>
              <a:rPr lang="uk-UA" dirty="0" smtClean="0"/>
              <a:t>(місцеві державні адміністрації, місцеві ради)</a:t>
            </a:r>
          </a:p>
          <a:p>
            <a:pPr lvl="0"/>
            <a:r>
              <a:rPr lang="uk-UA" b="1" dirty="0" smtClean="0"/>
              <a:t>Галузевої компетенції </a:t>
            </a:r>
            <a:r>
              <a:rPr lang="uk-UA" dirty="0" smtClean="0"/>
              <a:t>(територіальні органи міністерств та інших ЦОВВ)</a:t>
            </a:r>
            <a:endParaRPr lang="uk-UA" b="1" dirty="0" smtClean="0"/>
          </a:p>
          <a:p>
            <a:pPr lvl="0"/>
            <a:r>
              <a:rPr lang="uk-UA" b="1" dirty="0" smtClean="0"/>
              <a:t>Спеціальної компетенції </a:t>
            </a:r>
            <a:r>
              <a:rPr lang="uk-UA" dirty="0" smtClean="0"/>
              <a:t>(територіальні управління та відділи Держгеокадастру України)</a:t>
            </a:r>
            <a:endParaRPr lang="ru-RU" dirty="0"/>
          </a:p>
          <a:p>
            <a:pPr marL="82296" indent="0">
              <a:buNone/>
            </a:pPr>
            <a:endParaRPr lang="ru-RU" dirty="0"/>
          </a:p>
        </p:txBody>
      </p:sp>
    </p:spTree>
    <p:extLst>
      <p:ext uri="{BB962C8B-B14F-4D97-AF65-F5344CB8AC3E}">
        <p14:creationId xmlns:p14="http://schemas.microsoft.com/office/powerpoint/2010/main" val="3412210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04664"/>
            <a:ext cx="7746064" cy="3024336"/>
          </a:xfrm>
        </p:spPr>
        <p:txBody>
          <a:bodyPr>
            <a:normAutofit fontScale="90000"/>
          </a:bodyPr>
          <a:lstStyle/>
          <a:p>
            <a:pPr algn="ctr"/>
            <a:r>
              <a:rPr lang="ru-RU" sz="2200" b="1" dirty="0" err="1">
                <a:solidFill>
                  <a:srgbClr val="C00000"/>
                </a:solidFill>
              </a:rPr>
              <a:t>Рішення</a:t>
            </a:r>
            <a:r>
              <a:rPr lang="ru-RU" sz="2200" b="1" dirty="0">
                <a:solidFill>
                  <a:srgbClr val="C00000"/>
                </a:solidFill>
              </a:rPr>
              <a:t> № 1386/2013/EU </a:t>
            </a: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ЄВРОПЕЙСЬКОГО </a:t>
            </a:r>
            <a:r>
              <a:rPr lang="ru-RU" sz="2200" b="1" dirty="0">
                <a:solidFill>
                  <a:srgbClr val="C00000"/>
                </a:solidFill>
              </a:rPr>
              <a:t>ПАРЛАМЕНТУ ТА РАДИ</a:t>
            </a:r>
            <a:br>
              <a:rPr lang="ru-RU" sz="2200" b="1" dirty="0">
                <a:solidFill>
                  <a:srgbClr val="C00000"/>
                </a:solidFill>
              </a:rPr>
            </a:br>
            <a:r>
              <a:rPr lang="ru-RU" sz="2200" b="1" dirty="0" err="1">
                <a:solidFill>
                  <a:srgbClr val="C00000"/>
                </a:solidFill>
              </a:rPr>
              <a:t>від</a:t>
            </a:r>
            <a:r>
              <a:rPr lang="ru-RU" sz="2200" b="1" dirty="0">
                <a:solidFill>
                  <a:srgbClr val="C00000"/>
                </a:solidFill>
              </a:rPr>
              <a:t> 20 листопада 2013 р.</a:t>
            </a:r>
            <a:br>
              <a:rPr lang="ru-RU" sz="2200" b="1" dirty="0">
                <a:solidFill>
                  <a:srgbClr val="C00000"/>
                </a:solidFill>
              </a:rPr>
            </a:br>
            <a:r>
              <a:rPr lang="ru-RU" sz="2200" b="1" dirty="0">
                <a:solidFill>
                  <a:srgbClr val="C00000"/>
                </a:solidFill>
              </a:rPr>
              <a:t>про </a:t>
            </a:r>
            <a:r>
              <a:rPr lang="ru-RU" sz="2200" b="1" dirty="0" err="1">
                <a:solidFill>
                  <a:srgbClr val="C00000"/>
                </a:solidFill>
              </a:rPr>
              <a:t>Загальну</a:t>
            </a:r>
            <a:r>
              <a:rPr lang="ru-RU" sz="2200" b="1" dirty="0">
                <a:solidFill>
                  <a:srgbClr val="C00000"/>
                </a:solidFill>
              </a:rPr>
              <a:t> </a:t>
            </a:r>
            <a:r>
              <a:rPr lang="ru-RU" sz="2200" b="1" dirty="0" err="1">
                <a:solidFill>
                  <a:srgbClr val="C00000"/>
                </a:solidFill>
              </a:rPr>
              <a:t>програму</a:t>
            </a:r>
            <a:r>
              <a:rPr lang="ru-RU" sz="2200" b="1" dirty="0">
                <a:solidFill>
                  <a:srgbClr val="C00000"/>
                </a:solidFill>
              </a:rPr>
              <a:t> </a:t>
            </a:r>
            <a:r>
              <a:rPr lang="ru-RU" sz="2200" b="1" dirty="0" err="1">
                <a:solidFill>
                  <a:srgbClr val="C00000"/>
                </a:solidFill>
              </a:rPr>
              <a:t>дій</a:t>
            </a:r>
            <a:r>
              <a:rPr lang="ru-RU" sz="2200" b="1" dirty="0">
                <a:solidFill>
                  <a:srgbClr val="C00000"/>
                </a:solidFill>
              </a:rPr>
              <a:t> Союзу 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a:solidFill>
                  <a:srgbClr val="C00000"/>
                </a:solidFill>
              </a:rPr>
              <a:t>середовища</a:t>
            </a:r>
            <a:r>
              <a:rPr lang="ru-RU" sz="2200" b="1" dirty="0">
                <a:solidFill>
                  <a:srgbClr val="C00000"/>
                </a:solidFill>
              </a:rPr>
              <a:t> до 2020 року </a:t>
            </a:r>
            <a:br>
              <a:rPr lang="ru-RU" sz="2200" b="1" dirty="0">
                <a:solidFill>
                  <a:srgbClr val="C00000"/>
                </a:solidFill>
              </a:rPr>
            </a:br>
            <a:r>
              <a:rPr lang="ru-RU" sz="2200" b="1" dirty="0">
                <a:solidFill>
                  <a:srgbClr val="C00000"/>
                </a:solidFill>
              </a:rPr>
              <a:t>«</a:t>
            </a:r>
            <a:r>
              <a:rPr lang="ru-RU" sz="2200" b="1" dirty="0" err="1">
                <a:solidFill>
                  <a:srgbClr val="C00000"/>
                </a:solidFill>
              </a:rPr>
              <a:t>Жити</a:t>
            </a:r>
            <a:r>
              <a:rPr lang="ru-RU" sz="2200" b="1" dirty="0">
                <a:solidFill>
                  <a:srgbClr val="C00000"/>
                </a:solidFill>
              </a:rPr>
              <a:t> добре в рамках </a:t>
            </a:r>
            <a:r>
              <a:rPr lang="ru-RU" sz="2200" b="1" dirty="0" err="1">
                <a:solidFill>
                  <a:srgbClr val="C00000"/>
                </a:solidFill>
              </a:rPr>
              <a:t>обмеженості</a:t>
            </a:r>
            <a:r>
              <a:rPr lang="ru-RU" sz="2200" b="1" dirty="0">
                <a:solidFill>
                  <a:srgbClr val="C00000"/>
                </a:solidFill>
              </a:rPr>
              <a:t> </a:t>
            </a:r>
            <a:r>
              <a:rPr lang="ru-RU" sz="2200" b="1" dirty="0" err="1">
                <a:solidFill>
                  <a:srgbClr val="C00000"/>
                </a:solidFill>
              </a:rPr>
              <a:t>ресурсів</a:t>
            </a:r>
            <a:r>
              <a:rPr lang="ru-RU" sz="2200" b="1" dirty="0">
                <a:solidFill>
                  <a:srgbClr val="C00000"/>
                </a:solidFill>
              </a:rPr>
              <a:t> </a:t>
            </a:r>
            <a:r>
              <a:rPr lang="ru-RU" sz="2200" b="1" dirty="0" err="1">
                <a:solidFill>
                  <a:srgbClr val="C00000"/>
                </a:solidFill>
              </a:rPr>
              <a:t>нашої</a:t>
            </a:r>
            <a:r>
              <a:rPr lang="ru-RU" sz="2200" b="1" dirty="0">
                <a:solidFill>
                  <a:srgbClr val="C00000"/>
                </a:solidFill>
              </a:rPr>
              <a:t> </a:t>
            </a:r>
            <a:r>
              <a:rPr lang="ru-RU" sz="2200" b="1" dirty="0" err="1">
                <a:solidFill>
                  <a:srgbClr val="C00000"/>
                </a:solidFill>
              </a:rPr>
              <a:t>планети</a:t>
            </a:r>
            <a:r>
              <a:rPr lang="ru-RU" sz="2200" b="1" dirty="0" smtClean="0">
                <a:solidFill>
                  <a:srgbClr val="C00000"/>
                </a:solidFill>
              </a:rPr>
              <a:t>»</a:t>
            </a:r>
            <a:r>
              <a:rPr lang="en-US" sz="2200" b="1" dirty="0" smtClean="0">
                <a:solidFill>
                  <a:srgbClr val="C00000"/>
                </a:solidFill>
              </a:rPr>
              <a:t/>
            </a:r>
            <a:br>
              <a:rPr lang="en-US" sz="2200" b="1" dirty="0" smtClean="0">
                <a:solidFill>
                  <a:srgbClr val="C00000"/>
                </a:solidFill>
              </a:rPr>
            </a:br>
            <a:r>
              <a:rPr lang="uk-UA" sz="2200" b="1" dirty="0" smtClean="0">
                <a:solidFill>
                  <a:srgbClr val="002060"/>
                </a:solidFill>
              </a:rPr>
              <a:t>(Сьома ПДОНС)</a:t>
            </a:r>
            <a:r>
              <a:rPr lang="en-US" sz="2200" b="1" dirty="0" smtClean="0">
                <a:solidFill>
                  <a:srgbClr val="002060"/>
                </a:solidFill>
              </a:rPr>
              <a:t/>
            </a:r>
            <a:br>
              <a:rPr lang="en-US" sz="2200" b="1" dirty="0" smtClean="0">
                <a:solidFill>
                  <a:srgbClr val="002060"/>
                </a:solidFill>
              </a:rPr>
            </a:br>
            <a:r>
              <a:rPr lang="ru-RU" sz="2400" b="1" dirty="0">
                <a:solidFill>
                  <a:srgbClr val="002060"/>
                </a:solidFill>
              </a:rPr>
              <a:t/>
            </a:r>
            <a:br>
              <a:rPr lang="ru-RU" sz="2400" b="1" dirty="0">
                <a:solidFill>
                  <a:srgbClr val="002060"/>
                </a:solidFill>
              </a:rPr>
            </a:br>
            <a:endParaRPr lang="ru-RU" sz="2400" b="1" dirty="0">
              <a:solidFill>
                <a:srgbClr val="002060"/>
              </a:solidFill>
            </a:endParaRPr>
          </a:p>
        </p:txBody>
      </p:sp>
      <p:sp>
        <p:nvSpPr>
          <p:cNvPr id="3" name="Содержимое 2"/>
          <p:cNvSpPr>
            <a:spLocks noGrp="1"/>
          </p:cNvSpPr>
          <p:nvPr>
            <p:ph idx="1"/>
          </p:nvPr>
        </p:nvSpPr>
        <p:spPr>
          <a:xfrm>
            <a:off x="1187624" y="3068960"/>
            <a:ext cx="7602048" cy="3456384"/>
          </a:xfrm>
        </p:spPr>
        <p:txBody>
          <a:bodyPr>
            <a:normAutofit/>
          </a:bodyPr>
          <a:lstStyle/>
          <a:p>
            <a:pPr algn="just">
              <a:buFont typeface="Wingdings" panose="05000000000000000000" pitchFamily="2" charset="2"/>
              <a:buChar char="Ø"/>
            </a:pPr>
            <a:r>
              <a:rPr lang="ru-RU" sz="1800" b="1" dirty="0"/>
              <a:t>Союз поставив перед собою </a:t>
            </a:r>
            <a:r>
              <a:rPr lang="ru-RU" sz="1800" b="1" dirty="0" err="1"/>
              <a:t>ціль</a:t>
            </a:r>
            <a:r>
              <a:rPr lang="ru-RU" sz="1800" b="1" dirty="0"/>
              <a:t> стати до 2020 року </a:t>
            </a:r>
            <a:r>
              <a:rPr lang="ru-RU" sz="1800" b="1" dirty="0" err="1"/>
              <a:t>інтелектуальною</a:t>
            </a:r>
            <a:r>
              <a:rPr lang="ru-RU" sz="1800" b="1" dirty="0"/>
              <a:t>, </a:t>
            </a:r>
            <a:r>
              <a:rPr lang="ru-RU" sz="1800" b="1" dirty="0" err="1"/>
              <a:t>сталою</a:t>
            </a:r>
            <a:r>
              <a:rPr lang="ru-RU" sz="1800" b="1" dirty="0"/>
              <a:t> та </a:t>
            </a:r>
            <a:r>
              <a:rPr lang="ru-RU" sz="1800" b="1" dirty="0" err="1"/>
              <a:t>всеохоплюючою</a:t>
            </a:r>
            <a:r>
              <a:rPr lang="ru-RU" sz="1800" b="1" dirty="0"/>
              <a:t> </a:t>
            </a:r>
            <a:r>
              <a:rPr lang="ru-RU" sz="1800" b="1" dirty="0" err="1"/>
              <a:t>економікою</a:t>
            </a:r>
            <a:r>
              <a:rPr lang="ru-RU" sz="1800" b="1" dirty="0"/>
              <a:t> за </a:t>
            </a:r>
            <a:r>
              <a:rPr lang="ru-RU" sz="1800" b="1" dirty="0" err="1"/>
              <a:t>допомогою</a:t>
            </a:r>
            <a:r>
              <a:rPr lang="ru-RU" sz="1800" b="1" dirty="0"/>
              <a:t> комплексу </a:t>
            </a:r>
            <a:r>
              <a:rPr lang="ru-RU" sz="1800" b="1" dirty="0" err="1"/>
              <a:t>політичних</a:t>
            </a:r>
            <a:r>
              <a:rPr lang="ru-RU" sz="1800" b="1" dirty="0"/>
              <a:t> </a:t>
            </a:r>
            <a:r>
              <a:rPr lang="ru-RU" sz="1800" b="1" dirty="0" err="1"/>
              <a:t>заходів</a:t>
            </a:r>
            <a:r>
              <a:rPr lang="ru-RU" sz="1800" b="1" dirty="0"/>
              <a:t> і </a:t>
            </a:r>
            <a:r>
              <a:rPr lang="ru-RU" sz="1800" b="1" dirty="0" err="1"/>
              <a:t>дій</a:t>
            </a:r>
            <a:r>
              <a:rPr lang="ru-RU" sz="1800" b="1" dirty="0"/>
              <a:t>, </a:t>
            </a:r>
            <a:r>
              <a:rPr lang="ru-RU" sz="1800" b="1" dirty="0" err="1"/>
              <a:t>спрямованих</a:t>
            </a:r>
            <a:r>
              <a:rPr lang="ru-RU" sz="1800" b="1" dirty="0"/>
              <a:t> на </a:t>
            </a:r>
            <a:r>
              <a:rPr lang="ru-RU" sz="1800" b="1" dirty="0" err="1"/>
              <a:t>перетворення</a:t>
            </a:r>
            <a:r>
              <a:rPr lang="ru-RU" sz="1800" b="1" dirty="0"/>
              <a:t> </a:t>
            </a:r>
            <a:r>
              <a:rPr lang="ru-RU" sz="1800" b="1" dirty="0" err="1"/>
              <a:t>його</a:t>
            </a:r>
            <a:r>
              <a:rPr lang="ru-RU" sz="1800" b="1" dirty="0"/>
              <a:t> на </a:t>
            </a:r>
            <a:r>
              <a:rPr lang="ru-RU" sz="1800" b="1" dirty="0" err="1"/>
              <a:t>низьковуглецеву</a:t>
            </a:r>
            <a:r>
              <a:rPr lang="ru-RU" sz="1800" b="1" dirty="0"/>
              <a:t> та </a:t>
            </a:r>
            <a:r>
              <a:rPr lang="ru-RU" sz="1800" b="1" dirty="0" err="1"/>
              <a:t>ресурсоефективну</a:t>
            </a:r>
            <a:r>
              <a:rPr lang="ru-RU" sz="1800" b="1" dirty="0"/>
              <a:t> </a:t>
            </a:r>
            <a:r>
              <a:rPr lang="ru-RU" sz="1800" b="1" dirty="0" err="1"/>
              <a:t>економіку</a:t>
            </a:r>
            <a:r>
              <a:rPr lang="ru-RU" sz="1800" b="1" dirty="0"/>
              <a:t> . </a:t>
            </a:r>
          </a:p>
          <a:p>
            <a:pPr algn="just">
              <a:buFont typeface="Wingdings" panose="05000000000000000000" pitchFamily="2" charset="2"/>
              <a:buChar char="Ø"/>
            </a:pPr>
            <a:endParaRPr lang="en-US" sz="1800" b="1" dirty="0" smtClean="0"/>
          </a:p>
          <a:p>
            <a:pPr algn="just">
              <a:buFont typeface="Wingdings" panose="05000000000000000000" pitchFamily="2" charset="2"/>
              <a:buChar char="Ø"/>
            </a:pPr>
            <a:r>
              <a:rPr lang="ru-RU" sz="1800" b="1" dirty="0" err="1" smtClean="0"/>
              <a:t>Цілий</a:t>
            </a:r>
            <a:r>
              <a:rPr lang="ru-RU" sz="1800" b="1" dirty="0" smtClean="0"/>
              <a:t> </a:t>
            </a:r>
            <a:r>
              <a:rPr lang="ru-RU" sz="1800" b="1" dirty="0"/>
              <a:t>ряд </a:t>
            </a:r>
            <a:r>
              <a:rPr lang="ru-RU" sz="1800" b="1" dirty="0" err="1"/>
              <a:t>програм</a:t>
            </a:r>
            <a:r>
              <a:rPr lang="ru-RU" sz="1800" b="1" dirty="0"/>
              <a:t> </a:t>
            </a:r>
            <a:r>
              <a:rPr lang="ru-RU" sz="1800" b="1" dirty="0" err="1"/>
              <a:t>дій</a:t>
            </a:r>
            <a:r>
              <a:rPr lang="ru-RU" sz="1800" b="1" dirty="0"/>
              <a:t> у </a:t>
            </a:r>
            <a:r>
              <a:rPr lang="ru-RU" sz="1800" b="1" dirty="0" err="1"/>
              <a:t>галузі</a:t>
            </a:r>
            <a:r>
              <a:rPr lang="ru-RU" sz="1800" b="1" dirty="0"/>
              <a:t> </a:t>
            </a:r>
            <a:r>
              <a:rPr lang="ru-RU" sz="1800" b="1" dirty="0" err="1"/>
              <a:t>навколишнього</a:t>
            </a:r>
            <a:r>
              <a:rPr lang="ru-RU" sz="1800" b="1" dirty="0"/>
              <a:t> </a:t>
            </a:r>
            <a:r>
              <a:rPr lang="ru-RU" sz="1800" b="1" dirty="0" err="1"/>
              <a:t>середовища</a:t>
            </a:r>
            <a:r>
              <a:rPr lang="ru-RU" sz="1800" b="1" dirty="0"/>
              <a:t> з 1973 року створив основу для </a:t>
            </a:r>
            <a:r>
              <a:rPr lang="ru-RU" sz="1800" b="1" dirty="0" err="1"/>
              <a:t>дій</a:t>
            </a:r>
            <a:r>
              <a:rPr lang="ru-RU" sz="1800" b="1" dirty="0"/>
              <a:t> Союзу в </a:t>
            </a:r>
            <a:r>
              <a:rPr lang="ru-RU" sz="1800" b="1" dirty="0" err="1"/>
              <a:t>цій</a:t>
            </a:r>
            <a:r>
              <a:rPr lang="ru-RU" sz="1800" b="1" dirty="0"/>
              <a:t> </a:t>
            </a:r>
            <a:r>
              <a:rPr lang="ru-RU" sz="1800" b="1" dirty="0" err="1"/>
              <a:t>галузі</a:t>
            </a:r>
            <a:r>
              <a:rPr lang="ru-RU" sz="1800" b="1" dirty="0"/>
              <a:t>. </a:t>
            </a:r>
          </a:p>
          <a:p>
            <a:pPr algn="just">
              <a:buFont typeface="Wingdings" panose="05000000000000000000" pitchFamily="2" charset="2"/>
              <a:buChar char="Ø"/>
            </a:pPr>
            <a:endParaRPr lang="uk-UA" sz="1800" b="1" dirty="0"/>
          </a:p>
        </p:txBody>
      </p:sp>
    </p:spTree>
    <p:extLst>
      <p:ext uri="{BB962C8B-B14F-4D97-AF65-F5344CB8AC3E}">
        <p14:creationId xmlns:p14="http://schemas.microsoft.com/office/powerpoint/2010/main" val="164472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384"/>
            <a:ext cx="7746064" cy="850106"/>
          </a:xfrm>
        </p:spPr>
        <p:txBody>
          <a:bodyPr>
            <a:normAutofit/>
          </a:bodyPr>
          <a:lstStyle/>
          <a:p>
            <a:pPr algn="ctr"/>
            <a:r>
              <a:rPr lang="uk-UA" sz="2400" b="1" dirty="0" smtClean="0">
                <a:effectLst/>
              </a:rPr>
              <a:t>Органи </a:t>
            </a:r>
            <a:r>
              <a:rPr lang="uk-UA" sz="2400" b="1" dirty="0">
                <a:effectLst/>
              </a:rPr>
              <a:t>міжгалузевої </a:t>
            </a:r>
            <a:r>
              <a:rPr lang="uk-UA" sz="2400" b="1" dirty="0" smtClean="0">
                <a:effectLst/>
              </a:rPr>
              <a:t>та галузевої компетенції</a:t>
            </a:r>
            <a:endParaRPr lang="ru-RU" sz="2400" b="1" dirty="0"/>
          </a:p>
        </p:txBody>
      </p:sp>
      <p:sp>
        <p:nvSpPr>
          <p:cNvPr id="3" name="Объект 2"/>
          <p:cNvSpPr>
            <a:spLocks noGrp="1"/>
          </p:cNvSpPr>
          <p:nvPr>
            <p:ph idx="1"/>
          </p:nvPr>
        </p:nvSpPr>
        <p:spPr>
          <a:xfrm>
            <a:off x="1043608" y="692696"/>
            <a:ext cx="7890080" cy="5904656"/>
          </a:xfrm>
        </p:spPr>
        <p:txBody>
          <a:bodyPr>
            <a:normAutofit fontScale="85000" lnSpcReduction="20000"/>
          </a:bodyPr>
          <a:lstStyle/>
          <a:p>
            <a:pPr>
              <a:buFont typeface="Wingdings" panose="05000000000000000000" pitchFamily="2" charset="2"/>
              <a:buChar char="Ø"/>
            </a:pPr>
            <a:r>
              <a:rPr lang="uk-UA" sz="2600" dirty="0" smtClean="0">
                <a:solidFill>
                  <a:srgbClr val="00B050"/>
                </a:solidFill>
              </a:rPr>
              <a:t>Міністерство захисту довкілля  та природних ресурсів України </a:t>
            </a:r>
          </a:p>
          <a:p>
            <a:pPr>
              <a:buFont typeface="Wingdings" panose="05000000000000000000" pitchFamily="2" charset="2"/>
              <a:buChar char="Ø"/>
            </a:pPr>
            <a:r>
              <a:rPr lang="uk-UA" sz="2600" dirty="0" smtClean="0">
                <a:solidFill>
                  <a:srgbClr val="00B050"/>
                </a:solidFill>
              </a:rPr>
              <a:t>Міністерство аграрної політики та продовольства України </a:t>
            </a:r>
          </a:p>
          <a:p>
            <a:pPr>
              <a:buFont typeface="Wingdings" panose="05000000000000000000" pitchFamily="2" charset="2"/>
              <a:buChar char="Ø"/>
            </a:pPr>
            <a:r>
              <a:rPr lang="uk-UA" sz="2600" dirty="0" smtClean="0"/>
              <a:t>Міністерство економіки України</a:t>
            </a:r>
          </a:p>
          <a:p>
            <a:pPr>
              <a:buFont typeface="Wingdings" panose="05000000000000000000" pitchFamily="2" charset="2"/>
              <a:buChar char="Ø"/>
            </a:pPr>
            <a:r>
              <a:rPr lang="uk-UA" sz="2600" dirty="0" smtClean="0"/>
              <a:t>Міністерство розвитку громад та територій України </a:t>
            </a:r>
          </a:p>
          <a:p>
            <a:pPr>
              <a:buFont typeface="Wingdings" panose="05000000000000000000" pitchFamily="2" charset="2"/>
              <a:buChar char="Ø"/>
            </a:pPr>
            <a:r>
              <a:rPr lang="uk-UA" sz="2600" dirty="0" smtClean="0"/>
              <a:t>Міністерство інфраструктури України</a:t>
            </a:r>
          </a:p>
          <a:p>
            <a:pPr>
              <a:buFont typeface="Wingdings" panose="05000000000000000000" pitchFamily="2" charset="2"/>
              <a:buChar char="Ø"/>
            </a:pPr>
            <a:r>
              <a:rPr lang="uk-UA" sz="2600" dirty="0" smtClean="0"/>
              <a:t>Міністерство енергетики України</a:t>
            </a:r>
          </a:p>
          <a:p>
            <a:pPr>
              <a:buFont typeface="Wingdings" panose="05000000000000000000" pitchFamily="2" charset="2"/>
              <a:buChar char="Ø"/>
            </a:pPr>
            <a:r>
              <a:rPr lang="uk-UA" sz="2600" dirty="0" smtClean="0"/>
              <a:t>Міністерство культури та інформаційної  політики України </a:t>
            </a:r>
          </a:p>
          <a:p>
            <a:pPr>
              <a:buFont typeface="Wingdings" panose="05000000000000000000" pitchFamily="2" charset="2"/>
              <a:buChar char="Ø"/>
            </a:pPr>
            <a:r>
              <a:rPr lang="uk-UA" sz="2600" dirty="0" smtClean="0"/>
              <a:t>Міністерство оборони України </a:t>
            </a:r>
          </a:p>
          <a:p>
            <a:pPr>
              <a:buFont typeface="Wingdings" panose="05000000000000000000" pitchFamily="2" charset="2"/>
              <a:buChar char="Ø"/>
            </a:pPr>
            <a:r>
              <a:rPr lang="uk-UA" sz="2600" dirty="0"/>
              <a:t>Міністерство охорони здоров’я України</a:t>
            </a:r>
            <a:endParaRPr lang="uk-UA" sz="2600" dirty="0" smtClean="0"/>
          </a:p>
          <a:p>
            <a:pPr>
              <a:buFont typeface="Wingdings" panose="05000000000000000000" pitchFamily="2" charset="2"/>
              <a:buChar char="Ø"/>
            </a:pPr>
            <a:r>
              <a:rPr lang="uk-UA" sz="2600" dirty="0" smtClean="0"/>
              <a:t>Фонд державного майна України </a:t>
            </a:r>
          </a:p>
          <a:p>
            <a:pPr>
              <a:buFont typeface="Wingdings" panose="05000000000000000000" pitchFamily="2" charset="2"/>
              <a:buChar char="Ø"/>
            </a:pPr>
            <a:r>
              <a:rPr lang="uk-UA" sz="2600" dirty="0" smtClean="0"/>
              <a:t>Державне агентство водних ресурсів України </a:t>
            </a:r>
          </a:p>
          <a:p>
            <a:pPr>
              <a:buFont typeface="Wingdings" panose="05000000000000000000" pitchFamily="2" charset="2"/>
              <a:buChar char="Ø"/>
            </a:pPr>
            <a:r>
              <a:rPr lang="uk-UA" sz="2600" dirty="0" smtClean="0"/>
              <a:t>Державне агентство лісових ресурсів України </a:t>
            </a:r>
          </a:p>
          <a:p>
            <a:pPr>
              <a:buFont typeface="Wingdings" panose="05000000000000000000" pitchFamily="2" charset="2"/>
              <a:buChar char="Ø"/>
            </a:pPr>
            <a:r>
              <a:rPr lang="ru-RU" sz="2600" dirty="0" err="1"/>
              <a:t>Державна</a:t>
            </a:r>
            <a:r>
              <a:rPr lang="ru-RU" sz="2600" dirty="0"/>
              <a:t> служба </a:t>
            </a:r>
            <a:r>
              <a:rPr lang="ru-RU" sz="2600" dirty="0" err="1"/>
              <a:t>геології</a:t>
            </a:r>
            <a:r>
              <a:rPr lang="ru-RU" sz="2600" dirty="0"/>
              <a:t> та </a:t>
            </a:r>
            <a:r>
              <a:rPr lang="ru-RU" sz="2600" dirty="0" err="1"/>
              <a:t>надр</a:t>
            </a:r>
            <a:r>
              <a:rPr lang="ru-RU" sz="2600" dirty="0"/>
              <a:t> </a:t>
            </a:r>
            <a:r>
              <a:rPr lang="ru-RU" sz="2600" dirty="0" err="1"/>
              <a:t>України</a:t>
            </a:r>
            <a:endParaRPr lang="uk-UA" sz="2600" dirty="0" smtClean="0"/>
          </a:p>
          <a:p>
            <a:pPr>
              <a:buFont typeface="Wingdings" panose="05000000000000000000" pitchFamily="2" charset="2"/>
              <a:buChar char="Ø"/>
            </a:pPr>
            <a:r>
              <a:rPr lang="uk-UA" sz="2600" dirty="0"/>
              <a:t>Державна екологічна інспекція </a:t>
            </a:r>
            <a:r>
              <a:rPr lang="uk-UA" sz="2600" dirty="0" smtClean="0"/>
              <a:t>України</a:t>
            </a:r>
          </a:p>
          <a:p>
            <a:pPr>
              <a:buFont typeface="Wingdings" panose="05000000000000000000" pitchFamily="2" charset="2"/>
              <a:buChar char="Ø"/>
            </a:pPr>
            <a:r>
              <a:rPr lang="uk-UA" sz="2600" dirty="0" smtClean="0"/>
              <a:t>Державна </a:t>
            </a:r>
            <a:r>
              <a:rPr lang="uk-UA" sz="2600" dirty="0"/>
              <a:t>інспекція містобудування України</a:t>
            </a:r>
            <a:endParaRPr lang="uk-UA" sz="2600" dirty="0" smtClean="0"/>
          </a:p>
          <a:p>
            <a:endParaRPr lang="ru-RU" dirty="0" smtClean="0"/>
          </a:p>
          <a:p>
            <a:endParaRPr lang="ru-RU" dirty="0"/>
          </a:p>
        </p:txBody>
      </p:sp>
    </p:spTree>
    <p:extLst>
      <p:ext uri="{BB962C8B-B14F-4D97-AF65-F5344CB8AC3E}">
        <p14:creationId xmlns:p14="http://schemas.microsoft.com/office/powerpoint/2010/main" val="3981783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71400"/>
            <a:ext cx="7498080" cy="1143000"/>
          </a:xfrm>
        </p:spPr>
        <p:txBody>
          <a:bodyPr>
            <a:noAutofit/>
          </a:bodyPr>
          <a:lstStyle/>
          <a:p>
            <a:pPr algn="ctr"/>
            <a:r>
              <a:rPr lang="uk-UA" sz="2600" b="1" dirty="0" smtClean="0">
                <a:effectLst/>
              </a:rPr>
              <a:t>Правовий статус органів земельних ресурсів</a:t>
            </a:r>
            <a:endParaRPr lang="ru-RU" sz="2600" dirty="0"/>
          </a:p>
        </p:txBody>
      </p:sp>
      <p:sp>
        <p:nvSpPr>
          <p:cNvPr id="3" name="Объект 2"/>
          <p:cNvSpPr>
            <a:spLocks noGrp="1"/>
          </p:cNvSpPr>
          <p:nvPr>
            <p:ph idx="1"/>
          </p:nvPr>
        </p:nvSpPr>
        <p:spPr>
          <a:xfrm>
            <a:off x="971600" y="764704"/>
            <a:ext cx="7962088" cy="5760640"/>
          </a:xfrm>
        </p:spPr>
        <p:txBody>
          <a:bodyPr>
            <a:normAutofit fontScale="85000" lnSpcReduction="20000"/>
          </a:bodyPr>
          <a:lstStyle/>
          <a:p>
            <a:pPr marL="450850" indent="-369888">
              <a:buFont typeface="+mj-lt"/>
              <a:buAutoNum type="arabicPeriod"/>
            </a:pPr>
            <a:r>
              <a:rPr lang="uk-UA" sz="2800" b="1" dirty="0" smtClean="0"/>
              <a:t>Постанова Кабінету Міністрів України від </a:t>
            </a:r>
            <a:r>
              <a:rPr lang="uk-UA" sz="2800" b="1" dirty="0"/>
              <a:t>14 січня 2015 р. № </a:t>
            </a:r>
            <a:r>
              <a:rPr lang="uk-UA" sz="2800" b="1" dirty="0" smtClean="0"/>
              <a:t>15 «Про </a:t>
            </a:r>
            <a:r>
              <a:rPr lang="uk-UA" sz="2800" b="1" dirty="0"/>
              <a:t>Державну службу України з питань геодезії, картографії та кадастру</a:t>
            </a:r>
            <a:r>
              <a:rPr lang="uk-UA" sz="2800" b="1" dirty="0" smtClean="0"/>
              <a:t>».</a:t>
            </a:r>
          </a:p>
          <a:p>
            <a:pPr marL="450850" indent="-369888">
              <a:buFont typeface="+mj-lt"/>
              <a:buAutoNum type="arabicPeriod"/>
            </a:pPr>
            <a:r>
              <a:rPr lang="ru-RU" sz="2800" b="1" dirty="0"/>
              <a:t>Наказ </a:t>
            </a:r>
            <a:r>
              <a:rPr lang="uk-UA" sz="2800" b="1" dirty="0" smtClean="0"/>
              <a:t>Державної служби України з питань геодезії, картографії та кадастру від 6 вересня 2019 р. № 221 «Про затвердження Положення про колегію Держгеокадастру</a:t>
            </a:r>
            <a:r>
              <a:rPr lang="ru-RU" sz="2800" b="1" dirty="0" smtClean="0"/>
              <a:t>».</a:t>
            </a:r>
            <a:endParaRPr lang="uk-UA" sz="2800" b="1" dirty="0" smtClean="0"/>
          </a:p>
          <a:p>
            <a:pPr marL="450850" indent="-369888">
              <a:buFont typeface="+mj-lt"/>
              <a:buAutoNum type="arabicPeriod"/>
            </a:pPr>
            <a:r>
              <a:rPr lang="uk-UA" sz="2800" b="1" dirty="0" smtClean="0"/>
              <a:t>Постанова </a:t>
            </a:r>
            <a:r>
              <a:rPr lang="uk-UA" sz="2800" b="1" dirty="0"/>
              <a:t>Кабінету Міністрів України від 14 січня 2015 р. № </a:t>
            </a:r>
            <a:r>
              <a:rPr lang="uk-UA" sz="2800" b="1" dirty="0" smtClean="0"/>
              <a:t>5 </a:t>
            </a:r>
            <a:r>
              <a:rPr lang="uk-UA" sz="2800" b="1" dirty="0"/>
              <a:t>«</a:t>
            </a:r>
            <a:r>
              <a:rPr lang="uk-UA" sz="2800" b="1" dirty="0" smtClean="0"/>
              <a:t>Про утворення територіальних органів  Державної служби з </a:t>
            </a:r>
            <a:r>
              <a:rPr lang="uk-UA" sz="2800" b="1" dirty="0"/>
              <a:t>питань геодезії, картографії та кадастру».</a:t>
            </a:r>
          </a:p>
          <a:p>
            <a:pPr marL="450850" indent="-369888">
              <a:buFont typeface="+mj-lt"/>
              <a:buAutoNum type="arabicPeriod"/>
            </a:pPr>
            <a:r>
              <a:rPr lang="uk-UA" sz="2800" b="1" dirty="0" smtClean="0"/>
              <a:t>Наказ Міністерства аграрної політики та продовольства України від 29 вересня 2016 р. № 333 «Про затвердження положень про територіальні органи Держгеокадастру</a:t>
            </a:r>
            <a:r>
              <a:rPr lang="ru-RU" sz="2800" b="1" dirty="0" smtClean="0"/>
              <a:t>».</a:t>
            </a:r>
          </a:p>
          <a:p>
            <a:pPr marL="450850" indent="-369888">
              <a:buFont typeface="+mj-lt"/>
              <a:buAutoNum type="arabicPeriod"/>
            </a:pPr>
            <a:r>
              <a:rPr lang="uk-UA" sz="2800" b="1" dirty="0" smtClean="0"/>
              <a:t>Наказ Держгеокадастру України від 17 листопада 2016 р. № 308 «Про затвердження положень про територіальні органи Держгеокадастру».</a:t>
            </a:r>
            <a:endParaRPr lang="uk-UA" sz="2800" dirty="0" smtClean="0"/>
          </a:p>
        </p:txBody>
      </p:sp>
    </p:spTree>
    <p:extLst>
      <p:ext uri="{BB962C8B-B14F-4D97-AF65-F5344CB8AC3E}">
        <p14:creationId xmlns:p14="http://schemas.microsoft.com/office/powerpoint/2010/main" val="58803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800" b="1" smtClean="0">
                <a:effectLst/>
              </a:rPr>
              <a:t>Повноваження Державної </a:t>
            </a:r>
            <a:r>
              <a:rPr lang="uk-UA" sz="2800" b="1" dirty="0" smtClean="0">
                <a:effectLst/>
              </a:rPr>
              <a:t>служби </a:t>
            </a:r>
            <a:r>
              <a:rPr lang="uk-UA" sz="2800" b="1" dirty="0">
                <a:effectLst/>
              </a:rPr>
              <a:t>України з питань геодезії, картографії та кадастру</a:t>
            </a:r>
            <a:endParaRPr lang="ru-RU" sz="2800" b="1" dirty="0"/>
          </a:p>
        </p:txBody>
      </p:sp>
      <p:sp>
        <p:nvSpPr>
          <p:cNvPr id="3" name="Объект 2"/>
          <p:cNvSpPr>
            <a:spLocks noGrp="1"/>
          </p:cNvSpPr>
          <p:nvPr>
            <p:ph idx="1"/>
          </p:nvPr>
        </p:nvSpPr>
        <p:spPr/>
        <p:txBody>
          <a:bodyPr>
            <a:normAutofit fontScale="40000" lnSpcReduction="20000"/>
          </a:bodyPr>
          <a:lstStyle/>
          <a:p>
            <a:r>
              <a:rPr lang="uk-UA" sz="4300" dirty="0" smtClean="0"/>
              <a:t>здійснення </a:t>
            </a:r>
            <a:r>
              <a:rPr lang="uk-UA" sz="4300" dirty="0"/>
              <a:t>нормативно-правового забезпечення у сфері земельних відносин;</a:t>
            </a:r>
            <a:endParaRPr lang="ru-RU" sz="4300" dirty="0"/>
          </a:p>
          <a:p>
            <a:r>
              <a:rPr lang="uk-UA" sz="4300" dirty="0" smtClean="0"/>
              <a:t>забезпечення </a:t>
            </a:r>
            <a:r>
              <a:rPr lang="uk-UA" sz="4300" dirty="0"/>
              <a:t>проведення земельної реформи;</a:t>
            </a:r>
            <a:endParaRPr lang="ru-RU" sz="4300" dirty="0"/>
          </a:p>
          <a:p>
            <a:r>
              <a:rPr lang="uk-UA" sz="4300" dirty="0" smtClean="0"/>
              <a:t>розробка </a:t>
            </a:r>
            <a:r>
              <a:rPr lang="uk-UA" sz="4300" dirty="0"/>
              <a:t>та забезпечення реалізації загальнодержавних, регіональних програм використання та охорони земель;</a:t>
            </a:r>
            <a:endParaRPr lang="ru-RU" sz="4300" dirty="0"/>
          </a:p>
          <a:p>
            <a:r>
              <a:rPr lang="uk-UA" sz="4300" dirty="0" smtClean="0"/>
              <a:t>забезпечення </a:t>
            </a:r>
            <a:r>
              <a:rPr lang="uk-UA" sz="4300" dirty="0"/>
              <a:t>здійснення землеустрою, моніторингу земель і державного контролю за використанням та охороною земель;</a:t>
            </a:r>
            <a:endParaRPr lang="ru-RU" sz="4300" dirty="0"/>
          </a:p>
          <a:p>
            <a:r>
              <a:rPr lang="uk-UA" sz="4300" dirty="0" smtClean="0"/>
              <a:t>забезпечення </a:t>
            </a:r>
            <a:r>
              <a:rPr lang="uk-UA" sz="4300" dirty="0"/>
              <a:t>проведення державної експертизи документації із землеустрою у випадках та порядку, визначених законом, ведення та адміністрування Державного земельного кадастру, охорони земель, реформування земельних відносин;</a:t>
            </a:r>
            <a:endParaRPr lang="ru-RU" sz="4300" dirty="0"/>
          </a:p>
          <a:p>
            <a:r>
              <a:rPr lang="uk-UA" sz="4300" dirty="0" smtClean="0"/>
              <a:t>розроблення </a:t>
            </a:r>
            <a:r>
              <a:rPr lang="uk-UA" sz="4300" dirty="0"/>
              <a:t>економічного механізму регулювання земельних відносин;</a:t>
            </a:r>
            <a:endParaRPr lang="ru-RU" sz="4300" dirty="0"/>
          </a:p>
          <a:p>
            <a:r>
              <a:rPr lang="uk-UA" sz="4300" dirty="0" smtClean="0"/>
              <a:t>участь </a:t>
            </a:r>
            <a:r>
              <a:rPr lang="uk-UA" sz="4300" dirty="0"/>
              <a:t>у розробленні заходів щодо розвитку ринку земель;</a:t>
            </a:r>
            <a:endParaRPr lang="ru-RU" sz="4300" dirty="0"/>
          </a:p>
          <a:p>
            <a:r>
              <a:rPr lang="uk-UA" sz="4300" dirty="0" smtClean="0"/>
              <a:t>міжнародне </a:t>
            </a:r>
            <a:r>
              <a:rPr lang="uk-UA" sz="4300" dirty="0"/>
              <a:t>співробітництво в галузі земельних відносин;</a:t>
            </a:r>
            <a:endParaRPr lang="ru-RU" sz="4300" dirty="0"/>
          </a:p>
          <a:p>
            <a:r>
              <a:rPr lang="uk-UA" sz="4300" dirty="0" smtClean="0"/>
              <a:t>вирішення </a:t>
            </a:r>
            <a:r>
              <a:rPr lang="uk-UA" sz="4300" dirty="0"/>
              <a:t>інших питань, визначених законами України та покладених на нього актами Президента </a:t>
            </a:r>
            <a:r>
              <a:rPr lang="uk-UA" sz="4300" dirty="0" smtClean="0"/>
              <a:t>України, та закріплені </a:t>
            </a:r>
            <a:r>
              <a:rPr lang="uk-UA" sz="4300" dirty="0"/>
              <a:t>у Положенні «Про Державну службу України з питань геодезії, картографії та кадастру» затвердженого Постановою КМУ від 14 січня 2015 р. № 15.</a:t>
            </a:r>
            <a:endParaRPr lang="ru-RU" sz="4300" dirty="0"/>
          </a:p>
          <a:p>
            <a:endParaRPr lang="ru-RU" dirty="0"/>
          </a:p>
        </p:txBody>
      </p:sp>
    </p:spTree>
    <p:extLst>
      <p:ext uri="{BB962C8B-B14F-4D97-AF65-F5344CB8AC3E}">
        <p14:creationId xmlns:p14="http://schemas.microsoft.com/office/powerpoint/2010/main" val="428593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rmAutofit/>
          </a:bodyPr>
          <a:lstStyle/>
          <a:p>
            <a:pPr algn="ctr"/>
            <a:r>
              <a:rPr lang="ru-RU" sz="2200" b="1" dirty="0" smtClean="0">
                <a:solidFill>
                  <a:srgbClr val="C00000"/>
                </a:solidFill>
              </a:rPr>
              <a:t>Сьома </a:t>
            </a:r>
            <a:r>
              <a:rPr lang="ru-RU" sz="2200" b="1" dirty="0" err="1" smtClean="0">
                <a:solidFill>
                  <a:srgbClr val="C00000"/>
                </a:solidFill>
              </a:rPr>
              <a:t>програма</a:t>
            </a:r>
            <a:r>
              <a:rPr lang="ru-RU" sz="2200" b="1" dirty="0" smtClean="0">
                <a:solidFill>
                  <a:srgbClr val="C00000"/>
                </a:solidFill>
              </a:rPr>
              <a:t> </a:t>
            </a:r>
            <a:r>
              <a:rPr lang="ru-RU" sz="2200" b="1" dirty="0" err="1" smtClean="0">
                <a:solidFill>
                  <a:srgbClr val="C00000"/>
                </a:solidFill>
              </a:rPr>
              <a:t>дій</a:t>
            </a:r>
            <a:r>
              <a:rPr lang="ru-RU" sz="2200" b="1" dirty="0" smtClean="0">
                <a:solidFill>
                  <a:srgbClr val="C00000"/>
                </a:solidFill>
              </a:rPr>
              <a:t> </a:t>
            </a:r>
            <a:r>
              <a:rPr lang="ru-RU" sz="2200" b="1" dirty="0" err="1" smtClean="0">
                <a:solidFill>
                  <a:srgbClr val="C00000"/>
                </a:solidFill>
              </a:rPr>
              <a:t>Європейського</a:t>
            </a:r>
            <a:r>
              <a:rPr lang="ru-RU" sz="2200" b="1" dirty="0" smtClean="0">
                <a:solidFill>
                  <a:srgbClr val="C00000"/>
                </a:solidFill>
              </a:rPr>
              <a:t> Союзу з </a:t>
            </a:r>
            <a:r>
              <a:rPr lang="ru-RU" sz="2200" b="1" dirty="0" err="1" smtClean="0">
                <a:solidFill>
                  <a:srgbClr val="C00000"/>
                </a:solidFill>
              </a:rPr>
              <a:t>охорони</a:t>
            </a:r>
            <a:r>
              <a:rPr lang="ru-RU" sz="2200" b="1" dirty="0" smtClean="0">
                <a:solidFill>
                  <a:srgbClr val="C00000"/>
                </a:solidFill>
              </a:rPr>
              <a:t> </a:t>
            </a:r>
            <a:r>
              <a:rPr lang="ru-RU" sz="2200" b="1" dirty="0" err="1" smtClean="0">
                <a:solidFill>
                  <a:srgbClr val="C00000"/>
                </a:solidFill>
              </a:rPr>
              <a:t>навколишнього</a:t>
            </a:r>
            <a:r>
              <a:rPr lang="ru-RU" sz="2200" b="1" dirty="0" smtClean="0">
                <a:solidFill>
                  <a:srgbClr val="C00000"/>
                </a:solidFill>
              </a:rPr>
              <a:t> </a:t>
            </a:r>
            <a:r>
              <a:rPr lang="ru-RU" sz="2200" b="1" dirty="0" err="1" smtClean="0">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buFont typeface="Wingdings" panose="05000000000000000000" pitchFamily="2" charset="2"/>
              <a:buChar char="Ø"/>
            </a:pPr>
            <a:r>
              <a:rPr lang="ru-RU" sz="1800" b="1" dirty="0" err="1" smtClean="0"/>
              <a:t>Шоста</a:t>
            </a:r>
            <a:r>
              <a:rPr lang="ru-RU" sz="1800" b="1" dirty="0" smtClean="0"/>
              <a:t> ПДОНС </a:t>
            </a:r>
            <a:r>
              <a:rPr lang="ru-RU" sz="1800" b="1" dirty="0" err="1" smtClean="0"/>
              <a:t>забезпечила</a:t>
            </a:r>
            <a:r>
              <a:rPr lang="ru-RU" sz="1800" b="1" dirty="0" smtClean="0"/>
              <a:t> </a:t>
            </a:r>
            <a:r>
              <a:rPr lang="ru-RU" sz="1800" b="1" dirty="0" err="1"/>
              <a:t>переваги</a:t>
            </a:r>
            <a:r>
              <a:rPr lang="ru-RU" sz="1800" b="1" dirty="0"/>
              <a:t> для </a:t>
            </a:r>
            <a:r>
              <a:rPr lang="ru-RU" sz="1800" b="1" dirty="0" err="1"/>
              <a:t>навколишнього</a:t>
            </a:r>
            <a:r>
              <a:rPr lang="ru-RU" sz="1800" b="1" dirty="0"/>
              <a:t> </a:t>
            </a:r>
            <a:r>
              <a:rPr lang="ru-RU" sz="1800" b="1" dirty="0" err="1"/>
              <a:t>середовища</a:t>
            </a:r>
            <a:r>
              <a:rPr lang="ru-RU" sz="1800" b="1" dirty="0"/>
              <a:t> і </a:t>
            </a:r>
            <a:r>
              <a:rPr lang="ru-RU" sz="1800" b="1" dirty="0" err="1"/>
              <a:t>визначила</a:t>
            </a:r>
            <a:r>
              <a:rPr lang="ru-RU" sz="1800" b="1" dirty="0"/>
              <a:t> </a:t>
            </a:r>
            <a:r>
              <a:rPr lang="ru-RU" sz="1800" b="1" dirty="0" err="1"/>
              <a:t>всеосяжний</a:t>
            </a:r>
            <a:r>
              <a:rPr lang="ru-RU" sz="1800" b="1" dirty="0"/>
              <a:t> </a:t>
            </a:r>
            <a:r>
              <a:rPr lang="ru-RU" sz="1800" b="1" dirty="0" err="1"/>
              <a:t>стратегічний</a:t>
            </a:r>
            <a:r>
              <a:rPr lang="ru-RU" sz="1800" b="1" dirty="0"/>
              <a:t> </a:t>
            </a:r>
            <a:r>
              <a:rPr lang="ru-RU" sz="1800" b="1" dirty="0" err="1"/>
              <a:t>напрямок</a:t>
            </a:r>
            <a:r>
              <a:rPr lang="ru-RU" sz="1800" b="1" dirty="0"/>
              <a:t> </a:t>
            </a:r>
            <a:r>
              <a:rPr lang="ru-RU" sz="1800" b="1" dirty="0" err="1"/>
              <a:t>екологічної</a:t>
            </a:r>
            <a:r>
              <a:rPr lang="ru-RU" sz="1800" b="1" dirty="0"/>
              <a:t> </a:t>
            </a:r>
            <a:r>
              <a:rPr lang="ru-RU" sz="1800" b="1" dirty="0" err="1"/>
              <a:t>політики</a:t>
            </a:r>
            <a:r>
              <a:rPr lang="ru-RU" sz="1800" b="1" dirty="0"/>
              <a:t>. </a:t>
            </a:r>
            <a:endParaRPr lang="ru-RU" sz="1800" b="1" dirty="0" smtClean="0"/>
          </a:p>
          <a:p>
            <a:pPr marL="82296" indent="0" algn="just">
              <a:buNone/>
            </a:pPr>
            <a:endParaRPr lang="ru-RU" sz="1800" b="1" dirty="0" smtClean="0"/>
          </a:p>
          <a:p>
            <a:pPr algn="just">
              <a:buFont typeface="Wingdings" panose="05000000000000000000" pitchFamily="2" charset="2"/>
              <a:buChar char="Ø"/>
            </a:pPr>
            <a:r>
              <a:rPr lang="ru-RU" sz="1800" b="1" dirty="0" smtClean="0"/>
              <a:t>Попри </a:t>
            </a:r>
            <a:r>
              <a:rPr lang="ru-RU" sz="1800" b="1" dirty="0" err="1"/>
              <a:t>ці</a:t>
            </a:r>
            <a:r>
              <a:rPr lang="ru-RU" sz="1800" b="1" dirty="0"/>
              <a:t> </a:t>
            </a:r>
            <a:r>
              <a:rPr lang="ru-RU" sz="1800" b="1" dirty="0" err="1"/>
              <a:t>досягнення</a:t>
            </a:r>
            <a:r>
              <a:rPr lang="ru-RU" sz="1800" b="1" dirty="0"/>
              <a:t>, все </a:t>
            </a:r>
            <a:r>
              <a:rPr lang="ru-RU" sz="1800" b="1" dirty="0" err="1"/>
              <a:t>ще</a:t>
            </a:r>
            <a:r>
              <a:rPr lang="ru-RU" sz="1800" b="1" dirty="0"/>
              <a:t> </a:t>
            </a:r>
            <a:r>
              <a:rPr lang="ru-RU" sz="1800" b="1" dirty="0" err="1"/>
              <a:t>мають</a:t>
            </a:r>
            <a:r>
              <a:rPr lang="ru-RU" sz="1800" b="1" dirty="0"/>
              <a:t> </a:t>
            </a:r>
            <a:r>
              <a:rPr lang="ru-RU" sz="1800" b="1" dirty="0" err="1"/>
              <a:t>місце</a:t>
            </a:r>
            <a:r>
              <a:rPr lang="ru-RU" sz="1800" b="1" dirty="0"/>
              <a:t> </a:t>
            </a:r>
            <a:r>
              <a:rPr lang="ru-RU" sz="1800" b="1" dirty="0" err="1"/>
              <a:t>несталі</a:t>
            </a:r>
            <a:r>
              <a:rPr lang="ru-RU" sz="1800" b="1" dirty="0"/>
              <a:t> </a:t>
            </a:r>
            <a:r>
              <a:rPr lang="ru-RU" sz="1800" b="1" dirty="0" err="1"/>
              <a:t>тенденції</a:t>
            </a:r>
            <a:r>
              <a:rPr lang="ru-RU" sz="1800" b="1" dirty="0"/>
              <a:t> у </a:t>
            </a:r>
            <a:r>
              <a:rPr lang="ru-RU" sz="1800" b="1" dirty="0" err="1">
                <a:solidFill>
                  <a:srgbClr val="FF0000"/>
                </a:solidFill>
              </a:rPr>
              <a:t>чотирьох</a:t>
            </a:r>
            <a:r>
              <a:rPr lang="ru-RU" sz="1800" b="1" dirty="0">
                <a:solidFill>
                  <a:srgbClr val="FF0000"/>
                </a:solidFill>
              </a:rPr>
              <a:t> </a:t>
            </a:r>
            <a:r>
              <a:rPr lang="ru-RU" sz="1800" b="1" dirty="0" err="1">
                <a:solidFill>
                  <a:srgbClr val="FF0000"/>
                </a:solidFill>
              </a:rPr>
              <a:t>пріоритетних</a:t>
            </a:r>
            <a:r>
              <a:rPr lang="ru-RU" sz="1800" b="1" dirty="0">
                <a:solidFill>
                  <a:srgbClr val="FF0000"/>
                </a:solidFill>
              </a:rPr>
              <a:t> </a:t>
            </a:r>
            <a:r>
              <a:rPr lang="ru-RU" sz="1800" b="1" dirty="0" smtClean="0">
                <a:solidFill>
                  <a:srgbClr val="FF0000"/>
                </a:solidFill>
              </a:rPr>
              <a:t>сферах:</a:t>
            </a:r>
          </a:p>
          <a:p>
            <a:pPr marL="987425" indent="-361950" algn="just">
              <a:buFontTx/>
              <a:buChar char="-"/>
            </a:pPr>
            <a:r>
              <a:rPr lang="ru-RU" sz="1800" b="1" dirty="0" err="1" smtClean="0">
                <a:solidFill>
                  <a:srgbClr val="00B0F0"/>
                </a:solidFill>
              </a:rPr>
              <a:t>зміна</a:t>
            </a:r>
            <a:r>
              <a:rPr lang="ru-RU" sz="1800" b="1" dirty="0" smtClean="0">
                <a:solidFill>
                  <a:srgbClr val="00B0F0"/>
                </a:solidFill>
              </a:rPr>
              <a:t> </a:t>
            </a:r>
            <a:r>
              <a:rPr lang="ru-RU" sz="1800" b="1" dirty="0" err="1">
                <a:solidFill>
                  <a:srgbClr val="00B0F0"/>
                </a:solidFill>
              </a:rPr>
              <a:t>клімату</a:t>
            </a:r>
            <a:r>
              <a:rPr lang="ru-RU" sz="1800" b="1" dirty="0">
                <a:solidFill>
                  <a:srgbClr val="00B0F0"/>
                </a:solidFill>
              </a:rPr>
              <a:t>; </a:t>
            </a:r>
            <a:endParaRPr lang="ru-RU" sz="1800" b="1" dirty="0" smtClean="0">
              <a:solidFill>
                <a:srgbClr val="00B0F0"/>
              </a:solidFill>
            </a:endParaRPr>
          </a:p>
          <a:p>
            <a:pPr marL="987425" indent="-361950" algn="just">
              <a:buFontTx/>
              <a:buChar char="-"/>
            </a:pPr>
            <a:r>
              <a:rPr lang="ru-RU" sz="1800" b="1" dirty="0" smtClean="0">
                <a:solidFill>
                  <a:srgbClr val="0070C0"/>
                </a:solidFill>
              </a:rPr>
              <a:t>природа </a:t>
            </a:r>
            <a:r>
              <a:rPr lang="ru-RU" sz="1800" b="1" dirty="0">
                <a:solidFill>
                  <a:srgbClr val="0070C0"/>
                </a:solidFill>
              </a:rPr>
              <a:t>і </a:t>
            </a:r>
            <a:r>
              <a:rPr lang="ru-RU" sz="1800" b="1" dirty="0" err="1">
                <a:solidFill>
                  <a:srgbClr val="0070C0"/>
                </a:solidFill>
              </a:rPr>
              <a:t>біологічне</a:t>
            </a:r>
            <a:r>
              <a:rPr lang="ru-RU" sz="1800" b="1" dirty="0">
                <a:solidFill>
                  <a:srgbClr val="0070C0"/>
                </a:solidFill>
              </a:rPr>
              <a:t> </a:t>
            </a:r>
            <a:r>
              <a:rPr lang="ru-RU" sz="1800" b="1" dirty="0" err="1">
                <a:solidFill>
                  <a:srgbClr val="0070C0"/>
                </a:solidFill>
              </a:rPr>
              <a:t>різноманіття</a:t>
            </a:r>
            <a:r>
              <a:rPr lang="ru-RU" sz="1800" b="1" dirty="0">
                <a:solidFill>
                  <a:srgbClr val="0070C0"/>
                </a:solidFill>
              </a:rPr>
              <a:t>; </a:t>
            </a:r>
            <a:endParaRPr lang="ru-RU" sz="1800" b="1" dirty="0" smtClean="0"/>
          </a:p>
          <a:p>
            <a:pPr marL="987425" indent="-361950" algn="just">
              <a:buFontTx/>
              <a:buChar char="-"/>
            </a:pPr>
            <a:r>
              <a:rPr lang="ru-RU" sz="1800" b="1" dirty="0" err="1" smtClean="0">
                <a:solidFill>
                  <a:srgbClr val="00B050"/>
                </a:solidFill>
              </a:rPr>
              <a:t>навколишнє</a:t>
            </a:r>
            <a:r>
              <a:rPr lang="ru-RU" sz="1800" b="1" dirty="0" smtClean="0">
                <a:solidFill>
                  <a:srgbClr val="00B050"/>
                </a:solidFill>
              </a:rPr>
              <a:t> </a:t>
            </a:r>
            <a:r>
              <a:rPr lang="ru-RU" sz="1800" b="1" dirty="0" err="1">
                <a:solidFill>
                  <a:srgbClr val="00B050"/>
                </a:solidFill>
              </a:rPr>
              <a:t>середовище</a:t>
            </a:r>
            <a:r>
              <a:rPr lang="ru-RU" sz="1800" b="1" dirty="0">
                <a:solidFill>
                  <a:srgbClr val="00B050"/>
                </a:solidFill>
              </a:rPr>
              <a:t>, </a:t>
            </a:r>
            <a:r>
              <a:rPr lang="ru-RU" sz="1800" b="1" dirty="0" err="1">
                <a:solidFill>
                  <a:srgbClr val="00B050"/>
                </a:solidFill>
              </a:rPr>
              <a:t>здоров’я</a:t>
            </a:r>
            <a:r>
              <a:rPr lang="ru-RU" sz="1800" b="1" dirty="0">
                <a:solidFill>
                  <a:srgbClr val="00B050"/>
                </a:solidFill>
              </a:rPr>
              <a:t> та </a:t>
            </a:r>
            <a:r>
              <a:rPr lang="ru-RU" sz="1800" b="1" dirty="0" err="1">
                <a:solidFill>
                  <a:srgbClr val="00B050"/>
                </a:solidFill>
              </a:rPr>
              <a:t>якість</a:t>
            </a:r>
            <a:r>
              <a:rPr lang="ru-RU" sz="1800" b="1" dirty="0">
                <a:solidFill>
                  <a:srgbClr val="00B050"/>
                </a:solidFill>
              </a:rPr>
              <a:t> </a:t>
            </a:r>
            <a:r>
              <a:rPr lang="ru-RU" sz="1800" b="1" dirty="0" err="1">
                <a:solidFill>
                  <a:srgbClr val="00B050"/>
                </a:solidFill>
              </a:rPr>
              <a:t>життя</a:t>
            </a:r>
            <a:r>
              <a:rPr lang="ru-RU" sz="1800" b="1" dirty="0">
                <a:solidFill>
                  <a:srgbClr val="00B050"/>
                </a:solidFill>
              </a:rPr>
              <a:t>; </a:t>
            </a:r>
            <a:endParaRPr lang="ru-RU" sz="1800" b="1" dirty="0" smtClean="0">
              <a:solidFill>
                <a:srgbClr val="00B050"/>
              </a:solidFill>
            </a:endParaRPr>
          </a:p>
          <a:p>
            <a:pPr marL="987425" indent="-361950" algn="just">
              <a:buFontTx/>
              <a:buChar char="-"/>
            </a:pPr>
            <a:r>
              <a:rPr lang="ru-RU" sz="1800" b="1" dirty="0" err="1" smtClean="0">
                <a:solidFill>
                  <a:schemeClr val="accent2">
                    <a:lumMod val="50000"/>
                  </a:schemeClr>
                </a:solidFill>
              </a:rPr>
              <a:t>природні</a:t>
            </a:r>
            <a:r>
              <a:rPr lang="ru-RU" sz="1800" b="1" dirty="0" smtClean="0">
                <a:solidFill>
                  <a:schemeClr val="accent2">
                    <a:lumMod val="50000"/>
                  </a:schemeClr>
                </a:solidFill>
              </a:rPr>
              <a:t> </a:t>
            </a:r>
            <a:r>
              <a:rPr lang="ru-RU" sz="1800" b="1" dirty="0" err="1">
                <a:solidFill>
                  <a:schemeClr val="accent2">
                    <a:lumMod val="50000"/>
                  </a:schemeClr>
                </a:solidFill>
              </a:rPr>
              <a:t>ресурси</a:t>
            </a:r>
            <a:r>
              <a:rPr lang="ru-RU" sz="1800" b="1" dirty="0">
                <a:solidFill>
                  <a:schemeClr val="accent2">
                    <a:lumMod val="50000"/>
                  </a:schemeClr>
                </a:solidFill>
              </a:rPr>
              <a:t> та </a:t>
            </a:r>
            <a:r>
              <a:rPr lang="ru-RU" sz="1800" b="1" dirty="0" err="1">
                <a:solidFill>
                  <a:schemeClr val="accent2">
                    <a:lumMod val="50000"/>
                  </a:schemeClr>
                </a:solidFill>
              </a:rPr>
              <a:t>відходи</a:t>
            </a:r>
            <a:r>
              <a:rPr lang="ru-RU" sz="1800" b="1" dirty="0"/>
              <a:t>.</a:t>
            </a:r>
            <a:endParaRPr lang="uk-UA" sz="1800" b="1" dirty="0"/>
          </a:p>
        </p:txBody>
      </p:sp>
    </p:spTree>
    <p:extLst>
      <p:ext uri="{BB962C8B-B14F-4D97-AF65-F5344CB8AC3E}">
        <p14:creationId xmlns:p14="http://schemas.microsoft.com/office/powerpoint/2010/main" val="18144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rmAutofit/>
          </a:bodyPr>
          <a:lstStyle/>
          <a:p>
            <a:pPr algn="ctr"/>
            <a:r>
              <a:rPr lang="ru-RU" sz="2200" b="1" dirty="0" smtClean="0">
                <a:solidFill>
                  <a:srgbClr val="C00000"/>
                </a:solidFill>
              </a:rPr>
              <a:t>Сьома </a:t>
            </a:r>
            <a:r>
              <a:rPr lang="ru-RU" sz="2200" b="1" dirty="0" err="1" smtClean="0">
                <a:solidFill>
                  <a:srgbClr val="C00000"/>
                </a:solidFill>
              </a:rPr>
              <a:t>програма</a:t>
            </a:r>
            <a:r>
              <a:rPr lang="ru-RU" sz="2200" b="1" dirty="0" smtClean="0">
                <a:solidFill>
                  <a:srgbClr val="C00000"/>
                </a:solidFill>
              </a:rPr>
              <a:t> </a:t>
            </a:r>
            <a:r>
              <a:rPr lang="ru-RU" sz="2200" b="1" dirty="0" err="1">
                <a:solidFill>
                  <a:srgbClr val="C00000"/>
                </a:solidFill>
              </a:rPr>
              <a:t>дій</a:t>
            </a:r>
            <a:r>
              <a:rPr lang="ru-RU" sz="2200" b="1" dirty="0">
                <a:solidFill>
                  <a:srgbClr val="C00000"/>
                </a:solidFill>
              </a:rPr>
              <a:t> </a:t>
            </a:r>
            <a:r>
              <a:rPr lang="ru-RU" sz="2200" b="1" dirty="0" err="1" smtClean="0">
                <a:solidFill>
                  <a:srgbClr val="C00000"/>
                </a:solidFill>
              </a:rPr>
              <a:t>Європейського</a:t>
            </a:r>
            <a:r>
              <a:rPr lang="ru-RU" sz="2200" b="1" dirty="0" smtClean="0">
                <a:solidFill>
                  <a:srgbClr val="C00000"/>
                </a:solidFill>
              </a:rPr>
              <a:t> Союзу </a:t>
            </a:r>
            <a:r>
              <a:rPr lang="ru-RU" sz="2200" b="1" dirty="0">
                <a:solidFill>
                  <a:srgbClr val="C00000"/>
                </a:solidFill>
              </a:rPr>
              <a:t>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smtClean="0">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buFont typeface="Wingdings" panose="05000000000000000000" pitchFamily="2" charset="2"/>
              <a:buChar char="Ø"/>
            </a:pPr>
            <a:endParaRPr lang="ru-RU" sz="1800" b="1" dirty="0" smtClean="0"/>
          </a:p>
          <a:p>
            <a:pPr algn="just">
              <a:buFont typeface="Wingdings" panose="05000000000000000000" pitchFamily="2" charset="2"/>
              <a:buChar char="Ø"/>
            </a:pPr>
            <a:r>
              <a:rPr lang="ru-RU" sz="1800" b="1" dirty="0" err="1" smtClean="0"/>
              <a:t>Стимулювання</a:t>
            </a:r>
            <a:r>
              <a:rPr lang="ru-RU" sz="1800" b="1" dirty="0" smtClean="0"/>
              <a:t> переходу </a:t>
            </a:r>
            <a:r>
              <a:rPr lang="ru-RU" sz="1800" b="1" dirty="0"/>
              <a:t>до </a:t>
            </a:r>
            <a:r>
              <a:rPr lang="ru-RU" sz="1800" b="1" dirty="0">
                <a:solidFill>
                  <a:srgbClr val="00B050"/>
                </a:solidFill>
              </a:rPr>
              <a:t>«</a:t>
            </a:r>
            <a:r>
              <a:rPr lang="ru-RU" sz="1800" b="1" dirty="0" err="1">
                <a:solidFill>
                  <a:srgbClr val="00B050"/>
                </a:solidFill>
              </a:rPr>
              <a:t>зеленої</a:t>
            </a:r>
            <a:r>
              <a:rPr lang="ru-RU" sz="1800" b="1" dirty="0">
                <a:solidFill>
                  <a:srgbClr val="00B050"/>
                </a:solidFill>
              </a:rPr>
              <a:t>» </a:t>
            </a:r>
            <a:r>
              <a:rPr lang="ru-RU" sz="1800" b="1" dirty="0" err="1">
                <a:solidFill>
                  <a:srgbClr val="00B050"/>
                </a:solidFill>
              </a:rPr>
              <a:t>економіки</a:t>
            </a:r>
            <a:r>
              <a:rPr lang="ru-RU" sz="1800" b="1" dirty="0">
                <a:solidFill>
                  <a:srgbClr val="00B050"/>
                </a:solidFill>
              </a:rPr>
              <a:t> </a:t>
            </a:r>
            <a:r>
              <a:rPr lang="ru-RU" sz="1800" b="1" dirty="0"/>
              <a:t>та </a:t>
            </a:r>
            <a:r>
              <a:rPr lang="ru-RU" sz="1800" b="1" dirty="0" err="1" smtClean="0"/>
              <a:t>прагнення</a:t>
            </a:r>
            <a:r>
              <a:rPr lang="ru-RU" sz="1800" b="1" dirty="0" smtClean="0"/>
              <a:t> </a:t>
            </a:r>
            <a:r>
              <a:rPr lang="ru-RU" sz="1800" b="1" dirty="0"/>
              <a:t>до абсолютного </a:t>
            </a:r>
            <a:r>
              <a:rPr lang="ru-RU" sz="1800" b="1" dirty="0" err="1"/>
              <a:t>відділення</a:t>
            </a:r>
            <a:r>
              <a:rPr lang="ru-RU" sz="1800" b="1" dirty="0"/>
              <a:t> </a:t>
            </a:r>
            <a:r>
              <a:rPr lang="ru-RU" sz="1800" b="1" dirty="0" err="1"/>
              <a:t>економічного</a:t>
            </a:r>
            <a:r>
              <a:rPr lang="ru-RU" sz="1800" b="1" dirty="0"/>
              <a:t> </a:t>
            </a:r>
            <a:r>
              <a:rPr lang="ru-RU" sz="1800" b="1" dirty="0" err="1"/>
              <a:t>зростання</a:t>
            </a:r>
            <a:r>
              <a:rPr lang="ru-RU" sz="1800" b="1" dirty="0"/>
              <a:t> </a:t>
            </a:r>
            <a:r>
              <a:rPr lang="ru-RU" sz="1800" b="1" dirty="0" err="1"/>
              <a:t>від</a:t>
            </a:r>
            <a:r>
              <a:rPr lang="ru-RU" sz="1800" b="1" dirty="0"/>
              <a:t> </a:t>
            </a:r>
            <a:r>
              <a:rPr lang="ru-RU" sz="1800" b="1" dirty="0" err="1"/>
              <a:t>погіршення</a:t>
            </a:r>
            <a:r>
              <a:rPr lang="ru-RU" sz="1800" b="1" dirty="0"/>
              <a:t> стану </a:t>
            </a:r>
            <a:r>
              <a:rPr lang="ru-RU" sz="1800" b="1" dirty="0" err="1"/>
              <a:t>навколишнього</a:t>
            </a:r>
            <a:r>
              <a:rPr lang="ru-RU" sz="1800" b="1" dirty="0"/>
              <a:t> </a:t>
            </a:r>
            <a:r>
              <a:rPr lang="ru-RU" sz="1800" b="1" dirty="0" err="1"/>
              <a:t>середовища</a:t>
            </a:r>
            <a:r>
              <a:rPr lang="ru-RU" sz="1800" b="1" dirty="0"/>
              <a:t> . </a:t>
            </a:r>
          </a:p>
          <a:p>
            <a:pPr algn="just">
              <a:buFont typeface="Wingdings" panose="05000000000000000000" pitchFamily="2" charset="2"/>
              <a:buChar char="Ø"/>
            </a:pPr>
            <a:endParaRPr lang="ru-RU" sz="1800" b="1" dirty="0" smtClean="0"/>
          </a:p>
          <a:p>
            <a:pPr algn="just">
              <a:buFont typeface="Wingdings" panose="05000000000000000000" pitchFamily="2" charset="2"/>
              <a:buChar char="Ø"/>
            </a:pPr>
            <a:r>
              <a:rPr lang="ru-RU" sz="1800" b="1" dirty="0" err="1" smtClean="0"/>
              <a:t>Формалізована</a:t>
            </a:r>
            <a:r>
              <a:rPr lang="ru-RU" sz="1800" b="1" dirty="0" smtClean="0"/>
              <a:t> мета - у </a:t>
            </a:r>
            <a:r>
              <a:rPr lang="ru-RU" sz="1800" b="1" dirty="0" err="1"/>
              <a:t>контексті</a:t>
            </a:r>
            <a:r>
              <a:rPr lang="ru-RU" sz="1800" b="1" dirty="0"/>
              <a:t> </a:t>
            </a:r>
            <a:r>
              <a:rPr lang="ru-RU" sz="1800" b="1" dirty="0" err="1"/>
              <a:t>сталого</a:t>
            </a:r>
            <a:r>
              <a:rPr lang="ru-RU" sz="1800" b="1" dirty="0"/>
              <a:t> </a:t>
            </a:r>
            <a:r>
              <a:rPr lang="ru-RU" sz="1800" b="1" dirty="0" err="1"/>
              <a:t>розвитку</a:t>
            </a:r>
            <a:r>
              <a:rPr lang="ru-RU" sz="1800" b="1" dirty="0"/>
              <a:t> </a:t>
            </a:r>
            <a:r>
              <a:rPr lang="ru-RU" sz="1800" b="1" dirty="0" err="1"/>
              <a:t>прагнути</a:t>
            </a:r>
            <a:r>
              <a:rPr lang="ru-RU" sz="1800" b="1" dirty="0"/>
              <a:t> </a:t>
            </a:r>
            <a:r>
              <a:rPr lang="ru-RU" sz="1800" b="1" dirty="0" err="1"/>
              <a:t>побудувати</a:t>
            </a:r>
            <a:r>
              <a:rPr lang="ru-RU" sz="1800" b="1" dirty="0"/>
              <a:t> </a:t>
            </a:r>
            <a:r>
              <a:rPr lang="ru-RU" sz="1800" b="1" dirty="0" err="1"/>
              <a:t>такий</a:t>
            </a:r>
            <a:r>
              <a:rPr lang="ru-RU" sz="1800" b="1" dirty="0"/>
              <a:t> </a:t>
            </a:r>
            <a:r>
              <a:rPr lang="ru-RU" sz="1800" b="1" dirty="0" err="1"/>
              <a:t>світ</a:t>
            </a:r>
            <a:r>
              <a:rPr lang="ru-RU" sz="1800" b="1" dirty="0"/>
              <a:t>, де не буде </a:t>
            </a:r>
            <a:r>
              <a:rPr lang="ru-RU" sz="1800" b="1" dirty="0" err="1">
                <a:solidFill>
                  <a:srgbClr val="00B050"/>
                </a:solidFill>
              </a:rPr>
              <a:t>деградації</a:t>
            </a:r>
            <a:r>
              <a:rPr lang="ru-RU" sz="1800" b="1" dirty="0">
                <a:solidFill>
                  <a:srgbClr val="00B050"/>
                </a:solidFill>
              </a:rPr>
              <a:t> земель </a:t>
            </a:r>
            <a:r>
              <a:rPr lang="ru-RU" sz="1800" b="1" dirty="0"/>
              <a:t>. </a:t>
            </a:r>
          </a:p>
        </p:txBody>
      </p:sp>
    </p:spTree>
    <p:extLst>
      <p:ext uri="{BB962C8B-B14F-4D97-AF65-F5344CB8AC3E}">
        <p14:creationId xmlns:p14="http://schemas.microsoft.com/office/powerpoint/2010/main" val="4196446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rmAutofit/>
          </a:bodyPr>
          <a:lstStyle/>
          <a:p>
            <a:pPr algn="ctr"/>
            <a:r>
              <a:rPr lang="ru-RU" sz="2200" b="1" dirty="0" smtClean="0">
                <a:solidFill>
                  <a:srgbClr val="C00000"/>
                </a:solidFill>
              </a:rPr>
              <a:t>Сьома </a:t>
            </a:r>
            <a:r>
              <a:rPr lang="ru-RU" sz="2200" b="1" dirty="0" err="1" smtClean="0">
                <a:solidFill>
                  <a:srgbClr val="C00000"/>
                </a:solidFill>
              </a:rPr>
              <a:t>програма</a:t>
            </a:r>
            <a:r>
              <a:rPr lang="ru-RU" sz="2200" b="1" dirty="0" smtClean="0">
                <a:solidFill>
                  <a:srgbClr val="C00000"/>
                </a:solidFill>
              </a:rPr>
              <a:t> </a:t>
            </a:r>
            <a:r>
              <a:rPr lang="ru-RU" sz="2200" b="1" dirty="0" err="1">
                <a:solidFill>
                  <a:srgbClr val="C00000"/>
                </a:solidFill>
              </a:rPr>
              <a:t>дій</a:t>
            </a:r>
            <a:r>
              <a:rPr lang="ru-RU" sz="2200" b="1" dirty="0">
                <a:solidFill>
                  <a:srgbClr val="C00000"/>
                </a:solidFill>
              </a:rPr>
              <a:t> </a:t>
            </a:r>
            <a:r>
              <a:rPr lang="ru-RU" sz="2200" b="1" dirty="0" err="1" smtClean="0">
                <a:solidFill>
                  <a:srgbClr val="C00000"/>
                </a:solidFill>
              </a:rPr>
              <a:t>Європейського</a:t>
            </a:r>
            <a:r>
              <a:rPr lang="ru-RU" sz="2200" b="1" dirty="0" smtClean="0">
                <a:solidFill>
                  <a:srgbClr val="C00000"/>
                </a:solidFill>
              </a:rPr>
              <a:t> Союзу </a:t>
            </a:r>
            <a:r>
              <a:rPr lang="ru-RU" sz="2200" b="1" dirty="0">
                <a:solidFill>
                  <a:srgbClr val="C00000"/>
                </a:solidFill>
              </a:rPr>
              <a:t>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smtClean="0">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spcAft>
                <a:spcPts val="600"/>
              </a:spcAft>
              <a:buFont typeface="Wingdings" panose="05000000000000000000" pitchFamily="2" charset="2"/>
              <a:buChar char="Ø"/>
            </a:pPr>
            <a:r>
              <a:rPr lang="ru-RU" sz="1800" b="1" dirty="0" err="1">
                <a:solidFill>
                  <a:srgbClr val="00B050"/>
                </a:solidFill>
              </a:rPr>
              <a:t>Повна</a:t>
            </a:r>
            <a:r>
              <a:rPr lang="ru-RU" sz="1800" b="1" dirty="0">
                <a:solidFill>
                  <a:srgbClr val="00B050"/>
                </a:solidFill>
              </a:rPr>
              <a:t> і </a:t>
            </a:r>
            <a:r>
              <a:rPr lang="ru-RU" sz="1800" b="1" dirty="0" err="1">
                <a:solidFill>
                  <a:srgbClr val="00B050"/>
                </a:solidFill>
              </a:rPr>
              <a:t>одноманітна</a:t>
            </a:r>
            <a:r>
              <a:rPr lang="ru-RU" sz="1800" b="1" dirty="0">
                <a:solidFill>
                  <a:srgbClr val="00B050"/>
                </a:solidFill>
              </a:rPr>
              <a:t> </a:t>
            </a:r>
            <a:r>
              <a:rPr lang="ru-RU" sz="1800" b="1" dirty="0" err="1">
                <a:solidFill>
                  <a:srgbClr val="00B050"/>
                </a:solidFill>
              </a:rPr>
              <a:t>імплементація</a:t>
            </a:r>
            <a:r>
              <a:rPr lang="ru-RU" sz="1800" b="1" dirty="0">
                <a:solidFill>
                  <a:srgbClr val="00B050"/>
                </a:solidFill>
              </a:rPr>
              <a:t> </a:t>
            </a:r>
            <a:r>
              <a:rPr lang="ru-RU" sz="1800" b="1" dirty="0" err="1">
                <a:solidFill>
                  <a:srgbClr val="00B050"/>
                </a:solidFill>
              </a:rPr>
              <a:t>законодавчої</a:t>
            </a:r>
            <a:r>
              <a:rPr lang="ru-RU" sz="1800" b="1" dirty="0">
                <a:solidFill>
                  <a:srgbClr val="00B050"/>
                </a:solidFill>
              </a:rPr>
              <a:t> </a:t>
            </a:r>
            <a:r>
              <a:rPr lang="ru-RU" sz="1800" b="1" dirty="0" err="1">
                <a:solidFill>
                  <a:srgbClr val="00B050"/>
                </a:solidFill>
              </a:rPr>
              <a:t>бази</a:t>
            </a:r>
            <a:r>
              <a:rPr lang="ru-RU" sz="1800" b="1" dirty="0">
                <a:solidFill>
                  <a:srgbClr val="00B050"/>
                </a:solidFill>
              </a:rPr>
              <a:t> </a:t>
            </a:r>
            <a:r>
              <a:rPr lang="ru-RU" sz="1800" b="1" dirty="0" err="1">
                <a:solidFill>
                  <a:srgbClr val="00B050"/>
                </a:solidFill>
              </a:rPr>
              <a:t>щодо</a:t>
            </a:r>
            <a:r>
              <a:rPr lang="ru-RU" sz="1800" b="1" dirty="0">
                <a:solidFill>
                  <a:srgbClr val="00B050"/>
                </a:solidFill>
              </a:rPr>
              <a:t> </a:t>
            </a:r>
            <a:r>
              <a:rPr lang="ru-RU" sz="1800" b="1" dirty="0" err="1">
                <a:solidFill>
                  <a:srgbClr val="00B050"/>
                </a:solidFill>
              </a:rPr>
              <a:t>навколишнього</a:t>
            </a:r>
            <a:r>
              <a:rPr lang="ru-RU" sz="1800" b="1" dirty="0">
                <a:solidFill>
                  <a:srgbClr val="00B050"/>
                </a:solidFill>
              </a:rPr>
              <a:t> </a:t>
            </a:r>
            <a:r>
              <a:rPr lang="ru-RU" sz="1800" b="1" dirty="0" err="1">
                <a:solidFill>
                  <a:srgbClr val="00B050"/>
                </a:solidFill>
              </a:rPr>
              <a:t>середовища</a:t>
            </a:r>
            <a:r>
              <a:rPr lang="ru-RU" sz="1800" b="1" dirty="0"/>
              <a:t> на </a:t>
            </a:r>
            <a:r>
              <a:rPr lang="ru-RU" sz="1800" b="1" dirty="0" err="1"/>
              <a:t>всьому</a:t>
            </a:r>
            <a:r>
              <a:rPr lang="ru-RU" sz="1800" b="1" dirty="0"/>
              <a:t> </a:t>
            </a:r>
            <a:r>
              <a:rPr lang="ru-RU" sz="1800" b="1" dirty="0" err="1"/>
              <a:t>просторі</a:t>
            </a:r>
            <a:r>
              <a:rPr lang="ru-RU" sz="1800" b="1" dirty="0"/>
              <a:t> Союзу є </a:t>
            </a:r>
            <a:r>
              <a:rPr lang="ru-RU" sz="1800" b="1" dirty="0" err="1"/>
              <a:t>раціональною</a:t>
            </a:r>
            <a:r>
              <a:rPr lang="ru-RU" sz="1800" b="1" dirty="0"/>
              <a:t> </a:t>
            </a:r>
            <a:r>
              <a:rPr lang="ru-RU" sz="1800" b="1" dirty="0" err="1"/>
              <a:t>інвестицією</a:t>
            </a:r>
            <a:r>
              <a:rPr lang="ru-RU" sz="1800" b="1" dirty="0"/>
              <a:t> в стан </a:t>
            </a:r>
            <a:r>
              <a:rPr lang="ru-RU" sz="1800" b="1" dirty="0" err="1"/>
              <a:t>навколишнього</a:t>
            </a:r>
            <a:r>
              <a:rPr lang="ru-RU" sz="1800" b="1" dirty="0"/>
              <a:t> </a:t>
            </a:r>
            <a:r>
              <a:rPr lang="ru-RU" sz="1800" b="1" dirty="0" err="1"/>
              <a:t>середовища</a:t>
            </a:r>
            <a:r>
              <a:rPr lang="ru-RU" sz="1800" b="1" dirty="0"/>
              <a:t> і </a:t>
            </a:r>
            <a:r>
              <a:rPr lang="ru-RU" sz="1800" b="1" dirty="0" err="1"/>
              <a:t>здоров’я</a:t>
            </a:r>
            <a:r>
              <a:rPr lang="ru-RU" sz="1800" b="1" dirty="0"/>
              <a:t> </a:t>
            </a:r>
            <a:r>
              <a:rPr lang="ru-RU" sz="1800" b="1" dirty="0" err="1"/>
              <a:t>населення</a:t>
            </a:r>
            <a:r>
              <a:rPr lang="ru-RU" sz="1800" b="1" dirty="0"/>
              <a:t>, а </a:t>
            </a:r>
            <a:r>
              <a:rPr lang="ru-RU" sz="1800" b="1" dirty="0" err="1"/>
              <a:t>також</a:t>
            </a:r>
            <a:r>
              <a:rPr lang="ru-RU" sz="1800" b="1" dirty="0"/>
              <a:t> в </a:t>
            </a:r>
            <a:r>
              <a:rPr lang="ru-RU" sz="1800" b="1" dirty="0" err="1"/>
              <a:t>економіку</a:t>
            </a:r>
            <a:r>
              <a:rPr lang="ru-RU" sz="1800" b="1" dirty="0"/>
              <a:t>. </a:t>
            </a:r>
          </a:p>
          <a:p>
            <a:pPr algn="just">
              <a:spcAft>
                <a:spcPts val="600"/>
              </a:spcAft>
              <a:buFont typeface="Wingdings" panose="05000000000000000000" pitchFamily="2" charset="2"/>
              <a:buChar char="Ø"/>
            </a:pPr>
            <a:r>
              <a:rPr lang="ru-RU" sz="1800" b="1" dirty="0" err="1" smtClean="0"/>
              <a:t>Екологічна</a:t>
            </a:r>
            <a:r>
              <a:rPr lang="ru-RU" sz="1800" b="1" dirty="0" smtClean="0"/>
              <a:t> </a:t>
            </a:r>
            <a:r>
              <a:rPr lang="ru-RU" sz="1800" b="1" dirty="0" err="1"/>
              <a:t>політика</a:t>
            </a:r>
            <a:r>
              <a:rPr lang="ru-RU" sz="1800" b="1" dirty="0"/>
              <a:t> Союзу </a:t>
            </a:r>
            <a:r>
              <a:rPr lang="ru-RU" sz="1800" b="1" dirty="0" err="1" smtClean="0"/>
              <a:t>має</a:t>
            </a:r>
            <a:r>
              <a:rPr lang="ru-RU" sz="1800" b="1" dirty="0" smtClean="0"/>
              <a:t> </a:t>
            </a:r>
            <a:r>
              <a:rPr lang="ru-RU" sz="1800" b="1" dirty="0" err="1">
                <a:solidFill>
                  <a:srgbClr val="00B050"/>
                </a:solidFill>
              </a:rPr>
              <a:t>ґрунтуватися</a:t>
            </a:r>
            <a:r>
              <a:rPr lang="ru-RU" sz="1800" b="1" dirty="0">
                <a:solidFill>
                  <a:srgbClr val="00B050"/>
                </a:solidFill>
              </a:rPr>
              <a:t> на </a:t>
            </a:r>
            <a:r>
              <a:rPr lang="ru-RU" sz="1800" b="1" dirty="0" err="1">
                <a:solidFill>
                  <a:srgbClr val="00B050"/>
                </a:solidFill>
              </a:rPr>
              <a:t>потужній</a:t>
            </a:r>
            <a:r>
              <a:rPr lang="ru-RU" sz="1800" b="1" dirty="0">
                <a:solidFill>
                  <a:srgbClr val="00B050"/>
                </a:solidFill>
              </a:rPr>
              <a:t> </a:t>
            </a:r>
            <a:r>
              <a:rPr lang="ru-RU" sz="1800" b="1" dirty="0" err="1">
                <a:solidFill>
                  <a:srgbClr val="00B050"/>
                </a:solidFill>
              </a:rPr>
              <a:t>базі</a:t>
            </a:r>
            <a:r>
              <a:rPr lang="ru-RU" sz="1800" b="1" dirty="0">
                <a:solidFill>
                  <a:srgbClr val="00B050"/>
                </a:solidFill>
              </a:rPr>
              <a:t> </a:t>
            </a:r>
            <a:r>
              <a:rPr lang="ru-RU" sz="1800" b="1" dirty="0" err="1" smtClean="0">
                <a:solidFill>
                  <a:srgbClr val="00B050"/>
                </a:solidFill>
              </a:rPr>
              <a:t>знань</a:t>
            </a:r>
            <a:r>
              <a:rPr lang="ru-RU" sz="1800" b="1" dirty="0" smtClean="0"/>
              <a:t>.</a:t>
            </a:r>
          </a:p>
          <a:p>
            <a:pPr algn="just">
              <a:spcAft>
                <a:spcPts val="600"/>
              </a:spcAft>
              <a:buFont typeface="Wingdings" panose="05000000000000000000" pitchFamily="2" charset="2"/>
              <a:buChar char="Ø"/>
            </a:pPr>
            <a:r>
              <a:rPr lang="ru-RU" sz="1800" b="1" dirty="0" smtClean="0"/>
              <a:t> </a:t>
            </a:r>
            <a:r>
              <a:rPr lang="ru-RU" sz="1800" b="1" dirty="0" err="1" smtClean="0"/>
              <a:t>Цілі</a:t>
            </a:r>
            <a:r>
              <a:rPr lang="ru-RU" sz="1800" b="1" dirty="0" smtClean="0"/>
              <a:t> </a:t>
            </a:r>
            <a:r>
              <a:rPr lang="ru-RU" sz="1800" b="1" dirty="0" err="1"/>
              <a:t>щодо</a:t>
            </a:r>
            <a:r>
              <a:rPr lang="ru-RU" sz="1800" b="1" dirty="0"/>
              <a:t> </a:t>
            </a:r>
            <a:r>
              <a:rPr lang="ru-RU" sz="1800" b="1" dirty="0" err="1"/>
              <a:t>навколишнього</a:t>
            </a:r>
            <a:r>
              <a:rPr lang="ru-RU" sz="1800" b="1" dirty="0"/>
              <a:t> </a:t>
            </a:r>
            <a:r>
              <a:rPr lang="ru-RU" sz="1800" b="1" dirty="0" err="1"/>
              <a:t>середовища</a:t>
            </a:r>
            <a:r>
              <a:rPr lang="ru-RU" sz="1800" b="1" dirty="0"/>
              <a:t> і </a:t>
            </a:r>
            <a:r>
              <a:rPr lang="ru-RU" sz="1800" b="1" dirty="0" err="1"/>
              <a:t>клімату</a:t>
            </a:r>
            <a:r>
              <a:rPr lang="ru-RU" sz="1800" b="1" dirty="0"/>
              <a:t> </a:t>
            </a:r>
            <a:r>
              <a:rPr lang="ru-RU" sz="1800" b="1" dirty="0" err="1"/>
              <a:t>слід</a:t>
            </a:r>
            <a:r>
              <a:rPr lang="ru-RU" sz="1800" b="1" dirty="0"/>
              <a:t> </a:t>
            </a:r>
            <a:r>
              <a:rPr lang="ru-RU" sz="1800" b="1" dirty="0" err="1"/>
              <a:t>підтримувати</a:t>
            </a:r>
            <a:r>
              <a:rPr lang="ru-RU" sz="1800" b="1" dirty="0"/>
              <a:t> </a:t>
            </a:r>
            <a:r>
              <a:rPr lang="ru-RU" sz="1800" b="1" dirty="0" err="1"/>
              <a:t>належними</a:t>
            </a:r>
            <a:r>
              <a:rPr lang="ru-RU" sz="1800" b="1" dirty="0"/>
              <a:t> </a:t>
            </a:r>
            <a:r>
              <a:rPr lang="ru-RU" sz="1800" b="1" dirty="0" err="1">
                <a:solidFill>
                  <a:srgbClr val="00B050"/>
                </a:solidFill>
              </a:rPr>
              <a:t>інвестиціями</a:t>
            </a:r>
            <a:r>
              <a:rPr lang="ru-RU" sz="1800" b="1" dirty="0"/>
              <a:t>, </a:t>
            </a:r>
            <a:r>
              <a:rPr lang="ru-RU" sz="1800" b="1" dirty="0" err="1"/>
              <a:t>причому</a:t>
            </a:r>
            <a:r>
              <a:rPr lang="ru-RU" sz="1800" b="1" dirty="0"/>
              <a:t> </a:t>
            </a:r>
            <a:r>
              <a:rPr lang="ru-RU" sz="1800" b="1" dirty="0" err="1"/>
              <a:t>кошти</a:t>
            </a:r>
            <a:r>
              <a:rPr lang="ru-RU" sz="1800" b="1" dirty="0"/>
              <a:t> </a:t>
            </a:r>
            <a:r>
              <a:rPr lang="ru-RU" sz="1800" b="1" dirty="0" err="1"/>
              <a:t>необхідно</a:t>
            </a:r>
            <a:r>
              <a:rPr lang="ru-RU" sz="1800" b="1" dirty="0"/>
              <a:t> </a:t>
            </a:r>
            <a:r>
              <a:rPr lang="ru-RU" sz="1800" b="1" dirty="0" err="1"/>
              <a:t>витрачати</a:t>
            </a:r>
            <a:r>
              <a:rPr lang="ru-RU" sz="1800" b="1" dirty="0"/>
              <a:t> </a:t>
            </a:r>
            <a:r>
              <a:rPr lang="ru-RU" sz="1800" b="1" dirty="0" err="1"/>
              <a:t>ефективніше</a:t>
            </a:r>
            <a:r>
              <a:rPr lang="ru-RU" sz="1800" b="1" dirty="0"/>
              <a:t>, </a:t>
            </a:r>
            <a:r>
              <a:rPr lang="ru-RU" sz="1800" b="1" dirty="0" err="1"/>
              <a:t>згідно</a:t>
            </a:r>
            <a:r>
              <a:rPr lang="ru-RU" sz="1800" b="1" dirty="0"/>
              <a:t> з </a:t>
            </a:r>
            <a:r>
              <a:rPr lang="ru-RU" sz="1800" b="1" dirty="0" err="1"/>
              <a:t>цими</a:t>
            </a:r>
            <a:r>
              <a:rPr lang="ru-RU" sz="1800" b="1" dirty="0"/>
              <a:t> </a:t>
            </a:r>
            <a:r>
              <a:rPr lang="ru-RU" sz="1800" b="1" dirty="0" err="1"/>
              <a:t>цілями</a:t>
            </a:r>
            <a:r>
              <a:rPr lang="ru-RU" sz="1800" b="1" dirty="0"/>
              <a:t>. </a:t>
            </a:r>
            <a:r>
              <a:rPr lang="ru-RU" sz="1800" b="1" dirty="0" err="1"/>
              <a:t>Слід</a:t>
            </a:r>
            <a:r>
              <a:rPr lang="ru-RU" sz="1800" b="1" dirty="0"/>
              <a:t> </a:t>
            </a:r>
            <a:r>
              <a:rPr lang="ru-RU" sz="1800" b="1" dirty="0" err="1"/>
              <a:t>заохочувати</a:t>
            </a:r>
            <a:r>
              <a:rPr lang="ru-RU" sz="1800" b="1" dirty="0"/>
              <a:t> </a:t>
            </a:r>
            <a:r>
              <a:rPr lang="ru-RU" sz="1800" b="1" dirty="0" err="1"/>
              <a:t>використання</a:t>
            </a:r>
            <a:r>
              <a:rPr lang="ru-RU" sz="1800" b="1" dirty="0"/>
              <a:t> </a:t>
            </a:r>
            <a:r>
              <a:rPr lang="ru-RU" sz="1800" b="1" dirty="0">
                <a:solidFill>
                  <a:srgbClr val="00B050"/>
                </a:solidFill>
              </a:rPr>
              <a:t>державно-</a:t>
            </a:r>
            <a:r>
              <a:rPr lang="ru-RU" sz="1800" b="1" dirty="0" err="1">
                <a:solidFill>
                  <a:srgbClr val="00B050"/>
                </a:solidFill>
              </a:rPr>
              <a:t>приватних</a:t>
            </a:r>
            <a:r>
              <a:rPr lang="ru-RU" sz="1800" b="1" dirty="0">
                <a:solidFill>
                  <a:srgbClr val="00B050"/>
                </a:solidFill>
              </a:rPr>
              <a:t> партнерств</a:t>
            </a:r>
            <a:r>
              <a:rPr lang="ru-RU" sz="1800" b="1" dirty="0"/>
              <a:t>.</a:t>
            </a:r>
          </a:p>
          <a:p>
            <a:pPr algn="just">
              <a:spcAft>
                <a:spcPts val="600"/>
              </a:spcAft>
              <a:buFont typeface="Wingdings" panose="05000000000000000000" pitchFamily="2" charset="2"/>
              <a:buChar char="Ø"/>
            </a:pPr>
            <a:r>
              <a:rPr lang="ru-RU" sz="1800" b="1" dirty="0" err="1">
                <a:solidFill>
                  <a:srgbClr val="00B050"/>
                </a:solidFill>
              </a:rPr>
              <a:t>Екологічна</a:t>
            </a:r>
            <a:r>
              <a:rPr lang="ru-RU" sz="1800" b="1" dirty="0">
                <a:solidFill>
                  <a:srgbClr val="00B050"/>
                </a:solidFill>
              </a:rPr>
              <a:t> </a:t>
            </a:r>
            <a:r>
              <a:rPr lang="ru-RU" sz="1800" b="1" dirty="0" err="1">
                <a:solidFill>
                  <a:srgbClr val="00B050"/>
                </a:solidFill>
              </a:rPr>
              <a:t>інтеграція</a:t>
            </a:r>
            <a:r>
              <a:rPr lang="ru-RU" sz="1800" b="1" dirty="0">
                <a:solidFill>
                  <a:srgbClr val="00B050"/>
                </a:solidFill>
              </a:rPr>
              <a:t> </a:t>
            </a:r>
            <a:r>
              <a:rPr lang="ru-RU" sz="1800" b="1" dirty="0"/>
              <a:t>в </a:t>
            </a:r>
            <a:r>
              <a:rPr lang="ru-RU" sz="1800" b="1" dirty="0" err="1"/>
              <a:t>усіх</a:t>
            </a:r>
            <a:r>
              <a:rPr lang="ru-RU" sz="1800" b="1" dirty="0"/>
              <a:t> </a:t>
            </a:r>
            <a:r>
              <a:rPr lang="ru-RU" sz="1800" b="1" dirty="0" err="1"/>
              <a:t>відповідних</a:t>
            </a:r>
            <a:r>
              <a:rPr lang="ru-RU" sz="1800" b="1" dirty="0"/>
              <a:t> сферах </a:t>
            </a:r>
            <a:r>
              <a:rPr lang="ru-RU" sz="1800" b="1" dirty="0" err="1"/>
              <a:t>політики</a:t>
            </a:r>
            <a:r>
              <a:rPr lang="ru-RU" sz="1800" b="1" dirty="0"/>
              <a:t> </a:t>
            </a:r>
            <a:r>
              <a:rPr lang="ru-RU" sz="1800" b="1" dirty="0" err="1"/>
              <a:t>необхідна</a:t>
            </a:r>
            <a:r>
              <a:rPr lang="ru-RU" sz="1800" b="1" dirty="0"/>
              <a:t> для </a:t>
            </a:r>
            <a:r>
              <a:rPr lang="ru-RU" sz="1800" b="1" dirty="0" err="1"/>
              <a:t>зменшення</a:t>
            </a:r>
            <a:r>
              <a:rPr lang="ru-RU" sz="1800" b="1" dirty="0"/>
              <a:t> </a:t>
            </a:r>
            <a:r>
              <a:rPr lang="ru-RU" sz="1800" b="1" dirty="0" err="1"/>
              <a:t>навантаження</a:t>
            </a:r>
            <a:r>
              <a:rPr lang="ru-RU" sz="1800" b="1" dirty="0"/>
              <a:t> на </a:t>
            </a:r>
            <a:r>
              <a:rPr lang="ru-RU" sz="1800" b="1" dirty="0" err="1"/>
              <a:t>навколишнє</a:t>
            </a:r>
            <a:r>
              <a:rPr lang="ru-RU" sz="1800" b="1" dirty="0"/>
              <a:t> </a:t>
            </a:r>
            <a:r>
              <a:rPr lang="ru-RU" sz="1800" b="1" dirty="0" err="1"/>
              <a:t>середовище</a:t>
            </a:r>
            <a:r>
              <a:rPr lang="ru-RU" sz="1800" b="1" dirty="0"/>
              <a:t>, яке </a:t>
            </a:r>
            <a:r>
              <a:rPr lang="ru-RU" sz="1800" b="1" dirty="0" err="1"/>
              <a:t>виникає</a:t>
            </a:r>
            <a:r>
              <a:rPr lang="ru-RU" sz="1800" b="1" dirty="0"/>
              <a:t> в </a:t>
            </a:r>
            <a:r>
              <a:rPr lang="ru-RU" sz="1800" b="1" dirty="0" err="1"/>
              <a:t>результаті</a:t>
            </a:r>
            <a:r>
              <a:rPr lang="ru-RU" sz="1800" b="1" dirty="0"/>
              <a:t> </a:t>
            </a:r>
            <a:r>
              <a:rPr lang="ru-RU" sz="1800" b="1" dirty="0" err="1"/>
              <a:t>політики</a:t>
            </a:r>
            <a:r>
              <a:rPr lang="ru-RU" sz="1800" b="1" dirty="0"/>
              <a:t> та </a:t>
            </a:r>
            <a:r>
              <a:rPr lang="ru-RU" sz="1800" b="1" dirty="0" err="1"/>
              <a:t>діяльності</a:t>
            </a:r>
            <a:r>
              <a:rPr lang="ru-RU" sz="1800" b="1" dirty="0"/>
              <a:t> </a:t>
            </a:r>
            <a:r>
              <a:rPr lang="ru-RU" sz="1800" b="1" dirty="0" err="1"/>
              <a:t>інших</a:t>
            </a:r>
            <a:r>
              <a:rPr lang="ru-RU" sz="1800" b="1" dirty="0"/>
              <a:t> </a:t>
            </a:r>
            <a:r>
              <a:rPr lang="ru-RU" sz="1800" b="1" dirty="0" err="1"/>
              <a:t>секторів</a:t>
            </a:r>
            <a:r>
              <a:rPr lang="ru-RU" sz="1800" b="1" dirty="0"/>
              <a:t>, а </a:t>
            </a:r>
            <a:r>
              <a:rPr lang="ru-RU" sz="1800" b="1" dirty="0" err="1"/>
              <a:t>також</a:t>
            </a:r>
            <a:r>
              <a:rPr lang="ru-RU" sz="1800" b="1" dirty="0"/>
              <a:t> для </a:t>
            </a:r>
            <a:r>
              <a:rPr lang="ru-RU" sz="1800" b="1" dirty="0" err="1"/>
              <a:t>виконання</a:t>
            </a:r>
            <a:r>
              <a:rPr lang="ru-RU" sz="1800" b="1" dirty="0"/>
              <a:t> </a:t>
            </a:r>
            <a:r>
              <a:rPr lang="ru-RU" sz="1800" b="1" dirty="0" err="1"/>
              <a:t>завдань</a:t>
            </a:r>
            <a:r>
              <a:rPr lang="ru-RU" sz="1800" b="1" dirty="0"/>
              <a:t>, </a:t>
            </a:r>
            <a:r>
              <a:rPr lang="ru-RU" sz="1800" b="1" dirty="0" err="1"/>
              <a:t>пов'язаних</a:t>
            </a:r>
            <a:r>
              <a:rPr lang="ru-RU" sz="1800" b="1" dirty="0"/>
              <a:t> </a:t>
            </a:r>
            <a:r>
              <a:rPr lang="ru-RU" sz="1800" b="1" dirty="0" err="1"/>
              <a:t>із</a:t>
            </a:r>
            <a:r>
              <a:rPr lang="ru-RU" sz="1800" b="1" dirty="0"/>
              <a:t> </a:t>
            </a:r>
            <a:r>
              <a:rPr lang="ru-RU" sz="1800" b="1" dirty="0" err="1"/>
              <a:t>навколишнім</a:t>
            </a:r>
            <a:r>
              <a:rPr lang="ru-RU" sz="1800" b="1" dirty="0"/>
              <a:t> </a:t>
            </a:r>
            <a:r>
              <a:rPr lang="ru-RU" sz="1800" b="1" dirty="0" err="1"/>
              <a:t>середовищем</a:t>
            </a:r>
            <a:r>
              <a:rPr lang="ru-RU" sz="1800" b="1" dirty="0"/>
              <a:t> і </a:t>
            </a:r>
            <a:r>
              <a:rPr lang="ru-RU" sz="1800" b="1" dirty="0" err="1"/>
              <a:t>кліматом</a:t>
            </a:r>
            <a:r>
              <a:rPr lang="ru-RU" sz="1800" b="1" dirty="0"/>
              <a:t>.</a:t>
            </a:r>
            <a:endParaRPr lang="ru-RU" sz="1800" b="1" dirty="0" smtClean="0"/>
          </a:p>
        </p:txBody>
      </p:sp>
    </p:spTree>
    <p:extLst>
      <p:ext uri="{BB962C8B-B14F-4D97-AF65-F5344CB8AC3E}">
        <p14:creationId xmlns:p14="http://schemas.microsoft.com/office/powerpoint/2010/main" val="3437936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Autofit/>
          </a:bodyPr>
          <a:lstStyle/>
          <a:p>
            <a:pPr algn="ctr"/>
            <a:r>
              <a:rPr lang="ru-RU" sz="2400" b="1" dirty="0" smtClean="0">
                <a:solidFill>
                  <a:srgbClr val="C00000"/>
                </a:solidFill>
              </a:rPr>
              <a:t>Сьома </a:t>
            </a:r>
            <a:r>
              <a:rPr lang="ru-RU" sz="2400" b="1" dirty="0" err="1" smtClean="0">
                <a:solidFill>
                  <a:srgbClr val="C00000"/>
                </a:solidFill>
              </a:rPr>
              <a:t>програма</a:t>
            </a:r>
            <a:r>
              <a:rPr lang="ru-RU" sz="2400" b="1" dirty="0" smtClean="0">
                <a:solidFill>
                  <a:srgbClr val="C00000"/>
                </a:solidFill>
              </a:rPr>
              <a:t> </a:t>
            </a:r>
            <a:r>
              <a:rPr lang="ru-RU" sz="2400" b="1" dirty="0" err="1">
                <a:solidFill>
                  <a:srgbClr val="C00000"/>
                </a:solidFill>
              </a:rPr>
              <a:t>дій</a:t>
            </a:r>
            <a:r>
              <a:rPr lang="ru-RU" sz="2400" b="1" dirty="0">
                <a:solidFill>
                  <a:srgbClr val="C00000"/>
                </a:solidFill>
              </a:rPr>
              <a:t> </a:t>
            </a:r>
            <a:r>
              <a:rPr lang="ru-RU" sz="2400" b="1" dirty="0" err="1" smtClean="0">
                <a:solidFill>
                  <a:srgbClr val="C00000"/>
                </a:solidFill>
              </a:rPr>
              <a:t>Європейського</a:t>
            </a:r>
            <a:r>
              <a:rPr lang="ru-RU" sz="2400" b="1" dirty="0" smtClean="0">
                <a:solidFill>
                  <a:srgbClr val="C00000"/>
                </a:solidFill>
              </a:rPr>
              <a:t> Союзу </a:t>
            </a:r>
            <a:r>
              <a:rPr lang="ru-RU" sz="2400" b="1" dirty="0">
                <a:solidFill>
                  <a:srgbClr val="C00000"/>
                </a:solidFill>
              </a:rPr>
              <a:t>з </a:t>
            </a:r>
            <a:r>
              <a:rPr lang="ru-RU" sz="2400" b="1" dirty="0" err="1">
                <a:solidFill>
                  <a:srgbClr val="C00000"/>
                </a:solidFill>
              </a:rPr>
              <a:t>охорони</a:t>
            </a:r>
            <a:r>
              <a:rPr lang="ru-RU" sz="2400" b="1" dirty="0">
                <a:solidFill>
                  <a:srgbClr val="C00000"/>
                </a:solidFill>
              </a:rPr>
              <a:t> </a:t>
            </a:r>
            <a:r>
              <a:rPr lang="ru-RU" sz="2400" b="1" dirty="0" err="1">
                <a:solidFill>
                  <a:srgbClr val="C00000"/>
                </a:solidFill>
              </a:rPr>
              <a:t>навколишнього</a:t>
            </a:r>
            <a:r>
              <a:rPr lang="ru-RU" sz="2400" b="1" dirty="0">
                <a:solidFill>
                  <a:srgbClr val="C00000"/>
                </a:solidFill>
              </a:rPr>
              <a:t> </a:t>
            </a:r>
            <a:r>
              <a:rPr lang="ru-RU" sz="2400" b="1" dirty="0" err="1" smtClean="0">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spcAft>
                <a:spcPts val="600"/>
              </a:spcAft>
              <a:buFont typeface="Wingdings" panose="05000000000000000000" pitchFamily="2" charset="2"/>
              <a:buChar char="Ø"/>
            </a:pPr>
            <a:r>
              <a:rPr lang="ru-RU" sz="2000" b="1" dirty="0" err="1">
                <a:solidFill>
                  <a:schemeClr val="accent2">
                    <a:lumMod val="50000"/>
                  </a:schemeClr>
                </a:solidFill>
              </a:rPr>
              <a:t>Викиди</a:t>
            </a:r>
            <a:r>
              <a:rPr lang="ru-RU" sz="2000" b="1" dirty="0">
                <a:solidFill>
                  <a:schemeClr val="accent2">
                    <a:lumMod val="50000"/>
                  </a:schemeClr>
                </a:solidFill>
              </a:rPr>
              <a:t> </a:t>
            </a:r>
            <a:r>
              <a:rPr lang="ru-RU" sz="2000" b="1" dirty="0" err="1">
                <a:solidFill>
                  <a:schemeClr val="accent2">
                    <a:lumMod val="50000"/>
                  </a:schemeClr>
                </a:solidFill>
              </a:rPr>
              <a:t>забруднюючих</a:t>
            </a:r>
            <a:r>
              <a:rPr lang="ru-RU" sz="2000" b="1" dirty="0">
                <a:solidFill>
                  <a:schemeClr val="accent2">
                    <a:lumMod val="50000"/>
                  </a:schemeClr>
                </a:solidFill>
              </a:rPr>
              <a:t> </a:t>
            </a:r>
            <a:r>
              <a:rPr lang="ru-RU" sz="2000" b="1" dirty="0" err="1">
                <a:solidFill>
                  <a:schemeClr val="accent2">
                    <a:lumMod val="50000"/>
                  </a:schemeClr>
                </a:solidFill>
              </a:rPr>
              <a:t>речовин</a:t>
            </a:r>
            <a:r>
              <a:rPr lang="ru-RU" sz="2000" b="1" dirty="0">
                <a:solidFill>
                  <a:schemeClr val="accent2">
                    <a:lumMod val="50000"/>
                  </a:schemeClr>
                </a:solidFill>
              </a:rPr>
              <a:t> </a:t>
            </a:r>
            <a:r>
              <a:rPr lang="ru-RU" sz="2000" b="1" dirty="0"/>
              <a:t>у </a:t>
            </a:r>
            <a:r>
              <a:rPr lang="ru-RU" sz="2000" b="1" dirty="0" err="1"/>
              <a:t>повітря</a:t>
            </a:r>
            <a:r>
              <a:rPr lang="ru-RU" sz="2000" b="1" dirty="0"/>
              <a:t>, воду та </a:t>
            </a:r>
            <a:r>
              <a:rPr lang="ru-RU" sz="2000" b="1" dirty="0" err="1"/>
              <a:t>ґрунт</a:t>
            </a:r>
            <a:r>
              <a:rPr lang="ru-RU" sz="2000" b="1" dirty="0"/>
              <a:t> за </a:t>
            </a:r>
            <a:r>
              <a:rPr lang="ru-RU" sz="2000" b="1" dirty="0" err="1"/>
              <a:t>останні</a:t>
            </a:r>
            <a:r>
              <a:rPr lang="ru-RU" sz="2000" b="1" dirty="0"/>
              <a:t> </a:t>
            </a:r>
            <a:r>
              <a:rPr lang="ru-RU" sz="2000" b="1" dirty="0" err="1"/>
              <a:t>десятиріччя</a:t>
            </a:r>
            <a:r>
              <a:rPr lang="ru-RU" sz="2000" b="1" dirty="0"/>
              <a:t> </a:t>
            </a:r>
            <a:r>
              <a:rPr lang="ru-RU" sz="2000" b="1" dirty="0" err="1"/>
              <a:t>значно</a:t>
            </a:r>
            <a:r>
              <a:rPr lang="ru-RU" sz="2000" b="1" dirty="0"/>
              <a:t> </a:t>
            </a:r>
            <a:r>
              <a:rPr lang="ru-RU" sz="2000" b="1" dirty="0" err="1"/>
              <a:t>зменшилися</a:t>
            </a:r>
            <a:r>
              <a:rPr lang="ru-RU" sz="2000" b="1" dirty="0"/>
              <a:t>, як і </a:t>
            </a:r>
            <a:r>
              <a:rPr lang="ru-RU" sz="2000" b="1" dirty="0" err="1"/>
              <a:t>викиди</a:t>
            </a:r>
            <a:r>
              <a:rPr lang="ru-RU" sz="2000" b="1" dirty="0"/>
              <a:t> ПГ за </a:t>
            </a:r>
            <a:r>
              <a:rPr lang="ru-RU" sz="2000" b="1" dirty="0" err="1"/>
              <a:t>останні</a:t>
            </a:r>
            <a:r>
              <a:rPr lang="ru-RU" sz="2000" b="1" dirty="0"/>
              <a:t> роки. </a:t>
            </a:r>
            <a:r>
              <a:rPr lang="ru-RU" sz="2000" b="1" dirty="0" err="1"/>
              <a:t>Модернізовано</a:t>
            </a:r>
            <a:r>
              <a:rPr lang="ru-RU" sz="2000" b="1" dirty="0"/>
              <a:t> </a:t>
            </a:r>
            <a:r>
              <a:rPr lang="ru-RU" sz="2000" b="1" dirty="0" err="1"/>
              <a:t>законодавство</a:t>
            </a:r>
            <a:r>
              <a:rPr lang="ru-RU" sz="2000" b="1" dirty="0"/>
              <a:t> Союзу </a:t>
            </a:r>
            <a:r>
              <a:rPr lang="ru-RU" sz="2000" b="1" dirty="0" err="1"/>
              <a:t>щодо</a:t>
            </a:r>
            <a:r>
              <a:rPr lang="ru-RU" sz="2000" b="1" dirty="0"/>
              <a:t> </a:t>
            </a:r>
            <a:r>
              <a:rPr lang="ru-RU" sz="2000" b="1" dirty="0" err="1"/>
              <a:t>хімічних</a:t>
            </a:r>
            <a:r>
              <a:rPr lang="ru-RU" sz="2000" b="1" dirty="0"/>
              <a:t> </a:t>
            </a:r>
            <a:r>
              <a:rPr lang="ru-RU" sz="2000" b="1" dirty="0" err="1"/>
              <a:t>речовин</a:t>
            </a:r>
            <a:r>
              <a:rPr lang="ru-RU" sz="2000" b="1" dirty="0"/>
              <a:t>, і </a:t>
            </a:r>
            <a:r>
              <a:rPr lang="ru-RU" sz="2000" b="1" dirty="0" err="1"/>
              <a:t>обмежено</a:t>
            </a:r>
            <a:r>
              <a:rPr lang="ru-RU" sz="2000" b="1" dirty="0"/>
              <a:t> </a:t>
            </a:r>
            <a:r>
              <a:rPr lang="ru-RU" sz="2000" b="1" dirty="0" err="1"/>
              <a:t>вміст</a:t>
            </a:r>
            <a:r>
              <a:rPr lang="ru-RU" sz="2000" b="1" dirty="0"/>
              <a:t> </a:t>
            </a:r>
            <a:r>
              <a:rPr lang="ru-RU" sz="2000" b="1" dirty="0" err="1"/>
              <a:t>багатьох</a:t>
            </a:r>
            <a:r>
              <a:rPr lang="ru-RU" sz="2000" b="1" dirty="0"/>
              <a:t> </a:t>
            </a:r>
            <a:r>
              <a:rPr lang="ru-RU" sz="2000" b="1" dirty="0" err="1"/>
              <a:t>токсичних</a:t>
            </a:r>
            <a:r>
              <a:rPr lang="ru-RU" sz="2000" b="1" dirty="0"/>
              <a:t> </a:t>
            </a:r>
            <a:r>
              <a:rPr lang="ru-RU" sz="2000" b="1" dirty="0" err="1"/>
              <a:t>або</a:t>
            </a:r>
            <a:r>
              <a:rPr lang="ru-RU" sz="2000" b="1" dirty="0"/>
              <a:t> </a:t>
            </a:r>
            <a:r>
              <a:rPr lang="ru-RU" sz="2000" b="1" dirty="0" err="1"/>
              <a:t>небезпечних</a:t>
            </a:r>
            <a:r>
              <a:rPr lang="ru-RU" sz="2000" b="1" dirty="0"/>
              <a:t> </a:t>
            </a:r>
            <a:r>
              <a:rPr lang="ru-RU" sz="2000" b="1" dirty="0" err="1"/>
              <a:t>речовин</a:t>
            </a:r>
            <a:r>
              <a:rPr lang="ru-RU" sz="2000" b="1" dirty="0"/>
              <a:t>, як-от </a:t>
            </a:r>
            <a:r>
              <a:rPr lang="ru-RU" sz="2000" b="1" dirty="0" err="1"/>
              <a:t>свинець</a:t>
            </a:r>
            <a:r>
              <a:rPr lang="ru-RU" sz="2000" b="1" dirty="0"/>
              <a:t>, </a:t>
            </a:r>
            <a:r>
              <a:rPr lang="ru-RU" sz="2000" b="1" dirty="0" err="1"/>
              <a:t>кадмій</a:t>
            </a:r>
            <a:r>
              <a:rPr lang="ru-RU" sz="2000" b="1" dirty="0"/>
              <a:t> та ртуть, у </a:t>
            </a:r>
            <a:r>
              <a:rPr lang="ru-RU" sz="2000" b="1" dirty="0" err="1"/>
              <a:t>продукції</a:t>
            </a:r>
            <a:r>
              <a:rPr lang="ru-RU" sz="2000" b="1" dirty="0"/>
              <a:t>, </a:t>
            </a:r>
            <a:r>
              <a:rPr lang="ru-RU" sz="2000" b="1" dirty="0" err="1"/>
              <a:t>присутніх</a:t>
            </a:r>
            <a:r>
              <a:rPr lang="ru-RU" sz="2000" b="1" dirty="0"/>
              <a:t> в </a:t>
            </a:r>
            <a:r>
              <a:rPr lang="ru-RU" sz="2000" b="1" dirty="0" err="1"/>
              <a:t>більшості</a:t>
            </a:r>
            <a:r>
              <a:rPr lang="ru-RU" sz="2000" b="1" dirty="0"/>
              <a:t> </a:t>
            </a:r>
            <a:r>
              <a:rPr lang="ru-RU" sz="2000" b="1" dirty="0" err="1"/>
              <a:t>домогосподарств</a:t>
            </a:r>
            <a:r>
              <a:rPr lang="ru-RU" sz="2000" b="1" dirty="0"/>
              <a:t>. </a:t>
            </a:r>
            <a:r>
              <a:rPr lang="ru-RU" sz="2000" b="1" dirty="0" err="1"/>
              <a:t>Рівень</a:t>
            </a:r>
            <a:r>
              <a:rPr lang="ru-RU" sz="2000" b="1" dirty="0"/>
              <a:t> </a:t>
            </a:r>
            <a:r>
              <a:rPr lang="ru-RU" sz="2000" b="1" dirty="0" err="1"/>
              <a:t>якості</a:t>
            </a:r>
            <a:r>
              <a:rPr lang="ru-RU" sz="2000" b="1" dirty="0"/>
              <a:t> води у </a:t>
            </a:r>
            <a:r>
              <a:rPr lang="ru-RU" sz="2000" b="1" dirty="0" err="1"/>
              <a:t>Союзі</a:t>
            </a:r>
            <a:r>
              <a:rPr lang="ru-RU" sz="2000" b="1" dirty="0"/>
              <a:t> – один </a:t>
            </a:r>
            <a:r>
              <a:rPr lang="ru-RU" sz="2000" b="1" dirty="0" err="1"/>
              <a:t>із</a:t>
            </a:r>
            <a:r>
              <a:rPr lang="ru-RU" sz="2000" b="1" dirty="0"/>
              <a:t> </a:t>
            </a:r>
            <a:r>
              <a:rPr lang="ru-RU" sz="2000" b="1" dirty="0" err="1"/>
              <a:t>найвищих</a:t>
            </a:r>
            <a:r>
              <a:rPr lang="ru-RU" sz="2000" b="1" dirty="0"/>
              <a:t> у </a:t>
            </a:r>
            <a:r>
              <a:rPr lang="ru-RU" sz="2000" b="1" dirty="0" err="1"/>
              <a:t>світі</a:t>
            </a:r>
            <a:r>
              <a:rPr lang="ru-RU" sz="2000" b="1" dirty="0"/>
              <a:t>. </a:t>
            </a:r>
            <a:r>
              <a:rPr lang="ru-RU" sz="2000" b="1" dirty="0" err="1"/>
              <a:t>Понад</a:t>
            </a:r>
            <a:r>
              <a:rPr lang="ru-RU" sz="2000" b="1" dirty="0"/>
              <a:t> 18% </a:t>
            </a:r>
            <a:r>
              <a:rPr lang="ru-RU" sz="2000" b="1" dirty="0" err="1"/>
              <a:t>суші</a:t>
            </a:r>
            <a:r>
              <a:rPr lang="ru-RU" sz="2000" b="1" dirty="0"/>
              <a:t> Союзу та 4% </a:t>
            </a:r>
            <a:r>
              <a:rPr lang="ru-RU" sz="2000" b="1" dirty="0" err="1"/>
              <a:t>його</a:t>
            </a:r>
            <a:r>
              <a:rPr lang="ru-RU" sz="2000" b="1" dirty="0"/>
              <a:t> </a:t>
            </a:r>
            <a:r>
              <a:rPr lang="ru-RU" sz="2000" b="1" dirty="0" err="1"/>
              <a:t>морів</a:t>
            </a:r>
            <a:r>
              <a:rPr lang="ru-RU" sz="2000" b="1" dirty="0"/>
              <a:t> </a:t>
            </a:r>
            <a:r>
              <a:rPr lang="ru-RU" sz="2000" b="1" dirty="0" err="1"/>
              <a:t>визначені</a:t>
            </a:r>
            <a:r>
              <a:rPr lang="ru-RU" sz="2000" b="1" dirty="0"/>
              <a:t> як природно-</a:t>
            </a:r>
            <a:r>
              <a:rPr lang="ru-RU" sz="2000" b="1" dirty="0" err="1"/>
              <a:t>заповідні</a:t>
            </a:r>
            <a:r>
              <a:rPr lang="ru-RU" sz="2000" b="1" dirty="0"/>
              <a:t> </a:t>
            </a:r>
            <a:r>
              <a:rPr lang="ru-RU" sz="2000" b="1" dirty="0" err="1"/>
              <a:t>території</a:t>
            </a:r>
            <a:r>
              <a:rPr lang="ru-RU" sz="2000" b="1" dirty="0"/>
              <a:t>.</a:t>
            </a:r>
            <a:endParaRPr lang="ru-RU" sz="2000" b="1" dirty="0" smtClean="0"/>
          </a:p>
          <a:p>
            <a:pPr algn="just">
              <a:spcAft>
                <a:spcPts val="600"/>
              </a:spcAft>
              <a:buFont typeface="Wingdings" panose="05000000000000000000" pitchFamily="2" charset="2"/>
              <a:buChar char="Ø"/>
            </a:pPr>
            <a:r>
              <a:rPr lang="ru-RU" sz="2000" b="1" dirty="0" smtClean="0"/>
              <a:t>У </a:t>
            </a:r>
            <a:r>
              <a:rPr lang="ru-RU" sz="2000" b="1" dirty="0" err="1"/>
              <a:t>реформованій</a:t>
            </a:r>
            <a:r>
              <a:rPr lang="ru-RU" sz="2000" b="1" dirty="0"/>
              <a:t> </a:t>
            </a:r>
            <a:r>
              <a:rPr lang="ru-RU" sz="2000" b="1" dirty="0" err="1">
                <a:solidFill>
                  <a:srgbClr val="00B050"/>
                </a:solidFill>
              </a:rPr>
              <a:t>Спільній</a:t>
            </a:r>
            <a:r>
              <a:rPr lang="ru-RU" sz="2000" b="1" dirty="0">
                <a:solidFill>
                  <a:srgbClr val="00B050"/>
                </a:solidFill>
              </a:rPr>
              <a:t> </a:t>
            </a:r>
            <a:r>
              <a:rPr lang="ru-RU" sz="2000" b="1" dirty="0" err="1" smtClean="0">
                <a:solidFill>
                  <a:srgbClr val="00B050"/>
                </a:solidFill>
              </a:rPr>
              <a:t>аграрній</a:t>
            </a:r>
            <a:r>
              <a:rPr lang="ru-RU" sz="2000" b="1" dirty="0" smtClean="0">
                <a:solidFill>
                  <a:srgbClr val="00B050"/>
                </a:solidFill>
              </a:rPr>
              <a:t> </a:t>
            </a:r>
            <a:r>
              <a:rPr lang="ru-RU" sz="2000" b="1" dirty="0" err="1" smtClean="0">
                <a:solidFill>
                  <a:srgbClr val="00B050"/>
                </a:solidFill>
              </a:rPr>
              <a:t>політиці</a:t>
            </a:r>
            <a:r>
              <a:rPr lang="ru-RU" sz="2000" b="1" dirty="0" smtClean="0">
                <a:solidFill>
                  <a:srgbClr val="00B050"/>
                </a:solidFill>
              </a:rPr>
              <a:t> </a:t>
            </a:r>
            <a:r>
              <a:rPr lang="ru-RU" sz="2000" b="1" dirty="0">
                <a:solidFill>
                  <a:srgbClr val="00B050"/>
                </a:solidFill>
              </a:rPr>
              <a:t>(</a:t>
            </a:r>
            <a:r>
              <a:rPr lang="ru-RU" sz="2000" b="1" dirty="0" smtClean="0">
                <a:solidFill>
                  <a:srgbClr val="00B050"/>
                </a:solidFill>
              </a:rPr>
              <a:t>САП) ЄС </a:t>
            </a:r>
            <a:r>
              <a:rPr lang="ru-RU" sz="2000" b="1" dirty="0" err="1"/>
              <a:t>прямі</a:t>
            </a:r>
            <a:r>
              <a:rPr lang="ru-RU" sz="2000" b="1" dirty="0"/>
              <a:t> </a:t>
            </a:r>
            <a:r>
              <a:rPr lang="ru-RU" sz="2000" b="1" dirty="0" err="1"/>
              <a:t>виплати</a:t>
            </a:r>
            <a:r>
              <a:rPr lang="ru-RU" sz="2000" b="1" dirty="0"/>
              <a:t> з 2003 року </a:t>
            </a:r>
            <a:r>
              <a:rPr lang="ru-RU" sz="2000" b="1" dirty="0" err="1"/>
              <a:t>прив’язані</a:t>
            </a:r>
            <a:r>
              <a:rPr lang="ru-RU" sz="2000" b="1" dirty="0"/>
              <a:t> до </a:t>
            </a:r>
            <a:r>
              <a:rPr lang="ru-RU" sz="2000" b="1" dirty="0" err="1"/>
              <a:t>вимог</a:t>
            </a:r>
            <a:r>
              <a:rPr lang="ru-RU" sz="2000" b="1" dirty="0"/>
              <a:t> про те, </a:t>
            </a:r>
            <a:r>
              <a:rPr lang="ru-RU" sz="2000" b="1" dirty="0" err="1"/>
              <a:t>що</a:t>
            </a:r>
            <a:r>
              <a:rPr lang="ru-RU" sz="2000" b="1" dirty="0"/>
              <a:t> </a:t>
            </a:r>
            <a:r>
              <a:rPr lang="ru-RU" sz="2000" b="1" dirty="0" err="1">
                <a:solidFill>
                  <a:srgbClr val="FF0000"/>
                </a:solidFill>
              </a:rPr>
              <a:t>фермери</a:t>
            </a:r>
            <a:r>
              <a:rPr lang="ru-RU" sz="2000" b="1" dirty="0">
                <a:solidFill>
                  <a:srgbClr val="FF0000"/>
                </a:solidFill>
              </a:rPr>
              <a:t> </a:t>
            </a:r>
            <a:r>
              <a:rPr lang="ru-RU" sz="2000" b="1" dirty="0" err="1">
                <a:solidFill>
                  <a:srgbClr val="FF0000"/>
                </a:solidFill>
              </a:rPr>
              <a:t>повинні</a:t>
            </a:r>
            <a:r>
              <a:rPr lang="ru-RU" sz="2000" b="1" dirty="0">
                <a:solidFill>
                  <a:srgbClr val="FF0000"/>
                </a:solidFill>
              </a:rPr>
              <a:t> </a:t>
            </a:r>
            <a:r>
              <a:rPr lang="ru-RU" sz="2000" b="1" dirty="0" err="1">
                <a:solidFill>
                  <a:srgbClr val="FF0000"/>
                </a:solidFill>
              </a:rPr>
              <a:t>утримувати</a:t>
            </a:r>
            <a:r>
              <a:rPr lang="ru-RU" sz="2000" b="1" dirty="0">
                <a:solidFill>
                  <a:srgbClr val="FF0000"/>
                </a:solidFill>
              </a:rPr>
              <a:t> </a:t>
            </a:r>
            <a:r>
              <a:rPr lang="ru-RU" sz="2000" b="1" dirty="0" err="1">
                <a:solidFill>
                  <a:srgbClr val="FF0000"/>
                </a:solidFill>
              </a:rPr>
              <a:t>землі</a:t>
            </a:r>
            <a:r>
              <a:rPr lang="ru-RU" sz="2000" b="1" dirty="0">
                <a:solidFill>
                  <a:srgbClr val="FF0000"/>
                </a:solidFill>
              </a:rPr>
              <a:t> в </a:t>
            </a:r>
            <a:r>
              <a:rPr lang="ru-RU" sz="2000" b="1" dirty="0" err="1">
                <a:solidFill>
                  <a:srgbClr val="FF0000"/>
                </a:solidFill>
              </a:rPr>
              <a:t>належному</a:t>
            </a:r>
            <a:r>
              <a:rPr lang="ru-RU" sz="2000" b="1" dirty="0">
                <a:solidFill>
                  <a:srgbClr val="FF0000"/>
                </a:solidFill>
              </a:rPr>
              <a:t> </a:t>
            </a:r>
            <a:r>
              <a:rPr lang="ru-RU" sz="2000" b="1" dirty="0" err="1">
                <a:solidFill>
                  <a:srgbClr val="FF0000"/>
                </a:solidFill>
              </a:rPr>
              <a:t>сільськогосподарському</a:t>
            </a:r>
            <a:r>
              <a:rPr lang="ru-RU" sz="2000" b="1" dirty="0">
                <a:solidFill>
                  <a:srgbClr val="FF0000"/>
                </a:solidFill>
              </a:rPr>
              <a:t> і </a:t>
            </a:r>
            <a:r>
              <a:rPr lang="ru-RU" sz="2000" b="1" dirty="0" err="1">
                <a:solidFill>
                  <a:srgbClr val="FF0000"/>
                </a:solidFill>
              </a:rPr>
              <a:t>екологічному</a:t>
            </a:r>
            <a:r>
              <a:rPr lang="ru-RU" sz="2000" b="1" dirty="0">
                <a:solidFill>
                  <a:srgbClr val="FF0000"/>
                </a:solidFill>
              </a:rPr>
              <a:t> </a:t>
            </a:r>
            <a:r>
              <a:rPr lang="ru-RU" sz="2000" b="1" dirty="0" err="1">
                <a:solidFill>
                  <a:srgbClr val="FF0000"/>
                </a:solidFill>
              </a:rPr>
              <a:t>стані</a:t>
            </a:r>
            <a:r>
              <a:rPr lang="ru-RU" sz="2000" b="1" dirty="0">
                <a:solidFill>
                  <a:srgbClr val="FF0000"/>
                </a:solidFill>
              </a:rPr>
              <a:t> й </a:t>
            </a:r>
            <a:r>
              <a:rPr lang="ru-RU" sz="2000" b="1" dirty="0" err="1">
                <a:solidFill>
                  <a:srgbClr val="FF0000"/>
                </a:solidFill>
              </a:rPr>
              <a:t>додержуватися</a:t>
            </a:r>
            <a:r>
              <a:rPr lang="ru-RU" sz="2000" b="1" dirty="0">
                <a:solidFill>
                  <a:srgbClr val="FF0000"/>
                </a:solidFill>
              </a:rPr>
              <a:t> </a:t>
            </a:r>
            <a:r>
              <a:rPr lang="ru-RU" sz="2000" b="1" dirty="0" err="1">
                <a:solidFill>
                  <a:srgbClr val="FF0000"/>
                </a:solidFill>
              </a:rPr>
              <a:t>відповідного</a:t>
            </a:r>
            <a:r>
              <a:rPr lang="ru-RU" sz="2000" b="1" dirty="0">
                <a:solidFill>
                  <a:srgbClr val="FF0000"/>
                </a:solidFill>
              </a:rPr>
              <a:t> </a:t>
            </a:r>
            <a:r>
              <a:rPr lang="ru-RU" sz="2000" b="1" dirty="0" err="1">
                <a:solidFill>
                  <a:srgbClr val="FF0000"/>
                </a:solidFill>
              </a:rPr>
              <a:t>законодавства</a:t>
            </a:r>
            <a:r>
              <a:rPr lang="ru-RU" sz="2000" b="1" dirty="0">
                <a:solidFill>
                  <a:srgbClr val="FF0000"/>
                </a:solidFill>
              </a:rPr>
              <a:t> про </a:t>
            </a:r>
            <a:r>
              <a:rPr lang="ru-RU" sz="2000" b="1" dirty="0" err="1">
                <a:solidFill>
                  <a:srgbClr val="FF0000"/>
                </a:solidFill>
              </a:rPr>
              <a:t>охорону</a:t>
            </a:r>
            <a:r>
              <a:rPr lang="ru-RU" sz="2000" b="1" dirty="0">
                <a:solidFill>
                  <a:srgbClr val="FF0000"/>
                </a:solidFill>
              </a:rPr>
              <a:t> </a:t>
            </a:r>
            <a:r>
              <a:rPr lang="ru-RU" sz="2000" b="1" dirty="0" err="1">
                <a:solidFill>
                  <a:srgbClr val="FF0000"/>
                </a:solidFill>
              </a:rPr>
              <a:t>навколишнього</a:t>
            </a:r>
            <a:r>
              <a:rPr lang="ru-RU" sz="2000" b="1" dirty="0">
                <a:solidFill>
                  <a:srgbClr val="FF0000"/>
                </a:solidFill>
              </a:rPr>
              <a:t> </a:t>
            </a:r>
            <a:r>
              <a:rPr lang="ru-RU" sz="2000" b="1" dirty="0" err="1">
                <a:solidFill>
                  <a:srgbClr val="FF0000"/>
                </a:solidFill>
              </a:rPr>
              <a:t>середовища</a:t>
            </a:r>
            <a:r>
              <a:rPr lang="ru-RU" sz="2000" b="1" dirty="0"/>
              <a:t>. </a:t>
            </a:r>
            <a:endParaRPr lang="ru-RU" sz="2000" b="1" dirty="0" smtClean="0"/>
          </a:p>
        </p:txBody>
      </p:sp>
    </p:spTree>
    <p:extLst>
      <p:ext uri="{BB962C8B-B14F-4D97-AF65-F5344CB8AC3E}">
        <p14:creationId xmlns:p14="http://schemas.microsoft.com/office/powerpoint/2010/main" val="1123940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Autofit/>
          </a:bodyPr>
          <a:lstStyle/>
          <a:p>
            <a:pPr algn="ctr"/>
            <a:r>
              <a:rPr lang="en-US" sz="2400" b="1" dirty="0" smtClean="0"/>
              <a:t>VIII </a:t>
            </a:r>
            <a:r>
              <a:rPr lang="uk-UA" sz="2400" b="1" dirty="0" smtClean="0"/>
              <a:t>П</a:t>
            </a:r>
            <a:r>
              <a:rPr lang="ru-RU" sz="2400" b="1" dirty="0" err="1" smtClean="0"/>
              <a:t>рограма</a:t>
            </a:r>
            <a:r>
              <a:rPr lang="ru-RU" sz="2400" b="1" dirty="0" smtClean="0"/>
              <a:t> </a:t>
            </a:r>
            <a:r>
              <a:rPr lang="ru-RU" sz="2400" b="1" dirty="0" err="1"/>
              <a:t>дій</a:t>
            </a:r>
            <a:r>
              <a:rPr lang="ru-RU" sz="2400" b="1" dirty="0"/>
              <a:t> </a:t>
            </a:r>
            <a:r>
              <a:rPr lang="ru-RU" sz="2400" b="1" dirty="0" err="1"/>
              <a:t>Європейського</a:t>
            </a:r>
            <a:r>
              <a:rPr lang="ru-RU" sz="2400" b="1" dirty="0"/>
              <a:t> Союзу з </a:t>
            </a:r>
            <a:r>
              <a:rPr lang="ru-RU" sz="2400" b="1" dirty="0" err="1"/>
              <a:t>охорони</a:t>
            </a:r>
            <a:r>
              <a:rPr lang="ru-RU" sz="2400" b="1" dirty="0"/>
              <a:t> </a:t>
            </a:r>
            <a:r>
              <a:rPr lang="ru-RU" sz="2400" b="1" dirty="0" err="1"/>
              <a:t>навколишнього</a:t>
            </a:r>
            <a:r>
              <a:rPr lang="ru-RU" sz="2400" b="1" dirty="0"/>
              <a:t> </a:t>
            </a:r>
            <a:r>
              <a:rPr lang="ru-RU" sz="2400" b="1" dirty="0" err="1"/>
              <a:t>середовища</a:t>
            </a:r>
            <a:endParaRPr lang="uk-UA" sz="2400" b="1" dirty="0"/>
          </a:p>
        </p:txBody>
      </p:sp>
      <p:pic>
        <p:nvPicPr>
          <p:cNvPr id="5" name="Місце для вмісту 4"/>
          <p:cNvPicPr>
            <a:picLocks noGrp="1" noChangeAspect="1"/>
          </p:cNvPicPr>
          <p:nvPr>
            <p:ph idx="1"/>
          </p:nvPr>
        </p:nvPicPr>
        <p:blipFill>
          <a:blip r:embed="rId2"/>
          <a:stretch>
            <a:fillRect/>
          </a:stretch>
        </p:blipFill>
        <p:spPr>
          <a:xfrm>
            <a:off x="1435608" y="1124744"/>
            <a:ext cx="7498079" cy="5123656"/>
          </a:xfrm>
          <a:prstGeom prst="rect">
            <a:avLst/>
          </a:prstGeom>
        </p:spPr>
      </p:pic>
    </p:spTree>
    <p:extLst>
      <p:ext uri="{BB962C8B-B14F-4D97-AF65-F5344CB8AC3E}">
        <p14:creationId xmlns:p14="http://schemas.microsoft.com/office/powerpoint/2010/main" val="1454512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2244</TotalTime>
  <Words>2427</Words>
  <Application>Microsoft Office PowerPoint</Application>
  <PresentationFormat>Екран (4:3)</PresentationFormat>
  <Paragraphs>192</Paragraphs>
  <Slides>42</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42</vt:i4>
      </vt:variant>
    </vt:vector>
  </HeadingPairs>
  <TitlesOfParts>
    <vt:vector size="48" baseType="lpstr">
      <vt:lpstr>Corbel</vt:lpstr>
      <vt:lpstr>Gill Sans MT</vt:lpstr>
      <vt:lpstr>Verdana</vt:lpstr>
      <vt:lpstr>Wingdings</vt:lpstr>
      <vt:lpstr>Wingdings 2</vt:lpstr>
      <vt:lpstr>Солнцестояние</vt:lpstr>
      <vt:lpstr>ІНСТИТУЦІЙНІ ЗАСАДИ УПРАВЛІННЯ   У СФЕРІ використання та охорони  земель сільськогосподарського призначення в ЄС та україні</vt:lpstr>
      <vt:lpstr>Поняття та місце європейського права навколишнього середовища в системі права ЄС </vt:lpstr>
      <vt:lpstr>Розвиток права навколишнього середовища ЄС </vt:lpstr>
      <vt:lpstr>Рішення № 1386/2013/EU  ЄВРОПЕЙСЬКОГО ПАРЛАМЕНТУ ТА РАДИ від 20 листопада 2013 р. про Загальну програму дій Союзу з охорони навколишнього середовища до 2020 року  «Жити добре в рамках обмеженості ресурсів нашої планети» (Сьома ПДОНС)  </vt:lpstr>
      <vt:lpstr>Сьома програма дій Європейського Союзу з охорони навколишнього середовища</vt:lpstr>
      <vt:lpstr>Сьома програма дій Європейського Союзу з охорони навколишнього середовища</vt:lpstr>
      <vt:lpstr>Сьома програма дій Європейського Союзу з охорони навколишнього середовища</vt:lpstr>
      <vt:lpstr>Сьома програма дій Європейського Союзу з охорони навколишнього середовища</vt:lpstr>
      <vt:lpstr>VIII Програма дій Європейського Союзу з охорони навколишнього середовища</vt:lpstr>
      <vt:lpstr>Ґрунтова стратегія ЄС до 2030 року, ухвалена Європейською Комісією 17 листопада 2021 р.  </vt:lpstr>
      <vt:lpstr>Ґрунтова Стратегія ЄС  має на меті забезпечити до 2050 року:</vt:lpstr>
      <vt:lpstr>Ключові завдання Ґрунтової Стратегії ЄС</vt:lpstr>
      <vt:lpstr>Ключові завдання Ґрунтової Стратегії ЄС</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Рішення ЄСПЛ як джерела земельного права</vt:lpstr>
      <vt:lpstr>Справа «Зеленчук і Цицюра проти України» </vt:lpstr>
      <vt:lpstr>Презентація PowerPoint</vt:lpstr>
      <vt:lpstr>Презентація PowerPoint</vt:lpstr>
      <vt:lpstr>Презентація PowerPoint</vt:lpstr>
      <vt:lpstr>Презентація PowerPoint</vt:lpstr>
      <vt:lpstr>Функції публічного управління у поземельній сфері</vt:lpstr>
      <vt:lpstr>https://decentralization.gov.ua/</vt:lpstr>
      <vt:lpstr>Нормативні засади системи органів виконавчої влади у поземельній сфері</vt:lpstr>
      <vt:lpstr>Презентація PowerPoint</vt:lpstr>
      <vt:lpstr>Класифікація органів публічного управління у поземельній сфері</vt:lpstr>
      <vt:lpstr>Центральні органи публічного управління у поземельній сфері</vt:lpstr>
      <vt:lpstr>Місцеві органи публічного управління у поземельній сфері</vt:lpstr>
      <vt:lpstr>Органи міжгалузевої та галузевої компетенції</vt:lpstr>
      <vt:lpstr>Правовий статус органів земельних ресурсів</vt:lpstr>
      <vt:lpstr>Повноваження Державної служби України з питань геодезії, картографії та кадастру</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предмет та система земельного права України</dc:title>
  <dc:creator>Customer</dc:creator>
  <cp:lastModifiedBy>1PR</cp:lastModifiedBy>
  <cp:revision>211</cp:revision>
  <dcterms:created xsi:type="dcterms:W3CDTF">2010-09-03T10:03:27Z</dcterms:created>
  <dcterms:modified xsi:type="dcterms:W3CDTF">2022-11-12T12:22:22Z</dcterms:modified>
</cp:coreProperties>
</file>