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59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74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7872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85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9734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95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45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13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9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4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2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36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3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7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71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37A96-DC75-4A5D-83BD-724AC3761D28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537C48-30B6-4C81-AA8C-62B04BFA4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1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1354"/>
            <a:ext cx="10956478" cy="616945"/>
          </a:xfrm>
        </p:spPr>
        <p:txBody>
          <a:bodyPr>
            <a:normAutofit fontScale="90000"/>
          </a:bodyPr>
          <a:lstStyle/>
          <a:p>
            <a:pPr algn="ctr"/>
            <a:r>
              <a:rPr lang="ru-RU"/>
              <a:t>Угода на консультування, її структура та зміст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1523" y="991518"/>
            <a:ext cx="11633812" cy="546436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обговорення</a:t>
            </a:r>
            <a:r>
              <a:rPr lang="ru-RU" sz="2400" dirty="0"/>
              <a:t> </a:t>
            </a:r>
            <a:r>
              <a:rPr lang="ru-RU" sz="2400" dirty="0" err="1"/>
              <a:t>консультаційних</a:t>
            </a:r>
            <a:r>
              <a:rPr lang="ru-RU" sz="2400" dirty="0"/>
              <a:t> </a:t>
            </a:r>
            <a:r>
              <a:rPr lang="ru-RU" sz="2400" dirty="0" err="1"/>
              <a:t>пропозицій</a:t>
            </a:r>
            <a:r>
              <a:rPr lang="ru-RU" sz="2400" dirty="0"/>
              <a:t> і </a:t>
            </a:r>
            <a:r>
              <a:rPr lang="ru-RU" sz="2400" dirty="0" err="1"/>
              <a:t>досягнення</a:t>
            </a:r>
            <a:r>
              <a:rPr lang="ru-RU" sz="2400" dirty="0"/>
              <a:t> </a:t>
            </a:r>
            <a:r>
              <a:rPr lang="ru-RU" sz="2400" dirty="0" err="1"/>
              <a:t>взаєморозуміння</a:t>
            </a:r>
            <a:r>
              <a:rPr lang="ru-RU" sz="2400" dirty="0"/>
              <a:t> консультант та </a:t>
            </a:r>
            <a:r>
              <a:rPr lang="ru-RU" sz="2400" dirty="0" err="1"/>
              <a:t>клієнт</a:t>
            </a:r>
            <a:r>
              <a:rPr lang="ru-RU" sz="2400" dirty="0"/>
              <a:t> </a:t>
            </a:r>
            <a:r>
              <a:rPr lang="ru-RU" sz="2400" dirty="0" err="1"/>
              <a:t>укладають</a:t>
            </a:r>
            <a:r>
              <a:rPr lang="ru-RU" sz="2400" dirty="0"/>
              <a:t> угоду про </a:t>
            </a:r>
            <a:r>
              <a:rPr lang="ru-RU" sz="2400" dirty="0" err="1"/>
              <a:t>консультування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Угода (контракт) — документ, </a:t>
            </a:r>
            <a:r>
              <a:rPr lang="ru-RU" sz="2400" dirty="0" err="1"/>
              <a:t>що</a:t>
            </a:r>
            <a:r>
              <a:rPr lang="ru-RU" sz="2400" dirty="0"/>
              <a:t> </a:t>
            </a:r>
            <a:r>
              <a:rPr lang="ru-RU" sz="2400" dirty="0" err="1"/>
              <a:t>юридично</a:t>
            </a:r>
            <a:r>
              <a:rPr lang="ru-RU" sz="2400" dirty="0"/>
              <a:t> </a:t>
            </a:r>
            <a:r>
              <a:rPr lang="ru-RU" sz="2400" dirty="0" err="1"/>
              <a:t>регулює</a:t>
            </a:r>
            <a:r>
              <a:rPr lang="ru-RU" sz="2400" dirty="0"/>
              <a:t> </a:t>
            </a:r>
            <a:r>
              <a:rPr lang="ru-RU" sz="2400" dirty="0" err="1"/>
              <a:t>службові</a:t>
            </a:r>
            <a:r>
              <a:rPr lang="ru-RU" sz="2400" dirty="0"/>
              <a:t> </a:t>
            </a:r>
            <a:r>
              <a:rPr lang="ru-RU" sz="2400" dirty="0" err="1"/>
              <a:t>взаємини</a:t>
            </a:r>
            <a:r>
              <a:rPr lang="ru-RU" sz="2400" dirty="0"/>
              <a:t> </a:t>
            </a:r>
            <a:r>
              <a:rPr lang="ru-RU" sz="2400" dirty="0" err="1"/>
              <a:t>сторін</a:t>
            </a:r>
            <a:r>
              <a:rPr lang="ru-RU" sz="2400" dirty="0"/>
              <a:t> </a:t>
            </a:r>
            <a:r>
              <a:rPr lang="ru-RU" sz="2400" dirty="0" err="1"/>
              <a:t>під</a:t>
            </a:r>
            <a:r>
              <a:rPr lang="ru-RU" sz="2400" dirty="0"/>
              <a:t> час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консультаційного</a:t>
            </a:r>
            <a:r>
              <a:rPr lang="ru-RU" sz="2400" dirty="0"/>
              <a:t> </a:t>
            </a:r>
            <a:r>
              <a:rPr lang="ru-RU" sz="2400" dirty="0" err="1"/>
              <a:t>завдання</a:t>
            </a:r>
            <a:r>
              <a:rPr lang="ru-RU" sz="2400" dirty="0"/>
              <a:t> та </a:t>
            </a:r>
            <a:r>
              <a:rPr lang="ru-RU" sz="2400" dirty="0" err="1"/>
              <a:t>містить</a:t>
            </a:r>
            <a:r>
              <a:rPr lang="ru-RU" sz="2400" dirty="0"/>
              <a:t> </a:t>
            </a:r>
            <a:r>
              <a:rPr lang="ru-RU" sz="2400" dirty="0" err="1"/>
              <a:t>перелік</a:t>
            </a:r>
            <a:r>
              <a:rPr lang="ru-RU" sz="2400" dirty="0"/>
              <a:t> </a:t>
            </a:r>
            <a:r>
              <a:rPr lang="ru-RU" sz="2400" dirty="0" err="1"/>
              <a:t>обов’язків</a:t>
            </a:r>
            <a:r>
              <a:rPr lang="ru-RU" sz="2400" dirty="0"/>
              <a:t> і </a:t>
            </a:r>
            <a:r>
              <a:rPr lang="ru-RU" sz="2400" dirty="0" err="1"/>
              <a:t>функцій</a:t>
            </a:r>
            <a:r>
              <a:rPr lang="ru-RU" sz="2400" dirty="0"/>
              <a:t> консультанта і </a:t>
            </a:r>
            <a:r>
              <a:rPr lang="ru-RU" sz="2400" dirty="0" err="1"/>
              <a:t>клієнта</a:t>
            </a:r>
            <a:r>
              <a:rPr lang="ru-RU" sz="2400" dirty="0"/>
              <a:t>. Угода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укладатися</a:t>
            </a:r>
            <a:r>
              <a:rPr lang="ru-RU" sz="2400" dirty="0"/>
              <a:t> як </a:t>
            </a:r>
            <a:r>
              <a:rPr lang="ru-RU" sz="2400" dirty="0" err="1"/>
              <a:t>усно</a:t>
            </a:r>
            <a:r>
              <a:rPr lang="ru-RU" sz="2400" dirty="0"/>
              <a:t>, так і </a:t>
            </a:r>
            <a:r>
              <a:rPr lang="ru-RU" sz="2400" dirty="0" err="1"/>
              <a:t>письмово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 err="1"/>
              <a:t>Усна</a:t>
            </a:r>
            <a:r>
              <a:rPr lang="ru-RU" sz="2400" dirty="0"/>
              <a:t> угода не </a:t>
            </a:r>
            <a:r>
              <a:rPr lang="ru-RU" sz="2400" dirty="0" err="1"/>
              <a:t>дає</a:t>
            </a:r>
            <a:r>
              <a:rPr lang="ru-RU" sz="2400" dirty="0"/>
              <a:t> </a:t>
            </a:r>
            <a:r>
              <a:rPr lang="ru-RU" sz="2400" dirty="0" err="1"/>
              <a:t>змоги</a:t>
            </a:r>
            <a:r>
              <a:rPr lang="ru-RU" sz="2400" dirty="0"/>
              <a:t> </a:t>
            </a:r>
            <a:r>
              <a:rPr lang="ru-RU" sz="2400" dirty="0" err="1"/>
              <a:t>відтворити</a:t>
            </a:r>
            <a:r>
              <a:rPr lang="ru-RU" sz="2400" dirty="0"/>
              <a:t> </a:t>
            </a:r>
            <a:r>
              <a:rPr lang="ru-RU" sz="2400" dirty="0" err="1"/>
              <a:t>первинні</a:t>
            </a:r>
            <a:r>
              <a:rPr lang="ru-RU" sz="2400" dirty="0"/>
              <a:t> </a:t>
            </a:r>
            <a:r>
              <a:rPr lang="ru-RU" sz="2400" dirty="0" err="1"/>
              <a:t>умови</a:t>
            </a:r>
            <a:r>
              <a:rPr lang="ru-RU" sz="2400" dirty="0"/>
              <a:t> </a:t>
            </a:r>
            <a:r>
              <a:rPr lang="ru-RU" sz="2400" dirty="0" err="1"/>
              <a:t>співробітництва</a:t>
            </a:r>
            <a:r>
              <a:rPr lang="ru-RU" sz="2400" dirty="0"/>
              <a:t> за </a:t>
            </a:r>
            <a:r>
              <a:rPr lang="ru-RU" sz="2400" dirty="0" err="1"/>
              <a:t>відсутністю</a:t>
            </a:r>
            <a:r>
              <a:rPr lang="ru-RU" sz="2400" dirty="0"/>
              <a:t> </a:t>
            </a:r>
            <a:r>
              <a:rPr lang="ru-RU" sz="2400" dirty="0" err="1"/>
              <a:t>свідків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неможливістю</a:t>
            </a:r>
            <a:r>
              <a:rPr lang="ru-RU" sz="2400" dirty="0"/>
              <a:t>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ефективності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 err="1"/>
              <a:t>Письмова</a:t>
            </a:r>
            <a:r>
              <a:rPr lang="ru-RU" sz="2400" dirty="0"/>
              <a:t> угода </a:t>
            </a:r>
            <a:r>
              <a:rPr lang="ru-RU" sz="2400" dirty="0" err="1"/>
              <a:t>відображає</a:t>
            </a:r>
            <a:r>
              <a:rPr lang="ru-RU" sz="2400" dirty="0"/>
              <a:t> </a:t>
            </a:r>
            <a:r>
              <a:rPr lang="ru-RU" sz="2400" dirty="0" err="1"/>
              <a:t>формальним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неформальним</a:t>
            </a:r>
            <a:r>
              <a:rPr lang="ru-RU" sz="2400" dirty="0"/>
              <a:t> шляхом характер </a:t>
            </a:r>
            <a:r>
              <a:rPr lang="ru-RU" sz="2400" dirty="0" err="1"/>
              <a:t>умови</a:t>
            </a:r>
            <a:r>
              <a:rPr lang="ru-RU" sz="2400" dirty="0"/>
              <a:t> консультанта і </a:t>
            </a:r>
            <a:r>
              <a:rPr lang="ru-RU" sz="2400" dirty="0" err="1"/>
              <a:t>клієнта</a:t>
            </a:r>
            <a:r>
              <a:rPr lang="ru-RU" sz="2400" dirty="0"/>
              <a:t>. Таким чином, </a:t>
            </a:r>
            <a:r>
              <a:rPr lang="ru-RU" sz="2400" dirty="0" err="1"/>
              <a:t>якщо</a:t>
            </a:r>
            <a:r>
              <a:rPr lang="ru-RU" sz="2400" dirty="0"/>
              <a:t> консультант </a:t>
            </a:r>
            <a:r>
              <a:rPr lang="ru-RU" sz="2400" dirty="0" err="1"/>
              <a:t>відправляє</a:t>
            </a:r>
            <a:r>
              <a:rPr lang="ru-RU" sz="2400" dirty="0"/>
              <a:t> </a:t>
            </a:r>
            <a:r>
              <a:rPr lang="ru-RU" sz="2400" dirty="0" err="1"/>
              <a:t>клієнтові</a:t>
            </a:r>
            <a:r>
              <a:rPr lang="ru-RU" sz="2400" dirty="0"/>
              <a:t> макет контракту і </a:t>
            </a:r>
            <a:r>
              <a:rPr lang="ru-RU" sz="2400" dirty="0" err="1"/>
              <a:t>клієнт</a:t>
            </a:r>
            <a:r>
              <a:rPr lang="ru-RU" sz="2400" dirty="0"/>
              <a:t> </a:t>
            </a:r>
            <a:r>
              <a:rPr lang="ru-RU" sz="2400" dirty="0" err="1"/>
              <a:t>підтверджує</a:t>
            </a:r>
            <a:r>
              <a:rPr lang="ru-RU" sz="2400" dirty="0"/>
              <a:t> свою </a:t>
            </a:r>
            <a:r>
              <a:rPr lang="ru-RU" sz="2400" dirty="0" err="1"/>
              <a:t>згоду</a:t>
            </a:r>
            <a:r>
              <a:rPr lang="ru-RU" sz="2400" dirty="0"/>
              <a:t> з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умовами</a:t>
            </a:r>
            <a:r>
              <a:rPr lang="ru-RU" sz="2400" dirty="0"/>
              <a:t>, то угода </a:t>
            </a:r>
            <a:r>
              <a:rPr lang="ru-RU" sz="2400" dirty="0" err="1"/>
              <a:t>вважається</a:t>
            </a:r>
            <a:r>
              <a:rPr lang="ru-RU" sz="2400" dirty="0"/>
              <a:t> </a:t>
            </a:r>
            <a:r>
              <a:rPr lang="ru-RU" sz="2400" dirty="0" err="1"/>
              <a:t>укладеною</a:t>
            </a:r>
            <a:r>
              <a:rPr lang="ru-RU" sz="2400" dirty="0"/>
              <a:t> у </a:t>
            </a:r>
            <a:r>
              <a:rPr lang="ru-RU" sz="2400" dirty="0" err="1"/>
              <a:t>формі</a:t>
            </a:r>
            <a:r>
              <a:rPr lang="ru-RU" sz="2400" dirty="0"/>
              <a:t> простого </a:t>
            </a:r>
            <a:r>
              <a:rPr lang="ru-RU" sz="2400" dirty="0" err="1"/>
              <a:t>неофіційного</a:t>
            </a:r>
            <a:r>
              <a:rPr lang="ru-RU" sz="2400" dirty="0"/>
              <a:t> контракту. У </a:t>
            </a:r>
            <a:r>
              <a:rPr lang="ru-RU" sz="2400" dirty="0" err="1"/>
              <a:t>цьому</a:t>
            </a:r>
            <a:r>
              <a:rPr lang="ru-RU" sz="2400" dirty="0"/>
              <a:t> </a:t>
            </a:r>
            <a:r>
              <a:rPr lang="ru-RU" sz="2400" dirty="0" err="1"/>
              <a:t>випадку</a:t>
            </a:r>
            <a:r>
              <a:rPr lang="ru-RU" sz="2400" dirty="0"/>
              <a:t> документ повинен </a:t>
            </a:r>
            <a:r>
              <a:rPr lang="ru-RU" sz="2400" dirty="0" err="1"/>
              <a:t>містити</a:t>
            </a:r>
            <a:r>
              <a:rPr lang="ru-RU" sz="2400" dirty="0"/>
              <a:t> </a:t>
            </a:r>
            <a:r>
              <a:rPr lang="ru-RU" sz="2400" dirty="0" err="1"/>
              <a:t>п’ять</a:t>
            </a:r>
            <a:r>
              <a:rPr lang="ru-RU" sz="2400" dirty="0"/>
              <a:t> </a:t>
            </a:r>
            <a:r>
              <a:rPr lang="ru-RU" sz="2400" dirty="0" err="1"/>
              <a:t>необхідних</a:t>
            </a:r>
            <a:r>
              <a:rPr lang="ru-RU" sz="2400" dirty="0"/>
              <a:t> </a:t>
            </a:r>
            <a:r>
              <a:rPr lang="ru-RU" sz="2400" dirty="0" err="1"/>
              <a:t>елементів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5125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7288"/>
            <a:ext cx="11331052" cy="539826"/>
          </a:xfrm>
        </p:spPr>
        <p:txBody>
          <a:bodyPr>
            <a:normAutofit fontScale="90000"/>
          </a:bodyPr>
          <a:lstStyle/>
          <a:p>
            <a:pPr algn="ctr"/>
            <a:r>
              <a:rPr lang="ru-RU"/>
              <a:t>Види консультаційних угод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440" y="727114"/>
            <a:ext cx="11721946" cy="5860973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b="1" dirty="0"/>
              <a:t>2. </a:t>
            </a:r>
            <a:r>
              <a:rPr lang="ru-RU" sz="2400" b="1" dirty="0" err="1"/>
              <a:t>Діагностична</a:t>
            </a:r>
            <a:r>
              <a:rPr lang="ru-RU" sz="2400" b="1" dirty="0"/>
              <a:t> угода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 err="1"/>
              <a:t>Залежно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виду </a:t>
            </a:r>
            <a:r>
              <a:rPr lang="ru-RU" sz="2400" dirty="0" err="1"/>
              <a:t>діагностики</a:t>
            </a:r>
            <a:r>
              <a:rPr lang="ru-RU" sz="2400" dirty="0"/>
              <a:t> угода </a:t>
            </a:r>
            <a:r>
              <a:rPr lang="ru-RU" sz="2400" dirty="0" err="1"/>
              <a:t>може</a:t>
            </a:r>
            <a:r>
              <a:rPr lang="ru-RU" sz="2400" dirty="0"/>
              <a:t> бути на:</a:t>
            </a:r>
          </a:p>
          <a:p>
            <a:pPr marL="0" indent="0" algn="just">
              <a:buNone/>
            </a:pPr>
            <a:r>
              <a:rPr lang="ru-RU" sz="2400" dirty="0" err="1"/>
              <a:t>одноразову</a:t>
            </a:r>
            <a:r>
              <a:rPr lang="ru-RU" sz="2400" dirty="0"/>
              <a:t> </a:t>
            </a:r>
            <a:r>
              <a:rPr lang="ru-RU" sz="2400" dirty="0" err="1"/>
              <a:t>діагностику</a:t>
            </a:r>
            <a:r>
              <a:rPr lang="ru-RU" sz="2400" dirty="0"/>
              <a:t>, яка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являти</a:t>
            </a:r>
            <a:r>
              <a:rPr lang="ru-RU" sz="2400" dirty="0"/>
              <a:t> собою </a:t>
            </a:r>
            <a:r>
              <a:rPr lang="ru-RU" sz="2400" dirty="0" err="1"/>
              <a:t>окреме</a:t>
            </a:r>
            <a:r>
              <a:rPr lang="ru-RU" sz="2400" dirty="0"/>
              <a:t> </a:t>
            </a:r>
            <a:r>
              <a:rPr lang="ru-RU" sz="2400" dirty="0" err="1"/>
              <a:t>замовлення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перший </a:t>
            </a:r>
            <a:r>
              <a:rPr lang="ru-RU" sz="2400" dirty="0" err="1"/>
              <a:t>етап</a:t>
            </a:r>
            <a:r>
              <a:rPr lang="ru-RU" sz="2400" dirty="0"/>
              <a:t> комплексного контракту і </a:t>
            </a:r>
            <a:r>
              <a:rPr lang="ru-RU" sz="2400" dirty="0" err="1"/>
              <a:t>проводитися</a:t>
            </a:r>
            <a:r>
              <a:rPr lang="ru-RU" sz="2400" dirty="0"/>
              <a:t> за схемою </a:t>
            </a:r>
            <a:r>
              <a:rPr lang="ru-RU" sz="2400" dirty="0" err="1"/>
              <a:t>здійснення</a:t>
            </a:r>
            <a:r>
              <a:rPr lang="ru-RU" sz="2400" dirty="0"/>
              <a:t> </a:t>
            </a:r>
            <a:r>
              <a:rPr lang="ru-RU" sz="2400" dirty="0" err="1"/>
              <a:t>загальної</a:t>
            </a:r>
            <a:r>
              <a:rPr lang="ru-RU" sz="2400" dirty="0"/>
              <a:t> </a:t>
            </a:r>
            <a:r>
              <a:rPr lang="ru-RU" sz="2400" dirty="0" err="1"/>
              <a:t>діагностики</a:t>
            </a:r>
            <a:r>
              <a:rPr lang="ru-RU" sz="2400" dirty="0"/>
              <a:t>;</a:t>
            </a:r>
          </a:p>
          <a:p>
            <a:pPr algn="just"/>
            <a:r>
              <a:rPr lang="ru-RU" sz="2400" dirty="0" err="1"/>
              <a:t>повторну</a:t>
            </a:r>
            <a:r>
              <a:rPr lang="ru-RU" sz="2400" dirty="0"/>
              <a:t> </a:t>
            </a:r>
            <a:r>
              <a:rPr lang="ru-RU" sz="2400" dirty="0" err="1"/>
              <a:t>діагностику</a:t>
            </a:r>
            <a:r>
              <a:rPr lang="ru-RU" sz="2400" dirty="0"/>
              <a:t>, </a:t>
            </a:r>
            <a:r>
              <a:rPr lang="ru-RU" sz="2400" dirty="0" err="1"/>
              <a:t>під</a:t>
            </a:r>
            <a:r>
              <a:rPr lang="ru-RU" sz="2400" dirty="0"/>
              <a:t> час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якої</a:t>
            </a:r>
            <a:r>
              <a:rPr lang="ru-RU" sz="2400" dirty="0"/>
              <a:t> </a:t>
            </a:r>
            <a:r>
              <a:rPr lang="ru-RU" sz="2400" dirty="0" err="1"/>
              <a:t>група</a:t>
            </a:r>
            <a:r>
              <a:rPr lang="ru-RU" sz="2400" dirty="0"/>
              <a:t> </a:t>
            </a:r>
            <a:r>
              <a:rPr lang="ru-RU" sz="2400" dirty="0" err="1"/>
              <a:t>консультантів</a:t>
            </a:r>
            <a:r>
              <a:rPr lang="ru-RU" sz="2400" dirty="0"/>
              <a:t> </a:t>
            </a:r>
            <a:r>
              <a:rPr lang="ru-RU" sz="2400" dirty="0" err="1"/>
              <a:t>відвідує</a:t>
            </a:r>
            <a:r>
              <a:rPr lang="ru-RU" sz="2400" dirty="0"/>
              <a:t> </a:t>
            </a:r>
            <a:r>
              <a:rPr lang="ru-RU" sz="2400" dirty="0" err="1"/>
              <a:t>підприємство</a:t>
            </a:r>
            <a:r>
              <a:rPr lang="ru-RU" sz="2400" dirty="0"/>
              <a:t> регулярно. Метою повторного </a:t>
            </a:r>
            <a:r>
              <a:rPr lang="ru-RU" sz="2400" dirty="0" err="1"/>
              <a:t>діагностування</a:t>
            </a:r>
            <a:r>
              <a:rPr lang="ru-RU" sz="2400" dirty="0"/>
              <a:t> є </a:t>
            </a:r>
            <a:r>
              <a:rPr lang="ru-RU" sz="2400" dirty="0" err="1"/>
              <a:t>з’ясування</a:t>
            </a:r>
            <a:r>
              <a:rPr lang="ru-RU" sz="2400" dirty="0"/>
              <a:t> та </a:t>
            </a:r>
            <a:r>
              <a:rPr lang="ru-RU" sz="2400" dirty="0" err="1"/>
              <a:t>роз’яснення</a:t>
            </a:r>
            <a:r>
              <a:rPr lang="ru-RU" sz="2400" dirty="0"/>
              <a:t> проблем </a:t>
            </a:r>
            <a:r>
              <a:rPr lang="ru-RU" sz="2400" dirty="0" err="1"/>
              <a:t>клієнта</a:t>
            </a:r>
            <a:r>
              <a:rPr lang="ru-RU" sz="2400" dirty="0"/>
              <a:t>, причин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виникнення</a:t>
            </a:r>
            <a:r>
              <a:rPr lang="ru-RU" sz="2400" dirty="0"/>
              <a:t> та </a:t>
            </a:r>
            <a:r>
              <a:rPr lang="ru-RU" sz="2400" dirty="0" err="1"/>
              <a:t>тенденцій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у </a:t>
            </a:r>
            <a:r>
              <a:rPr lang="ru-RU" sz="2400" dirty="0" err="1"/>
              <a:t>довгостроковому</a:t>
            </a:r>
            <a:r>
              <a:rPr lang="ru-RU" sz="2400" dirty="0"/>
              <a:t> </a:t>
            </a:r>
            <a:r>
              <a:rPr lang="ru-RU" sz="2400" dirty="0" err="1"/>
              <a:t>періоді</a:t>
            </a:r>
            <a:r>
              <a:rPr lang="ru-RU" sz="2400" dirty="0"/>
              <a:t>. За </a:t>
            </a:r>
            <a:r>
              <a:rPr lang="ru-RU" sz="2400" dirty="0" err="1"/>
              <a:t>необхідності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надаватися</a:t>
            </a:r>
            <a:r>
              <a:rPr lang="ru-RU" sz="2400" dirty="0"/>
              <a:t> </a:t>
            </a:r>
            <a:r>
              <a:rPr lang="ru-RU" sz="2400" dirty="0" err="1"/>
              <a:t>індивідуальні</a:t>
            </a:r>
            <a:r>
              <a:rPr lang="ru-RU" sz="2400" dirty="0"/>
              <a:t> </a:t>
            </a:r>
            <a:r>
              <a:rPr lang="ru-RU" sz="2400" dirty="0" err="1"/>
              <a:t>консультації</a:t>
            </a:r>
            <a:r>
              <a:rPr lang="ru-RU" sz="2400" dirty="0"/>
              <a:t>. </a:t>
            </a:r>
            <a:r>
              <a:rPr lang="ru-RU" sz="2400" dirty="0" err="1"/>
              <a:t>Робоча</a:t>
            </a:r>
            <a:r>
              <a:rPr lang="ru-RU" sz="2400" dirty="0"/>
              <a:t> </a:t>
            </a:r>
            <a:r>
              <a:rPr lang="ru-RU" sz="2400" dirty="0" err="1"/>
              <a:t>група</a:t>
            </a:r>
            <a:r>
              <a:rPr lang="ru-RU" sz="2400" dirty="0"/>
              <a:t> </a:t>
            </a:r>
            <a:r>
              <a:rPr lang="ru-RU" sz="2400" dirty="0" err="1"/>
              <a:t>консультантів</a:t>
            </a:r>
            <a:r>
              <a:rPr lang="ru-RU" sz="2400" dirty="0"/>
              <a:t> </a:t>
            </a:r>
            <a:r>
              <a:rPr lang="ru-RU" sz="2400" dirty="0" err="1"/>
              <a:t>складається</a:t>
            </a:r>
            <a:r>
              <a:rPr lang="ru-RU" sz="2400" dirty="0"/>
              <a:t> з </a:t>
            </a:r>
            <a:r>
              <a:rPr lang="ru-RU" sz="2400" dirty="0" err="1"/>
              <a:t>двох-трьох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.</a:t>
            </a:r>
          </a:p>
          <a:p>
            <a:pPr algn="just"/>
            <a:r>
              <a:rPr lang="ru-RU" sz="2400" b="1" dirty="0"/>
              <a:t>3. Угода з </a:t>
            </a:r>
            <a:r>
              <a:rPr lang="ru-RU" sz="2400" b="1" dirty="0" err="1"/>
              <a:t>впровадження</a:t>
            </a:r>
            <a:r>
              <a:rPr lang="ru-RU" sz="2400" b="1" dirty="0"/>
              <a:t>.</a:t>
            </a:r>
          </a:p>
          <a:p>
            <a:pPr algn="just"/>
            <a:r>
              <a:rPr lang="ru-RU" sz="2400" dirty="0"/>
              <a:t>Угоду з </a:t>
            </a:r>
            <a:r>
              <a:rPr lang="ru-RU" sz="2400" dirty="0" err="1"/>
              <a:t>впровадження</a:t>
            </a:r>
            <a:r>
              <a:rPr lang="ru-RU" sz="2400" dirty="0"/>
              <a:t> </a:t>
            </a:r>
            <a:r>
              <a:rPr lang="ru-RU" sz="2400" dirty="0" err="1"/>
              <a:t>укладають</a:t>
            </a:r>
            <a:r>
              <a:rPr lang="ru-RU" sz="2400" dirty="0"/>
              <a:t> у </a:t>
            </a:r>
            <a:r>
              <a:rPr lang="ru-RU" sz="2400" dirty="0" err="1"/>
              <a:t>разі</a:t>
            </a:r>
            <a:r>
              <a:rPr lang="ru-RU" sz="2400" dirty="0"/>
              <a:t> </a:t>
            </a:r>
            <a:r>
              <a:rPr lang="ru-RU" sz="2400" dirty="0" err="1"/>
              <a:t>відносної</a:t>
            </a:r>
            <a:r>
              <a:rPr lang="ru-RU" sz="2400" dirty="0"/>
              <a:t> </a:t>
            </a:r>
            <a:r>
              <a:rPr lang="ru-RU" sz="2400" dirty="0" err="1"/>
              <a:t>ясності</a:t>
            </a:r>
            <a:r>
              <a:rPr lang="ru-RU" sz="2400" dirty="0"/>
              <a:t> та </a:t>
            </a:r>
            <a:r>
              <a:rPr lang="ru-RU" sz="2400" dirty="0" err="1"/>
              <a:t>зрозумілості</a:t>
            </a:r>
            <a:r>
              <a:rPr lang="ru-RU" sz="2400" dirty="0"/>
              <a:t> </a:t>
            </a:r>
            <a:r>
              <a:rPr lang="ru-RU" sz="2400" dirty="0" err="1"/>
              <a:t>програми</a:t>
            </a:r>
            <a:r>
              <a:rPr lang="ru-RU" sz="2400" dirty="0"/>
              <a:t> </a:t>
            </a:r>
            <a:r>
              <a:rPr lang="ru-RU" sz="2400" dirty="0" err="1"/>
              <a:t>заходів</a:t>
            </a:r>
            <a:r>
              <a:rPr lang="ru-RU" sz="2400" dirty="0"/>
              <a:t> й </a:t>
            </a:r>
            <a:r>
              <a:rPr lang="ru-RU" sz="2400" dirty="0" err="1"/>
              <a:t>одночасної</a:t>
            </a:r>
            <a:r>
              <a:rPr lang="ru-RU" sz="2400" dirty="0"/>
              <a:t> потреби у </a:t>
            </a:r>
            <a:r>
              <a:rPr lang="ru-RU" sz="2400" dirty="0" err="1"/>
              <a:t>допомозі</a:t>
            </a:r>
            <a:r>
              <a:rPr lang="ru-RU" sz="2400" dirty="0"/>
              <a:t> консультанта у </a:t>
            </a:r>
            <a:r>
              <a:rPr lang="ru-RU" sz="2400" dirty="0" err="1"/>
              <a:t>подоланні</a:t>
            </a:r>
            <a:r>
              <a:rPr lang="ru-RU" sz="2400" dirty="0"/>
              <a:t> опору персоналу </a:t>
            </a:r>
            <a:r>
              <a:rPr lang="ru-RU" sz="2400" dirty="0" err="1"/>
              <a:t>інноваційному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. </a:t>
            </a:r>
            <a:r>
              <a:rPr lang="ru-RU" sz="2400" dirty="0" err="1"/>
              <a:t>Індивідуальні</a:t>
            </a:r>
            <a:r>
              <a:rPr lang="ru-RU" sz="2400" dirty="0"/>
              <a:t> </a:t>
            </a:r>
            <a:r>
              <a:rPr lang="ru-RU" sz="2400" dirty="0" err="1"/>
              <a:t>консультації</a:t>
            </a:r>
            <a:r>
              <a:rPr lang="ru-RU" sz="2400" dirty="0"/>
              <a:t> </a:t>
            </a:r>
            <a:r>
              <a:rPr lang="ru-RU" sz="2400" dirty="0" err="1"/>
              <a:t>отримують</a:t>
            </a:r>
            <a:r>
              <a:rPr lang="ru-RU" sz="2400" dirty="0"/>
              <a:t> </a:t>
            </a:r>
            <a:r>
              <a:rPr lang="ru-RU" sz="2400" dirty="0" err="1"/>
              <a:t>працівники</a:t>
            </a:r>
            <a:r>
              <a:rPr lang="ru-RU" sz="2400" dirty="0"/>
              <a:t> </a:t>
            </a:r>
            <a:r>
              <a:rPr lang="ru-RU" sz="2400" dirty="0" err="1"/>
              <a:t>клієнта</a:t>
            </a:r>
            <a:r>
              <a:rPr lang="ru-RU" sz="2400" dirty="0"/>
              <a:t>, </a:t>
            </a:r>
            <a:r>
              <a:rPr lang="ru-RU" sz="2400" dirty="0" err="1"/>
              <a:t>своєю</a:t>
            </a:r>
            <a:r>
              <a:rPr lang="ru-RU" sz="2400" dirty="0"/>
              <a:t> </a:t>
            </a:r>
            <a:r>
              <a:rPr lang="ru-RU" sz="2400" dirty="0" err="1"/>
              <a:t>роботою</a:t>
            </a:r>
            <a:r>
              <a:rPr lang="ru-RU" sz="2400" dirty="0"/>
              <a:t> </a:t>
            </a:r>
            <a:r>
              <a:rPr lang="ru-RU" sz="2400" dirty="0" err="1"/>
              <a:t>пов’язані</a:t>
            </a:r>
            <a:r>
              <a:rPr lang="ru-RU" sz="2400" dirty="0"/>
              <a:t> з </a:t>
            </a:r>
            <a:r>
              <a:rPr lang="ru-RU" sz="2400" dirty="0" err="1"/>
              <a:t>впровадженням</a:t>
            </a:r>
            <a:r>
              <a:rPr lang="ru-RU" sz="2400" dirty="0"/>
              <a:t>. </a:t>
            </a:r>
            <a:r>
              <a:rPr lang="ru-RU" sz="2400" dirty="0" err="1"/>
              <a:t>Застосовують</a:t>
            </a:r>
            <a:r>
              <a:rPr lang="ru-RU" sz="2400" dirty="0"/>
              <a:t> </a:t>
            </a:r>
            <a:r>
              <a:rPr lang="ru-RU" sz="2400" dirty="0" err="1"/>
              <a:t>процесне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,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консультантів</a:t>
            </a:r>
            <a:r>
              <a:rPr lang="ru-RU" sz="2400" dirty="0"/>
              <a:t> не </a:t>
            </a:r>
            <a:r>
              <a:rPr lang="ru-RU" sz="2400" dirty="0" err="1"/>
              <a:t>перевищує</a:t>
            </a:r>
            <a:r>
              <a:rPr lang="ru-RU" sz="2400" dirty="0"/>
              <a:t> </a:t>
            </a:r>
            <a:r>
              <a:rPr lang="ru-RU" sz="2400" dirty="0" err="1"/>
              <a:t>трьох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5604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31354"/>
            <a:ext cx="10989529" cy="63897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/>
              <a:t>консультаційних</a:t>
            </a:r>
            <a:r>
              <a:rPr lang="ru-RU" dirty="0"/>
              <a:t> </a:t>
            </a:r>
            <a:r>
              <a:rPr lang="ru-RU" dirty="0" err="1"/>
              <a:t>угод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371" y="1156771"/>
            <a:ext cx="11754997" cy="52991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4. Угода з </a:t>
            </a:r>
            <a:r>
              <a:rPr lang="ru-RU" sz="2400" dirty="0" err="1"/>
              <a:t>підвищення</a:t>
            </a:r>
            <a:r>
              <a:rPr lang="ru-RU" sz="2400" dirty="0"/>
              <a:t> </a:t>
            </a:r>
            <a:r>
              <a:rPr lang="ru-RU" sz="2400" dirty="0" err="1"/>
              <a:t>кваліфікації</a:t>
            </a:r>
            <a:r>
              <a:rPr lang="ru-RU" sz="2400" dirty="0"/>
              <a:t> </a:t>
            </a:r>
            <a:r>
              <a:rPr lang="ru-RU" sz="2400" dirty="0" err="1"/>
              <a:t>керівників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У межах угоди консультант </a:t>
            </a:r>
            <a:r>
              <a:rPr lang="ru-RU" sz="2400" dirty="0" err="1"/>
              <a:t>організує</a:t>
            </a:r>
            <a:r>
              <a:rPr lang="ru-RU" sz="2400" dirty="0"/>
              <a:t> </a:t>
            </a:r>
            <a:r>
              <a:rPr lang="ru-RU" sz="2400" dirty="0" err="1"/>
              <a:t>навчальний</a:t>
            </a:r>
            <a:r>
              <a:rPr lang="ru-RU" sz="2400" dirty="0"/>
              <a:t> </a:t>
            </a:r>
            <a:r>
              <a:rPr lang="ru-RU" sz="2400" dirty="0" err="1"/>
              <a:t>процес</a:t>
            </a:r>
            <a:r>
              <a:rPr lang="ru-RU" sz="2400" dirty="0"/>
              <a:t> з </a:t>
            </a:r>
            <a:r>
              <a:rPr lang="ru-RU" sz="2400" dirty="0" err="1"/>
              <a:t>умовою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всі</a:t>
            </a:r>
            <a:r>
              <a:rPr lang="ru-RU" sz="2400" dirty="0"/>
              <a:t> </a:t>
            </a:r>
            <a:r>
              <a:rPr lang="ru-RU" sz="2400" dirty="0" err="1"/>
              <a:t>навчальні</a:t>
            </a:r>
            <a:r>
              <a:rPr lang="ru-RU" sz="2400" dirty="0"/>
              <a:t> </a:t>
            </a:r>
            <a:r>
              <a:rPr lang="ru-RU" sz="2400" dirty="0" err="1"/>
              <a:t>матеріали</a:t>
            </a:r>
            <a:r>
              <a:rPr lang="ru-RU" sz="2400" dirty="0"/>
              <a:t>, </a:t>
            </a:r>
            <a:r>
              <a:rPr lang="ru-RU" sz="2400" dirty="0" err="1"/>
              <a:t>ситуації</a:t>
            </a:r>
            <a:r>
              <a:rPr lang="ru-RU" sz="2400" dirty="0"/>
              <a:t> модельного </a:t>
            </a:r>
            <a:r>
              <a:rPr lang="ru-RU" sz="2400" dirty="0" err="1"/>
              <a:t>тренінгу</a:t>
            </a:r>
            <a:r>
              <a:rPr lang="ru-RU" sz="2400" dirty="0"/>
              <a:t> та </a:t>
            </a:r>
            <a:r>
              <a:rPr lang="ru-RU" sz="2400" dirty="0" err="1"/>
              <a:t>проблеми</a:t>
            </a:r>
            <a:r>
              <a:rPr lang="ru-RU" sz="2400" dirty="0"/>
              <a:t> для </a:t>
            </a:r>
            <a:r>
              <a:rPr lang="ru-RU" sz="2400" dirty="0" err="1"/>
              <a:t>обговорення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будуть</a:t>
            </a:r>
            <a:r>
              <a:rPr lang="ru-RU" sz="2400" dirty="0"/>
              <a:t> </a:t>
            </a:r>
            <a:r>
              <a:rPr lang="ru-RU" sz="2400" dirty="0" err="1"/>
              <a:t>задіяні</a:t>
            </a:r>
            <a:r>
              <a:rPr lang="ru-RU" sz="2400" dirty="0"/>
              <a:t> у </a:t>
            </a:r>
            <a:r>
              <a:rPr lang="ru-RU" sz="2400" dirty="0" err="1"/>
              <a:t>навчанні</a:t>
            </a:r>
            <a:r>
              <a:rPr lang="ru-RU" sz="2400" dirty="0"/>
              <a:t>, </a:t>
            </a:r>
            <a:r>
              <a:rPr lang="ru-RU" sz="2400" dirty="0" err="1"/>
              <a:t>мають</a:t>
            </a:r>
            <a:r>
              <a:rPr lang="ru-RU" sz="2400" dirty="0"/>
              <a:t> бути </a:t>
            </a:r>
            <a:r>
              <a:rPr lang="ru-RU" sz="2400" dirty="0" err="1"/>
              <a:t>безпосередньо</a:t>
            </a:r>
            <a:r>
              <a:rPr lang="ru-RU" sz="2400" dirty="0"/>
              <a:t> </a:t>
            </a:r>
            <a:r>
              <a:rPr lang="ru-RU" sz="2400" dirty="0" err="1"/>
              <a:t>пов’язані</a:t>
            </a:r>
            <a:r>
              <a:rPr lang="ru-RU" sz="2400" dirty="0"/>
              <a:t> з </a:t>
            </a:r>
            <a:r>
              <a:rPr lang="ru-RU" sz="2400" dirty="0" err="1"/>
              <a:t>роботою</a:t>
            </a:r>
            <a:r>
              <a:rPr lang="ru-RU" sz="2400" dirty="0"/>
              <a:t> </a:t>
            </a:r>
            <a:r>
              <a:rPr lang="ru-RU" sz="2400" dirty="0" err="1"/>
              <a:t>даної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. </a:t>
            </a:r>
            <a:r>
              <a:rPr lang="ru-RU" sz="2400" dirty="0" err="1"/>
              <a:t>Індивідуальні</a:t>
            </a:r>
            <a:r>
              <a:rPr lang="ru-RU" sz="2400" dirty="0"/>
              <a:t> </a:t>
            </a:r>
            <a:r>
              <a:rPr lang="ru-RU" sz="2400" dirty="0" err="1"/>
              <a:t>консультації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отримувати</a:t>
            </a:r>
            <a:r>
              <a:rPr lang="ru-RU" sz="2400" dirty="0"/>
              <a:t> </a:t>
            </a:r>
            <a:r>
              <a:rPr lang="ru-RU" sz="2400" dirty="0" err="1"/>
              <a:t>керівники</a:t>
            </a:r>
            <a:r>
              <a:rPr lang="ru-RU" sz="2400" dirty="0"/>
              <a:t> та </a:t>
            </a:r>
            <a:r>
              <a:rPr lang="ru-RU" sz="2400" dirty="0" err="1"/>
              <a:t>спеціалісти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/>
              <a:t>. </a:t>
            </a:r>
            <a:r>
              <a:rPr lang="ru-RU" sz="2400" dirty="0" err="1"/>
              <a:t>Застосовують</a:t>
            </a:r>
            <a:r>
              <a:rPr lang="ru-RU" sz="2400" dirty="0"/>
              <a:t> </a:t>
            </a:r>
            <a:r>
              <a:rPr lang="ru-RU" sz="2400" dirty="0" err="1"/>
              <a:t>процесне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. Склад та </a:t>
            </a:r>
            <a:r>
              <a:rPr lang="ru-RU" sz="2400" dirty="0" err="1"/>
              <a:t>чисельність</a:t>
            </a:r>
            <a:r>
              <a:rPr lang="ru-RU" sz="2400" dirty="0"/>
              <a:t> </a:t>
            </a:r>
            <a:r>
              <a:rPr lang="ru-RU" sz="2400" dirty="0" err="1"/>
              <a:t>команди</a:t>
            </a:r>
            <a:r>
              <a:rPr lang="ru-RU" sz="2400" dirty="0"/>
              <a:t> </a:t>
            </a:r>
            <a:r>
              <a:rPr lang="ru-RU" sz="2400" dirty="0" err="1"/>
              <a:t>консультантів</a:t>
            </a:r>
            <a:r>
              <a:rPr lang="ru-RU" sz="2400" dirty="0"/>
              <a:t> </a:t>
            </a:r>
            <a:r>
              <a:rPr lang="ru-RU" sz="2400" dirty="0" err="1"/>
              <a:t>залежить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діапазону</a:t>
            </a:r>
            <a:r>
              <a:rPr lang="ru-RU" sz="2400" dirty="0"/>
              <a:t> </a:t>
            </a:r>
            <a:r>
              <a:rPr lang="ru-RU" sz="2400" dirty="0" err="1"/>
              <a:t>охоплення</a:t>
            </a:r>
            <a:r>
              <a:rPr lang="ru-RU" sz="2400" dirty="0"/>
              <a:t> </a:t>
            </a:r>
            <a:r>
              <a:rPr lang="ru-RU" sz="2400" dirty="0" err="1"/>
              <a:t>навчання</a:t>
            </a:r>
            <a:r>
              <a:rPr lang="ru-RU" sz="2400" dirty="0"/>
              <a:t> та </a:t>
            </a:r>
            <a:r>
              <a:rPr lang="ru-RU" sz="2400" dirty="0" err="1"/>
              <a:t>обсягу</a:t>
            </a:r>
            <a:r>
              <a:rPr lang="ru-RU" sz="2400" dirty="0"/>
              <a:t> </a:t>
            </a:r>
            <a:r>
              <a:rPr lang="ru-RU" sz="2400" dirty="0" err="1"/>
              <a:t>заказів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/>
              <a:t>5. </a:t>
            </a:r>
            <a:r>
              <a:rPr lang="ru-RU" sz="2400" dirty="0" err="1"/>
              <a:t>Проектна</a:t>
            </a:r>
            <a:r>
              <a:rPr lang="ru-RU" sz="2400" dirty="0"/>
              <a:t> угода.</a:t>
            </a:r>
          </a:p>
          <a:p>
            <a:pPr algn="just"/>
            <a:r>
              <a:rPr lang="ru-RU" sz="2400" dirty="0" err="1"/>
              <a:t>Проектна</a:t>
            </a:r>
            <a:r>
              <a:rPr lang="ru-RU" sz="2400" dirty="0"/>
              <a:t> угода </a:t>
            </a:r>
            <a:r>
              <a:rPr lang="ru-RU" sz="2400" dirty="0" err="1"/>
              <a:t>передбачає</a:t>
            </a:r>
            <a:r>
              <a:rPr lang="ru-RU" sz="2400" dirty="0"/>
              <a:t> </a:t>
            </a:r>
            <a:r>
              <a:rPr lang="ru-RU" sz="2400" dirty="0" err="1"/>
              <a:t>вибір</a:t>
            </a:r>
            <a:r>
              <a:rPr lang="ru-RU" sz="2400" dirty="0"/>
              <a:t> консультантами </a:t>
            </a:r>
            <a:r>
              <a:rPr lang="ru-RU" sz="2400" dirty="0" err="1"/>
              <a:t>методів</a:t>
            </a:r>
            <a:r>
              <a:rPr lang="ru-RU" sz="2400" dirty="0"/>
              <a:t> для </a:t>
            </a:r>
            <a:r>
              <a:rPr lang="ru-RU" sz="2400" dirty="0" err="1"/>
              <a:t>розробки</a:t>
            </a:r>
            <a:r>
              <a:rPr lang="ru-RU" sz="2400" dirty="0"/>
              <a:t> проекту </a:t>
            </a:r>
            <a:r>
              <a:rPr lang="ru-RU" sz="2400" dirty="0" err="1"/>
              <a:t>удосконалення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створення</a:t>
            </a:r>
            <a:r>
              <a:rPr lang="ru-RU" sz="2400" dirty="0"/>
              <a:t> </a:t>
            </a:r>
            <a:r>
              <a:rPr lang="ru-RU" sz="2400" dirty="0" err="1"/>
              <a:t>системи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(</a:t>
            </a:r>
            <a:r>
              <a:rPr lang="ru-RU" sz="2400" dirty="0" err="1"/>
              <a:t>наприклад</a:t>
            </a:r>
            <a:r>
              <a:rPr lang="ru-RU" sz="2400" dirty="0"/>
              <a:t>, </a:t>
            </a:r>
            <a:r>
              <a:rPr lang="ru-RU" sz="2400" dirty="0" err="1"/>
              <a:t>організаційний</a:t>
            </a:r>
            <a:r>
              <a:rPr lang="ru-RU" sz="2400" dirty="0"/>
              <a:t> проект нового </a:t>
            </a:r>
            <a:r>
              <a:rPr lang="ru-RU" sz="2400" dirty="0" err="1"/>
              <a:t>підприємства</a:t>
            </a:r>
            <a:r>
              <a:rPr lang="ru-RU" sz="2400" dirty="0"/>
              <a:t>)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консультантів</a:t>
            </a:r>
            <a:r>
              <a:rPr lang="ru-RU" sz="2400" dirty="0"/>
              <a:t> </a:t>
            </a:r>
            <a:r>
              <a:rPr lang="ru-RU" sz="2400" dirty="0" err="1"/>
              <a:t>варіюється</a:t>
            </a:r>
            <a:r>
              <a:rPr lang="ru-RU" sz="2400" dirty="0"/>
              <a:t> </a:t>
            </a:r>
            <a:r>
              <a:rPr lang="ru-RU" sz="2400" dirty="0" err="1"/>
              <a:t>залежно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обсягу</a:t>
            </a:r>
            <a:r>
              <a:rPr lang="ru-RU" sz="2400" dirty="0"/>
              <a:t> </a:t>
            </a:r>
            <a:r>
              <a:rPr lang="ru-RU" sz="2400" dirty="0" err="1"/>
              <a:t>замовлення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3102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43219"/>
            <a:ext cx="11110714" cy="649995"/>
          </a:xfrm>
        </p:spPr>
        <p:txBody>
          <a:bodyPr/>
          <a:lstStyle/>
          <a:p>
            <a:pPr algn="ctr"/>
            <a:r>
              <a:rPr lang="ru-RU"/>
              <a:t>Види консультаційних угод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692" y="1090671"/>
            <a:ext cx="11336356" cy="539826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/>
              <a:t>6. Угода з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Угода з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регулює</a:t>
            </a:r>
            <a:r>
              <a:rPr lang="ru-RU" sz="2400" dirty="0"/>
              <a:t>, як правило, </a:t>
            </a:r>
            <a:r>
              <a:rPr lang="ru-RU" sz="2400" dirty="0" err="1"/>
              <a:t>замовлення</a:t>
            </a:r>
            <a:r>
              <a:rPr lang="ru-RU" sz="2400" dirty="0"/>
              <a:t> на </a:t>
            </a:r>
            <a:r>
              <a:rPr lang="ru-RU" sz="2400" dirty="0" err="1"/>
              <a:t>комплексне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. </a:t>
            </a:r>
            <a:r>
              <a:rPr lang="ru-RU" sz="2400" dirty="0" err="1"/>
              <a:t>Керівництво</a:t>
            </a:r>
            <a:r>
              <a:rPr lang="ru-RU" sz="2400" dirty="0"/>
              <a:t> за </a:t>
            </a:r>
            <a:r>
              <a:rPr lang="ru-RU" sz="2400" dirty="0" err="1"/>
              <a:t>участю</a:t>
            </a:r>
            <a:r>
              <a:rPr lang="ru-RU" sz="2400" dirty="0"/>
              <a:t> консультанта та за </a:t>
            </a:r>
            <a:r>
              <a:rPr lang="ru-RU" sz="2400" dirty="0" err="1"/>
              <a:t>запропонованою</a:t>
            </a:r>
            <a:r>
              <a:rPr lang="ru-RU" sz="2400" dirty="0"/>
              <a:t> ним методикою </a:t>
            </a:r>
            <a:r>
              <a:rPr lang="ru-RU" sz="2400" dirty="0" err="1"/>
              <a:t>здійснює</a:t>
            </a:r>
            <a:r>
              <a:rPr lang="ru-RU" sz="2400" dirty="0"/>
              <a:t> </a:t>
            </a:r>
            <a:r>
              <a:rPr lang="ru-RU" sz="2400" dirty="0" err="1"/>
              <a:t>діагностування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, </a:t>
            </a:r>
            <a:r>
              <a:rPr lang="ru-RU" sz="2400" dirty="0" err="1"/>
              <a:t>розробляє</a:t>
            </a:r>
            <a:r>
              <a:rPr lang="ru-RU" sz="2400" dirty="0"/>
              <a:t> </a:t>
            </a:r>
            <a:r>
              <a:rPr lang="ru-RU" sz="2400" dirty="0" err="1"/>
              <a:t>стратегію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на </a:t>
            </a:r>
            <a:r>
              <a:rPr lang="ru-RU" sz="2400" dirty="0" err="1"/>
              <a:t>тривалий</a:t>
            </a:r>
            <a:r>
              <a:rPr lang="ru-RU" sz="2400" dirty="0"/>
              <a:t> час та </a:t>
            </a:r>
            <a:r>
              <a:rPr lang="ru-RU" sz="2400" dirty="0" err="1"/>
              <a:t>коригує</a:t>
            </a:r>
            <a:r>
              <a:rPr lang="ru-RU" sz="2400" dirty="0"/>
              <a:t> </a:t>
            </a:r>
            <a:r>
              <a:rPr lang="ru-RU" sz="2400" dirty="0" err="1"/>
              <a:t>поточну</a:t>
            </a:r>
            <a:r>
              <a:rPr lang="ru-RU" sz="2400" dirty="0"/>
              <a:t>. </a:t>
            </a:r>
            <a:r>
              <a:rPr lang="ru-RU" sz="2400" dirty="0" err="1"/>
              <a:t>Індивідуальні</a:t>
            </a:r>
            <a:r>
              <a:rPr lang="ru-RU" sz="2400" dirty="0"/>
              <a:t> </a:t>
            </a:r>
            <a:r>
              <a:rPr lang="ru-RU" sz="2400" dirty="0" err="1"/>
              <a:t>консультації</a:t>
            </a:r>
            <a:r>
              <a:rPr lang="ru-RU" sz="2400" dirty="0"/>
              <a:t> </a:t>
            </a:r>
            <a:r>
              <a:rPr lang="ru-RU" sz="2400" dirty="0" err="1"/>
              <a:t>одержують</a:t>
            </a:r>
            <a:r>
              <a:rPr lang="ru-RU" sz="2400" dirty="0"/>
              <a:t> </a:t>
            </a:r>
            <a:r>
              <a:rPr lang="ru-RU" sz="2400" dirty="0" err="1"/>
              <a:t>керівники</a:t>
            </a:r>
            <a:r>
              <a:rPr lang="ru-RU" sz="2400" dirty="0"/>
              <a:t> </a:t>
            </a:r>
            <a:r>
              <a:rPr lang="ru-RU" sz="2400" dirty="0" err="1"/>
              <a:t>вищої</a:t>
            </a:r>
            <a:r>
              <a:rPr lang="ru-RU" sz="2400" dirty="0"/>
              <a:t> ланки та </a:t>
            </a:r>
            <a:r>
              <a:rPr lang="ru-RU" sz="2400" dirty="0" err="1"/>
              <a:t>ключових</a:t>
            </a:r>
            <a:r>
              <a:rPr lang="ru-RU" sz="2400" dirty="0"/>
              <a:t> </a:t>
            </a:r>
            <a:r>
              <a:rPr lang="ru-RU" sz="2400" dirty="0" err="1"/>
              <a:t>підрозділів</a:t>
            </a:r>
            <a:r>
              <a:rPr lang="ru-RU" sz="2400" dirty="0"/>
              <a:t>. </a:t>
            </a:r>
            <a:r>
              <a:rPr lang="ru-RU" sz="2400" dirty="0" err="1"/>
              <a:t>Застосовують</a:t>
            </a:r>
            <a:r>
              <a:rPr lang="ru-RU" sz="2400" dirty="0"/>
              <a:t> </a:t>
            </a:r>
            <a:r>
              <a:rPr lang="ru-RU" sz="2400" dirty="0" err="1"/>
              <a:t>процесне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, </a:t>
            </a:r>
            <a:r>
              <a:rPr lang="ru-RU" sz="2400" dirty="0" err="1"/>
              <a:t>кількість</a:t>
            </a:r>
            <a:r>
              <a:rPr lang="ru-RU" sz="2400" dirty="0"/>
              <a:t> </a:t>
            </a:r>
            <a:r>
              <a:rPr lang="ru-RU" sz="2400" dirty="0" err="1"/>
              <a:t>консультантів</a:t>
            </a:r>
            <a:r>
              <a:rPr lang="ru-RU" sz="2400" dirty="0"/>
              <a:t> не </a:t>
            </a:r>
            <a:r>
              <a:rPr lang="ru-RU" sz="2400" dirty="0" err="1"/>
              <a:t>перевищує</a:t>
            </a:r>
            <a:r>
              <a:rPr lang="ru-RU" sz="2400" dirty="0"/>
              <a:t> </a:t>
            </a:r>
            <a:r>
              <a:rPr lang="ru-RU" sz="2400" dirty="0" err="1"/>
              <a:t>двох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/>
              <a:t>7. Угода з </a:t>
            </a:r>
            <a:r>
              <a:rPr lang="ru-RU" sz="2400" dirty="0" err="1"/>
              <a:t>експертної</a:t>
            </a:r>
            <a:r>
              <a:rPr lang="ru-RU" sz="2400" dirty="0"/>
              <a:t> </a:t>
            </a:r>
            <a:r>
              <a:rPr lang="ru-RU" sz="2400" dirty="0" err="1"/>
              <a:t>консультації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Консультант </a:t>
            </a:r>
            <a:r>
              <a:rPr lang="ru-RU" sz="2400" dirty="0" err="1"/>
              <a:t>відповідає</a:t>
            </a:r>
            <a:r>
              <a:rPr lang="ru-RU" sz="2400" dirty="0"/>
              <a:t> на </a:t>
            </a:r>
            <a:r>
              <a:rPr lang="ru-RU" sz="2400" dirty="0" err="1"/>
              <a:t>конкретні</a:t>
            </a:r>
            <a:r>
              <a:rPr lang="ru-RU" sz="2400" dirty="0"/>
              <a:t> </a:t>
            </a:r>
            <a:r>
              <a:rPr lang="ru-RU" sz="2400" dirty="0" err="1"/>
              <a:t>питання</a:t>
            </a:r>
            <a:r>
              <a:rPr lang="ru-RU" sz="2400" dirty="0"/>
              <a:t> </a:t>
            </a:r>
            <a:r>
              <a:rPr lang="ru-RU" sz="2400" dirty="0" err="1"/>
              <a:t>керівника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/>
              <a:t>. </a:t>
            </a:r>
            <a:r>
              <a:rPr lang="ru-RU" sz="2400" dirty="0" err="1"/>
              <a:t>Експертне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 </a:t>
            </a:r>
            <a:r>
              <a:rPr lang="ru-RU" sz="2400" dirty="0" err="1"/>
              <a:t>пов’язане</a:t>
            </a:r>
            <a:r>
              <a:rPr lang="ru-RU" sz="2400" dirty="0"/>
              <a:t> з </a:t>
            </a:r>
            <a:r>
              <a:rPr lang="ru-RU" sz="2400" dirty="0" err="1"/>
              <a:t>поточними</a:t>
            </a:r>
            <a:r>
              <a:rPr lang="ru-RU" sz="2400" dirty="0"/>
              <a:t> проблемами.</a:t>
            </a:r>
          </a:p>
        </p:txBody>
      </p:sp>
    </p:spTree>
    <p:extLst>
      <p:ext uri="{BB962C8B-B14F-4D97-AF65-F5344CB8AC3E}">
        <p14:creationId xmlns:p14="http://schemas.microsoft.com/office/powerpoint/2010/main" val="80715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53388"/>
            <a:ext cx="11121731" cy="6279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Структура </a:t>
            </a:r>
            <a:r>
              <a:rPr lang="ru-RU" dirty="0" err="1"/>
              <a:t>офіційної</a:t>
            </a:r>
            <a:r>
              <a:rPr lang="ru-RU" dirty="0"/>
              <a:t> угоди про </a:t>
            </a:r>
            <a:r>
              <a:rPr lang="ru-RU" dirty="0" err="1"/>
              <a:t>консультування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0675" y="1090670"/>
            <a:ext cx="11556694" cy="5486400"/>
          </a:xfrm>
        </p:spPr>
        <p:txBody>
          <a:bodyPr>
            <a:noAutofit/>
          </a:bodyPr>
          <a:lstStyle/>
          <a:p>
            <a:pPr algn="just"/>
            <a:r>
              <a:rPr lang="ru-RU" sz="2800" dirty="0"/>
              <a:t>1. </a:t>
            </a:r>
            <a:r>
              <a:rPr lang="ru-RU" sz="2800" dirty="0" err="1"/>
              <a:t>Сторони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 </a:t>
            </a:r>
            <a:r>
              <a:rPr lang="ru-RU" sz="2800" dirty="0" err="1"/>
              <a:t>укладають</a:t>
            </a:r>
            <a:r>
              <a:rPr lang="ru-RU" sz="2800" dirty="0"/>
              <a:t> угоду.</a:t>
            </a:r>
          </a:p>
          <a:p>
            <a:pPr marL="0" indent="0" algn="just">
              <a:buNone/>
            </a:pPr>
            <a:r>
              <a:rPr lang="ru-RU" sz="2800" dirty="0" err="1"/>
              <a:t>Назва</a:t>
            </a:r>
            <a:r>
              <a:rPr lang="ru-RU" sz="2800" dirty="0"/>
              <a:t> </a:t>
            </a:r>
            <a:r>
              <a:rPr lang="ru-RU" sz="2800" dirty="0" err="1"/>
              <a:t>сторін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беруть</a:t>
            </a:r>
            <a:r>
              <a:rPr lang="ru-RU" sz="2800" dirty="0"/>
              <a:t> участь в </a:t>
            </a:r>
            <a:r>
              <a:rPr lang="ru-RU" sz="2800" dirty="0" err="1"/>
              <a:t>угоді</a:t>
            </a:r>
            <a:r>
              <a:rPr lang="ru-RU" sz="2800" dirty="0"/>
              <a:t>, з </a:t>
            </a:r>
            <a:r>
              <a:rPr lang="ru-RU" sz="2800" dirty="0" err="1"/>
              <a:t>указанням</a:t>
            </a:r>
            <a:r>
              <a:rPr lang="ru-RU" sz="2800" dirty="0"/>
              <a:t> </a:t>
            </a:r>
            <a:r>
              <a:rPr lang="ru-RU" sz="2800" dirty="0" err="1"/>
              <a:t>дати</a:t>
            </a:r>
            <a:r>
              <a:rPr lang="ru-RU" sz="2800" dirty="0"/>
              <a:t> </a:t>
            </a:r>
            <a:r>
              <a:rPr lang="ru-RU" sz="2800" dirty="0" err="1"/>
              <a:t>підписання</a:t>
            </a:r>
            <a:r>
              <a:rPr lang="ru-RU" sz="2800" dirty="0"/>
              <a:t> документа.</a:t>
            </a:r>
          </a:p>
          <a:p>
            <a:pPr algn="just"/>
            <a:r>
              <a:rPr lang="ru-RU" sz="2800" dirty="0"/>
              <a:t>2. </a:t>
            </a:r>
            <a:r>
              <a:rPr lang="ru-RU" sz="2800" dirty="0" err="1"/>
              <a:t>Термін</a:t>
            </a:r>
            <a:r>
              <a:rPr lang="ru-RU" sz="2800" dirty="0"/>
              <a:t> угоди.</a:t>
            </a:r>
          </a:p>
          <a:p>
            <a:pPr marL="0" indent="0" algn="just">
              <a:buNone/>
            </a:pPr>
            <a:r>
              <a:rPr lang="ru-RU" sz="2800" dirty="0" err="1"/>
              <a:t>Дати</a:t>
            </a:r>
            <a:r>
              <a:rPr lang="ru-RU" sz="2800" dirty="0"/>
              <a:t> початку та </a:t>
            </a:r>
            <a:r>
              <a:rPr lang="ru-RU" sz="2800" dirty="0" err="1"/>
              <a:t>завершення</a:t>
            </a:r>
            <a:r>
              <a:rPr lang="ru-RU" sz="2800" dirty="0"/>
              <a:t> угоди,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кількість</a:t>
            </a:r>
            <a:r>
              <a:rPr lang="ru-RU" sz="2800" dirty="0"/>
              <a:t> годин </a:t>
            </a:r>
            <a:r>
              <a:rPr lang="ru-RU" sz="2800" dirty="0" err="1"/>
              <a:t>тривалості</a:t>
            </a:r>
            <a:r>
              <a:rPr lang="ru-RU" sz="2800" dirty="0"/>
              <a:t> </a:t>
            </a:r>
            <a:r>
              <a:rPr lang="ru-RU" sz="2800" dirty="0" err="1"/>
              <a:t>фіксованого</a:t>
            </a:r>
            <a:r>
              <a:rPr lang="ru-RU" sz="2800" dirty="0"/>
              <a:t> </a:t>
            </a:r>
            <a:r>
              <a:rPr lang="ru-RU" sz="2800" dirty="0" err="1"/>
              <a:t>періоду</a:t>
            </a:r>
            <a:r>
              <a:rPr lang="ru-RU" sz="2800" dirty="0"/>
              <a:t> часу </a:t>
            </a:r>
            <a:r>
              <a:rPr lang="ru-RU" sz="2800" dirty="0" err="1"/>
              <a:t>роботи</a:t>
            </a:r>
            <a:r>
              <a:rPr lang="ru-RU" sz="2800" dirty="0"/>
              <a:t> консультанта. </a:t>
            </a:r>
            <a:r>
              <a:rPr lang="ru-RU" sz="2800" dirty="0" err="1"/>
              <a:t>Період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бути </a:t>
            </a:r>
            <a:r>
              <a:rPr lang="ru-RU" sz="2800" dirty="0" err="1"/>
              <a:t>відкритим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закритим</a:t>
            </a:r>
            <a:r>
              <a:rPr lang="ru-RU" sz="2800" dirty="0"/>
              <a:t>. </a:t>
            </a:r>
            <a:r>
              <a:rPr lang="ru-RU" sz="2800" dirty="0" err="1"/>
              <a:t>Відкритий</a:t>
            </a:r>
            <a:r>
              <a:rPr lang="ru-RU" sz="2800" dirty="0"/>
              <a:t> контракт </a:t>
            </a:r>
            <a:r>
              <a:rPr lang="ru-RU" sz="2800" dirty="0" err="1"/>
              <a:t>обговорює</a:t>
            </a:r>
            <a:r>
              <a:rPr lang="ru-RU" sz="2800" dirty="0"/>
              <a:t> </a:t>
            </a:r>
            <a:r>
              <a:rPr lang="ru-RU" sz="2800" dirty="0" err="1"/>
              <a:t>тільки</a:t>
            </a:r>
            <a:r>
              <a:rPr lang="ru-RU" sz="2800" dirty="0"/>
              <a:t> те,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специфічна</a:t>
            </a:r>
            <a:r>
              <a:rPr lang="ru-RU" sz="2800" dirty="0"/>
              <a:t> робота </a:t>
            </a:r>
            <a:r>
              <a:rPr lang="ru-RU" sz="2800" dirty="0" err="1"/>
              <a:t>має</a:t>
            </a:r>
            <a:r>
              <a:rPr lang="ru-RU" sz="2800" dirty="0"/>
              <a:t> бути </a:t>
            </a:r>
            <a:r>
              <a:rPr lang="ru-RU" sz="2800" dirty="0" err="1"/>
              <a:t>виконана</a:t>
            </a:r>
            <a:r>
              <a:rPr lang="ru-RU" sz="2800" dirty="0"/>
              <a:t> консультантом, без </a:t>
            </a:r>
            <a:r>
              <a:rPr lang="ru-RU" sz="2800" dirty="0" err="1"/>
              <a:t>указання</a:t>
            </a:r>
            <a:r>
              <a:rPr lang="ru-RU" sz="2800" dirty="0"/>
              <a:t> остаточного строку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завершення</a:t>
            </a:r>
            <a:r>
              <a:rPr lang="ru-RU" sz="2800" dirty="0"/>
              <a:t>. </a:t>
            </a:r>
            <a:r>
              <a:rPr lang="ru-RU" sz="2800" dirty="0" err="1"/>
              <a:t>Також</a:t>
            </a:r>
            <a:r>
              <a:rPr lang="ru-RU" sz="2800" dirty="0"/>
              <a:t> у </a:t>
            </a:r>
            <a:r>
              <a:rPr lang="ru-RU" sz="2800" dirty="0" err="1"/>
              <a:t>контракті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бути </a:t>
            </a:r>
            <a:r>
              <a:rPr lang="ru-RU" sz="2800" dirty="0" err="1"/>
              <a:t>вказано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тривалість</a:t>
            </a:r>
            <a:r>
              <a:rPr lang="ru-RU" sz="2800" dirty="0"/>
              <a:t> </a:t>
            </a:r>
            <a:r>
              <a:rPr lang="ru-RU" sz="2800" dirty="0" err="1"/>
              <a:t>роботи</a:t>
            </a:r>
            <a:r>
              <a:rPr lang="ru-RU" sz="2800" dirty="0"/>
              <a:t> </a:t>
            </a:r>
            <a:r>
              <a:rPr lang="ru-RU" sz="2800" dirty="0" err="1"/>
              <a:t>залежить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поступового</a:t>
            </a:r>
            <a:r>
              <a:rPr lang="ru-RU" sz="2800" dirty="0"/>
              <a:t> </a:t>
            </a:r>
            <a:r>
              <a:rPr lang="ru-RU" sz="2800" dirty="0" err="1"/>
              <a:t>задоволення</a:t>
            </a:r>
            <a:r>
              <a:rPr lang="ru-RU" sz="2800" dirty="0"/>
              <a:t> </a:t>
            </a:r>
            <a:r>
              <a:rPr lang="ru-RU" sz="2800" dirty="0" err="1"/>
              <a:t>сторін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04313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46043"/>
            <a:ext cx="11220883" cy="646323"/>
          </a:xfrm>
        </p:spPr>
        <p:txBody>
          <a:bodyPr/>
          <a:lstStyle/>
          <a:p>
            <a:r>
              <a:rPr lang="ru-RU" dirty="0"/>
              <a:t>Структура </a:t>
            </a:r>
            <a:r>
              <a:rPr lang="ru-RU" dirty="0" err="1"/>
              <a:t>офіційної</a:t>
            </a:r>
            <a:r>
              <a:rPr lang="ru-RU" dirty="0"/>
              <a:t> угоди про </a:t>
            </a:r>
            <a:r>
              <a:rPr lang="ru-RU" dirty="0" err="1"/>
              <a:t>консультування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827" y="1068637"/>
            <a:ext cx="11270255" cy="5563518"/>
          </a:xfrm>
        </p:spPr>
        <p:txBody>
          <a:bodyPr>
            <a:normAutofit fontScale="92500" lnSpcReduction="20000"/>
          </a:bodyPr>
          <a:lstStyle/>
          <a:p>
            <a:r>
              <a:rPr lang="ru-RU"/>
              <a:t>3. Режим роботи консультанта.</a:t>
            </a:r>
          </a:p>
          <a:p>
            <a:r>
              <a:rPr lang="ru-RU"/>
              <a:t>Якщо угода містить детальний опис власне консультаційних заходів та перелік послуг, що мають бути ним надані, а також характеристику запропонованого стилю консультування, тоді варто вказати наступні моменти:</a:t>
            </a:r>
          </a:p>
          <a:p>
            <a:r>
              <a:rPr lang="ru-RU"/>
              <a:t>послуги, що будуть забезпечені консультантом;</a:t>
            </a:r>
          </a:p>
          <a:p>
            <a:r>
              <a:rPr lang="ru-RU"/>
              <a:t>організація процесу подання необхідних документів та його синхронізація з напрямком виконання проекту;</a:t>
            </a:r>
          </a:p>
          <a:p>
            <a:r>
              <a:rPr lang="ru-RU"/>
              <a:t>характер, час подання та термін виконання необхідних проміжних звітів консультанта;</a:t>
            </a:r>
          </a:p>
          <a:p>
            <a:r>
              <a:rPr lang="ru-RU"/>
              <a:t>обмеження у роботі консультанта (наприклад, угоди, що не дозволяють виконувати будь-яку роботу для конкурентів);</a:t>
            </a:r>
          </a:p>
          <a:p>
            <a:r>
              <a:rPr lang="ru-RU"/>
              <a:t>організація та порядок необхідних періодичних зустрічей консультанта з клієнтом у ході виконання завдання;</a:t>
            </a:r>
          </a:p>
          <a:p>
            <a:r>
              <a:rPr lang="ru-RU"/>
              <a:t>передбачені службові відрядження консультанта, контакти з контрагентами клієнта або відповідними суб’єктами ринкової інфраструктури, що мають знадобитися, та характер компенсації, яку повинен отримати консультант;</a:t>
            </a:r>
          </a:p>
          <a:p>
            <a:r>
              <a:rPr lang="ru-RU"/>
              <a:t>повноваження консультанта у використанні ресурсів клієнта (конторського обладнання, оргтехніки, інформаційних засобів та інше);</a:t>
            </a:r>
          </a:p>
          <a:p>
            <a:r>
              <a:rPr lang="ru-RU"/>
              <a:t>право консультанта користуватися інформацією третіх осіб, бухгалтерськими книгами та журналами, а також іншою фінансовою інформацією, що знаходиться у розпорядженні клієнта.</a:t>
            </a:r>
          </a:p>
        </p:txBody>
      </p:sp>
    </p:spTree>
    <p:extLst>
      <p:ext uri="{BB962C8B-B14F-4D97-AF65-F5344CB8AC3E}">
        <p14:creationId xmlns:p14="http://schemas.microsoft.com/office/powerpoint/2010/main" val="1378247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98304"/>
            <a:ext cx="11353085" cy="60592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Структура </a:t>
            </a:r>
            <a:r>
              <a:rPr lang="ru-RU" dirty="0" err="1"/>
              <a:t>офіційної</a:t>
            </a:r>
            <a:r>
              <a:rPr lang="ru-RU" dirty="0"/>
              <a:t> угоди про </a:t>
            </a:r>
            <a:r>
              <a:rPr lang="ru-RU" dirty="0" err="1"/>
              <a:t>консультування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7455" y="1134737"/>
            <a:ext cx="11732963" cy="555250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/>
              <a:t>4. Режим </a:t>
            </a:r>
            <a:r>
              <a:rPr lang="ru-RU" sz="2400" dirty="0" err="1"/>
              <a:t>роботи</a:t>
            </a:r>
            <a:r>
              <a:rPr lang="ru-RU" sz="2400" dirty="0"/>
              <a:t> </a:t>
            </a:r>
            <a:r>
              <a:rPr lang="ru-RU" sz="2400" dirty="0" err="1"/>
              <a:t>клієнта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/>
              <a:t>Роль, </a:t>
            </a:r>
            <a:r>
              <a:rPr lang="ru-RU" sz="2400" dirty="0" err="1"/>
              <a:t>функції</a:t>
            </a:r>
            <a:r>
              <a:rPr lang="ru-RU" sz="2400" dirty="0"/>
              <a:t> та </a:t>
            </a:r>
            <a:r>
              <a:rPr lang="ru-RU" sz="2400" dirty="0" err="1"/>
              <a:t>організація</a:t>
            </a:r>
            <a:r>
              <a:rPr lang="ru-RU" sz="2400" dirty="0"/>
              <a:t> режиму </a:t>
            </a:r>
            <a:r>
              <a:rPr lang="ru-RU" sz="2400" dirty="0" err="1"/>
              <a:t>найбільшого</a:t>
            </a:r>
            <a:r>
              <a:rPr lang="ru-RU" sz="2400" dirty="0"/>
              <a:t> </a:t>
            </a:r>
            <a:r>
              <a:rPr lang="ru-RU" sz="2400" dirty="0" err="1"/>
              <a:t>сприяння</a:t>
            </a:r>
            <a:r>
              <a:rPr lang="ru-RU" sz="2400" dirty="0"/>
              <a:t> </a:t>
            </a:r>
            <a:r>
              <a:rPr lang="ru-RU" sz="2400" dirty="0" err="1"/>
              <a:t>роботі</a:t>
            </a:r>
            <a:r>
              <a:rPr lang="ru-RU" sz="2400" dirty="0"/>
              <a:t> консультанта, </a:t>
            </a:r>
            <a:r>
              <a:rPr lang="ru-RU" sz="2400" dirty="0" err="1"/>
              <a:t>які</a:t>
            </a:r>
            <a:r>
              <a:rPr lang="ru-RU" sz="2400" dirty="0"/>
              <a:t> повинен </a:t>
            </a:r>
            <a:r>
              <a:rPr lang="ru-RU" sz="2400" dirty="0" err="1"/>
              <a:t>забезпечити</a:t>
            </a:r>
            <a:r>
              <a:rPr lang="ru-RU" sz="2400" dirty="0"/>
              <a:t> </a:t>
            </a:r>
            <a:r>
              <a:rPr lang="ru-RU" sz="2400" dirty="0" err="1"/>
              <a:t>клієнт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випадки</a:t>
            </a:r>
            <a:r>
              <a:rPr lang="ru-RU" sz="2400" dirty="0"/>
              <a:t> та порядок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втручання</a:t>
            </a:r>
            <a:r>
              <a:rPr lang="ru-RU" sz="2400" dirty="0"/>
              <a:t> </a:t>
            </a:r>
            <a:r>
              <a:rPr lang="ru-RU" sz="2400" dirty="0" err="1"/>
              <a:t>безпосередньо</a:t>
            </a:r>
            <a:r>
              <a:rPr lang="ru-RU" sz="2400" dirty="0"/>
              <a:t> у роботу консультанта і </a:t>
            </a:r>
            <a:r>
              <a:rPr lang="ru-RU" sz="2400" dirty="0" err="1"/>
              <a:t>здійснення</a:t>
            </a:r>
            <a:r>
              <a:rPr lang="ru-RU" sz="2400" dirty="0"/>
              <a:t> певних </a:t>
            </a:r>
            <a:r>
              <a:rPr lang="ru-RU" sz="2400" dirty="0" err="1"/>
              <a:t>заходів</a:t>
            </a:r>
            <a:r>
              <a:rPr lang="ru-RU" sz="2400" dirty="0"/>
              <a:t> контролю та </a:t>
            </a:r>
            <a:r>
              <a:rPr lang="ru-RU" sz="2400" dirty="0" err="1"/>
              <a:t>оцінки</a:t>
            </a:r>
            <a:r>
              <a:rPr lang="ru-RU" sz="2400" dirty="0"/>
              <a:t> ходу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завдання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5. Оплата </a:t>
            </a:r>
            <a:r>
              <a:rPr lang="ru-RU" sz="2400" dirty="0" err="1"/>
              <a:t>послуг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 err="1"/>
              <a:t>Вказання</a:t>
            </a:r>
            <a:r>
              <a:rPr lang="ru-RU" sz="2400" dirty="0"/>
              <a:t> </a:t>
            </a:r>
            <a:r>
              <a:rPr lang="ru-RU" sz="2400" dirty="0" err="1"/>
              <a:t>принципів</a:t>
            </a:r>
            <a:r>
              <a:rPr lang="ru-RU" sz="2400" dirty="0"/>
              <a:t>, методу </a:t>
            </a:r>
            <a:r>
              <a:rPr lang="ru-RU" sz="2400" dirty="0" err="1"/>
              <a:t>розрахунку</a:t>
            </a:r>
            <a:r>
              <a:rPr lang="ru-RU" sz="2400" dirty="0"/>
              <a:t> та </a:t>
            </a:r>
            <a:r>
              <a:rPr lang="ru-RU" sz="2400" dirty="0" err="1"/>
              <a:t>тарифів</a:t>
            </a:r>
            <a:r>
              <a:rPr lang="ru-RU" sz="2400" dirty="0"/>
              <a:t> </a:t>
            </a:r>
            <a:r>
              <a:rPr lang="ru-RU" sz="2400" dirty="0" err="1"/>
              <a:t>платні</a:t>
            </a:r>
            <a:r>
              <a:rPr lang="ru-RU" sz="2400" dirty="0"/>
              <a:t> консультанту, а </a:t>
            </a:r>
            <a:r>
              <a:rPr lang="ru-RU" sz="2400" dirty="0" err="1"/>
              <a:t>також</a:t>
            </a:r>
            <a:r>
              <a:rPr lang="ru-RU" sz="2400" dirty="0"/>
              <a:t> строку та порядку </a:t>
            </a:r>
            <a:r>
              <a:rPr lang="ru-RU" sz="2400" dirty="0" err="1"/>
              <a:t>здійснення</a:t>
            </a:r>
            <a:r>
              <a:rPr lang="ru-RU" sz="2400" dirty="0"/>
              <a:t> </a:t>
            </a:r>
            <a:r>
              <a:rPr lang="ru-RU" sz="2400" dirty="0" err="1"/>
              <a:t>платежів</a:t>
            </a:r>
            <a:r>
              <a:rPr lang="ru-RU" sz="2400" dirty="0"/>
              <a:t>. Оплату </a:t>
            </a:r>
            <a:r>
              <a:rPr lang="ru-RU" sz="2400" dirty="0" err="1"/>
              <a:t>послуг</a:t>
            </a:r>
            <a:r>
              <a:rPr lang="ru-RU" sz="2400" dirty="0"/>
              <a:t> консультанта </a:t>
            </a:r>
            <a:r>
              <a:rPr lang="ru-RU" sz="2400" dirty="0" err="1"/>
              <a:t>може</a:t>
            </a:r>
            <a:r>
              <a:rPr lang="ru-RU" sz="2400" dirty="0"/>
              <a:t> бути </a:t>
            </a:r>
            <a:r>
              <a:rPr lang="ru-RU" sz="2400" dirty="0" err="1"/>
              <a:t>здійснено</a:t>
            </a:r>
            <a:r>
              <a:rPr lang="ru-RU" sz="2400" dirty="0"/>
              <a:t> </a:t>
            </a:r>
            <a:r>
              <a:rPr lang="ru-RU" sz="2400" dirty="0" err="1"/>
              <a:t>відповідно</a:t>
            </a:r>
            <a:r>
              <a:rPr lang="ru-RU" sz="2400" dirty="0"/>
              <a:t> до </a:t>
            </a:r>
            <a:r>
              <a:rPr lang="ru-RU" sz="2400" dirty="0" err="1"/>
              <a:t>стадій</a:t>
            </a:r>
            <a:r>
              <a:rPr lang="ru-RU" sz="2400" dirty="0"/>
              <a:t> </a:t>
            </a:r>
            <a:r>
              <a:rPr lang="ru-RU" sz="2400" dirty="0" err="1"/>
              <a:t>консультування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окремих</a:t>
            </a:r>
            <a:r>
              <a:rPr lang="ru-RU" sz="2400" dirty="0"/>
              <a:t> </a:t>
            </a:r>
            <a:r>
              <a:rPr lang="ru-RU" sz="2400" dirty="0" err="1"/>
              <a:t>операцій</a:t>
            </a:r>
            <a:r>
              <a:rPr lang="ru-RU" sz="2400" dirty="0"/>
              <a:t> </a:t>
            </a:r>
            <a:r>
              <a:rPr lang="ru-RU" sz="2400" dirty="0" err="1"/>
              <a:t>періодично</a:t>
            </a:r>
            <a:r>
              <a:rPr lang="ru-RU" sz="2400" dirty="0"/>
              <a:t> з </a:t>
            </a:r>
            <a:r>
              <a:rPr lang="ru-RU" sz="2400" dirty="0" err="1"/>
              <a:t>указанням</a:t>
            </a:r>
            <a:r>
              <a:rPr lang="ru-RU" sz="2400" dirty="0"/>
              <a:t> </a:t>
            </a:r>
            <a:r>
              <a:rPr lang="ru-RU" sz="2400" dirty="0" err="1"/>
              <a:t>сум</a:t>
            </a:r>
            <a:r>
              <a:rPr lang="ru-RU" sz="2400" dirty="0"/>
              <a:t> та </a:t>
            </a:r>
            <a:r>
              <a:rPr lang="ru-RU" sz="2400" dirty="0" err="1"/>
              <a:t>строків</a:t>
            </a:r>
            <a:r>
              <a:rPr lang="ru-RU" sz="2400" dirty="0"/>
              <a:t> кожного платежу.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клієнт</a:t>
            </a:r>
            <a:r>
              <a:rPr lang="ru-RU" sz="2400" dirty="0"/>
              <a:t> </a:t>
            </a:r>
            <a:r>
              <a:rPr lang="ru-RU" sz="2400" dirty="0" err="1"/>
              <a:t>бажає</a:t>
            </a:r>
            <a:r>
              <a:rPr lang="ru-RU" sz="2400" dirty="0"/>
              <a:t> </a:t>
            </a:r>
            <a:r>
              <a:rPr lang="ru-RU" sz="2400" dirty="0" err="1"/>
              <a:t>отримувати</a:t>
            </a:r>
            <a:r>
              <a:rPr lang="ru-RU" sz="2400" dirty="0"/>
              <a:t> </a:t>
            </a:r>
            <a:r>
              <a:rPr lang="ru-RU" sz="2400" dirty="0" err="1"/>
              <a:t>звіти</a:t>
            </a:r>
            <a:r>
              <a:rPr lang="ru-RU" sz="2400" dirty="0"/>
              <a:t> про </a:t>
            </a:r>
            <a:r>
              <a:rPr lang="ru-RU" sz="2400" dirty="0" err="1"/>
              <a:t>отримані</a:t>
            </a:r>
            <a:r>
              <a:rPr lang="ru-RU" sz="2400" dirty="0"/>
              <a:t> консультантом </a:t>
            </a:r>
            <a:r>
              <a:rPr lang="ru-RU" sz="2400" dirty="0" err="1"/>
              <a:t>кошти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кошторис</a:t>
            </a:r>
            <a:r>
              <a:rPr lang="ru-RU" sz="2400" dirty="0"/>
              <a:t> </a:t>
            </a:r>
            <a:r>
              <a:rPr lang="ru-RU" sz="2400" dirty="0" err="1"/>
              <a:t>витрат</a:t>
            </a:r>
            <a:r>
              <a:rPr lang="ru-RU" sz="2400" dirty="0"/>
              <a:t> на </a:t>
            </a:r>
            <a:r>
              <a:rPr lang="ru-RU" sz="2400" dirty="0" err="1"/>
              <a:t>послуги</a:t>
            </a:r>
            <a:r>
              <a:rPr lang="ru-RU" sz="2400" dirty="0"/>
              <a:t>,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необхідно</a:t>
            </a:r>
            <a:r>
              <a:rPr lang="ru-RU" sz="2400" dirty="0"/>
              <a:t> </a:t>
            </a:r>
            <a:r>
              <a:rPr lang="ru-RU" sz="2400" dirty="0" err="1"/>
              <a:t>вказати</a:t>
            </a:r>
            <a:r>
              <a:rPr lang="ru-RU" sz="2400" dirty="0"/>
              <a:t> у </a:t>
            </a:r>
            <a:r>
              <a:rPr lang="ru-RU" sz="2400" dirty="0" err="1"/>
              <a:t>контракті</a:t>
            </a:r>
            <a:r>
              <a:rPr lang="ru-RU" sz="2400" dirty="0"/>
              <a:t>.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 бути </a:t>
            </a:r>
            <a:r>
              <a:rPr lang="ru-RU" sz="2400" dirty="0" err="1"/>
              <a:t>оголошена</a:t>
            </a:r>
            <a:r>
              <a:rPr lang="ru-RU" sz="2400" dirty="0"/>
              <a:t> </a:t>
            </a:r>
            <a:r>
              <a:rPr lang="ru-RU" sz="2400" dirty="0" err="1"/>
              <a:t>фіксована</a:t>
            </a:r>
            <a:r>
              <a:rPr lang="ru-RU" sz="2400" dirty="0"/>
              <a:t> величина </a:t>
            </a:r>
            <a:r>
              <a:rPr lang="ru-RU" sz="2400" dirty="0" err="1"/>
              <a:t>вартості</a:t>
            </a:r>
            <a:r>
              <a:rPr lang="ru-RU" sz="2400" dirty="0"/>
              <a:t> </a:t>
            </a:r>
            <a:r>
              <a:rPr lang="ru-RU" sz="2400" dirty="0" err="1"/>
              <a:t>консультаційної</a:t>
            </a:r>
            <a:r>
              <a:rPr lang="ru-RU" sz="2400" dirty="0"/>
              <a:t> </a:t>
            </a:r>
            <a:r>
              <a:rPr lang="ru-RU" sz="2400" dirty="0" err="1"/>
              <a:t>послуги</a:t>
            </a:r>
            <a:r>
              <a:rPr lang="ru-RU" sz="2400" dirty="0"/>
              <a:t> та </a:t>
            </a:r>
            <a:r>
              <a:rPr lang="ru-RU" sz="2400" dirty="0" err="1"/>
              <a:t>можливі</a:t>
            </a:r>
            <a:r>
              <a:rPr lang="ru-RU" sz="2400" dirty="0"/>
              <a:t> </a:t>
            </a:r>
            <a:r>
              <a:rPr lang="ru-RU" sz="2400" dirty="0" err="1"/>
              <a:t>непередбачені</a:t>
            </a:r>
            <a:r>
              <a:rPr lang="ru-RU" sz="2400" dirty="0"/>
              <a:t> </a:t>
            </a:r>
            <a:r>
              <a:rPr lang="ru-RU" sz="2400" dirty="0" err="1" smtClean="0"/>
              <a:t>витрати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9059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7287"/>
            <a:ext cx="11088680" cy="6279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Структура </a:t>
            </a:r>
            <a:r>
              <a:rPr lang="ru-RU" dirty="0" err="1"/>
              <a:t>офіційної</a:t>
            </a:r>
            <a:r>
              <a:rPr lang="ru-RU" dirty="0"/>
              <a:t> угоди про </a:t>
            </a:r>
            <a:r>
              <a:rPr lang="ru-RU" dirty="0" err="1"/>
              <a:t>консультування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3725" y="1024570"/>
            <a:ext cx="11292289" cy="5486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/>
              <a:t>6. </a:t>
            </a:r>
            <a:r>
              <a:rPr lang="ru-RU" sz="2400" dirty="0" err="1"/>
              <a:t>Витрати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 err="1"/>
              <a:t>Види</a:t>
            </a:r>
            <a:r>
              <a:rPr lang="ru-RU" sz="2400" dirty="0"/>
              <a:t> </a:t>
            </a:r>
            <a:r>
              <a:rPr lang="ru-RU" sz="2400" dirty="0" err="1"/>
              <a:t>позакошторисних</a:t>
            </a:r>
            <a:r>
              <a:rPr lang="ru-RU" sz="2400" dirty="0"/>
              <a:t> </a:t>
            </a:r>
            <a:r>
              <a:rPr lang="ru-RU" sz="2400" dirty="0" err="1"/>
              <a:t>витрат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бути </a:t>
            </a:r>
            <a:r>
              <a:rPr lang="ru-RU" sz="2400" dirty="0" err="1"/>
              <a:t>сплачені</a:t>
            </a:r>
            <a:r>
              <a:rPr lang="ru-RU" sz="2400" dirty="0"/>
              <a:t> </a:t>
            </a:r>
            <a:r>
              <a:rPr lang="ru-RU" sz="2400" dirty="0" err="1"/>
              <a:t>клієнтом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7. Оплата за фактом.</a:t>
            </a:r>
          </a:p>
          <a:p>
            <a:pPr marL="0" indent="0" algn="just">
              <a:buNone/>
            </a:pPr>
            <a:r>
              <a:rPr lang="ru-RU" sz="2400" dirty="0"/>
              <a:t>Контракт повинен </a:t>
            </a:r>
            <a:r>
              <a:rPr lang="ru-RU" sz="2400" dirty="0" err="1"/>
              <a:t>визначити</a:t>
            </a:r>
            <a:r>
              <a:rPr lang="ru-RU" sz="2400" dirty="0"/>
              <a:t>, коли </a:t>
            </a:r>
            <a:r>
              <a:rPr lang="ru-RU" sz="2400" dirty="0" err="1"/>
              <a:t>має</a:t>
            </a:r>
            <a:r>
              <a:rPr lang="ru-RU" sz="2400" dirty="0"/>
              <a:t> бути </a:t>
            </a:r>
            <a:r>
              <a:rPr lang="ru-RU" sz="2400" dirty="0" err="1"/>
              <a:t>здійснено</a:t>
            </a:r>
            <a:r>
              <a:rPr lang="ru-RU" sz="2400" dirty="0"/>
              <a:t> оплату </a:t>
            </a:r>
            <a:r>
              <a:rPr lang="ru-RU" sz="2400" dirty="0" err="1"/>
              <a:t>послуги</a:t>
            </a:r>
            <a:r>
              <a:rPr lang="ru-RU" sz="2400" dirty="0"/>
              <a:t>, порядок та </a:t>
            </a:r>
            <a:r>
              <a:rPr lang="ru-RU" sz="2400" dirty="0" err="1"/>
              <a:t>термін</a:t>
            </a:r>
            <a:r>
              <a:rPr lang="ru-RU" sz="2400" dirty="0"/>
              <a:t> оплати,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санкції</a:t>
            </a:r>
            <a:r>
              <a:rPr lang="ru-RU" sz="2400" dirty="0"/>
              <a:t> за </a:t>
            </a:r>
            <a:r>
              <a:rPr lang="ru-RU" sz="2400" dirty="0" err="1"/>
              <a:t>порушення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порядку. </a:t>
            </a:r>
            <a:r>
              <a:rPr lang="ru-RU" sz="2400" dirty="0" err="1"/>
              <a:t>Наприклад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виставлений</a:t>
            </a:r>
            <a:r>
              <a:rPr lang="ru-RU" sz="2400" dirty="0"/>
              <a:t> </a:t>
            </a:r>
            <a:r>
              <a:rPr lang="ru-RU" sz="2400" dirty="0" err="1"/>
              <a:t>консультаційною</a:t>
            </a:r>
            <a:r>
              <a:rPr lang="ru-RU" sz="2400" dirty="0"/>
              <a:t> </a:t>
            </a:r>
            <a:r>
              <a:rPr lang="ru-RU" sz="2400" dirty="0" err="1"/>
              <a:t>фірмою</a:t>
            </a:r>
            <a:r>
              <a:rPr lang="ru-RU" sz="2400" dirty="0"/>
              <a:t> </a:t>
            </a:r>
            <a:r>
              <a:rPr lang="ru-RU" sz="2400" dirty="0" err="1"/>
              <a:t>рахунок</a:t>
            </a:r>
            <a:r>
              <a:rPr lang="ru-RU" sz="2400" dirty="0"/>
              <a:t> не погашено </a:t>
            </a:r>
            <a:r>
              <a:rPr lang="ru-RU" sz="2400" dirty="0" err="1"/>
              <a:t>своєчасно</a:t>
            </a:r>
            <a:r>
              <a:rPr lang="ru-RU" sz="2400" dirty="0"/>
              <a:t>, </a:t>
            </a:r>
            <a:r>
              <a:rPr lang="ru-RU" sz="2400" dirty="0" err="1"/>
              <a:t>можуть</a:t>
            </a:r>
            <a:r>
              <a:rPr lang="ru-RU" sz="2400" dirty="0"/>
              <a:t> бути </a:t>
            </a:r>
            <a:r>
              <a:rPr lang="ru-RU" sz="2400" dirty="0" err="1"/>
              <a:t>встановлені</a:t>
            </a:r>
            <a:r>
              <a:rPr lang="ru-RU" sz="2400" dirty="0"/>
              <a:t> </a:t>
            </a:r>
            <a:r>
              <a:rPr lang="ru-RU" sz="2400" dirty="0" err="1"/>
              <a:t>додаткові</a:t>
            </a:r>
            <a:r>
              <a:rPr lang="ru-RU" sz="2400" dirty="0"/>
              <a:t> </a:t>
            </a:r>
            <a:r>
              <a:rPr lang="ru-RU" sz="2400" dirty="0" err="1"/>
              <a:t>платежі</a:t>
            </a:r>
            <a:r>
              <a:rPr lang="ru-RU" sz="2400" dirty="0"/>
              <a:t> у </a:t>
            </a:r>
            <a:r>
              <a:rPr lang="ru-RU" sz="2400" dirty="0" err="1"/>
              <a:t>розмірі</a:t>
            </a:r>
            <a:r>
              <a:rPr lang="ru-RU" sz="2400" dirty="0"/>
              <a:t> </a:t>
            </a:r>
            <a:r>
              <a:rPr lang="ru-RU" sz="2400" dirty="0" err="1"/>
              <a:t>певного</a:t>
            </a:r>
            <a:r>
              <a:rPr lang="ru-RU" sz="2400" dirty="0"/>
              <a:t> </a:t>
            </a:r>
            <a:r>
              <a:rPr lang="ru-RU" sz="2400" dirty="0" err="1"/>
              <a:t>відсотка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вартості</a:t>
            </a:r>
            <a:r>
              <a:rPr lang="ru-RU" sz="2400" dirty="0"/>
              <a:t> боргу. Величина </a:t>
            </a:r>
            <a:r>
              <a:rPr lang="ru-RU" sz="2400" dirty="0" err="1"/>
              <a:t>відсотків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коливатися</a:t>
            </a:r>
            <a:r>
              <a:rPr lang="ru-RU" sz="2400" dirty="0"/>
              <a:t> у межах </a:t>
            </a:r>
            <a:r>
              <a:rPr lang="ru-RU" sz="2400" dirty="0" err="1"/>
              <a:t>величини</a:t>
            </a:r>
            <a:r>
              <a:rPr lang="ru-RU" sz="2400" dirty="0"/>
              <a:t> </a:t>
            </a:r>
            <a:r>
              <a:rPr lang="ru-RU" sz="2400" dirty="0" err="1"/>
              <a:t>банківських</a:t>
            </a:r>
            <a:r>
              <a:rPr lang="ru-RU" sz="2400" dirty="0"/>
              <a:t> </a:t>
            </a:r>
            <a:r>
              <a:rPr lang="ru-RU" sz="2400" dirty="0" err="1"/>
              <a:t>відсотків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8. </a:t>
            </a:r>
            <a:r>
              <a:rPr lang="ru-RU" sz="2400" dirty="0" err="1"/>
              <a:t>Умови</a:t>
            </a:r>
            <a:r>
              <a:rPr lang="ru-RU" sz="2400" dirty="0"/>
              <a:t> </a:t>
            </a:r>
            <a:r>
              <a:rPr lang="ru-RU" sz="2400" dirty="0" err="1"/>
              <a:t>припинення</a:t>
            </a:r>
            <a:r>
              <a:rPr lang="ru-RU" sz="2400" dirty="0"/>
              <a:t> </a:t>
            </a:r>
            <a:r>
              <a:rPr lang="ru-RU" sz="2400" dirty="0" err="1"/>
              <a:t>роботи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err="1" smtClean="0"/>
              <a:t>Цей</a:t>
            </a:r>
            <a:r>
              <a:rPr lang="ru-RU" sz="2400" dirty="0" smtClean="0"/>
              <a:t> </a:t>
            </a:r>
            <a:r>
              <a:rPr lang="ru-RU" sz="2400" dirty="0" err="1"/>
              <a:t>розділ</a:t>
            </a:r>
            <a:r>
              <a:rPr lang="ru-RU" sz="2400" dirty="0"/>
              <a:t> угоди </a:t>
            </a:r>
            <a:r>
              <a:rPr lang="ru-RU" sz="2400" dirty="0" err="1"/>
              <a:t>дозволяє</a:t>
            </a:r>
            <a:r>
              <a:rPr lang="ru-RU" sz="2400" dirty="0"/>
              <a:t> </a:t>
            </a:r>
            <a:r>
              <a:rPr lang="ru-RU" sz="2400" dirty="0" err="1"/>
              <a:t>консультантові</a:t>
            </a:r>
            <a:r>
              <a:rPr lang="ru-RU" sz="2400" dirty="0"/>
              <a:t> </a:t>
            </a:r>
            <a:r>
              <a:rPr lang="ru-RU" sz="2400" dirty="0" err="1"/>
              <a:t>перервати</a:t>
            </a:r>
            <a:r>
              <a:rPr lang="ru-RU" sz="2400" dirty="0"/>
              <a:t> 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у </a:t>
            </a:r>
            <a:r>
              <a:rPr lang="ru-RU" sz="2400" dirty="0" err="1"/>
              <a:t>разі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клієнта</a:t>
            </a:r>
            <a:r>
              <a:rPr lang="ru-RU" sz="2400" dirty="0"/>
              <a:t> не </a:t>
            </a:r>
            <a:r>
              <a:rPr lang="ru-RU" sz="2400" dirty="0" err="1"/>
              <a:t>надійшла</a:t>
            </a:r>
            <a:r>
              <a:rPr lang="ru-RU" sz="2400" dirty="0"/>
              <a:t> оплата </a:t>
            </a:r>
            <a:r>
              <a:rPr lang="ru-RU" sz="2400" dirty="0" err="1"/>
              <a:t>поданих</a:t>
            </a:r>
            <a:r>
              <a:rPr lang="ru-RU" sz="2400" dirty="0"/>
              <a:t> </a:t>
            </a:r>
            <a:r>
              <a:rPr lang="ru-RU" sz="2400" dirty="0" err="1"/>
              <a:t>періодичних</a:t>
            </a:r>
            <a:r>
              <a:rPr lang="ru-RU" sz="2400" dirty="0"/>
              <a:t> </a:t>
            </a:r>
            <a:r>
              <a:rPr lang="ru-RU" sz="2400" dirty="0" err="1"/>
              <a:t>рахунків</a:t>
            </a:r>
            <a:r>
              <a:rPr lang="ru-RU" sz="2400" dirty="0"/>
              <a:t>. </a:t>
            </a:r>
            <a:r>
              <a:rPr lang="ru-RU" sz="2400" dirty="0" err="1"/>
              <a:t>Взагалі</a:t>
            </a:r>
            <a:r>
              <a:rPr lang="ru-RU" sz="2400" dirty="0"/>
              <a:t>, </a:t>
            </a:r>
            <a:r>
              <a:rPr lang="ru-RU" sz="2400" dirty="0" err="1"/>
              <a:t>цей</a:t>
            </a:r>
            <a:r>
              <a:rPr lang="ru-RU" sz="2400" dirty="0"/>
              <a:t> пункт не </a:t>
            </a:r>
            <a:r>
              <a:rPr lang="ru-RU" sz="2400" dirty="0" err="1"/>
              <a:t>набуває</a:t>
            </a:r>
            <a:r>
              <a:rPr lang="ru-RU" sz="2400" dirty="0"/>
              <a:t> </a:t>
            </a:r>
            <a:r>
              <a:rPr lang="ru-RU" sz="2400" dirty="0" err="1"/>
              <a:t>сили</a:t>
            </a:r>
            <a:r>
              <a:rPr lang="ru-RU" sz="2400" dirty="0"/>
              <a:t> до </a:t>
            </a:r>
            <a:r>
              <a:rPr lang="ru-RU" sz="2400" dirty="0" err="1"/>
              <a:t>першого</a:t>
            </a:r>
            <a:r>
              <a:rPr lang="ru-RU" sz="2400" dirty="0"/>
              <a:t> </a:t>
            </a:r>
            <a:r>
              <a:rPr lang="ru-RU" sz="2400" dirty="0" err="1"/>
              <a:t>порушення</a:t>
            </a:r>
            <a:r>
              <a:rPr lang="ru-RU" sz="2400" dirty="0"/>
              <a:t> порядку </a:t>
            </a:r>
            <a:r>
              <a:rPr lang="ru-RU" sz="2400" dirty="0" err="1"/>
              <a:t>фінансових</a:t>
            </a:r>
            <a:r>
              <a:rPr lang="ru-RU" sz="2400" dirty="0"/>
              <a:t> </a:t>
            </a:r>
            <a:r>
              <a:rPr lang="ru-RU" sz="2400" dirty="0" err="1"/>
              <a:t>розрахунків</a:t>
            </a:r>
            <a:r>
              <a:rPr lang="ru-RU" sz="2400" dirty="0"/>
              <a:t> </a:t>
            </a:r>
            <a:r>
              <a:rPr lang="ru-RU" sz="2400" dirty="0" err="1"/>
              <a:t>клієнтом</a:t>
            </a:r>
            <a:r>
              <a:rPr lang="ru-RU" sz="2400" dirty="0"/>
              <a:t>. </a:t>
            </a:r>
            <a:r>
              <a:rPr lang="ru-RU" sz="2400" dirty="0" err="1"/>
              <a:t>Припинення</a:t>
            </a:r>
            <a:r>
              <a:rPr lang="ru-RU" sz="2400" dirty="0"/>
              <a:t> </a:t>
            </a:r>
            <a:r>
              <a:rPr lang="ru-RU" sz="2400" dirty="0" err="1"/>
              <a:t>робіт</a:t>
            </a:r>
            <a:r>
              <a:rPr lang="ru-RU" sz="2400" dirty="0"/>
              <a:t> є </a:t>
            </a:r>
            <a:r>
              <a:rPr lang="ru-RU" sz="2400" dirty="0" err="1"/>
              <a:t>останньою</a:t>
            </a:r>
            <a:r>
              <a:rPr lang="ru-RU" sz="2400" dirty="0"/>
              <a:t> </a:t>
            </a:r>
            <a:r>
              <a:rPr lang="ru-RU" sz="2400" dirty="0" err="1"/>
              <a:t>мірою</a:t>
            </a:r>
            <a:r>
              <a:rPr lang="ru-RU" sz="2400" dirty="0"/>
              <a:t> </a:t>
            </a:r>
            <a:r>
              <a:rPr lang="ru-RU" sz="2400" dirty="0" err="1"/>
              <a:t>регулювання</a:t>
            </a:r>
            <a:r>
              <a:rPr lang="ru-RU" sz="2400" dirty="0"/>
              <a:t> </a:t>
            </a:r>
            <a:r>
              <a:rPr lang="ru-RU" sz="2400" dirty="0" err="1"/>
              <a:t>стосунків</a:t>
            </a:r>
            <a:r>
              <a:rPr lang="ru-RU" sz="2400" dirty="0"/>
              <a:t>, до </a:t>
            </a:r>
            <a:r>
              <a:rPr lang="ru-RU" sz="2400" dirty="0" err="1"/>
              <a:t>якої</a:t>
            </a:r>
            <a:r>
              <a:rPr lang="ru-RU" sz="2400" dirty="0"/>
              <a:t> </a:t>
            </a:r>
            <a:r>
              <a:rPr lang="ru-RU" sz="2400" dirty="0" err="1"/>
              <a:t>удається</a:t>
            </a:r>
            <a:r>
              <a:rPr lang="ru-RU" sz="2400" dirty="0"/>
              <a:t> консультант. У </a:t>
            </a:r>
            <a:r>
              <a:rPr lang="ru-RU" sz="2400" dirty="0" err="1"/>
              <a:t>контракті</a:t>
            </a:r>
            <a:r>
              <a:rPr lang="ru-RU" sz="2400" dirty="0"/>
              <a:t> </a:t>
            </a:r>
            <a:r>
              <a:rPr lang="ru-RU" sz="2400" dirty="0" err="1"/>
              <a:t>важливо</a:t>
            </a:r>
            <a:r>
              <a:rPr lang="ru-RU" sz="2400" dirty="0"/>
              <a:t> </a:t>
            </a:r>
            <a:r>
              <a:rPr lang="ru-RU" sz="2400" dirty="0" err="1"/>
              <a:t>вказати</a:t>
            </a:r>
            <a:r>
              <a:rPr lang="ru-RU" sz="2400" dirty="0"/>
              <a:t> </a:t>
            </a:r>
            <a:r>
              <a:rPr lang="ru-RU" sz="2400" dirty="0" err="1"/>
              <a:t>підстави</a:t>
            </a:r>
            <a:r>
              <a:rPr lang="ru-RU" sz="2400" dirty="0"/>
              <a:t>, за </a:t>
            </a:r>
            <a:r>
              <a:rPr lang="ru-RU" sz="2400" dirty="0" err="1"/>
              <a:t>яких</a:t>
            </a:r>
            <a:r>
              <a:rPr lang="ru-RU" sz="2400" dirty="0"/>
              <a:t> консультант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припинити</a:t>
            </a:r>
            <a:r>
              <a:rPr lang="ru-RU" sz="2400" dirty="0"/>
              <a:t> </a:t>
            </a:r>
            <a:r>
              <a:rPr lang="ru-RU" sz="2400" dirty="0" smtClean="0"/>
              <a:t>роботу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39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97456"/>
            <a:ext cx="11198849" cy="57287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Структура </a:t>
            </a:r>
            <a:r>
              <a:rPr lang="ru-RU" dirty="0" err="1"/>
              <a:t>офіційної</a:t>
            </a:r>
            <a:r>
              <a:rPr lang="ru-RU" dirty="0"/>
              <a:t> угоди про </a:t>
            </a:r>
            <a:r>
              <a:rPr lang="ru-RU" dirty="0" err="1"/>
              <a:t>консультування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6607" y="1112704"/>
            <a:ext cx="11611779" cy="5376231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9. </a:t>
            </a:r>
            <a:r>
              <a:rPr lang="ru-RU" sz="2000" dirty="0" err="1"/>
              <a:t>Незалежність</a:t>
            </a:r>
            <a:r>
              <a:rPr lang="ru-RU" sz="2000" dirty="0"/>
              <a:t> консультанта. </a:t>
            </a:r>
            <a:r>
              <a:rPr lang="ru-RU" sz="2000" dirty="0" err="1"/>
              <a:t>Незалежний</a:t>
            </a:r>
            <a:r>
              <a:rPr lang="ru-RU" sz="2000" dirty="0"/>
              <a:t> стан консультанта не </a:t>
            </a:r>
            <a:r>
              <a:rPr lang="ru-RU" sz="2000" dirty="0" err="1"/>
              <a:t>дозволяє</a:t>
            </a:r>
            <a:r>
              <a:rPr lang="ru-RU" sz="2000" dirty="0"/>
              <a:t> </a:t>
            </a:r>
            <a:r>
              <a:rPr lang="ru-RU" sz="2000" dirty="0" err="1"/>
              <a:t>йому</a:t>
            </a:r>
            <a:r>
              <a:rPr lang="ru-RU" sz="2000" dirty="0"/>
              <a:t> </a:t>
            </a:r>
            <a:r>
              <a:rPr lang="ru-RU" sz="2000" dirty="0" err="1"/>
              <a:t>брати</a:t>
            </a:r>
            <a:r>
              <a:rPr lang="ru-RU" sz="2000" dirty="0"/>
              <a:t> участь у будь-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програмах</a:t>
            </a:r>
            <a:r>
              <a:rPr lang="ru-RU" sz="2000" dirty="0"/>
              <a:t> </a:t>
            </a:r>
            <a:r>
              <a:rPr lang="ru-RU" sz="2000" dirty="0" err="1"/>
              <a:t>прибутковості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уникнення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податкових</a:t>
            </a:r>
            <a:r>
              <a:rPr lang="ru-RU" sz="2000" dirty="0"/>
              <a:t> </a:t>
            </a:r>
            <a:r>
              <a:rPr lang="ru-RU" sz="2000" dirty="0" err="1"/>
              <a:t>зобов’язань</a:t>
            </a:r>
            <a:r>
              <a:rPr lang="ru-RU" sz="2000" dirty="0"/>
              <a:t> з боку </a:t>
            </a:r>
            <a:r>
              <a:rPr lang="ru-RU" sz="2000" dirty="0" err="1"/>
              <a:t>клієнта</a:t>
            </a:r>
            <a:r>
              <a:rPr lang="ru-RU" sz="2000" dirty="0"/>
              <a:t>. </a:t>
            </a:r>
            <a:r>
              <a:rPr lang="ru-RU" sz="2000" dirty="0" err="1"/>
              <a:t>Клієнт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повинен </a:t>
            </a:r>
            <a:r>
              <a:rPr lang="ru-RU" sz="2000" dirty="0" err="1"/>
              <a:t>усвідомити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консультант не є </a:t>
            </a:r>
            <a:r>
              <a:rPr lang="ru-RU" sz="2000" dirty="0" err="1"/>
              <a:t>ані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службовцем</a:t>
            </a:r>
            <a:r>
              <a:rPr lang="ru-RU" sz="2000" dirty="0"/>
              <a:t>, </a:t>
            </a:r>
            <a:r>
              <a:rPr lang="ru-RU" sz="2000" dirty="0" err="1"/>
              <a:t>ані</a:t>
            </a:r>
            <a:r>
              <a:rPr lang="ru-RU" sz="2000" dirty="0"/>
              <a:t> </a:t>
            </a:r>
            <a:r>
              <a:rPr lang="ru-RU" sz="2000" dirty="0" err="1"/>
              <a:t>підлеглим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10. </a:t>
            </a:r>
            <a:r>
              <a:rPr lang="ru-RU" sz="2000" dirty="0" err="1"/>
              <a:t>Делегування</a:t>
            </a:r>
            <a:r>
              <a:rPr lang="ru-RU" sz="2000" dirty="0"/>
              <a:t> </a:t>
            </a:r>
            <a:r>
              <a:rPr lang="ru-RU" sz="2000" dirty="0" err="1"/>
              <a:t>повноважень</a:t>
            </a:r>
            <a:r>
              <a:rPr lang="ru-RU" sz="2000" dirty="0"/>
              <a:t>. </a:t>
            </a:r>
            <a:r>
              <a:rPr lang="ru-RU" sz="2000" dirty="0" err="1"/>
              <a:t>Консультантові</a:t>
            </a:r>
            <a:r>
              <a:rPr lang="ru-RU" sz="2000" dirty="0"/>
              <a:t> </a:t>
            </a:r>
            <a:r>
              <a:rPr lang="ru-RU" sz="2000" dirty="0" err="1"/>
              <a:t>дозволяється</a:t>
            </a:r>
            <a:r>
              <a:rPr lang="ru-RU" sz="2000" dirty="0"/>
              <a:t> на </a:t>
            </a:r>
            <a:r>
              <a:rPr lang="ru-RU" sz="2000" dirty="0" err="1"/>
              <a:t>свій</a:t>
            </a:r>
            <a:r>
              <a:rPr lang="ru-RU" sz="2000" dirty="0"/>
              <a:t> </a:t>
            </a:r>
            <a:r>
              <a:rPr lang="ru-RU" sz="2000" dirty="0" err="1"/>
              <a:t>розсуд</a:t>
            </a:r>
            <a:r>
              <a:rPr lang="ru-RU" sz="2000" dirty="0"/>
              <a:t> </a:t>
            </a:r>
            <a:r>
              <a:rPr lang="ru-RU" sz="2000" dirty="0" err="1"/>
              <a:t>наймати</a:t>
            </a:r>
            <a:r>
              <a:rPr lang="ru-RU" sz="2000" dirty="0"/>
              <a:t> та </a:t>
            </a:r>
            <a:r>
              <a:rPr lang="ru-RU" sz="2000" dirty="0" err="1"/>
              <a:t>залучати</a:t>
            </a:r>
            <a:r>
              <a:rPr lang="ru-RU" sz="2000" dirty="0"/>
              <a:t> до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асистентів</a:t>
            </a:r>
            <a:r>
              <a:rPr lang="ru-RU" sz="2000" dirty="0"/>
              <a:t>, </a:t>
            </a:r>
            <a:r>
              <a:rPr lang="ru-RU" sz="2000" dirty="0" err="1"/>
              <a:t>розподіляти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ними </a:t>
            </a:r>
            <a:r>
              <a:rPr lang="ru-RU" sz="2000" dirty="0" err="1"/>
              <a:t>обов’язки</a:t>
            </a:r>
            <a:r>
              <a:rPr lang="ru-RU" sz="2000" dirty="0"/>
              <a:t>, </a:t>
            </a:r>
            <a:r>
              <a:rPr lang="ru-RU" sz="2000" dirty="0" err="1"/>
              <a:t>формувати</a:t>
            </a:r>
            <a:r>
              <a:rPr lang="ru-RU" sz="2000" dirty="0"/>
              <a:t> команду та </a:t>
            </a:r>
            <a:r>
              <a:rPr lang="ru-RU" sz="2000" dirty="0" err="1"/>
              <a:t>забезпечувати</a:t>
            </a:r>
            <a:r>
              <a:rPr lang="ru-RU" sz="2000" dirty="0"/>
              <a:t> </a:t>
            </a:r>
            <a:r>
              <a:rPr lang="ru-RU" sz="2000" dirty="0" err="1"/>
              <a:t>власне</a:t>
            </a:r>
            <a:r>
              <a:rPr lang="ru-RU" sz="2000" dirty="0"/>
              <a:t> </a:t>
            </a:r>
            <a:r>
              <a:rPr lang="ru-RU" sz="2000" dirty="0" err="1"/>
              <a:t>персональне</a:t>
            </a:r>
            <a:r>
              <a:rPr lang="ru-RU" sz="2000" dirty="0"/>
              <a:t> </a:t>
            </a:r>
            <a:r>
              <a:rPr lang="ru-RU" sz="2000" dirty="0" err="1"/>
              <a:t>обслуговування</a:t>
            </a:r>
            <a:r>
              <a:rPr lang="ru-RU" sz="2000" dirty="0"/>
              <a:t>.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повідомити</a:t>
            </a:r>
            <a:r>
              <a:rPr lang="ru-RU" sz="2000" dirty="0"/>
              <a:t> </a:t>
            </a:r>
            <a:r>
              <a:rPr lang="ru-RU" sz="2000" dirty="0" err="1"/>
              <a:t>клієнта</a:t>
            </a:r>
            <a:r>
              <a:rPr lang="ru-RU" sz="2000" dirty="0"/>
              <a:t> про </a:t>
            </a:r>
            <a:r>
              <a:rPr lang="ru-RU" sz="2000" dirty="0" err="1"/>
              <a:t>укладання</a:t>
            </a:r>
            <a:r>
              <a:rPr lang="ru-RU" sz="2000" dirty="0"/>
              <a:t> </a:t>
            </a:r>
            <a:r>
              <a:rPr lang="ru-RU" sz="2000" dirty="0" err="1"/>
              <a:t>субконтрактів</a:t>
            </a:r>
            <a:r>
              <a:rPr lang="ru-RU" sz="2000" dirty="0"/>
              <a:t> з </a:t>
            </a:r>
            <a:r>
              <a:rPr lang="ru-RU" sz="2000" dirty="0" err="1"/>
              <a:t>іншими</a:t>
            </a:r>
            <a:r>
              <a:rPr lang="ru-RU" sz="2000" dirty="0"/>
              <a:t> консультантами.</a:t>
            </a:r>
          </a:p>
          <a:p>
            <a:pPr algn="just"/>
            <a:r>
              <a:rPr lang="ru-RU" sz="2000" dirty="0"/>
              <a:t>11. </a:t>
            </a:r>
            <a:r>
              <a:rPr lang="ru-RU" sz="2000" dirty="0" err="1"/>
              <a:t>Додаткова</a:t>
            </a:r>
            <a:r>
              <a:rPr lang="ru-RU" sz="2000" dirty="0"/>
              <a:t> робота. </a:t>
            </a:r>
            <a:r>
              <a:rPr lang="ru-RU" sz="2000" dirty="0" err="1"/>
              <a:t>Цей</a:t>
            </a:r>
            <a:r>
              <a:rPr lang="ru-RU" sz="2000" dirty="0"/>
              <a:t> пункт угоди </a:t>
            </a:r>
            <a:r>
              <a:rPr lang="ru-RU" sz="2000" dirty="0" err="1"/>
              <a:t>дозволяє</a:t>
            </a:r>
            <a:r>
              <a:rPr lang="ru-RU" sz="2000" dirty="0"/>
              <a:t> </a:t>
            </a:r>
            <a:r>
              <a:rPr lang="ru-RU" sz="2000" dirty="0" err="1"/>
              <a:t>клієнтові</a:t>
            </a:r>
            <a:r>
              <a:rPr lang="ru-RU" sz="2000" dirty="0"/>
              <a:t> </a:t>
            </a:r>
            <a:r>
              <a:rPr lang="ru-RU" sz="2000" dirty="0" err="1"/>
              <a:t>додавати</a:t>
            </a:r>
            <a:r>
              <a:rPr lang="ru-RU" sz="2000" dirty="0"/>
              <a:t> до угоди </a:t>
            </a:r>
            <a:r>
              <a:rPr lang="ru-RU" sz="2000" dirty="0" err="1"/>
              <a:t>модифікації</a:t>
            </a:r>
            <a:r>
              <a:rPr lang="ru-RU" sz="2000" dirty="0"/>
              <a:t>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пунктів</a:t>
            </a:r>
            <a:r>
              <a:rPr lang="ru-RU" sz="2000" dirty="0"/>
              <a:t>, </a:t>
            </a:r>
            <a:r>
              <a:rPr lang="ru-RU" sz="2000" dirty="0" err="1"/>
              <a:t>вносити</a:t>
            </a:r>
            <a:r>
              <a:rPr lang="ru-RU" sz="2000" dirty="0"/>
              <a:t> </a:t>
            </a:r>
            <a:r>
              <a:rPr lang="ru-RU" sz="2000" dirty="0" err="1"/>
              <a:t>додаткові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забезпечать</a:t>
            </a:r>
            <a:r>
              <a:rPr lang="ru-RU" sz="2000" dirty="0"/>
              <a:t> </a:t>
            </a:r>
            <a:r>
              <a:rPr lang="ru-RU" sz="2000" dirty="0" err="1"/>
              <a:t>додаткові</a:t>
            </a:r>
            <a:r>
              <a:rPr lang="ru-RU" sz="2000" dirty="0"/>
              <a:t> </a:t>
            </a:r>
            <a:r>
              <a:rPr lang="ru-RU" sz="2000" dirty="0" err="1"/>
              <a:t>послуги</a:t>
            </a:r>
            <a:r>
              <a:rPr lang="ru-RU" sz="2000" dirty="0"/>
              <a:t>. Будь-яке </a:t>
            </a:r>
            <a:r>
              <a:rPr lang="ru-RU" sz="2000" dirty="0" err="1"/>
              <a:t>доповнення</a:t>
            </a:r>
            <a:r>
              <a:rPr lang="ru-RU" sz="2000" dirty="0"/>
              <a:t> контракту повинно бути </a:t>
            </a:r>
            <a:r>
              <a:rPr lang="ru-RU" sz="2000" dirty="0" err="1"/>
              <a:t>письмово</a:t>
            </a:r>
            <a:r>
              <a:rPr lang="ru-RU" sz="2000" dirty="0"/>
              <a:t> </a:t>
            </a:r>
            <a:r>
              <a:rPr lang="ru-RU" sz="2000" dirty="0" err="1"/>
              <a:t>зафіксоване</a:t>
            </a:r>
            <a:r>
              <a:rPr lang="ru-RU" sz="2000" dirty="0"/>
              <a:t> </a:t>
            </a:r>
            <a:r>
              <a:rPr lang="ru-RU" sz="2000" dirty="0" err="1"/>
              <a:t>обома</a:t>
            </a:r>
            <a:r>
              <a:rPr lang="ru-RU" sz="2000" dirty="0"/>
              <a:t> сторонами до початку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додаткової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консультантом.</a:t>
            </a:r>
          </a:p>
          <a:p>
            <a:pPr algn="just"/>
            <a:r>
              <a:rPr lang="ru-RU" sz="2000" dirty="0"/>
              <a:t>12. </a:t>
            </a:r>
            <a:r>
              <a:rPr lang="ru-RU" sz="2000" dirty="0" err="1"/>
              <a:t>Конфіденційність</a:t>
            </a:r>
            <a:r>
              <a:rPr lang="ru-RU" sz="2000" dirty="0"/>
              <a:t>. Консультант та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помічники</a:t>
            </a:r>
            <a:r>
              <a:rPr lang="ru-RU" sz="2000" dirty="0"/>
              <a:t> </a:t>
            </a:r>
            <a:r>
              <a:rPr lang="ru-RU" sz="2000" dirty="0" err="1"/>
              <a:t>зобов’язуються</a:t>
            </a:r>
            <a:r>
              <a:rPr lang="ru-RU" sz="2000" dirty="0"/>
              <a:t> </a:t>
            </a:r>
            <a:r>
              <a:rPr lang="ru-RU" sz="2000" dirty="0" err="1"/>
              <a:t>зберігати</a:t>
            </a:r>
            <a:r>
              <a:rPr lang="ru-RU" sz="2000" dirty="0"/>
              <a:t> </a:t>
            </a:r>
            <a:r>
              <a:rPr lang="ru-RU" sz="2000" dirty="0" err="1"/>
              <a:t>конфіденційність</a:t>
            </a:r>
            <a:r>
              <a:rPr lang="ru-RU" sz="2000" dirty="0"/>
              <a:t> будь-</a:t>
            </a:r>
            <a:r>
              <a:rPr lang="ru-RU" sz="2000" dirty="0" err="1"/>
              <a:t>якої</a:t>
            </a:r>
            <a:r>
              <a:rPr lang="ru-RU" sz="2000" dirty="0"/>
              <a:t> інформації,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надається</a:t>
            </a:r>
            <a:r>
              <a:rPr lang="ru-RU" sz="2000" dirty="0"/>
              <a:t> </a:t>
            </a:r>
            <a:r>
              <a:rPr lang="ru-RU" sz="2000" dirty="0" err="1"/>
              <a:t>консультантові</a:t>
            </a:r>
            <a:r>
              <a:rPr lang="ru-RU" sz="2000" dirty="0"/>
              <a:t> та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відношення</a:t>
            </a:r>
            <a:r>
              <a:rPr lang="ru-RU" sz="2000" dirty="0"/>
              <a:t> до проекту, а </a:t>
            </a:r>
            <a:r>
              <a:rPr lang="ru-RU" sz="2000" dirty="0" err="1"/>
              <a:t>також</a:t>
            </a:r>
            <a:r>
              <a:rPr lang="ru-RU" sz="2000" dirty="0"/>
              <a:t> до </a:t>
            </a:r>
            <a:r>
              <a:rPr lang="ru-RU" sz="2000" dirty="0" err="1"/>
              <a:t>комерційної</a:t>
            </a:r>
            <a:r>
              <a:rPr lang="ru-RU" sz="2000" dirty="0"/>
              <a:t> </a:t>
            </a:r>
            <a:r>
              <a:rPr lang="ru-RU" sz="2000" dirty="0" err="1"/>
              <a:t>таємниці</a:t>
            </a:r>
            <a:r>
              <a:rPr lang="ru-RU" sz="2000" dirty="0"/>
              <a:t> </a:t>
            </a:r>
            <a:r>
              <a:rPr lang="ru-RU" sz="2000" dirty="0" err="1"/>
              <a:t>клієнта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3663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53388"/>
            <a:ext cx="11121731" cy="6059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Структура </a:t>
            </a:r>
            <a:r>
              <a:rPr lang="ru-RU" dirty="0" err="1"/>
              <a:t>офіційної</a:t>
            </a:r>
            <a:r>
              <a:rPr lang="ru-RU" dirty="0"/>
              <a:t> угоди про </a:t>
            </a:r>
            <a:r>
              <a:rPr lang="ru-RU" dirty="0" err="1"/>
              <a:t>консультування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3557" y="1244906"/>
            <a:ext cx="11534660" cy="5233011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13. </a:t>
            </a:r>
            <a:r>
              <a:rPr lang="ru-RU" sz="2000" dirty="0" err="1"/>
              <a:t>Монопольне</a:t>
            </a:r>
            <a:r>
              <a:rPr lang="ru-RU" sz="2000" dirty="0"/>
              <a:t> </a:t>
            </a:r>
            <a:r>
              <a:rPr lang="ru-RU" sz="2000" dirty="0" err="1"/>
              <a:t>використання</a:t>
            </a:r>
            <a:r>
              <a:rPr lang="ru-RU" sz="2000" dirty="0"/>
              <a:t>. </a:t>
            </a:r>
            <a:r>
              <a:rPr lang="ru-RU" sz="2000" dirty="0" err="1"/>
              <a:t>Цей</a:t>
            </a:r>
            <a:r>
              <a:rPr lang="ru-RU" sz="2000" dirty="0"/>
              <a:t> пункт </a:t>
            </a:r>
            <a:r>
              <a:rPr lang="ru-RU" sz="2000" dirty="0" err="1"/>
              <a:t>стверджує</a:t>
            </a:r>
            <a:r>
              <a:rPr lang="ru-RU" sz="2000" dirty="0"/>
              <a:t> </a:t>
            </a:r>
            <a:r>
              <a:rPr lang="ru-RU" sz="2000" dirty="0" err="1"/>
              <a:t>монополію</a:t>
            </a:r>
            <a:r>
              <a:rPr lang="ru-RU" sz="2000" dirty="0"/>
              <a:t> </a:t>
            </a:r>
            <a:r>
              <a:rPr lang="ru-RU" sz="2000" dirty="0" err="1"/>
              <a:t>клієнта</a:t>
            </a:r>
            <a:r>
              <a:rPr lang="ru-RU" sz="2000" dirty="0"/>
              <a:t> у </a:t>
            </a:r>
            <a:r>
              <a:rPr lang="ru-RU" sz="2000" dirty="0" err="1"/>
              <a:t>використанні</a:t>
            </a:r>
            <a:r>
              <a:rPr lang="ru-RU" sz="2000" dirty="0"/>
              <a:t> </a:t>
            </a:r>
            <a:r>
              <a:rPr lang="ru-RU" sz="2000" dirty="0" err="1"/>
              <a:t>матеріалів</a:t>
            </a:r>
            <a:r>
              <a:rPr lang="ru-RU" sz="2000" dirty="0"/>
              <a:t> та </a:t>
            </a:r>
            <a:r>
              <a:rPr lang="ru-RU" sz="2000" dirty="0" err="1"/>
              <a:t>ідей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продані</a:t>
            </a:r>
            <a:r>
              <a:rPr lang="ru-RU" sz="2000" dirty="0"/>
              <a:t> </a:t>
            </a:r>
            <a:r>
              <a:rPr lang="ru-RU" sz="2000" dirty="0" err="1"/>
              <a:t>йому</a:t>
            </a:r>
            <a:r>
              <a:rPr lang="ru-RU" sz="2000" dirty="0"/>
              <a:t> консультантом.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статися</a:t>
            </a:r>
            <a:r>
              <a:rPr lang="ru-RU" sz="2000" dirty="0"/>
              <a:t> так,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відхилені</a:t>
            </a:r>
            <a:r>
              <a:rPr lang="ru-RU" sz="2000" dirty="0"/>
              <a:t> у рамках </a:t>
            </a:r>
            <a:r>
              <a:rPr lang="ru-RU" sz="2000" dirty="0" err="1"/>
              <a:t>даного</a:t>
            </a:r>
            <a:r>
              <a:rPr lang="ru-RU" sz="2000" dirty="0"/>
              <a:t> проекту </a:t>
            </a:r>
            <a:r>
              <a:rPr lang="ru-RU" sz="2000" dirty="0" err="1"/>
              <a:t>пропозиції</a:t>
            </a:r>
            <a:r>
              <a:rPr lang="ru-RU" sz="2000" dirty="0"/>
              <a:t> консультанта </a:t>
            </a:r>
            <a:r>
              <a:rPr lang="ru-RU" sz="2000" dirty="0" err="1"/>
              <a:t>можуть</a:t>
            </a:r>
            <a:r>
              <a:rPr lang="ru-RU" sz="2000" dirty="0"/>
              <a:t> бути </a:t>
            </a:r>
            <a:r>
              <a:rPr lang="ru-RU" sz="2000" dirty="0" err="1"/>
              <a:t>пізніше</a:t>
            </a:r>
            <a:r>
              <a:rPr lang="ru-RU" sz="2000" dirty="0"/>
              <a:t> </a:t>
            </a:r>
            <a:r>
              <a:rPr lang="ru-RU" sz="2000" dirty="0" err="1"/>
              <a:t>використані</a:t>
            </a:r>
            <a:r>
              <a:rPr lang="ru-RU" sz="2000" dirty="0"/>
              <a:t> </a:t>
            </a:r>
            <a:r>
              <a:rPr lang="ru-RU" sz="2000" dirty="0" err="1"/>
              <a:t>клієнтом</a:t>
            </a:r>
            <a:r>
              <a:rPr lang="ru-RU" sz="2000" dirty="0"/>
              <a:t> у </a:t>
            </a:r>
            <a:r>
              <a:rPr lang="ru-RU" sz="2000" dirty="0" err="1"/>
              <a:t>інших</a:t>
            </a:r>
            <a:r>
              <a:rPr lang="ru-RU" sz="2000" dirty="0"/>
              <a:t> проектах. </a:t>
            </a:r>
            <a:r>
              <a:rPr lang="ru-RU" sz="2000" dirty="0" err="1"/>
              <a:t>Це</a:t>
            </a:r>
            <a:r>
              <a:rPr lang="ru-RU" sz="2000" dirty="0"/>
              <a:t> не </a:t>
            </a:r>
            <a:r>
              <a:rPr lang="ru-RU" sz="2000" dirty="0" err="1"/>
              <a:t>відповідає</a:t>
            </a:r>
            <a:r>
              <a:rPr lang="ru-RU" sz="2000" dirty="0"/>
              <a:t> </a:t>
            </a:r>
            <a:r>
              <a:rPr lang="ru-RU" sz="2000" dirty="0" err="1"/>
              <a:t>інтересам</a:t>
            </a:r>
            <a:r>
              <a:rPr lang="ru-RU" sz="2000" dirty="0"/>
              <a:t> консультанта, тому контрактом </a:t>
            </a:r>
            <a:r>
              <a:rPr lang="ru-RU" sz="2000" dirty="0" err="1"/>
              <a:t>має</a:t>
            </a:r>
            <a:r>
              <a:rPr lang="ru-RU" sz="2000" dirty="0"/>
              <a:t> бути </a:t>
            </a:r>
            <a:r>
              <a:rPr lang="ru-RU" sz="2000" dirty="0" err="1"/>
              <a:t>передбачено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відхилені</a:t>
            </a:r>
            <a:r>
              <a:rPr lang="ru-RU" sz="2000" dirty="0"/>
              <a:t> </a:t>
            </a:r>
            <a:r>
              <a:rPr lang="ru-RU" sz="2000" dirty="0" err="1"/>
              <a:t>ідеї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лишатися</a:t>
            </a:r>
            <a:r>
              <a:rPr lang="ru-RU" sz="2000" dirty="0"/>
              <a:t> </a:t>
            </a:r>
            <a:r>
              <a:rPr lang="ru-RU" sz="2000" dirty="0" err="1"/>
              <a:t>власністю</a:t>
            </a:r>
            <a:r>
              <a:rPr lang="ru-RU" sz="2000" dirty="0"/>
              <a:t> консультанта.</a:t>
            </a:r>
          </a:p>
          <a:p>
            <a:pPr algn="just"/>
            <a:r>
              <a:rPr lang="ru-RU" sz="2000" dirty="0"/>
              <a:t>14. </a:t>
            </a:r>
            <a:r>
              <a:rPr lang="ru-RU" sz="2000" dirty="0" err="1"/>
              <a:t>Обмеження</a:t>
            </a:r>
            <a:r>
              <a:rPr lang="ru-RU" sz="2000" dirty="0"/>
              <a:t> </a:t>
            </a:r>
            <a:r>
              <a:rPr lang="ru-RU" sz="2000" dirty="0" err="1"/>
              <a:t>відповідальності</a:t>
            </a:r>
            <a:r>
              <a:rPr lang="ru-RU" sz="2000" dirty="0"/>
              <a:t> консультанта. За </a:t>
            </a:r>
            <a:r>
              <a:rPr lang="ru-RU" sz="2000" dirty="0" err="1"/>
              <a:t>необхідності</a:t>
            </a:r>
            <a:r>
              <a:rPr lang="ru-RU" sz="2000" dirty="0"/>
              <a:t> консультант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проголосити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будь-яка </a:t>
            </a:r>
            <a:r>
              <a:rPr lang="ru-RU" sz="2000" dirty="0" err="1"/>
              <a:t>відповідальність</a:t>
            </a:r>
            <a:r>
              <a:rPr lang="ru-RU" sz="2000" dirty="0"/>
              <a:t> за </a:t>
            </a:r>
            <a:r>
              <a:rPr lang="ru-RU" sz="2000" dirty="0" err="1"/>
              <a:t>порушення</a:t>
            </a:r>
            <a:r>
              <a:rPr lang="ru-RU" sz="2000" dirty="0"/>
              <a:t> угоди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допущені</a:t>
            </a:r>
            <a:r>
              <a:rPr lang="ru-RU" sz="2000" dirty="0"/>
              <a:t> </a:t>
            </a:r>
            <a:r>
              <a:rPr lang="ru-RU" sz="2000" dirty="0" err="1"/>
              <a:t>помилки</a:t>
            </a:r>
            <a:r>
              <a:rPr lang="ru-RU" sz="2000" dirty="0"/>
              <a:t> </a:t>
            </a:r>
            <a:r>
              <a:rPr lang="ru-RU" sz="2000" dirty="0" err="1"/>
              <a:t>залежить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вартості</a:t>
            </a:r>
            <a:r>
              <a:rPr lang="ru-RU" sz="2000" dirty="0"/>
              <a:t> </a:t>
            </a:r>
            <a:r>
              <a:rPr lang="ru-RU" sz="2000" dirty="0" err="1"/>
              <a:t>заподіяної</a:t>
            </a:r>
            <a:r>
              <a:rPr lang="ru-RU" sz="2000" dirty="0"/>
              <a:t> </a:t>
            </a:r>
            <a:r>
              <a:rPr lang="ru-RU" sz="2000" dirty="0" err="1"/>
              <a:t>шкоди</a:t>
            </a:r>
            <a:r>
              <a:rPr lang="ru-RU" sz="2000" dirty="0"/>
              <a:t>.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встановити</a:t>
            </a:r>
            <a:r>
              <a:rPr lang="ru-RU" sz="2000" dirty="0"/>
              <a:t> </a:t>
            </a:r>
            <a:r>
              <a:rPr lang="ru-RU" sz="2000" dirty="0" err="1"/>
              <a:t>спеціальний</a:t>
            </a:r>
            <a:r>
              <a:rPr lang="ru-RU" sz="2000" dirty="0"/>
              <a:t> максимум, </a:t>
            </a:r>
            <a:r>
              <a:rPr lang="ru-RU" sz="2000" dirty="0" err="1"/>
              <a:t>який</a:t>
            </a:r>
            <a:r>
              <a:rPr lang="ru-RU" sz="2000" dirty="0"/>
              <a:t> консультант </a:t>
            </a:r>
            <a:r>
              <a:rPr lang="ru-RU" sz="2000" dirty="0" err="1"/>
              <a:t>зобов’язаний</a:t>
            </a:r>
            <a:r>
              <a:rPr lang="ru-RU" sz="2000" dirty="0"/>
              <a:t> </a:t>
            </a:r>
            <a:r>
              <a:rPr lang="ru-RU" sz="2000" dirty="0" err="1"/>
              <a:t>сплатити</a:t>
            </a:r>
            <a:r>
              <a:rPr lang="ru-RU" sz="2000" dirty="0"/>
              <a:t>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провини</a:t>
            </a:r>
            <a:r>
              <a:rPr lang="ru-RU" sz="2000" dirty="0"/>
              <a:t> у </a:t>
            </a:r>
            <a:r>
              <a:rPr lang="ru-RU" sz="2000" dirty="0" err="1"/>
              <a:t>збитках</a:t>
            </a:r>
            <a:r>
              <a:rPr lang="ru-RU" sz="2000" dirty="0"/>
              <a:t> . </a:t>
            </a:r>
            <a:r>
              <a:rPr lang="ru-RU" sz="2000" dirty="0" err="1"/>
              <a:t>Однак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узяти</a:t>
            </a:r>
            <a:r>
              <a:rPr lang="ru-RU" sz="2000" dirty="0"/>
              <a:t> до </a:t>
            </a:r>
            <a:r>
              <a:rPr lang="ru-RU" sz="2000" dirty="0" err="1"/>
              <a:t>уваги</a:t>
            </a:r>
            <a:r>
              <a:rPr lang="ru-RU" sz="2000" dirty="0"/>
              <a:t> </a:t>
            </a:r>
            <a:r>
              <a:rPr lang="ru-RU" sz="2000" dirty="0" err="1"/>
              <a:t>внески</a:t>
            </a:r>
            <a:r>
              <a:rPr lang="ru-RU" sz="2000" dirty="0"/>
              <a:t> до фонду </a:t>
            </a:r>
            <a:r>
              <a:rPr lang="ru-RU" sz="2000" dirty="0" err="1"/>
              <a:t>страхування</a:t>
            </a:r>
            <a:r>
              <a:rPr lang="ru-RU" sz="2000" dirty="0"/>
              <a:t> </a:t>
            </a:r>
            <a:r>
              <a:rPr lang="ru-RU" sz="2000" dirty="0" err="1"/>
              <a:t>цивільної</a:t>
            </a:r>
            <a:r>
              <a:rPr lang="ru-RU" sz="2000" dirty="0"/>
              <a:t> </a:t>
            </a:r>
            <a:r>
              <a:rPr lang="ru-RU" sz="2000" dirty="0" err="1"/>
              <a:t>відповідальності</a:t>
            </a:r>
            <a:r>
              <a:rPr lang="ru-RU" sz="2000" dirty="0"/>
              <a:t> </a:t>
            </a:r>
            <a:r>
              <a:rPr lang="ru-RU" sz="2000" dirty="0" err="1"/>
              <a:t>професіонала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помилок</a:t>
            </a:r>
            <a:r>
              <a:rPr lang="ru-RU" sz="2000" dirty="0"/>
              <a:t> та </a:t>
            </a:r>
            <a:r>
              <a:rPr lang="ru-RU" sz="2000" dirty="0" err="1"/>
              <a:t>змін</a:t>
            </a:r>
            <a:r>
              <a:rPr lang="ru-RU" sz="2000" dirty="0"/>
              <a:t> і </a:t>
            </a:r>
            <a:r>
              <a:rPr lang="ru-RU" sz="2000" dirty="0" err="1"/>
              <a:t>встановлений</a:t>
            </a:r>
            <a:r>
              <a:rPr lang="ru-RU" sz="2000" dirty="0"/>
              <a:t> порядок </a:t>
            </a:r>
            <a:r>
              <a:rPr lang="ru-RU" sz="2000" dirty="0" err="1"/>
              <a:t>страхових</a:t>
            </a:r>
            <a:r>
              <a:rPr lang="ru-RU" sz="2000" dirty="0"/>
              <a:t> </a:t>
            </a:r>
            <a:r>
              <a:rPr lang="ru-RU" sz="2000" dirty="0" err="1"/>
              <a:t>виплат</a:t>
            </a:r>
            <a:r>
              <a:rPr lang="ru-RU" sz="2000" dirty="0"/>
              <a:t> та </a:t>
            </a:r>
            <a:r>
              <a:rPr lang="ru-RU" sz="2000" dirty="0" err="1"/>
              <a:t>захисту</a:t>
            </a:r>
            <a:r>
              <a:rPr lang="ru-RU" sz="2000" dirty="0"/>
              <a:t> консультанта.</a:t>
            </a:r>
          </a:p>
          <a:p>
            <a:pPr algn="just"/>
            <a:r>
              <a:rPr lang="ru-RU" sz="2000" dirty="0"/>
              <a:t>15. Форс-</a:t>
            </a:r>
            <a:r>
              <a:rPr lang="ru-RU" sz="2000" dirty="0" err="1"/>
              <a:t>мажорні</a:t>
            </a:r>
            <a:r>
              <a:rPr lang="ru-RU" sz="2000" dirty="0"/>
              <a:t> </a:t>
            </a:r>
            <a:r>
              <a:rPr lang="ru-RU" sz="2000" dirty="0" err="1"/>
              <a:t>обставини</a:t>
            </a:r>
            <a:r>
              <a:rPr lang="ru-RU" sz="2000" dirty="0"/>
              <a:t>. Контрактом </a:t>
            </a:r>
            <a:r>
              <a:rPr lang="ru-RU" sz="2000" dirty="0" err="1"/>
              <a:t>мають</a:t>
            </a:r>
            <a:r>
              <a:rPr lang="ru-RU" sz="2000" dirty="0"/>
              <a:t> бути </a:t>
            </a:r>
            <a:r>
              <a:rPr lang="ru-RU" sz="2000" dirty="0" err="1"/>
              <a:t>передбачені</a:t>
            </a:r>
            <a:r>
              <a:rPr lang="ru-RU" sz="2000" dirty="0"/>
              <a:t> </a:t>
            </a:r>
            <a:r>
              <a:rPr lang="ru-RU" sz="2000" dirty="0" err="1"/>
              <a:t>ситуації</a:t>
            </a:r>
            <a:r>
              <a:rPr lang="ru-RU" sz="2000" dirty="0"/>
              <a:t>, коли </a:t>
            </a:r>
            <a:r>
              <a:rPr lang="ru-RU" sz="2000" dirty="0" err="1"/>
              <a:t>жодна</a:t>
            </a:r>
            <a:r>
              <a:rPr lang="ru-RU" sz="2000" dirty="0"/>
              <a:t> </a:t>
            </a:r>
            <a:r>
              <a:rPr lang="ru-RU" sz="2000" dirty="0" err="1"/>
              <a:t>зі</a:t>
            </a:r>
            <a:r>
              <a:rPr lang="ru-RU" sz="2000" dirty="0"/>
              <a:t> </a:t>
            </a:r>
            <a:r>
              <a:rPr lang="ru-RU" sz="2000" dirty="0" err="1"/>
              <a:t>сторін</a:t>
            </a:r>
            <a:r>
              <a:rPr lang="ru-RU" sz="2000" dirty="0"/>
              <a:t> не </a:t>
            </a:r>
            <a:r>
              <a:rPr lang="ru-RU" sz="2000" dirty="0" err="1"/>
              <a:t>спроможна</a:t>
            </a:r>
            <a:r>
              <a:rPr lang="ru-RU" sz="2000" dirty="0"/>
              <a:t> </a:t>
            </a:r>
            <a:r>
              <a:rPr lang="ru-RU" sz="2000" dirty="0" err="1"/>
              <a:t>контролювати</a:t>
            </a:r>
            <a:r>
              <a:rPr lang="ru-RU" sz="2000" dirty="0"/>
              <a:t> </a:t>
            </a:r>
            <a:r>
              <a:rPr lang="ru-RU" sz="2000" dirty="0" err="1"/>
              <a:t>порушення</a:t>
            </a:r>
            <a:r>
              <a:rPr lang="ru-RU" sz="2000" dirty="0"/>
              <a:t> (</a:t>
            </a:r>
            <a:r>
              <a:rPr lang="ru-RU" sz="2000" dirty="0" err="1"/>
              <a:t>нещасні</a:t>
            </a:r>
            <a:r>
              <a:rPr lang="ru-RU" sz="2000" dirty="0"/>
              <a:t> </a:t>
            </a:r>
            <a:r>
              <a:rPr lang="ru-RU" sz="2000" dirty="0" err="1"/>
              <a:t>випадки</a:t>
            </a:r>
            <a:r>
              <a:rPr lang="ru-RU" sz="2000" dirty="0"/>
              <a:t>, </a:t>
            </a:r>
            <a:r>
              <a:rPr lang="ru-RU" sz="2000" dirty="0" err="1"/>
              <a:t>стихійні</a:t>
            </a:r>
            <a:r>
              <a:rPr lang="ru-RU" sz="2000" dirty="0"/>
              <a:t> </a:t>
            </a:r>
            <a:r>
              <a:rPr lang="ru-RU" sz="2000" dirty="0" err="1"/>
              <a:t>катаклізми</a:t>
            </a:r>
            <a:r>
              <a:rPr lang="ru-RU" sz="2000" dirty="0"/>
              <a:t>, </a:t>
            </a:r>
            <a:r>
              <a:rPr lang="ru-RU" sz="2000" dirty="0" err="1"/>
              <a:t>затримка</a:t>
            </a:r>
            <a:r>
              <a:rPr lang="ru-RU" sz="2000" dirty="0"/>
              <a:t> з боку </a:t>
            </a:r>
            <a:r>
              <a:rPr lang="ru-RU" sz="2000" dirty="0" err="1"/>
              <a:t>постачальників</a:t>
            </a:r>
            <a:r>
              <a:rPr lang="ru-RU" sz="2000" dirty="0"/>
              <a:t> та ін.). У </a:t>
            </a:r>
            <a:r>
              <a:rPr lang="ru-RU" sz="2000" dirty="0" err="1"/>
              <a:t>цьому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консультант і </a:t>
            </a:r>
            <a:r>
              <a:rPr lang="ru-RU" sz="2000" dirty="0" err="1"/>
              <a:t>клієнт</a:t>
            </a:r>
            <a:r>
              <a:rPr lang="ru-RU" sz="2000" dirty="0"/>
              <a:t> </a:t>
            </a:r>
            <a:r>
              <a:rPr lang="ru-RU" sz="2000" dirty="0" err="1"/>
              <a:t>повинні</a:t>
            </a:r>
            <a:r>
              <a:rPr lang="ru-RU" sz="2000" dirty="0"/>
              <a:t> </a:t>
            </a:r>
            <a:r>
              <a:rPr lang="ru-RU" sz="2000" dirty="0" err="1"/>
              <a:t>захистити</a:t>
            </a:r>
            <a:r>
              <a:rPr lang="ru-RU" sz="2000" dirty="0"/>
              <a:t> себе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поразки</a:t>
            </a:r>
            <a:r>
              <a:rPr lang="ru-RU" sz="2000" dirty="0"/>
              <a:t> проекту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108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65254"/>
            <a:ext cx="11132748" cy="716096"/>
          </a:xfrm>
        </p:spPr>
        <p:txBody>
          <a:bodyPr/>
          <a:lstStyle/>
          <a:p>
            <a:pPr algn="ctr"/>
            <a:r>
              <a:rPr lang="ru-RU"/>
              <a:t>Структура офіційної угоди про консультування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236" y="881350"/>
            <a:ext cx="11766015" cy="5750803"/>
          </a:xfrm>
        </p:spPr>
        <p:txBody>
          <a:bodyPr>
            <a:noAutofit/>
          </a:bodyPr>
          <a:lstStyle/>
          <a:p>
            <a:pPr algn="just"/>
            <a:r>
              <a:rPr lang="ru-RU" sz="2000" dirty="0"/>
              <a:t>16. Реклама.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обумовити</a:t>
            </a:r>
            <a:r>
              <a:rPr lang="ru-RU" sz="2000" dirty="0"/>
              <a:t> </a:t>
            </a:r>
            <a:r>
              <a:rPr lang="ru-RU" sz="2000" dirty="0" err="1"/>
              <a:t>обмеження</a:t>
            </a:r>
            <a:r>
              <a:rPr lang="ru-RU" sz="2000" dirty="0"/>
              <a:t>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імені</a:t>
            </a:r>
            <a:r>
              <a:rPr lang="ru-RU" sz="2000" dirty="0"/>
              <a:t> </a:t>
            </a:r>
            <a:r>
              <a:rPr lang="ru-RU" sz="2000" dirty="0" err="1"/>
              <a:t>клієнта</a:t>
            </a:r>
            <a:r>
              <a:rPr lang="ru-RU" sz="2000" dirty="0"/>
              <a:t> для </a:t>
            </a:r>
            <a:r>
              <a:rPr lang="ru-RU" sz="2000" dirty="0" err="1"/>
              <a:t>власного</a:t>
            </a:r>
            <a:r>
              <a:rPr lang="ru-RU" sz="2000" dirty="0"/>
              <a:t> маркетингу консультанта без </a:t>
            </a:r>
            <a:r>
              <a:rPr lang="ru-RU" sz="2000" dirty="0" err="1"/>
              <a:t>письмової</a:t>
            </a:r>
            <a:r>
              <a:rPr lang="ru-RU" sz="2000" dirty="0"/>
              <a:t> </a:t>
            </a:r>
            <a:r>
              <a:rPr lang="ru-RU" sz="2000" dirty="0" err="1"/>
              <a:t>згоди</a:t>
            </a:r>
            <a:r>
              <a:rPr lang="ru-RU" sz="2000" dirty="0"/>
              <a:t> на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клієнта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17. </a:t>
            </a:r>
            <a:r>
              <a:rPr lang="ru-RU" sz="2000" dirty="0" err="1"/>
              <a:t>Арбітраж</a:t>
            </a:r>
            <a:r>
              <a:rPr lang="ru-RU" sz="2000" dirty="0"/>
              <a:t>. Процедура </a:t>
            </a:r>
            <a:r>
              <a:rPr lang="ru-RU" sz="2000" dirty="0" err="1"/>
              <a:t>вирішення</a:t>
            </a:r>
            <a:r>
              <a:rPr lang="ru-RU" sz="2000" dirty="0"/>
              <a:t> </a:t>
            </a:r>
            <a:r>
              <a:rPr lang="ru-RU" sz="2000" dirty="0" err="1"/>
              <a:t>спорів</a:t>
            </a:r>
            <a:r>
              <a:rPr lang="ru-RU" sz="2000" dirty="0"/>
              <a:t>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непорозуміння</a:t>
            </a:r>
            <a:r>
              <a:rPr lang="ru-RU" sz="2000" dirty="0"/>
              <a:t> </a:t>
            </a:r>
            <a:r>
              <a:rPr lang="ru-RU" sz="2000" dirty="0" err="1"/>
              <a:t>сторін</a:t>
            </a:r>
            <a:r>
              <a:rPr lang="ru-RU" sz="2000" dirty="0"/>
              <a:t> та </a:t>
            </a:r>
            <a:r>
              <a:rPr lang="ru-RU" sz="2000" dirty="0" err="1"/>
              <a:t>порушення</a:t>
            </a:r>
            <a:r>
              <a:rPr lang="ru-RU" sz="2000" dirty="0"/>
              <a:t> будь-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пунктів</a:t>
            </a:r>
            <a:r>
              <a:rPr lang="ru-RU" sz="2000" dirty="0"/>
              <a:t> угоди. </a:t>
            </a:r>
            <a:r>
              <a:rPr lang="ru-RU" sz="2000" dirty="0" err="1"/>
              <a:t>Традиційно</a:t>
            </a:r>
            <a:r>
              <a:rPr lang="ru-RU" sz="2000" dirty="0"/>
              <a:t> для </a:t>
            </a:r>
            <a:r>
              <a:rPr lang="ru-RU" sz="2000" dirty="0" err="1"/>
              <a:t>вирішення</a:t>
            </a:r>
            <a:r>
              <a:rPr lang="ru-RU" sz="2000" dirty="0"/>
              <a:t> </a:t>
            </a:r>
            <a:r>
              <a:rPr lang="ru-RU" sz="2000" dirty="0" err="1"/>
              <a:t>суперечливих</a:t>
            </a:r>
            <a:r>
              <a:rPr lang="ru-RU" sz="2000" dirty="0"/>
              <a:t> </a:t>
            </a:r>
            <a:r>
              <a:rPr lang="ru-RU" sz="2000" dirty="0" err="1"/>
              <a:t>питань</a:t>
            </a:r>
            <a:r>
              <a:rPr lang="ru-RU" sz="2000" dirty="0"/>
              <a:t> </a:t>
            </a:r>
            <a:r>
              <a:rPr lang="ru-RU" sz="2000" dirty="0" err="1"/>
              <a:t>залучається</a:t>
            </a:r>
            <a:r>
              <a:rPr lang="ru-RU" sz="2000" dirty="0"/>
              <a:t> </a:t>
            </a:r>
            <a:r>
              <a:rPr lang="ru-RU" sz="2000" dirty="0" err="1"/>
              <a:t>третя</a:t>
            </a:r>
            <a:r>
              <a:rPr lang="ru-RU" sz="2000" dirty="0"/>
              <a:t> </a:t>
            </a:r>
            <a:r>
              <a:rPr lang="ru-RU" sz="2000" dirty="0" err="1"/>
              <a:t>незалежна</a:t>
            </a:r>
            <a:r>
              <a:rPr lang="ru-RU" sz="2000" dirty="0"/>
              <a:t> особа (</a:t>
            </a:r>
            <a:r>
              <a:rPr lang="ru-RU" sz="2000" dirty="0" err="1"/>
              <a:t>арбітр</a:t>
            </a:r>
            <a:r>
              <a:rPr lang="ru-RU" sz="2000" dirty="0"/>
              <a:t>), яка </a:t>
            </a:r>
            <a:r>
              <a:rPr lang="ru-RU" sz="2000" dirty="0" err="1"/>
              <a:t>має</a:t>
            </a:r>
            <a:r>
              <a:rPr lang="ru-RU" sz="2000" dirty="0"/>
              <a:t> бути </a:t>
            </a:r>
            <a:r>
              <a:rPr lang="ru-RU" sz="2000" dirty="0" err="1"/>
              <a:t>обрана</a:t>
            </a:r>
            <a:r>
              <a:rPr lang="ru-RU" sz="2000" dirty="0"/>
              <a:t> за </a:t>
            </a:r>
            <a:r>
              <a:rPr lang="ru-RU" sz="2000" dirty="0" err="1"/>
              <a:t>встановленими</a:t>
            </a:r>
            <a:r>
              <a:rPr lang="ru-RU" sz="2000" dirty="0"/>
              <a:t> контрактом </a:t>
            </a:r>
            <a:r>
              <a:rPr lang="ru-RU" sz="2000" dirty="0" err="1"/>
              <a:t>критеріями</a:t>
            </a:r>
            <a:r>
              <a:rPr lang="ru-RU" sz="2000" dirty="0"/>
              <a:t> та з </a:t>
            </a:r>
            <a:r>
              <a:rPr lang="ru-RU" sz="2000" dirty="0" err="1"/>
              <a:t>певною</a:t>
            </a:r>
            <a:r>
              <a:rPr lang="ru-RU" sz="2000" dirty="0"/>
              <a:t> оплатою </a:t>
            </a:r>
            <a:r>
              <a:rPr lang="ru-RU" sz="2000" dirty="0" err="1"/>
              <a:t>послуг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18. </a:t>
            </a:r>
            <a:r>
              <a:rPr lang="ru-RU" sz="2000" dirty="0" err="1"/>
              <a:t>Відповідність</a:t>
            </a:r>
            <a:r>
              <a:rPr lang="ru-RU" sz="2000" dirty="0"/>
              <a:t> </a:t>
            </a:r>
            <a:r>
              <a:rPr lang="ru-RU" sz="2000" dirty="0" err="1"/>
              <a:t>законодавству</a:t>
            </a:r>
            <a:r>
              <a:rPr lang="ru-RU" sz="2000" dirty="0"/>
              <a:t>. У </a:t>
            </a:r>
            <a:r>
              <a:rPr lang="ru-RU" sz="2000" dirty="0" err="1"/>
              <a:t>контракті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зазначити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відповідає</a:t>
            </a:r>
            <a:r>
              <a:rPr lang="ru-RU" sz="2000" dirty="0"/>
              <a:t> нормам чинного </a:t>
            </a:r>
            <a:r>
              <a:rPr lang="ru-RU" sz="2000" dirty="0" err="1"/>
              <a:t>законодавства</a:t>
            </a:r>
            <a:r>
              <a:rPr lang="ru-RU" sz="2000" dirty="0"/>
              <a:t> </a:t>
            </a:r>
            <a:r>
              <a:rPr lang="ru-RU" sz="2000" dirty="0" err="1"/>
              <a:t>даного</a:t>
            </a:r>
            <a:r>
              <a:rPr lang="ru-RU" sz="2000" dirty="0"/>
              <a:t> </a:t>
            </a:r>
            <a:r>
              <a:rPr lang="ru-RU" sz="2000" dirty="0" err="1"/>
              <a:t>регіону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/>
              <a:t>19. </a:t>
            </a:r>
            <a:r>
              <a:rPr lang="ru-RU" sz="2000" dirty="0" err="1"/>
              <a:t>Розірвання</a:t>
            </a:r>
            <a:r>
              <a:rPr lang="ru-RU" sz="2000" dirty="0"/>
              <a:t> </a:t>
            </a:r>
            <a:r>
              <a:rPr lang="ru-RU" sz="2000" dirty="0" smtClean="0"/>
              <a:t>угоди.</a:t>
            </a:r>
          </a:p>
          <a:p>
            <a:pPr marL="0" indent="0" algn="just">
              <a:buNone/>
            </a:pPr>
            <a:r>
              <a:rPr lang="ru-RU" sz="2000" dirty="0" smtClean="0"/>
              <a:t>Будь-яка </a:t>
            </a:r>
            <a:r>
              <a:rPr lang="ru-RU" sz="2000" dirty="0"/>
              <a:t>сторона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розірвати</a:t>
            </a:r>
            <a:r>
              <a:rPr lang="ru-RU" sz="2000" dirty="0"/>
              <a:t>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обов’язків</a:t>
            </a:r>
            <a:r>
              <a:rPr lang="ru-RU" sz="2000" dirty="0"/>
              <a:t>, </a:t>
            </a:r>
            <a:r>
              <a:rPr lang="ru-RU" sz="2000" dirty="0" err="1"/>
              <a:t>вказаних</a:t>
            </a:r>
            <a:r>
              <a:rPr lang="ru-RU" sz="2000" dirty="0"/>
              <a:t> у </a:t>
            </a:r>
            <a:r>
              <a:rPr lang="ru-RU" sz="2000" dirty="0" err="1"/>
              <a:t>контракті</a:t>
            </a:r>
            <a:r>
              <a:rPr lang="ru-RU" sz="2000" dirty="0"/>
              <a:t>,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письмового</a:t>
            </a:r>
            <a:r>
              <a:rPr lang="ru-RU" sz="2000" dirty="0"/>
              <a:t> </a:t>
            </a:r>
            <a:r>
              <a:rPr lang="ru-RU" sz="2000" dirty="0" err="1"/>
              <a:t>повідомлення</a:t>
            </a:r>
            <a:r>
              <a:rPr lang="ru-RU" sz="2000" dirty="0"/>
              <a:t> про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іншої</a:t>
            </a:r>
            <a:r>
              <a:rPr lang="ru-RU" sz="2000" dirty="0"/>
              <a:t> </a:t>
            </a:r>
            <a:r>
              <a:rPr lang="ru-RU" sz="2000" dirty="0" err="1"/>
              <a:t>сторони</a:t>
            </a:r>
            <a:r>
              <a:rPr lang="ru-RU" sz="2000" dirty="0"/>
              <a:t> </a:t>
            </a:r>
            <a:r>
              <a:rPr lang="ru-RU" sz="2000" dirty="0" err="1"/>
              <a:t>протягом</a:t>
            </a:r>
            <a:r>
              <a:rPr lang="ru-RU" sz="2000" dirty="0"/>
              <a:t> </a:t>
            </a:r>
            <a:r>
              <a:rPr lang="ru-RU" sz="2000" dirty="0" err="1"/>
              <a:t>декількох</a:t>
            </a:r>
            <a:r>
              <a:rPr lang="ru-RU" sz="2000" dirty="0"/>
              <a:t> </a:t>
            </a:r>
            <a:r>
              <a:rPr lang="ru-RU" sz="2000" dirty="0" err="1"/>
              <a:t>днів</a:t>
            </a:r>
            <a:r>
              <a:rPr lang="ru-RU" sz="2000" dirty="0"/>
              <a:t>. У </a:t>
            </a:r>
            <a:r>
              <a:rPr lang="ru-RU" sz="2000" dirty="0" err="1"/>
              <a:t>повідомленні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бути </a:t>
            </a:r>
            <a:r>
              <a:rPr lang="ru-RU" sz="2000" dirty="0" err="1"/>
              <a:t>вказані</a:t>
            </a:r>
            <a:r>
              <a:rPr lang="ru-RU" sz="2000" dirty="0"/>
              <a:t> причини і </a:t>
            </a:r>
            <a:r>
              <a:rPr lang="ru-RU" sz="2000" dirty="0" err="1"/>
              <a:t>підстави</a:t>
            </a:r>
            <a:r>
              <a:rPr lang="ru-RU" sz="2000" dirty="0"/>
              <a:t>, за </a:t>
            </a:r>
            <a:r>
              <a:rPr lang="ru-RU" sz="2000" dirty="0" err="1"/>
              <a:t>якими</a:t>
            </a:r>
            <a:r>
              <a:rPr lang="ru-RU" sz="2000" dirty="0"/>
              <a:t> сторона </a:t>
            </a:r>
            <a:r>
              <a:rPr lang="ru-RU" sz="2000" dirty="0" err="1"/>
              <a:t>припиняє</a:t>
            </a:r>
            <a:r>
              <a:rPr lang="ru-RU" sz="2000" dirty="0"/>
              <a:t> </a:t>
            </a:r>
            <a:r>
              <a:rPr lang="ru-RU" sz="2000" dirty="0" err="1"/>
              <a:t>свої</a:t>
            </a:r>
            <a:r>
              <a:rPr lang="ru-RU" sz="2000" dirty="0"/>
              <a:t> </a:t>
            </a:r>
            <a:r>
              <a:rPr lang="ru-RU" sz="2000" dirty="0" err="1"/>
              <a:t>відносини</a:t>
            </a:r>
            <a:r>
              <a:rPr lang="ru-RU" sz="2000" dirty="0" smtClean="0"/>
              <a:t>.</a:t>
            </a:r>
            <a:endParaRPr lang="ru-RU" sz="2000" dirty="0"/>
          </a:p>
          <a:p>
            <a:pPr algn="just"/>
            <a:r>
              <a:rPr lang="ru-RU" sz="2000" dirty="0"/>
              <a:t>20. </a:t>
            </a:r>
            <a:r>
              <a:rPr lang="ru-RU" sz="2000" dirty="0" err="1"/>
              <a:t>Підписання</a:t>
            </a:r>
            <a:r>
              <a:rPr lang="ru-RU" sz="2000" dirty="0"/>
              <a:t> угоди.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err="1" smtClean="0"/>
              <a:t>Під</a:t>
            </a:r>
            <a:r>
              <a:rPr lang="ru-RU" sz="2000" dirty="0" smtClean="0"/>
              <a:t> </a:t>
            </a:r>
            <a:r>
              <a:rPr lang="ru-RU" sz="2000" dirty="0"/>
              <a:t>час </a:t>
            </a:r>
            <a:r>
              <a:rPr lang="ru-RU" sz="2000" dirty="0" err="1"/>
              <a:t>підписання</a:t>
            </a:r>
            <a:r>
              <a:rPr lang="ru-RU" sz="2000" dirty="0"/>
              <a:t> угоди </a:t>
            </a:r>
            <a:r>
              <a:rPr lang="ru-RU" sz="2000" dirty="0" err="1"/>
              <a:t>представники</a:t>
            </a:r>
            <a:r>
              <a:rPr lang="ru-RU" sz="2000" dirty="0"/>
              <a:t> </a:t>
            </a:r>
            <a:r>
              <a:rPr lang="ru-RU" sz="2000" dirty="0" err="1"/>
              <a:t>кожної</a:t>
            </a:r>
            <a:r>
              <a:rPr lang="ru-RU" sz="2000" dirty="0"/>
              <a:t> </a:t>
            </a:r>
            <a:r>
              <a:rPr lang="ru-RU" sz="2000" dirty="0" err="1"/>
              <a:t>сторони</a:t>
            </a:r>
            <a:r>
              <a:rPr lang="ru-RU" sz="2000" dirty="0"/>
              <a:t> </a:t>
            </a:r>
            <a:r>
              <a:rPr lang="ru-RU" sz="2000" dirty="0" err="1"/>
              <a:t>повинні</a:t>
            </a:r>
            <a:r>
              <a:rPr lang="ru-RU" sz="2000" dirty="0"/>
              <a:t> </a:t>
            </a:r>
            <a:r>
              <a:rPr lang="ru-RU" sz="2000" dirty="0" err="1"/>
              <a:t>мати</a:t>
            </a:r>
            <a:r>
              <a:rPr lang="ru-RU" sz="2000" dirty="0"/>
              <a:t> для </a:t>
            </a:r>
            <a:r>
              <a:rPr lang="ru-RU" sz="2000" dirty="0" err="1"/>
              <a:t>цього</a:t>
            </a:r>
            <a:r>
              <a:rPr lang="ru-RU" sz="2000" dirty="0"/>
              <a:t> </a:t>
            </a:r>
            <a:r>
              <a:rPr lang="ru-RU" sz="2000" dirty="0" err="1"/>
              <a:t>відповідні</a:t>
            </a:r>
            <a:r>
              <a:rPr lang="ru-RU" sz="2000" dirty="0"/>
              <a:t> </a:t>
            </a:r>
            <a:r>
              <a:rPr lang="ru-RU" sz="2000" dirty="0" err="1"/>
              <a:t>повноваження</a:t>
            </a:r>
            <a:r>
              <a:rPr lang="ru-RU" sz="2000" dirty="0"/>
              <a:t> та посаду,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вказана</a:t>
            </a:r>
            <a:r>
              <a:rPr lang="ru-RU" sz="2000" dirty="0"/>
              <a:t> в </a:t>
            </a:r>
            <a:r>
              <a:rPr lang="ru-RU" sz="2000" dirty="0" err="1"/>
              <a:t>контракті</a:t>
            </a:r>
            <a:r>
              <a:rPr lang="ru-RU" sz="2000" dirty="0"/>
              <a:t>. Документ повинен </a:t>
            </a:r>
            <a:r>
              <a:rPr lang="ru-RU" sz="2000" dirty="0" err="1"/>
              <a:t>мати</a:t>
            </a:r>
            <a:r>
              <a:rPr lang="ru-RU" sz="2000" dirty="0"/>
              <a:t> печатки </a:t>
            </a:r>
            <a:r>
              <a:rPr lang="ru-RU" sz="2000" dirty="0" err="1"/>
              <a:t>компаній</a:t>
            </a:r>
            <a:r>
              <a:rPr lang="ru-RU" sz="2000" dirty="0"/>
              <a:t> консультанта і </a:t>
            </a:r>
            <a:r>
              <a:rPr lang="ru-RU" sz="2000" dirty="0" err="1"/>
              <a:t>клієнта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ці</a:t>
            </a:r>
            <a:r>
              <a:rPr lang="ru-RU" sz="2000" dirty="0"/>
              <a:t> </a:t>
            </a:r>
            <a:r>
              <a:rPr lang="ru-RU" sz="2000" dirty="0" err="1"/>
              <a:t>компанії</a:t>
            </a:r>
            <a:r>
              <a:rPr lang="ru-RU" sz="2000" dirty="0"/>
              <a:t> </a:t>
            </a:r>
            <a:r>
              <a:rPr lang="ru-RU" sz="2000" dirty="0" err="1"/>
              <a:t>досить</a:t>
            </a:r>
            <a:r>
              <a:rPr lang="ru-RU" sz="2000" dirty="0"/>
              <a:t> </a:t>
            </a:r>
            <a:r>
              <a:rPr lang="ru-RU" sz="2000" dirty="0" err="1"/>
              <a:t>великі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63696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9320"/>
            <a:ext cx="8596668" cy="638979"/>
          </a:xfrm>
        </p:spPr>
        <p:txBody>
          <a:bodyPr>
            <a:normAutofit fontScale="90000"/>
          </a:bodyPr>
          <a:lstStyle/>
          <a:p>
            <a:pPr algn="ctr"/>
            <a:r>
              <a:rPr lang="ru-RU"/>
              <a:t>Види консультаційних угод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7793" y="1123721"/>
            <a:ext cx="11336356" cy="52330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err="1"/>
              <a:t>Виходячи</a:t>
            </a:r>
            <a:r>
              <a:rPr lang="ru-RU" sz="2000" dirty="0"/>
              <a:t> з теми та мети </a:t>
            </a:r>
            <a:r>
              <a:rPr lang="ru-RU" sz="2000" dirty="0" err="1"/>
              <a:t>консультування</a:t>
            </a:r>
            <a:r>
              <a:rPr lang="ru-RU" sz="2000" dirty="0"/>
              <a:t>, </a:t>
            </a:r>
            <a:r>
              <a:rPr lang="ru-RU" sz="2000" dirty="0" err="1"/>
              <a:t>специфіки</a:t>
            </a:r>
            <a:r>
              <a:rPr lang="ru-RU" sz="2000" dirty="0"/>
              <a:t> </a:t>
            </a:r>
            <a:r>
              <a:rPr lang="ru-RU" sz="2000" dirty="0" err="1"/>
              <a:t>клієнтської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 та </a:t>
            </a:r>
            <a:r>
              <a:rPr lang="ru-RU" sz="2000" dirty="0" err="1"/>
              <a:t>особливостей</a:t>
            </a:r>
            <a:r>
              <a:rPr lang="ru-RU" sz="2000" dirty="0"/>
              <a:t> </a:t>
            </a:r>
            <a:r>
              <a:rPr lang="ru-RU" sz="2000" dirty="0" err="1"/>
              <a:t>ділових</a:t>
            </a:r>
            <a:r>
              <a:rPr lang="ru-RU" sz="2000" dirty="0"/>
              <a:t> </a:t>
            </a:r>
            <a:r>
              <a:rPr lang="ru-RU" sz="2000" dirty="0" err="1"/>
              <a:t>стосунків</a:t>
            </a:r>
            <a:r>
              <a:rPr lang="ru-RU" sz="2000" dirty="0"/>
              <a:t> консультанта і </a:t>
            </a:r>
            <a:r>
              <a:rPr lang="ru-RU" sz="2000" dirty="0" err="1"/>
              <a:t>клієнта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обраного</a:t>
            </a:r>
            <a:r>
              <a:rPr lang="ru-RU" sz="2000" dirty="0"/>
              <a:t> стилю і способу </a:t>
            </a:r>
            <a:r>
              <a:rPr lang="ru-RU" sz="2000" dirty="0" err="1"/>
              <a:t>консультування</a:t>
            </a:r>
            <a:r>
              <a:rPr lang="ru-RU" sz="2000" dirty="0"/>
              <a:t>, </a:t>
            </a:r>
            <a:r>
              <a:rPr lang="ru-RU" sz="2000" dirty="0" err="1"/>
              <a:t>усі</a:t>
            </a:r>
            <a:r>
              <a:rPr lang="ru-RU" sz="2000" dirty="0"/>
              <a:t> </a:t>
            </a:r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консультаційних</a:t>
            </a:r>
            <a:r>
              <a:rPr lang="ru-RU" sz="2000" dirty="0"/>
              <a:t> </a:t>
            </a:r>
            <a:r>
              <a:rPr lang="ru-RU" sz="2000" dirty="0" err="1"/>
              <a:t>угод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умовно</a:t>
            </a:r>
            <a:r>
              <a:rPr lang="ru-RU" sz="2000" dirty="0"/>
              <a:t> </a:t>
            </a:r>
            <a:r>
              <a:rPr lang="ru-RU" sz="2000" dirty="0" err="1"/>
              <a:t>поділити</a:t>
            </a:r>
            <a:r>
              <a:rPr lang="ru-RU" sz="2000" dirty="0"/>
              <a:t> на </a:t>
            </a:r>
            <a:r>
              <a:rPr lang="ru-RU" sz="2000" dirty="0" err="1"/>
              <a:t>сім</a:t>
            </a:r>
            <a:r>
              <a:rPr lang="ru-RU" sz="2000" dirty="0"/>
              <a:t> </a:t>
            </a:r>
            <a:r>
              <a:rPr lang="ru-RU" sz="2000" dirty="0" err="1"/>
              <a:t>груп</a:t>
            </a:r>
            <a:r>
              <a:rPr lang="ru-RU" sz="2000" dirty="0"/>
              <a:t>.</a:t>
            </a:r>
          </a:p>
          <a:p>
            <a:pPr algn="just"/>
            <a:r>
              <a:rPr lang="ru-RU" sz="2000" b="1" dirty="0"/>
              <a:t>1. Угода, </a:t>
            </a:r>
            <a:r>
              <a:rPr lang="ru-RU" sz="2000" b="1" dirty="0" err="1"/>
              <a:t>що</a:t>
            </a:r>
            <a:r>
              <a:rPr lang="ru-RU" sz="2000" b="1" dirty="0"/>
              <a:t> </a:t>
            </a:r>
            <a:r>
              <a:rPr lang="ru-RU" sz="2000" b="1" dirty="0" err="1"/>
              <a:t>триває</a:t>
            </a:r>
            <a:r>
              <a:rPr lang="ru-RU" sz="2000" b="1" dirty="0"/>
              <a:t>.</a:t>
            </a:r>
          </a:p>
          <a:p>
            <a:pPr marL="0" indent="0" algn="just">
              <a:buNone/>
            </a:pPr>
            <a:r>
              <a:rPr lang="ru-RU" sz="2000" dirty="0" err="1"/>
              <a:t>Цей</a:t>
            </a:r>
            <a:r>
              <a:rPr lang="ru-RU" sz="2000" dirty="0"/>
              <a:t> вид контракту </a:t>
            </a:r>
            <a:r>
              <a:rPr lang="ru-RU" sz="2000" dirty="0" err="1"/>
              <a:t>застосовують</a:t>
            </a:r>
            <a:r>
              <a:rPr lang="ru-RU" sz="2000" dirty="0"/>
              <a:t> 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необхідності</a:t>
            </a:r>
            <a:r>
              <a:rPr lang="ru-RU" sz="2000" dirty="0"/>
              <a:t> регулярного </a:t>
            </a:r>
            <a:r>
              <a:rPr lang="ru-RU" sz="2000" dirty="0" err="1"/>
              <a:t>відвідування</a:t>
            </a:r>
            <a:r>
              <a:rPr lang="ru-RU" sz="2000" dirty="0"/>
              <a:t> консультантом </a:t>
            </a:r>
            <a:r>
              <a:rPr lang="ru-RU" sz="2000" dirty="0" err="1"/>
              <a:t>організації</a:t>
            </a:r>
            <a:r>
              <a:rPr lang="ru-RU" sz="2000" dirty="0"/>
              <a:t> </a:t>
            </a:r>
            <a:r>
              <a:rPr lang="ru-RU" sz="2000" dirty="0" err="1"/>
              <a:t>клієнта</a:t>
            </a:r>
            <a:r>
              <a:rPr lang="ru-RU" sz="2000" dirty="0"/>
              <a:t>,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участі</a:t>
            </a:r>
            <a:r>
              <a:rPr lang="ru-RU" sz="2000" dirty="0"/>
              <a:t> у </a:t>
            </a:r>
            <a:r>
              <a:rPr lang="ru-RU" sz="2000" dirty="0" err="1"/>
              <a:t>нарадах</a:t>
            </a:r>
            <a:r>
              <a:rPr lang="ru-RU" sz="2000" dirty="0"/>
              <a:t>,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керівних</a:t>
            </a:r>
            <a:r>
              <a:rPr lang="ru-RU" sz="2000" dirty="0"/>
              <a:t> </a:t>
            </a:r>
            <a:r>
              <a:rPr lang="ru-RU" sz="2000" dirty="0" err="1"/>
              <a:t>операціях</a:t>
            </a:r>
            <a:r>
              <a:rPr lang="ru-RU" sz="2000" dirty="0"/>
              <a:t>, </a:t>
            </a:r>
            <a:r>
              <a:rPr lang="ru-RU" sz="2000" dirty="0" err="1"/>
              <a:t>навчанні</a:t>
            </a:r>
            <a:r>
              <a:rPr lang="ru-RU" sz="2000" dirty="0"/>
              <a:t> персоналу, </a:t>
            </a:r>
            <a:r>
              <a:rPr lang="ru-RU" sz="2000" dirty="0" err="1"/>
              <a:t>індивідуального</a:t>
            </a:r>
            <a:r>
              <a:rPr lang="ru-RU" sz="2000" dirty="0"/>
              <a:t> </a:t>
            </a:r>
            <a:r>
              <a:rPr lang="ru-RU" sz="2000" dirty="0" err="1"/>
              <a:t>консультування</a:t>
            </a:r>
            <a:r>
              <a:rPr lang="ru-RU" sz="2000" dirty="0"/>
              <a:t> </a:t>
            </a:r>
            <a:r>
              <a:rPr lang="ru-RU" sz="2000" dirty="0" err="1"/>
              <a:t>менеджерів</a:t>
            </a:r>
            <a:r>
              <a:rPr lang="ru-RU" sz="2000" dirty="0"/>
              <a:t> </a:t>
            </a:r>
            <a:r>
              <a:rPr lang="ru-RU" sz="2000" dirty="0" err="1"/>
              <a:t>вищої</a:t>
            </a:r>
            <a:r>
              <a:rPr lang="ru-RU" sz="2000" dirty="0"/>
              <a:t> та </a:t>
            </a:r>
            <a:r>
              <a:rPr lang="ru-RU" sz="2000" dirty="0" err="1"/>
              <a:t>середньої</a:t>
            </a:r>
            <a:r>
              <a:rPr lang="ru-RU" sz="2000" dirty="0"/>
              <a:t> ланки. При такому </a:t>
            </a:r>
            <a:r>
              <a:rPr lang="ru-RU" sz="2000" dirty="0" err="1"/>
              <a:t>способі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 </a:t>
            </a:r>
            <a:r>
              <a:rPr lang="ru-RU" sz="2000" dirty="0" err="1"/>
              <a:t>договірної</a:t>
            </a:r>
            <a:r>
              <a:rPr lang="ru-RU" sz="2000" dirty="0"/>
              <a:t> .</a:t>
            </a:r>
            <a:r>
              <a:rPr lang="ru-RU" sz="2000" dirty="0" err="1"/>
              <a:t>роботи</a:t>
            </a:r>
            <a:r>
              <a:rPr lang="ru-RU" sz="2000" dirty="0"/>
              <a:t> консультант </a:t>
            </a:r>
            <a:r>
              <a:rPr lang="ru-RU" sz="2000" dirty="0" err="1"/>
              <a:t>відвідує</a:t>
            </a:r>
            <a:r>
              <a:rPr lang="ru-RU" sz="2000" dirty="0"/>
              <a:t> </a:t>
            </a:r>
            <a:r>
              <a:rPr lang="ru-RU" sz="2000" dirty="0" err="1"/>
              <a:t>компанію</a:t>
            </a:r>
            <a:r>
              <a:rPr lang="ru-RU" sz="2000" dirty="0"/>
              <a:t> </a:t>
            </a:r>
            <a:r>
              <a:rPr lang="ru-RU" sz="2000" dirty="0" err="1"/>
              <a:t>клієнта</a:t>
            </a:r>
            <a:r>
              <a:rPr lang="ru-RU" sz="2000" dirty="0"/>
              <a:t> 2—3 рази на </a:t>
            </a:r>
            <a:r>
              <a:rPr lang="ru-RU" sz="2000" dirty="0" err="1"/>
              <a:t>місяць</a:t>
            </a:r>
            <a:r>
              <a:rPr lang="ru-RU" sz="2000" dirty="0"/>
              <a:t> та практично є </a:t>
            </a:r>
            <a:r>
              <a:rPr lang="ru-RU" sz="2000" dirty="0" err="1"/>
              <a:t>постійним</a:t>
            </a:r>
            <a:r>
              <a:rPr lang="ru-RU" sz="2000" dirty="0"/>
              <a:t> </a:t>
            </a:r>
            <a:r>
              <a:rPr lang="ru-RU" sz="2000" dirty="0" err="1"/>
              <a:t>незалежним</a:t>
            </a:r>
            <a:r>
              <a:rPr lang="ru-RU" sz="2000" dirty="0"/>
              <a:t> членом </a:t>
            </a:r>
            <a:r>
              <a:rPr lang="ru-RU" sz="2000" dirty="0" err="1"/>
              <a:t>вищої</a:t>
            </a:r>
            <a:r>
              <a:rPr lang="ru-RU" sz="2000" dirty="0"/>
              <a:t> </a:t>
            </a:r>
            <a:r>
              <a:rPr lang="ru-RU" sz="2000" dirty="0" err="1"/>
              <a:t>керівної</a:t>
            </a:r>
            <a:r>
              <a:rPr lang="ru-RU" sz="2000" dirty="0"/>
              <a:t> </a:t>
            </a:r>
            <a:r>
              <a:rPr lang="ru-RU" sz="2000" dirty="0" err="1"/>
              <a:t>групи</a:t>
            </a:r>
            <a:r>
              <a:rPr lang="ru-RU" sz="2000" dirty="0"/>
              <a:t>. Тема та мета </a:t>
            </a:r>
            <a:r>
              <a:rPr lang="ru-RU" sz="2000" dirty="0" err="1"/>
              <a:t>консультаційного</a:t>
            </a:r>
            <a:r>
              <a:rPr lang="ru-RU" sz="2000" dirty="0"/>
              <a:t> </a:t>
            </a:r>
            <a:r>
              <a:rPr lang="ru-RU" sz="2000" dirty="0" err="1"/>
              <a:t>завдання</a:t>
            </a:r>
            <a:r>
              <a:rPr lang="ru-RU" sz="2000" dirty="0"/>
              <a:t> </a:t>
            </a:r>
            <a:r>
              <a:rPr lang="ru-RU" sz="2000" dirty="0" err="1"/>
              <a:t>формується</a:t>
            </a:r>
            <a:r>
              <a:rPr lang="ru-RU" sz="2000" dirty="0"/>
              <a:t> </a:t>
            </a:r>
            <a:r>
              <a:rPr lang="ru-RU" sz="2000" dirty="0" err="1"/>
              <a:t>залежно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поточних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перспективних</a:t>
            </a:r>
            <a:r>
              <a:rPr lang="ru-RU" sz="2000" dirty="0"/>
              <a:t> проблем </a:t>
            </a:r>
            <a:r>
              <a:rPr lang="ru-RU" sz="2000" dirty="0" err="1"/>
              <a:t>підприємства</a:t>
            </a:r>
            <a:r>
              <a:rPr lang="ru-RU" sz="2000" dirty="0"/>
              <a:t>. Консультант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брати</a:t>
            </a:r>
            <a:r>
              <a:rPr lang="ru-RU" sz="2000" dirty="0"/>
              <a:t> участь у </a:t>
            </a:r>
            <a:r>
              <a:rPr lang="ru-RU" sz="2000" dirty="0" err="1"/>
              <a:t>довгострокових</a:t>
            </a:r>
            <a:r>
              <a:rPr lang="ru-RU" sz="2000" dirty="0"/>
              <a:t> проектах, </a:t>
            </a:r>
            <a:r>
              <a:rPr lang="ru-RU" sz="2000" dirty="0" err="1"/>
              <a:t>розробці</a:t>
            </a:r>
            <a:r>
              <a:rPr lang="ru-RU" sz="2000" dirty="0"/>
              <a:t> плану </a:t>
            </a:r>
            <a:r>
              <a:rPr lang="ru-RU" sz="2000" dirty="0" err="1"/>
              <a:t>стратегічного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підприємства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вирішенні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питань</a:t>
            </a:r>
            <a:r>
              <a:rPr lang="ru-RU" sz="2000" dirty="0"/>
              <a:t>. Для персоналу </a:t>
            </a:r>
            <a:r>
              <a:rPr lang="ru-RU" sz="2000" dirty="0" err="1"/>
              <a:t>клієнта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бажає</a:t>
            </a:r>
            <a:r>
              <a:rPr lang="ru-RU" sz="2000" dirty="0"/>
              <a:t> </a:t>
            </a:r>
            <a:r>
              <a:rPr lang="ru-RU" sz="2000" dirty="0" err="1"/>
              <a:t>отримати</a:t>
            </a:r>
            <a:r>
              <a:rPr lang="ru-RU" sz="2000" dirty="0"/>
              <a:t> </a:t>
            </a:r>
            <a:r>
              <a:rPr lang="ru-RU" sz="2000" dirty="0" err="1"/>
              <a:t>індивідуальну</a:t>
            </a:r>
            <a:r>
              <a:rPr lang="ru-RU" sz="2000" dirty="0"/>
              <a:t> </a:t>
            </a:r>
            <a:r>
              <a:rPr lang="ru-RU" sz="2000" dirty="0" err="1"/>
              <a:t>консультацію</a:t>
            </a:r>
            <a:r>
              <a:rPr lang="ru-RU" sz="2000" dirty="0"/>
              <a:t>, </a:t>
            </a:r>
            <a:r>
              <a:rPr lang="ru-RU" sz="2000" dirty="0" err="1"/>
              <a:t>спосіб</a:t>
            </a:r>
            <a:r>
              <a:rPr lang="ru-RU" sz="2000" dirty="0"/>
              <a:t> </a:t>
            </a:r>
            <a:r>
              <a:rPr lang="ru-RU" sz="2000" dirty="0" err="1"/>
              <a:t>консультування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визначатися</a:t>
            </a:r>
            <a:r>
              <a:rPr lang="ru-RU" sz="2000" dirty="0"/>
              <a:t> у </a:t>
            </a:r>
            <a:r>
              <a:rPr lang="ru-RU" sz="2000" dirty="0" err="1"/>
              <a:t>робочому</a:t>
            </a:r>
            <a:r>
              <a:rPr lang="ru-RU" sz="2000" dirty="0"/>
              <a:t> порядку,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змісту</a:t>
            </a:r>
            <a:r>
              <a:rPr lang="ru-RU" sz="2000" dirty="0"/>
              <a:t> </a:t>
            </a:r>
            <a:r>
              <a:rPr lang="ru-RU" sz="2000" dirty="0" err="1"/>
              <a:t>локальних</a:t>
            </a:r>
            <a:r>
              <a:rPr lang="ru-RU" sz="2000" dirty="0"/>
              <a:t> проблем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614743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1230</Words>
  <Application>Microsoft Office PowerPoint</Application>
  <PresentationFormat>Широкоэкранный</PresentationFormat>
  <Paragraphs>71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Аспект</vt:lpstr>
      <vt:lpstr>Угода на консультування, її структура та зміст</vt:lpstr>
      <vt:lpstr>Структура офіційної угоди про консультування</vt:lpstr>
      <vt:lpstr>Структура офіційної угоди про консультування</vt:lpstr>
      <vt:lpstr>Структура офіційної угоди про консультування</vt:lpstr>
      <vt:lpstr>Структура офіційної угоди про консультування</vt:lpstr>
      <vt:lpstr>Структура офіційної угоди про консультування</vt:lpstr>
      <vt:lpstr>Структура офіційної угоди про консультування</vt:lpstr>
      <vt:lpstr>Структура офіційної угоди про консультування</vt:lpstr>
      <vt:lpstr>Види консультаційних угод</vt:lpstr>
      <vt:lpstr>Види консультаційних угод</vt:lpstr>
      <vt:lpstr>Види консультаційних угод</vt:lpstr>
      <vt:lpstr>Види консультаційних угод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Угода на консультування, її структура та зміст</dc:title>
  <dc:creator>пк</dc:creator>
  <cp:lastModifiedBy>пк</cp:lastModifiedBy>
  <cp:revision>5</cp:revision>
  <dcterms:created xsi:type="dcterms:W3CDTF">2024-09-30T18:54:13Z</dcterms:created>
  <dcterms:modified xsi:type="dcterms:W3CDTF">2024-09-30T19:44:38Z</dcterms:modified>
</cp:coreProperties>
</file>