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62" r:id="rId4"/>
    <p:sldId id="257" r:id="rId5"/>
    <p:sldId id="258" r:id="rId6"/>
    <p:sldId id="259" r:id="rId7"/>
    <p:sldId id="260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0" d="100"/>
          <a:sy n="80" d="100"/>
        </p:scale>
        <p:origin x="68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B16FC-3F67-4C5E-BF55-2126FACFD50A}" type="datetimeFigureOut">
              <a:rPr lang="ru-RU" smtClean="0"/>
              <a:t>06.09.2023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D7990-63FF-49B5-9F26-5DA02518773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817753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B16FC-3F67-4C5E-BF55-2126FACFD50A}" type="datetimeFigureOut">
              <a:rPr lang="ru-RU" smtClean="0"/>
              <a:t>06.09.2023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D7990-63FF-49B5-9F26-5DA02518773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616739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B16FC-3F67-4C5E-BF55-2126FACFD50A}" type="datetimeFigureOut">
              <a:rPr lang="ru-RU" smtClean="0"/>
              <a:t>06.09.2023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D7990-63FF-49B5-9F26-5DA02518773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443035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B16FC-3F67-4C5E-BF55-2126FACFD50A}" type="datetimeFigureOut">
              <a:rPr lang="ru-RU" smtClean="0"/>
              <a:t>06.09.2023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D7990-63FF-49B5-9F26-5DA02518773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814389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B16FC-3F67-4C5E-BF55-2126FACFD50A}" type="datetimeFigureOut">
              <a:rPr lang="ru-RU" smtClean="0"/>
              <a:t>06.09.2023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D7990-63FF-49B5-9F26-5DA02518773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6989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B16FC-3F67-4C5E-BF55-2126FACFD50A}" type="datetimeFigureOut">
              <a:rPr lang="ru-RU" smtClean="0"/>
              <a:t>06.09.2023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D7990-63FF-49B5-9F26-5DA02518773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730929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B16FC-3F67-4C5E-BF55-2126FACFD50A}" type="datetimeFigureOut">
              <a:rPr lang="ru-RU" smtClean="0"/>
              <a:t>06.09.2023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D7990-63FF-49B5-9F26-5DA02518773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11250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B16FC-3F67-4C5E-BF55-2126FACFD50A}" type="datetimeFigureOut">
              <a:rPr lang="ru-RU" smtClean="0"/>
              <a:t>06.09.2023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D7990-63FF-49B5-9F26-5DA02518773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30325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B16FC-3F67-4C5E-BF55-2126FACFD50A}" type="datetimeFigureOut">
              <a:rPr lang="ru-RU" smtClean="0"/>
              <a:t>06.09.2023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D7990-63FF-49B5-9F26-5DA02518773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191827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B16FC-3F67-4C5E-BF55-2126FACFD50A}" type="datetimeFigureOut">
              <a:rPr lang="ru-RU" smtClean="0"/>
              <a:t>06.09.2023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D7990-63FF-49B5-9F26-5DA02518773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406743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B16FC-3F67-4C5E-BF55-2126FACFD50A}" type="datetimeFigureOut">
              <a:rPr lang="ru-RU" smtClean="0"/>
              <a:t>06.09.2023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D7990-63FF-49B5-9F26-5DA02518773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113801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b="-2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4B16FC-3F67-4C5E-BF55-2126FACFD50A}" type="datetimeFigureOut">
              <a:rPr lang="ru-RU" smtClean="0"/>
              <a:t>06.09.2023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DD7990-63FF-49B5-9F26-5DA02518773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868772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-355600" y="1214438"/>
            <a:ext cx="9144000" cy="2387600"/>
          </a:xfrm>
        </p:spPr>
        <p:txBody>
          <a:bodyPr/>
          <a:lstStyle/>
          <a:p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Адміністративно</a:t>
            </a:r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деліктне</a:t>
            </a:r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право»</a:t>
            </a:r>
            <a:endParaRPr lang="ru-RU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-904240" y="3683318"/>
            <a:ext cx="9144000" cy="1655762"/>
          </a:xfrm>
        </p:spPr>
        <p:txBody>
          <a:bodyPr/>
          <a:lstStyle/>
          <a:p>
            <a:r>
              <a:rPr lang="uk-UA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Лекція 1</a:t>
            </a:r>
            <a:endParaRPr lang="ru-RU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55794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80645"/>
            <a:ext cx="11353800" cy="1325563"/>
          </a:xfrm>
        </p:spPr>
        <p:txBody>
          <a:bodyPr>
            <a:normAutofit/>
          </a:bodyPr>
          <a:lstStyle/>
          <a:p>
            <a:r>
              <a:rPr lang="uk-UA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Адміністративна відповідальність </a:t>
            </a:r>
            <a:r>
              <a:rPr lang="en-US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vs </a:t>
            </a:r>
            <a:r>
              <a:rPr lang="uk-UA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інші види </a:t>
            </a:r>
            <a:br>
              <a:rPr lang="uk-UA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юридичної відповідальності</a:t>
            </a:r>
            <a:endParaRPr lang="ru-RU" sz="28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6360" y="1642745"/>
            <a:ext cx="11181080" cy="4351338"/>
          </a:xfrm>
        </p:spPr>
        <p:txBody>
          <a:bodyPr/>
          <a:lstStyle/>
          <a:p>
            <a:pPr marL="0" indent="0">
              <a:buNone/>
            </a:pPr>
            <a:r>
              <a:rPr lang="ru-RU" b="1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Критерії</a:t>
            </a:r>
            <a:r>
              <a:rPr lang="ru-RU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розмежування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а) </a:t>
            </a:r>
            <a:r>
              <a:rPr lang="ru-RU" b="1" i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підстави</a:t>
            </a:r>
            <a:r>
              <a:rPr lang="ru-RU" b="1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притягнення</a:t>
            </a:r>
            <a:r>
              <a:rPr lang="ru-RU" b="1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відповідальності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б) </a:t>
            </a:r>
            <a:r>
              <a:rPr lang="ru-RU" b="1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коло </a:t>
            </a:r>
            <a:r>
              <a:rPr lang="ru-RU" b="1" i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суб’єктів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наділені</a:t>
            </a:r>
            <a:r>
              <a:rPr lang="ru-RU" b="1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правом </a:t>
            </a:r>
            <a:r>
              <a:rPr lang="ru-RU" b="1" i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порушення</a:t>
            </a:r>
            <a:r>
              <a:rPr lang="ru-RU" b="1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b="1" i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розгляду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справ про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правопорушення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встановлення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відповідальності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в)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правові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наслідки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г)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процесуальна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процедура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ґ) </a:t>
            </a:r>
            <a:r>
              <a:rPr lang="ru-RU" b="1" i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санкції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9573744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6200" y="0"/>
            <a:ext cx="12039600" cy="1325563"/>
          </a:xfrm>
        </p:spPr>
        <p:txBody>
          <a:bodyPr>
            <a:normAutofit/>
          </a:bodyPr>
          <a:lstStyle/>
          <a:p>
            <a:r>
              <a:rPr lang="uk-UA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Адміністративна відповідальність </a:t>
            </a:r>
            <a:r>
              <a:rPr 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vs </a:t>
            </a:r>
            <a:r>
              <a:rPr lang="uk-UA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кримінальна відповідальність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52400" y="1158240"/>
            <a:ext cx="11201400" cy="5699760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1) 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відповідальність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настає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вчинення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адміністративного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правопорушення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склад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визначається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як законами (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КУпАП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Митний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кодекс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України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Закон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України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«Про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громадські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об’єднання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»),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так 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підзаконними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актами (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рішення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місцевого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самоврядування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Кримінальна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відповідальність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настає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вчинення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злочину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склад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визначається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виключно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нормами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Кримінального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кодексу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України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2) 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правом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порушення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справ про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правопорушення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як і правом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розгляду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таких справ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наділене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широке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коло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суб’єктів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публічної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адміністрації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Правом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порушення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кримінальних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справ,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наділені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виключно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органи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дізнання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попереднього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слідства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визначені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КПК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України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та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органи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прокуратури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а правом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розгляду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—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виключно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суди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 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кримінальної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відповідальності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притягуються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лише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фізичні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особи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а до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— 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як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фізичні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особи так і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юридичні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особи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4) 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притягнення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особи до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відповідальності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застосування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санкцій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призводить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до таких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наслідків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як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судимість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подальшому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проявляється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певних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обмеженнях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її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правосуб’єктності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наприклад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вільний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виїзд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межі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України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pPr algn="just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5) 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відповідальність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реалізується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як у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позасудовому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так і в судовому порядку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кримінальна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—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тільки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судовому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6) 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притягнення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особи до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відповідальності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відбувається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коротші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строки та за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спрощеною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процедурою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можливість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накладення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стягнення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місці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вчинення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протиправного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діяння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наприклад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попередження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без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складання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протоколу про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правопорушення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— ст. 258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КУпАП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7076505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80645"/>
            <a:ext cx="10515600" cy="1189355"/>
          </a:xfrm>
        </p:spPr>
        <p:txBody>
          <a:bodyPr>
            <a:normAutofit/>
          </a:bodyPr>
          <a:lstStyle/>
          <a:p>
            <a:r>
              <a:rPr lang="uk-UA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Адміністративна відповідальність </a:t>
            </a:r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vs </a:t>
            </a:r>
            <a:r>
              <a:rPr lang="uk-UA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цивільно-правова </a:t>
            </a:r>
            <a:r>
              <a:rPr lang="uk-UA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відповідальність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1280" y="1270000"/>
            <a:ext cx="11252200" cy="4897120"/>
          </a:xfrm>
        </p:spPr>
        <p:txBody>
          <a:bodyPr>
            <a:normAutofit fontScale="70000" lnSpcReduction="20000"/>
          </a:bodyPr>
          <a:lstStyle/>
          <a:p>
            <a:r>
              <a:rPr lang="ru-RU" b="1" dirty="0"/>
              <a:t>1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 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інституті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відповідальності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презумпція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невинності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а в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цивільній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—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презумпція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вини;</a:t>
            </a:r>
          </a:p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2) 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метою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притягнення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відповідальності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є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виховання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особи і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запобігання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вчинення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правопорушень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подальшому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іншими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особами,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цивільної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— в першу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чергу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відшкодування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шкоди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3) 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відповідальність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належить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компетенції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органів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публічної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адміністрації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їх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посадових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осіб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цивільно-правова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— 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компетенції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судів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4) 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заходами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цивільної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відповідальності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суспільні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відносини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як правило,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захищаються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рахунок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майна винного з метою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відновити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попередній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майновий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стан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потерпілої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сторони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а заходи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відповідальності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як 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кримінальної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спрямовані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також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проти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особи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порушника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5) 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нормативні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підстави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цивільно-правової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відповідальності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регулюються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різним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законодавством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—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адміністративним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цивільним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Відмінності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фактичними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підставами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полягають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специфіці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конкретних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складів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цивільного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проступків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—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об’єкта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протиправного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посягання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правових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наслідків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їх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вчинення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6) 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відповідальність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настає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переважно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позасудовому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порядку в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короткі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строки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навіть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місці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вчинення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проступку,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натомість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цивільно-правова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місця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без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відповідного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звернення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заінтересованої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сторони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до суду з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позовом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Строки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притягнення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цивільно-правової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відповідальності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відміну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 — до 3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років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вони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можуть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перериватися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подовжуватися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поновлюватися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тощо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593053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415925"/>
            <a:ext cx="10134600" cy="549275"/>
          </a:xfrm>
        </p:spPr>
        <p:txBody>
          <a:bodyPr>
            <a:noAutofit/>
          </a:bodyPr>
          <a:lstStyle/>
          <a:p>
            <a:r>
              <a:rPr lang="uk-UA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Адміністративна відповідальність </a:t>
            </a:r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vs </a:t>
            </a:r>
            <a:r>
              <a:rPr lang="uk-UA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дисциплінарна відповідальність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6360" y="1297305"/>
            <a:ext cx="10515600" cy="4351338"/>
          </a:xfrm>
        </p:spPr>
        <p:txBody>
          <a:bodyPr>
            <a:normAutofit/>
          </a:bodyPr>
          <a:lstStyle/>
          <a:p>
            <a:pPr algn="just"/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1) 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головною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ознакою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яка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обумовлює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всі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інші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відмінності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між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адміністративною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дисциплінарною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відповідальністю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є </a:t>
            </a:r>
            <a:r>
              <a:rPr lang="ru-RU" sz="24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їх</a:t>
            </a:r>
            <a:r>
              <a:rPr lang="ru-RU" sz="24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різна</a:t>
            </a:r>
            <a:r>
              <a:rPr lang="ru-RU" sz="24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правова</a:t>
            </a:r>
            <a:r>
              <a:rPr lang="ru-RU" sz="24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природа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Свій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вираз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вона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знаходить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тому,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обов’язок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додержуватись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правил, за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порушення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яких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передбачена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відповідальність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на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відповідних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суб’єктів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покладається</a:t>
            </a:r>
            <a:r>
              <a:rPr lang="ru-RU" sz="24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владно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Обов’язок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додержуватись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правил, за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порушення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яких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передбачена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дисциплінарна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відповідальність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відповідними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суб’єктами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приймається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себе </a:t>
            </a:r>
            <a:r>
              <a:rPr lang="ru-RU" sz="24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добровільно</a:t>
            </a:r>
            <a:r>
              <a:rPr lang="ru-RU" sz="24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1737360" y="3777754"/>
            <a:ext cx="3312160" cy="5994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Адміністративна відповідальність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Стрелка вправо 4"/>
          <p:cNvSpPr/>
          <p:nvPr/>
        </p:nvSpPr>
        <p:spPr>
          <a:xfrm>
            <a:off x="5577840" y="3912374"/>
            <a:ext cx="1828800" cy="29972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8117840" y="3777754"/>
            <a:ext cx="3312160" cy="5994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Публічно-правова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737360" y="4875034"/>
            <a:ext cx="3312160" cy="5994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Дисциплінарна відповідальність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Стрелка вправо 7"/>
          <p:cNvSpPr/>
          <p:nvPr/>
        </p:nvSpPr>
        <p:spPr>
          <a:xfrm>
            <a:off x="5577840" y="5024894"/>
            <a:ext cx="1828800" cy="29972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8117840" y="4736108"/>
            <a:ext cx="3312160" cy="5994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Цивільно-правова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625949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415925"/>
            <a:ext cx="10134600" cy="549275"/>
          </a:xfrm>
        </p:spPr>
        <p:txBody>
          <a:bodyPr>
            <a:noAutofit/>
          </a:bodyPr>
          <a:lstStyle/>
          <a:p>
            <a:r>
              <a:rPr lang="uk-UA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Адміністративна відповідальність </a:t>
            </a:r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vs </a:t>
            </a:r>
            <a:r>
              <a:rPr lang="uk-UA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дисциплінарна відповідальність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6360" y="1297305"/>
            <a:ext cx="10744200" cy="5438775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2) 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відповідальність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здійснюється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законодавством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про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адміністративні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правопорушення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яке 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даний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час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виступає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окремою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законодавчою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галуззю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Тут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дається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правопорушення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описуються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конкретні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склади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встановлюється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підвідомчість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щодо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розгляду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справ,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докладно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регламентуються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процесуальні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питання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тощо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Дисциплінарна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відповідальність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окрему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галузь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законодавства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утворює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Вона 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прямо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побічно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виражається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нормативному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матеріалі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адміністративного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трудового,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виправно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-трудового й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інших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галузей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права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 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3) 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відповідальність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відрізняється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дисциплінарної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характеристикою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суб’єкта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який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вчинив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протиправне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діяння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Суб’єктом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проступку є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осудна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особа, яка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досягла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16-річного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віку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виконала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описаний 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законі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склад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проступку. Таким чином,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головними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ознаками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суб’єкта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проступку є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вік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осудність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винність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суб’єктом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дисциплінарного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проступку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бути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лише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особа,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перебуває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трудових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відносинах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роботодавцем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Така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особа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бути як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повнолітньою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так 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неповнолітньою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Головною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ознакою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суб’єкта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дисциплінарного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проступку 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є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перебування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трудових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відносинах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роботодавцем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Відсутність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цієї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ознаки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виключає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визнання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особи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суб’єктом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дисциплінарного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проступку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4) 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проступки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відрізняються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дисциплінарних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 характеристикою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суб’єкта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який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має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право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їх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розглядати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виносити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рішення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Так,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суб’єктом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розгляду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дисциплінарних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справ є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керівник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колективу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в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якому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працює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правопорушник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Між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ними (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керівником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порушником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дисципліни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обов’язково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існують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стійкі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організаційні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зв’язки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типу «начальник -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підлеглий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». 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суб’єктом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розгляду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справ про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правопорушення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є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носій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функціональної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влади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повноваження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чітко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визначені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зафіксовані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законодавстві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Між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ним 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правопорушником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немає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стійких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організаційних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зв’язків.</a:t>
            </a:r>
            <a:endParaRPr lang="ru-RU" sz="2400" i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356860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21285"/>
            <a:ext cx="10515600" cy="1325563"/>
          </a:xfrm>
        </p:spPr>
        <p:txBody>
          <a:bodyPr/>
          <a:lstStyle/>
          <a:p>
            <a:r>
              <a:rPr lang="uk-UA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Рекомендована література</a:t>
            </a:r>
            <a:endParaRPr lang="ru-RU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01320" y="1446848"/>
            <a:ext cx="10515600" cy="4351338"/>
          </a:xfrm>
        </p:spPr>
        <p:txBody>
          <a:bodyPr>
            <a:normAutofit fontScale="92500" lnSpcReduction="20000"/>
          </a:bodyPr>
          <a:lstStyle/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Коломоєць Т. О.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Адміністративна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відповідальність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: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навч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посіб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 / Т. О. Коломоєць. — К. :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Iстина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2011. 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177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с.</a:t>
            </a:r>
          </a:p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Коломоєць Т. О.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Адміністративний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примус у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публічному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праві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України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теорія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досвід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практика :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дис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…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докт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юрид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наук : 12.00.07 / Т. О. Коломоєць ; Нац. ун-т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внутрішніх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справ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Х., 2005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454 с.</a:t>
            </a:r>
          </a:p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Колпаков В. К.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Адміністративна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відповідальність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: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навч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посіб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 / В. К. Колпаков. 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К. :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Юрінком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Iнтер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2008. 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256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с.</a:t>
            </a:r>
          </a:p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Курс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адміністративного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права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України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підручник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/ В.К. Колпаков, О.В. Кузьменко, І.Д. Пастух, В.Д. Сущенко [та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.] / за ред. В.В. Коваленка.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К.: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Юрінком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Інтер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2012.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808 с.</a:t>
            </a:r>
          </a:p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5.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Кодекс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України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адміністративні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правопорушення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URL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http:\\www.rada.gov.ua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5740394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75" y="117475"/>
            <a:ext cx="10515600" cy="1325563"/>
          </a:xfrm>
        </p:spPr>
        <p:txBody>
          <a:bodyPr/>
          <a:lstStyle/>
          <a:p>
            <a:r>
              <a:rPr lang="uk-UA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Тема практичного заняття № 1</a:t>
            </a:r>
            <a:endParaRPr lang="ru-RU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33375" y="1362075"/>
            <a:ext cx="11020425" cy="4924425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Тема 1.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Поняття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особливості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принципи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адміністративної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відповідальності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Система  адміністративно-деліктного законодавства.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Поняття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відповідальності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Основні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ознаки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відповідальності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Похідні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ознаки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відповідальності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Місце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відповідальності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юридичної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відповідальності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Розмежування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відповідальності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кримінальної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відповідальності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Розмежування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відповідальності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дисциплінарної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відповідальності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Розмежування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відповідальності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цивільно-правової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відповідальності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відповідальності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Завдання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відповідальності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uk-UA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Поняття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системи адміністративно-деліктного законодавства. </a:t>
            </a:r>
            <a:endParaRPr lang="uk-UA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Характеристика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адміністративно-деліктного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законодавства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Джерела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адміністративно-деліктного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права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* Адміністративна відповідальність у зарубіжних країнах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075373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2280" y="90805"/>
            <a:ext cx="10515600" cy="1325563"/>
          </a:xfrm>
        </p:spPr>
        <p:txBody>
          <a:bodyPr/>
          <a:lstStyle/>
          <a:p>
            <a:r>
              <a:rPr lang="uk-UA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Мета курсу:</a:t>
            </a:r>
            <a:endParaRPr lang="ru-RU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4460" y="995680"/>
            <a:ext cx="11864340" cy="570992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Знати: 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b="1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сутність</a:t>
            </a:r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адміністративної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відповідальності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b="1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її</a:t>
            </a:r>
            <a:r>
              <a:rPr lang="ru-RU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відмінність</a:t>
            </a:r>
            <a:r>
              <a:rPr lang="ru-RU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інших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видів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юрисдикційної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діяльності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основні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теоретико-</a:t>
            </a:r>
            <a:r>
              <a:rPr lang="ru-RU" b="1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правові</a:t>
            </a:r>
            <a:r>
              <a:rPr lang="ru-RU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положення</a:t>
            </a:r>
            <a:r>
              <a:rPr lang="ru-RU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інституту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адміністративної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відповідальності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систему та структуру чинного </a:t>
            </a:r>
            <a:r>
              <a:rPr lang="ru-RU" b="1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законодавства</a:t>
            </a:r>
            <a:r>
              <a:rPr lang="ru-RU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України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про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адміністративні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правопорушення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зокрема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КУпАП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України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характеристику </a:t>
            </a:r>
            <a:r>
              <a:rPr lang="ru-RU" b="1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юридичних</a:t>
            </a:r>
            <a:r>
              <a:rPr lang="ru-RU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складів</a:t>
            </a:r>
            <a:r>
              <a:rPr lang="ru-RU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окремих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адміністративних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проступків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 -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загальні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правила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накладення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адміністративних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стягнень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особливості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адміністративної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відповідальності</a:t>
            </a:r>
            <a:r>
              <a:rPr lang="ru-RU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окремих</a:t>
            </a:r>
            <a:r>
              <a:rPr lang="ru-RU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категорій</a:t>
            </a:r>
            <a:r>
              <a:rPr lang="ru-RU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суб’єктів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адміністративно-юрисдикційні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повноваження</a:t>
            </a:r>
            <a:r>
              <a:rPr lang="ru-RU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органів</a:t>
            </a:r>
            <a:r>
              <a:rPr lang="ru-RU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поліції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інших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органів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посадових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осіб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b="1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адміністративної</a:t>
            </a:r>
            <a:r>
              <a:rPr lang="ru-RU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юрисдикції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порядок </a:t>
            </a:r>
            <a:r>
              <a:rPr lang="ru-RU" b="1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здійснення</a:t>
            </a:r>
            <a:r>
              <a:rPr lang="ru-RU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провадження</a:t>
            </a:r>
            <a:r>
              <a:rPr lang="ru-RU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у справах про </a:t>
            </a:r>
            <a:r>
              <a:rPr lang="ru-RU" b="1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адміністративні</a:t>
            </a:r>
            <a:r>
              <a:rPr lang="ru-RU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правопорушення</a:t>
            </a:r>
            <a:r>
              <a:rPr lang="ru-RU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заходів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його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забезпечення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88854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72795"/>
          </a:xfrm>
        </p:spPr>
        <p:txBody>
          <a:bodyPr/>
          <a:lstStyle/>
          <a:p>
            <a:r>
              <a:rPr lang="uk-UA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Вміти:</a:t>
            </a:r>
            <a:endParaRPr lang="ru-RU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1120" y="1544320"/>
            <a:ext cx="11282680" cy="4632643"/>
          </a:xfrm>
        </p:spPr>
        <p:txBody>
          <a:bodyPr>
            <a:normAutofit fontScale="92500" lnSpcReduction="20000"/>
          </a:bodyPr>
          <a:lstStyle/>
          <a:p>
            <a:pPr>
              <a:buFontTx/>
              <a:buChar char="-"/>
            </a:pPr>
            <a:r>
              <a:rPr lang="ru-RU" b="1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застосовувати</a:t>
            </a:r>
            <a:r>
              <a:rPr lang="ru-RU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КУпАП</a:t>
            </a:r>
            <a:r>
              <a:rPr lang="ru-RU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b="1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інше</a:t>
            </a:r>
            <a:r>
              <a:rPr lang="ru-RU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законодавство</a:t>
            </a:r>
            <a:r>
              <a:rPr lang="ru-RU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України</a:t>
            </a:r>
            <a:r>
              <a:rPr lang="ru-RU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адміністративні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правопорушення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конкретних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правових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ситуаціях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>
              <a:buFontTx/>
              <a:buChar char="-"/>
            </a:pPr>
            <a:r>
              <a:rPr lang="ru-RU" b="1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тлумачити</a:t>
            </a:r>
            <a:r>
              <a:rPr lang="ru-RU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положення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статей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КупАП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України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>
              <a:buFontTx/>
              <a:buChar char="-"/>
            </a:pPr>
            <a:r>
              <a:rPr lang="ru-RU" b="1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кваліфікувати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конкретні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адміністративні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правопорушення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>
              <a:buFontTx/>
              <a:buChar char="-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визначати</a:t>
            </a:r>
            <a:r>
              <a:rPr lang="ru-RU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підвідомчість</a:t>
            </a:r>
            <a:r>
              <a:rPr lang="ru-RU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окремих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адміністративних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проступків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>
              <a:buFontTx/>
              <a:buChar char="-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правильно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застосовувати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заходи </a:t>
            </a:r>
            <a:r>
              <a:rPr lang="ru-RU" b="1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забезпечення</a:t>
            </a:r>
            <a:r>
              <a:rPr lang="ru-RU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провадження</a:t>
            </a:r>
            <a:r>
              <a:rPr lang="ru-RU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справах про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адміністративні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правопорушення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>
              <a:buFontTx/>
              <a:buChar char="-"/>
            </a:pPr>
            <a:r>
              <a:rPr lang="ru-RU" b="1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складати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відповідні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адміністративно-процесуальні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зокрема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протокол про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адміністративне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правопорушення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>
              <a:buFontTx/>
              <a:buChar char="-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визначати</a:t>
            </a:r>
            <a:r>
              <a:rPr lang="ru-RU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роль </a:t>
            </a:r>
            <a:r>
              <a:rPr lang="ru-RU" b="1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органів</a:t>
            </a:r>
            <a:r>
              <a:rPr lang="ru-RU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місцевого</a:t>
            </a:r>
            <a:r>
              <a:rPr lang="ru-RU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самоврядування</a:t>
            </a:r>
            <a:r>
              <a:rPr lang="ru-RU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b="1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місцевих</a:t>
            </a:r>
            <a:r>
              <a:rPr lang="ru-RU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органів</a:t>
            </a:r>
            <a:r>
              <a:rPr lang="ru-RU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виконавчої</a:t>
            </a:r>
            <a:r>
              <a:rPr lang="ru-RU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влади</a:t>
            </a:r>
            <a:r>
              <a:rPr lang="ru-RU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щодо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встановлення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адміністративної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відповідальності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здійснення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провадження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 справах про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адміністративні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правопорушення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84212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03400" y="1066165"/>
            <a:ext cx="10515600" cy="1325563"/>
          </a:xfrm>
        </p:spPr>
        <p:txBody>
          <a:bodyPr/>
          <a:lstStyle/>
          <a:p>
            <a:r>
              <a:rPr lang="ru-RU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Адміністративно-деліктне</a:t>
            </a:r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право</a:t>
            </a:r>
            <a:endParaRPr lang="ru-RU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Стрелка вправо 3"/>
          <p:cNvSpPr/>
          <p:nvPr/>
        </p:nvSpPr>
        <p:spPr>
          <a:xfrm rot="7242382">
            <a:off x="2824480" y="2704665"/>
            <a:ext cx="1341120" cy="51816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Стрелка вправо 4"/>
          <p:cNvSpPr/>
          <p:nvPr/>
        </p:nvSpPr>
        <p:spPr>
          <a:xfrm rot="3423552">
            <a:off x="7519045" y="2699460"/>
            <a:ext cx="1341120" cy="51816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1239567" y="3672586"/>
            <a:ext cx="338060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Матеріальні</a:t>
            </a:r>
            <a:r>
              <a:rPr lang="ru-RU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норми</a:t>
            </a:r>
            <a:r>
              <a:rPr lang="ru-RU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8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7214471" y="3672586"/>
            <a:ext cx="345352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Процесуальні</a:t>
            </a:r>
            <a:r>
              <a:rPr lang="ru-RU" sz="2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норми</a:t>
            </a:r>
            <a:endParaRPr lang="ru-RU" sz="28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55600" y="5619095"/>
            <a:ext cx="933704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* </a:t>
            </a:r>
            <a:r>
              <a:rPr lang="ru-RU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Адмінстративно</a:t>
            </a:r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деліктне</a:t>
            </a:r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право </a:t>
            </a:r>
            <a:r>
              <a:rPr lang="ru-RU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вивчає</a:t>
            </a:r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підстави</a:t>
            </a:r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принципи</a:t>
            </a:r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адмінстративної</a:t>
            </a:r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відповідальності</a:t>
            </a:r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скоєння</a:t>
            </a:r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адміністративних</a:t>
            </a:r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правопорушень</a:t>
            </a:r>
            <a:endParaRPr lang="ru-RU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48162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13080" y="913765"/>
            <a:ext cx="10515600" cy="1325563"/>
          </a:xfrm>
        </p:spPr>
        <p:txBody>
          <a:bodyPr/>
          <a:lstStyle/>
          <a:p>
            <a:r>
              <a:rPr lang="uk-UA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Адміністративна відповідальність</a:t>
            </a:r>
            <a:endParaRPr lang="ru-RU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60680" y="2070214"/>
            <a:ext cx="10515600" cy="2746375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Чинний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КУпАП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який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містить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розділ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2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під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назвою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"</a:t>
            </a:r>
            <a:r>
              <a:rPr lang="ru-RU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Адміністративне</a:t>
            </a:r>
            <a:r>
              <a:rPr lang="ru-RU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правопорушення</a:t>
            </a:r>
            <a:r>
              <a:rPr lang="ru-RU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адміністративна</a:t>
            </a:r>
            <a:r>
              <a:rPr lang="ru-RU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відповідальність</a:t>
            </a:r>
            <a:r>
              <a:rPr lang="ru-RU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"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у </a:t>
            </a:r>
            <a:r>
              <a:rPr lang="ru-RU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статті</a:t>
            </a:r>
            <a:r>
              <a:rPr lang="ru-RU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9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сформулював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визначення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адміністративного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правопорушення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а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відносно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адміністративної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відповідальності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обмежився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вказівкою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на те,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її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мірою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є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адміністративне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стягнення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стаття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23 "Мета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адміністративного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стягнення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").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6096000" y="5196116"/>
            <a:ext cx="6096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b="0" i="0" dirty="0" smtClean="0">
                <a:effectLst/>
                <a:latin typeface="Times New Roman" panose="02020603050405020304" pitchFamily="18" charset="0"/>
              </a:rPr>
              <a:t>*</a:t>
            </a:r>
            <a:r>
              <a:rPr lang="ru-RU" b="1" i="1" dirty="0" err="1" smtClean="0">
                <a:effectLst/>
                <a:latin typeface="Times New Roman" panose="02020603050405020304" pitchFamily="18" charset="0"/>
              </a:rPr>
              <a:t>Адміністративна</a:t>
            </a:r>
            <a:r>
              <a:rPr lang="ru-RU" b="1" i="1" dirty="0" smtClean="0">
                <a:effectLst/>
                <a:latin typeface="Times New Roman" panose="02020603050405020304" pitchFamily="18" charset="0"/>
              </a:rPr>
              <a:t> </a:t>
            </a:r>
            <a:r>
              <a:rPr lang="ru-RU" b="1" i="1" dirty="0" err="1" smtClean="0">
                <a:effectLst/>
                <a:latin typeface="Times New Roman" panose="02020603050405020304" pitchFamily="18" charset="0"/>
              </a:rPr>
              <a:t>відповідальність</a:t>
            </a:r>
            <a:r>
              <a:rPr lang="ru-RU" b="1" i="1" dirty="0" smtClean="0">
                <a:effectLst/>
                <a:latin typeface="Times New Roman" panose="02020603050405020304" pitchFamily="18" charset="0"/>
              </a:rPr>
              <a:t> за </a:t>
            </a:r>
            <a:r>
              <a:rPr lang="ru-RU" b="1" i="1" dirty="0" err="1" smtClean="0">
                <a:effectLst/>
                <a:latin typeface="Times New Roman" panose="02020603050405020304" pitchFamily="18" charset="0"/>
              </a:rPr>
              <a:t>правопорушення</a:t>
            </a:r>
            <a:r>
              <a:rPr lang="ru-RU" b="1" i="1" dirty="0" smtClean="0">
                <a:effectLst/>
                <a:latin typeface="Times New Roman" panose="02020603050405020304" pitchFamily="18" charset="0"/>
              </a:rPr>
              <a:t>, </a:t>
            </a:r>
            <a:r>
              <a:rPr lang="ru-RU" b="1" i="1" dirty="0" err="1" smtClean="0">
                <a:effectLst/>
                <a:latin typeface="Times New Roman" panose="02020603050405020304" pitchFamily="18" charset="0"/>
              </a:rPr>
              <a:t>передбачені</a:t>
            </a:r>
            <a:r>
              <a:rPr lang="ru-RU" b="1" i="1" dirty="0" smtClean="0">
                <a:effectLst/>
                <a:latin typeface="Times New Roman" panose="02020603050405020304" pitchFamily="18" charset="0"/>
              </a:rPr>
              <a:t> </a:t>
            </a:r>
            <a:r>
              <a:rPr lang="ru-RU" b="1" i="1" dirty="0" err="1" smtClean="0">
                <a:effectLst/>
                <a:latin typeface="Times New Roman" panose="02020603050405020304" pitchFamily="18" charset="0"/>
              </a:rPr>
              <a:t>цим</a:t>
            </a:r>
            <a:r>
              <a:rPr lang="ru-RU" b="1" i="1" dirty="0" smtClean="0">
                <a:effectLst/>
                <a:latin typeface="Times New Roman" panose="02020603050405020304" pitchFamily="18" charset="0"/>
              </a:rPr>
              <a:t> Кодексом, </a:t>
            </a:r>
            <a:r>
              <a:rPr lang="ru-RU" b="1" i="1" dirty="0" err="1" smtClean="0">
                <a:effectLst/>
                <a:latin typeface="Times New Roman" panose="02020603050405020304" pitchFamily="18" charset="0"/>
              </a:rPr>
              <a:t>настає</a:t>
            </a:r>
            <a:r>
              <a:rPr lang="ru-RU" b="1" i="1" dirty="0" smtClean="0">
                <a:effectLst/>
                <a:latin typeface="Times New Roman" panose="02020603050405020304" pitchFamily="18" charset="0"/>
              </a:rPr>
              <a:t>, </a:t>
            </a:r>
            <a:r>
              <a:rPr lang="ru-RU" b="1" i="1" dirty="0" err="1" smtClean="0">
                <a:effectLst/>
                <a:latin typeface="Times New Roman" panose="02020603050405020304" pitchFamily="18" charset="0"/>
              </a:rPr>
              <a:t>якщо</a:t>
            </a:r>
            <a:r>
              <a:rPr lang="ru-RU" b="1" i="1" dirty="0" smtClean="0">
                <a:effectLst/>
                <a:latin typeface="Times New Roman" panose="02020603050405020304" pitchFamily="18" charset="0"/>
              </a:rPr>
              <a:t> </a:t>
            </a:r>
            <a:r>
              <a:rPr lang="ru-RU" b="1" i="1" dirty="0" err="1" smtClean="0">
                <a:effectLst/>
                <a:latin typeface="Times New Roman" panose="02020603050405020304" pitchFamily="18" charset="0"/>
              </a:rPr>
              <a:t>ці</a:t>
            </a:r>
            <a:r>
              <a:rPr lang="ru-RU" b="1" i="1" dirty="0" smtClean="0">
                <a:effectLst/>
                <a:latin typeface="Times New Roman" panose="02020603050405020304" pitchFamily="18" charset="0"/>
              </a:rPr>
              <a:t> </a:t>
            </a:r>
            <a:r>
              <a:rPr lang="ru-RU" b="1" i="1" dirty="0" err="1" smtClean="0">
                <a:effectLst/>
                <a:latin typeface="Times New Roman" panose="02020603050405020304" pitchFamily="18" charset="0"/>
              </a:rPr>
              <a:t>порушення</a:t>
            </a:r>
            <a:r>
              <a:rPr lang="ru-RU" b="1" i="1" dirty="0" smtClean="0">
                <a:effectLst/>
                <a:latin typeface="Times New Roman" panose="02020603050405020304" pitchFamily="18" charset="0"/>
              </a:rPr>
              <a:t> за </a:t>
            </a:r>
            <a:r>
              <a:rPr lang="ru-RU" b="1" i="1" dirty="0" err="1" smtClean="0">
                <a:effectLst/>
                <a:latin typeface="Times New Roman" panose="02020603050405020304" pitchFamily="18" charset="0"/>
              </a:rPr>
              <a:t>своїм</a:t>
            </a:r>
            <a:r>
              <a:rPr lang="ru-RU" b="1" i="1" dirty="0" smtClean="0">
                <a:effectLst/>
                <a:latin typeface="Times New Roman" panose="02020603050405020304" pitchFamily="18" charset="0"/>
              </a:rPr>
              <a:t> характером не </a:t>
            </a:r>
            <a:r>
              <a:rPr lang="ru-RU" b="1" i="1" dirty="0" err="1" smtClean="0">
                <a:effectLst/>
                <a:latin typeface="Times New Roman" panose="02020603050405020304" pitchFamily="18" charset="0"/>
              </a:rPr>
              <a:t>тягнуть</a:t>
            </a:r>
            <a:r>
              <a:rPr lang="ru-RU" b="1" i="1" dirty="0" smtClean="0">
                <a:effectLst/>
                <a:latin typeface="Times New Roman" panose="02020603050405020304" pitchFamily="18" charset="0"/>
              </a:rPr>
              <a:t> за собою </a:t>
            </a:r>
            <a:r>
              <a:rPr lang="ru-RU" b="1" i="1" dirty="0" err="1" smtClean="0">
                <a:effectLst/>
                <a:latin typeface="Times New Roman" panose="02020603050405020304" pitchFamily="18" charset="0"/>
              </a:rPr>
              <a:t>відповідно</a:t>
            </a:r>
            <a:r>
              <a:rPr lang="ru-RU" b="1" i="1" dirty="0" smtClean="0">
                <a:effectLst/>
                <a:latin typeface="Times New Roman" panose="02020603050405020304" pitchFamily="18" charset="0"/>
              </a:rPr>
              <a:t> до закону </a:t>
            </a:r>
            <a:r>
              <a:rPr lang="ru-RU" b="1" i="1" dirty="0" err="1" smtClean="0">
                <a:effectLst/>
                <a:latin typeface="Times New Roman" panose="02020603050405020304" pitchFamily="18" charset="0"/>
              </a:rPr>
              <a:t>кримінальної</a:t>
            </a:r>
            <a:r>
              <a:rPr lang="ru-RU" b="1" i="1" dirty="0" smtClean="0">
                <a:effectLst/>
                <a:latin typeface="Times New Roman" panose="02020603050405020304" pitchFamily="18" charset="0"/>
              </a:rPr>
              <a:t> </a:t>
            </a:r>
            <a:r>
              <a:rPr lang="ru-RU" b="1" i="1" dirty="0" err="1" smtClean="0">
                <a:effectLst/>
                <a:latin typeface="Times New Roman" panose="02020603050405020304" pitchFamily="18" charset="0"/>
              </a:rPr>
              <a:t>відповідальності</a:t>
            </a:r>
            <a:r>
              <a:rPr lang="ru-RU" b="1" i="1" dirty="0" smtClean="0">
                <a:effectLst/>
                <a:latin typeface="Times New Roman" panose="02020603050405020304" pitchFamily="18" charset="0"/>
              </a:rPr>
              <a:t>.</a:t>
            </a:r>
            <a:endParaRPr lang="ru-RU" b="1" i="1" dirty="0"/>
          </a:p>
        </p:txBody>
      </p:sp>
    </p:spTree>
    <p:extLst>
      <p:ext uri="{BB962C8B-B14F-4D97-AF65-F5344CB8AC3E}">
        <p14:creationId xmlns:p14="http://schemas.microsoft.com/office/powerpoint/2010/main" val="26455930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8920" y="105231"/>
            <a:ext cx="10515600" cy="1325563"/>
          </a:xfrm>
        </p:spPr>
        <p:txBody>
          <a:bodyPr/>
          <a:lstStyle/>
          <a:p>
            <a:r>
              <a:rPr lang="uk-UA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Підходи до визначення</a:t>
            </a:r>
            <a:endParaRPr lang="ru-RU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75920" y="1247914"/>
            <a:ext cx="3312160" cy="5994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Юридична енциклопедія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Стрелка вправо 4"/>
          <p:cNvSpPr/>
          <p:nvPr/>
        </p:nvSpPr>
        <p:spPr>
          <a:xfrm>
            <a:off x="4216400" y="1382534"/>
            <a:ext cx="1828800" cy="29972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6096000" y="1119991"/>
            <a:ext cx="6096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відповідальність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вид </a:t>
            </a:r>
          </a:p>
          <a:p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юридичної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відповідальності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громадян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службових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осіб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вчинені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ними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адміністративні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правопорушення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75920" y="2310517"/>
            <a:ext cx="3312160" cy="762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Л. В. Коваль, Ю. П.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Битяк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В. В. Зуй та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інші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75920" y="3456498"/>
            <a:ext cx="3312160" cy="762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Є. В.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Додін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75920" y="4602479"/>
            <a:ext cx="3312160" cy="762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І. П. Голосніченко</a:t>
            </a:r>
            <a:endParaRPr lang="ru-RU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Стрелка вправо 9"/>
          <p:cNvSpPr/>
          <p:nvPr/>
        </p:nvSpPr>
        <p:spPr>
          <a:xfrm>
            <a:off x="4216400" y="2558237"/>
            <a:ext cx="1828800" cy="29972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Стрелка вправо 10"/>
          <p:cNvSpPr/>
          <p:nvPr/>
        </p:nvSpPr>
        <p:spPr>
          <a:xfrm>
            <a:off x="4216400" y="3606358"/>
            <a:ext cx="1828800" cy="29972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Стрелка вправо 11"/>
          <p:cNvSpPr/>
          <p:nvPr/>
        </p:nvSpPr>
        <p:spPr>
          <a:xfrm>
            <a:off x="4216400" y="4833619"/>
            <a:ext cx="1828800" cy="29972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ямоугольник 12"/>
          <p:cNvSpPr/>
          <p:nvPr/>
        </p:nvSpPr>
        <p:spPr>
          <a:xfrm>
            <a:off x="375920" y="5628639"/>
            <a:ext cx="3312160" cy="762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В.К. </a:t>
            </a:r>
            <a:r>
              <a:rPr lang="uk-UA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Колпаков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6096000" y="2488625"/>
            <a:ext cx="544956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застосування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правопорушника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заходів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примусу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6096000" y="3444413"/>
            <a:ext cx="5854065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визначення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обмежень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майнових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а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також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особистих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благ і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інтересів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здійснення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адміністративних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правопорушень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6096000" y="4521814"/>
            <a:ext cx="6096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сукупність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адміністративних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правовідносин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виникають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зв’язку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із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застосуванням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суб’єкта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проступку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адміністративних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стягнень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3799840" y="5488149"/>
            <a:ext cx="839216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переліченим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дефініціям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i="1" u="sng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бракує</a:t>
            </a:r>
            <a:r>
              <a:rPr lang="ru-RU" sz="1600" b="1" i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i="1" u="sng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вказівок</a:t>
            </a:r>
            <a:r>
              <a:rPr lang="ru-RU" sz="1600" b="1" i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про </a:t>
            </a:r>
            <a:r>
              <a:rPr lang="ru-RU" sz="1600" b="1" i="1" u="sng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виконання</a:t>
            </a:r>
            <a:r>
              <a:rPr lang="ru-RU" sz="1600" b="1" i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i="1" u="sng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суб’єктами</a:t>
            </a:r>
            <a:r>
              <a:rPr lang="ru-RU" sz="1600" b="1" i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i="1" u="sng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протиправних</a:t>
            </a:r>
            <a:r>
              <a:rPr lang="ru-RU" sz="1600" b="1" i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i="1" u="sng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дій</a:t>
            </a:r>
            <a:r>
              <a:rPr lang="ru-RU" sz="1600" b="1" i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вживаних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їх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вчинення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i="1" u="sng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заходів</a:t>
            </a:r>
            <a:r>
              <a:rPr lang="ru-RU" sz="1600" b="1" i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i="1" u="sng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адміністративного</a:t>
            </a:r>
            <a:r>
              <a:rPr lang="ru-RU" sz="1600" b="1" i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примусу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є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істотним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компонентом будь-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якої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відповідальності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зокрема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адміністративної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Адже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відповідальність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настає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лише</a:t>
            </a:r>
            <a:r>
              <a:rPr lang="ru-RU" sz="16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тоді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коли </a:t>
            </a:r>
            <a:r>
              <a:rPr lang="ru-RU" sz="1600" b="1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правопорушником</a:t>
            </a:r>
            <a:r>
              <a:rPr lang="ru-RU" sz="16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виконані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встановлені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компетентною особою </a:t>
            </a:r>
            <a:r>
              <a:rPr lang="ru-RU" sz="16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заходи </a:t>
            </a:r>
            <a:r>
              <a:rPr lang="ru-RU" sz="1600" b="1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впливу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реалізовані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іншим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чином.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71077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083945"/>
            <a:ext cx="10515600" cy="4351338"/>
          </a:xfrm>
        </p:spPr>
        <p:txBody>
          <a:bodyPr/>
          <a:lstStyle/>
          <a:p>
            <a:pPr marL="0" indent="0" algn="just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ru-RU" b="1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Адміністративна</a:t>
            </a:r>
            <a:r>
              <a:rPr lang="ru-RU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відповідальність</a:t>
            </a:r>
            <a:r>
              <a:rPr lang="ru-RU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передбачене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законодавством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примусове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з </a:t>
            </a:r>
            <a:r>
              <a:rPr lang="ru-RU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додержанням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встановленої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процедури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застосування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правомочним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суб’єктом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осіб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вчинили </a:t>
            </a:r>
            <a:r>
              <a:rPr lang="ru-RU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адміністративні</a:t>
            </a:r>
            <a:r>
              <a:rPr lang="ru-RU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проступки </a:t>
            </a:r>
            <a:r>
              <a:rPr lang="ru-RU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заходів</a:t>
            </a:r>
            <a:r>
              <a:rPr lang="ru-RU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впливу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реалізація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яких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юридично</a:t>
            </a:r>
            <a:r>
              <a:rPr lang="ru-RU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визнана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3235960" y="3066900"/>
            <a:ext cx="4912359" cy="46736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Підстави</a:t>
            </a:r>
            <a:endParaRPr lang="ru-RU" sz="28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Стрелка вниз 4"/>
          <p:cNvSpPr/>
          <p:nvPr/>
        </p:nvSpPr>
        <p:spPr>
          <a:xfrm rot="2306485">
            <a:off x="2802971" y="3621857"/>
            <a:ext cx="386080" cy="124968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Стрелка вниз 5"/>
          <p:cNvSpPr/>
          <p:nvPr/>
        </p:nvSpPr>
        <p:spPr>
          <a:xfrm>
            <a:off x="5064761" y="3774258"/>
            <a:ext cx="386080" cy="124968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Стрелка вниз 6"/>
          <p:cNvSpPr/>
          <p:nvPr/>
        </p:nvSpPr>
        <p:spPr>
          <a:xfrm rot="20025069">
            <a:off x="7236362" y="3672474"/>
            <a:ext cx="386080" cy="124968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803386" y="4730201"/>
            <a:ext cx="3090783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нормативні</a:t>
            </a:r>
            <a:r>
              <a:rPr lang="ru-RU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4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правові</a:t>
            </a:r>
            <a:r>
              <a:rPr lang="ru-RU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r>
              <a:rPr lang="ru-RU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підстави</a:t>
            </a:r>
            <a:endParaRPr lang="ru-RU" sz="24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933255" y="5036575"/>
            <a:ext cx="286245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фактичні</a:t>
            </a:r>
            <a:r>
              <a:rPr lang="ru-RU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підстави</a:t>
            </a:r>
            <a:endParaRPr lang="ru-RU" sz="24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6979919" y="5065309"/>
            <a:ext cx="4365875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документальні</a:t>
            </a:r>
            <a:r>
              <a:rPr lang="ru-RU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4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процесуальні</a:t>
            </a:r>
            <a:r>
              <a:rPr lang="ru-RU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</a:p>
          <a:p>
            <a:r>
              <a:rPr lang="ru-RU" sz="24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підстави</a:t>
            </a:r>
            <a:endParaRPr lang="ru-RU" sz="24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36406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8440" y="172085"/>
            <a:ext cx="10515600" cy="1325563"/>
          </a:xfrm>
        </p:spPr>
        <p:txBody>
          <a:bodyPr>
            <a:normAutofit/>
          </a:bodyPr>
          <a:lstStyle/>
          <a:p>
            <a:r>
              <a:rPr lang="ru-RU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Ознаки</a:t>
            </a:r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адміністративної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відповідальності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18440" y="1497648"/>
            <a:ext cx="11135360" cy="5431471"/>
          </a:xfrm>
        </p:spPr>
        <p:txBody>
          <a:bodyPr>
            <a:normAutofit fontScale="62500" lnSpcReduction="20000"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1)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притягнення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відповідальності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можливо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тільки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результаті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вчинення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проступку;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2)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відповідальність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полягає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застосуванні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винних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адміністративних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стягнень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У ст. 23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КУпАП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"Мета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стягнення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"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зазначено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стягнення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є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міра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відповідальності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3) мета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відповідальності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полягає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а) 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вихованні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особи в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дусі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додержання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законів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поваги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 правил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співжиття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б)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запобіганні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здійснення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нових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проступків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4) право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притягнення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адміністративної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відповідальності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надано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багатьом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суб’єктам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серед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яких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—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адміністративними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комісіями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при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виконавчих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комітетах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сільських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селищних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міських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рад;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виконавчими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комітетамирайонними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районними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місті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міськими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чи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міськрайонними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судами (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суддями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), а у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випадках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передбачених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цим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Кодексом,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місцевими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адміністративними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господарськими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судами,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апеляційними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судами,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вищими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спеціалізованими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судами,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Верховним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Судом</a:t>
            </a:r>
            <a:r>
              <a:rPr lang="ru-RU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органами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Національної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поліції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органами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державних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інспекцій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іншими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органами (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посадовими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особами)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(ст. 213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КУпАП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"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посадові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особи),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уповноважені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розглядати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справи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про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адміністративні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правопорушення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");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акт про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притягнення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відповідальності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прийматися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а)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індивідуально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судді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посадові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особи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); б)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колегіально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шляхом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голосування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виконавчі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комітети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й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комісії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6)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законодавством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встановлений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особливий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порядок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притягнення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відповідальності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складання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протоколу,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збір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оцінка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доказів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винесення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постанови і т.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.);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7)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норми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регламентують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відповідальність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містяться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різних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своєю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правовою природою 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актах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а) кодексах; б) законах; в) правилах. Правила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можуть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затверджуватися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Кабінетом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Міністрів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органами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виконавчої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влади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встановлюватися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рішеннями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місцевих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рад 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навіть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корпоративними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актами.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189313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92405"/>
            <a:ext cx="10515600" cy="1325563"/>
          </a:xfrm>
        </p:spPr>
        <p:txBody>
          <a:bodyPr>
            <a:normAutofit/>
          </a:bodyPr>
          <a:lstStyle/>
          <a:p>
            <a:r>
              <a:rPr lang="ru-RU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Принципи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адміністративної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відповідальності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13360" y="1213803"/>
            <a:ext cx="11191240" cy="560832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b="1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Принципи</a:t>
            </a:r>
            <a:r>
              <a:rPr lang="ru-RU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адміністративної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відповідальності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—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положення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закріплені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Конституції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інших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законах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України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базується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порядок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притягнення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винних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осіб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відповідальності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принципів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адміністративної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відповідальності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належать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верховенство права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законності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доцільності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обґрунтованості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невідворотності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своєчасності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справедливості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гуманізму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індивідуалізації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покарання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відповідності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провини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покарання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тощо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818961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212</TotalTime>
  <Words>882</Words>
  <Application>Microsoft Office PowerPoint</Application>
  <PresentationFormat>Широкоэкранный</PresentationFormat>
  <Paragraphs>116</Paragraphs>
  <Slides>16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21" baseType="lpstr">
      <vt:lpstr>Arial</vt:lpstr>
      <vt:lpstr>Calibri</vt:lpstr>
      <vt:lpstr>Calibri Light</vt:lpstr>
      <vt:lpstr>Times New Roman</vt:lpstr>
      <vt:lpstr>Тема Office</vt:lpstr>
      <vt:lpstr>«Адміністративно – деліктне право»</vt:lpstr>
      <vt:lpstr>Мета курсу:</vt:lpstr>
      <vt:lpstr>Вміти:</vt:lpstr>
      <vt:lpstr>Адміністративно-деліктне право</vt:lpstr>
      <vt:lpstr>Адміністративна відповідальність</vt:lpstr>
      <vt:lpstr>Підходи до визначення</vt:lpstr>
      <vt:lpstr>Презентация PowerPoint</vt:lpstr>
      <vt:lpstr>Ознаки адміністративної відповідальності</vt:lpstr>
      <vt:lpstr>Принципи адміністративної відповідальності</vt:lpstr>
      <vt:lpstr>Адміністративна відповідальність vs інші види  юридичної відповідальності</vt:lpstr>
      <vt:lpstr>Адміністративна відповідальність vs  кримінальна відповідальність</vt:lpstr>
      <vt:lpstr>Адміністративна відповідальність vs  цивільно-правова відповідальність</vt:lpstr>
      <vt:lpstr>Адміністративна відповідальність vs  дисциплінарна відповідальність</vt:lpstr>
      <vt:lpstr>Адміністративна відповідальність vs  дисциплінарна відповідальність</vt:lpstr>
      <vt:lpstr>Рекомендована література</vt:lpstr>
      <vt:lpstr>Тема практичного заняття № 1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«Адміністративно – деліктне право»</dc:title>
  <dc:creator>User</dc:creator>
  <cp:lastModifiedBy>User</cp:lastModifiedBy>
  <cp:revision>18</cp:revision>
  <dcterms:created xsi:type="dcterms:W3CDTF">2022-09-04T15:29:10Z</dcterms:created>
  <dcterms:modified xsi:type="dcterms:W3CDTF">2023-09-06T13:47:00Z</dcterms:modified>
</cp:coreProperties>
</file>