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5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29FF2-709B-4832-95C2-0E4216511D6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10730-C1E4-476D-BA5C-689BBF971CF6}">
      <dgm:prSet phldrT="[Текст]" custT="1"/>
      <dgm:spPr/>
      <dgm:t>
        <a:bodyPr/>
        <a:lstStyle/>
        <a:p>
          <a:r>
            <a:rPr lang="uk-UA" sz="3200" b="1" dirty="0" smtClean="0">
              <a:ea typeface="Times New Roman"/>
              <a:cs typeface="Times New Roman"/>
            </a:rPr>
            <a:t>відсутнє, взаємне особисте знайомство один з одним</a:t>
          </a:r>
          <a:endParaRPr lang="ru-RU" sz="3200" b="1" dirty="0"/>
        </a:p>
      </dgm:t>
    </dgm:pt>
    <dgm:pt modelId="{8122E3EA-913F-4954-9F2C-C251E27409E7}" type="parTrans" cxnId="{7A67B25D-5C59-4CB3-8B1F-FE7D17A4DC24}">
      <dgm:prSet/>
      <dgm:spPr/>
      <dgm:t>
        <a:bodyPr/>
        <a:lstStyle/>
        <a:p>
          <a:endParaRPr lang="ru-RU"/>
        </a:p>
      </dgm:t>
    </dgm:pt>
    <dgm:pt modelId="{BA2A40A5-555F-4325-91C0-D51128444876}" type="sibTrans" cxnId="{7A67B25D-5C59-4CB3-8B1F-FE7D17A4DC24}">
      <dgm:prSet/>
      <dgm:spPr/>
      <dgm:t>
        <a:bodyPr/>
        <a:lstStyle/>
        <a:p>
          <a:endParaRPr lang="ru-RU"/>
        </a:p>
      </dgm:t>
    </dgm:pt>
    <dgm:pt modelId="{2A3C436C-B9C8-4691-A0DA-F21E31768FB0}">
      <dgm:prSet phldrT="[Текст]" custT="1"/>
      <dgm:spPr/>
      <dgm:t>
        <a:bodyPr/>
        <a:lstStyle/>
        <a:p>
          <a:r>
            <a:rPr lang="uk-UA" sz="3200" b="1" dirty="0" smtClean="0">
              <a:ea typeface="Times New Roman"/>
              <a:cs typeface="Times New Roman"/>
            </a:rPr>
            <a:t>основне населення зайнято неземлеробною працею</a:t>
          </a:r>
          <a:endParaRPr lang="ru-RU" sz="3200" b="1" dirty="0"/>
        </a:p>
      </dgm:t>
    </dgm:pt>
    <dgm:pt modelId="{367B7ED9-F23F-4D42-93EE-5EC3A2704636}" type="parTrans" cxnId="{A554F9F8-B7F3-4132-9F37-6B579DE4AB00}">
      <dgm:prSet/>
      <dgm:spPr/>
      <dgm:t>
        <a:bodyPr/>
        <a:lstStyle/>
        <a:p>
          <a:endParaRPr lang="ru-RU"/>
        </a:p>
      </dgm:t>
    </dgm:pt>
    <dgm:pt modelId="{6252E2CB-C5E0-4076-83BB-038E86BBEBC2}" type="sibTrans" cxnId="{A554F9F8-B7F3-4132-9F37-6B579DE4AB00}">
      <dgm:prSet/>
      <dgm:spPr/>
      <dgm:t>
        <a:bodyPr/>
        <a:lstStyle/>
        <a:p>
          <a:endParaRPr lang="ru-RU"/>
        </a:p>
      </dgm:t>
    </dgm:pt>
    <dgm:pt modelId="{D2103784-B62A-479C-B24B-7A52649915E1}">
      <dgm:prSet phldrT="[Текст]" custT="1"/>
      <dgm:spPr/>
      <dgm:t>
        <a:bodyPr/>
        <a:lstStyle/>
        <a:p>
          <a:r>
            <a:rPr lang="uk-UA" sz="3200" b="1" dirty="0" smtClean="0">
              <a:ea typeface="Times New Roman"/>
              <a:cs typeface="Times New Roman"/>
            </a:rPr>
            <a:t>має місце різноманітність промислу і наявність ринку</a:t>
          </a:r>
          <a:endParaRPr lang="ru-RU" sz="3200" b="1" dirty="0"/>
        </a:p>
      </dgm:t>
    </dgm:pt>
    <dgm:pt modelId="{5DC979F9-DD67-4F77-B197-6AF4A9E78F91}" type="parTrans" cxnId="{6B65AFD4-CA6C-408F-9ED0-E56CDCA28998}">
      <dgm:prSet/>
      <dgm:spPr/>
      <dgm:t>
        <a:bodyPr/>
        <a:lstStyle/>
        <a:p>
          <a:endParaRPr lang="ru-RU"/>
        </a:p>
      </dgm:t>
    </dgm:pt>
    <dgm:pt modelId="{E2EE84E8-5391-43FD-9356-A4E381F7AD20}" type="sibTrans" cxnId="{6B65AFD4-CA6C-408F-9ED0-E56CDCA28998}">
      <dgm:prSet/>
      <dgm:spPr/>
      <dgm:t>
        <a:bodyPr/>
        <a:lstStyle/>
        <a:p>
          <a:endParaRPr lang="ru-RU"/>
        </a:p>
      </dgm:t>
    </dgm:pt>
    <dgm:pt modelId="{26AB40A0-A704-4064-A6A6-D7222F31220F}">
      <dgm:prSet phldrT="[Текст]" custT="1"/>
      <dgm:spPr/>
      <dgm:t>
        <a:bodyPr/>
        <a:lstStyle/>
        <a:p>
          <a:r>
            <a:rPr lang="uk-UA" sz="3200" b="1" dirty="0" smtClean="0">
              <a:ea typeface="Times New Roman"/>
              <a:cs typeface="Times New Roman"/>
            </a:rPr>
            <a:t>сконцентровані управлінські функції</a:t>
          </a:r>
          <a:endParaRPr lang="ru-RU" sz="3200" b="1" dirty="0"/>
        </a:p>
      </dgm:t>
    </dgm:pt>
    <dgm:pt modelId="{11AF2630-2FC1-4EA3-A139-290C323DFA7D}" type="parTrans" cxnId="{090FCF3F-1884-4722-99F4-10C6EF81ED60}">
      <dgm:prSet/>
      <dgm:spPr/>
      <dgm:t>
        <a:bodyPr/>
        <a:lstStyle/>
        <a:p>
          <a:endParaRPr lang="ru-RU"/>
        </a:p>
      </dgm:t>
    </dgm:pt>
    <dgm:pt modelId="{2944BF40-C437-4957-BFBB-C68E701613D8}" type="sibTrans" cxnId="{090FCF3F-1884-4722-99F4-10C6EF81ED60}">
      <dgm:prSet/>
      <dgm:spPr/>
      <dgm:t>
        <a:bodyPr/>
        <a:lstStyle/>
        <a:p>
          <a:endParaRPr lang="ru-RU"/>
        </a:p>
      </dgm:t>
    </dgm:pt>
    <dgm:pt modelId="{A3C36859-1A4E-4BE9-BA68-D8D8987F0B35}" type="pres">
      <dgm:prSet presAssocID="{0F929FF2-709B-4832-95C2-0E4216511D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F30096-3653-415B-A754-738FCD051868}" type="pres">
      <dgm:prSet presAssocID="{D3510730-C1E4-476D-BA5C-689BBF971CF6}" presName="comp" presStyleCnt="0"/>
      <dgm:spPr/>
    </dgm:pt>
    <dgm:pt modelId="{E2E9814B-C09F-41D9-91E9-495252B30F7F}" type="pres">
      <dgm:prSet presAssocID="{D3510730-C1E4-476D-BA5C-689BBF971CF6}" presName="box" presStyleLbl="node1" presStyleIdx="0" presStyleCnt="4"/>
      <dgm:spPr/>
      <dgm:t>
        <a:bodyPr/>
        <a:lstStyle/>
        <a:p>
          <a:endParaRPr lang="ru-RU"/>
        </a:p>
      </dgm:t>
    </dgm:pt>
    <dgm:pt modelId="{9F718401-A247-44D3-AD5F-56FBE6C7929B}" type="pres">
      <dgm:prSet presAssocID="{D3510730-C1E4-476D-BA5C-689BBF971CF6}" presName="img" presStyleLbl="fgImgPlace1" presStyleIdx="0" presStyleCnt="4" custScaleX="43455" custScaleY="56600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820FDB-9DF7-4B49-B433-FB4EFA5B5F0E}" type="pres">
      <dgm:prSet presAssocID="{D3510730-C1E4-476D-BA5C-689BBF971CF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2FB7-747C-4394-94B9-1F768AD6C9A0}" type="pres">
      <dgm:prSet presAssocID="{BA2A40A5-555F-4325-91C0-D51128444876}" presName="spacer" presStyleCnt="0"/>
      <dgm:spPr/>
    </dgm:pt>
    <dgm:pt modelId="{198421D2-D9F8-4467-8CD2-3E353CC20F51}" type="pres">
      <dgm:prSet presAssocID="{2A3C436C-B9C8-4691-A0DA-F21E31768FB0}" presName="comp" presStyleCnt="0"/>
      <dgm:spPr/>
    </dgm:pt>
    <dgm:pt modelId="{20CC53C8-F816-4937-9C72-8D6485CCE498}" type="pres">
      <dgm:prSet presAssocID="{2A3C436C-B9C8-4691-A0DA-F21E31768FB0}" presName="box" presStyleLbl="node1" presStyleIdx="1" presStyleCnt="4"/>
      <dgm:spPr/>
      <dgm:t>
        <a:bodyPr/>
        <a:lstStyle/>
        <a:p>
          <a:endParaRPr lang="ru-RU"/>
        </a:p>
      </dgm:t>
    </dgm:pt>
    <dgm:pt modelId="{B256CC68-CABC-4695-B81E-BDBE6582DB7F}" type="pres">
      <dgm:prSet presAssocID="{2A3C436C-B9C8-4691-A0DA-F21E31768FB0}" presName="img" presStyleLbl="fgImgPlace1" presStyleIdx="1" presStyleCnt="4" custScaleX="43455" custScaleY="50769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CCBF7B-70D4-4855-899D-C5A6E0A131C4}" type="pres">
      <dgm:prSet presAssocID="{2A3C436C-B9C8-4691-A0DA-F21E31768FB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EFEC-3ABD-4BD3-8FA9-C9E53505DE92}" type="pres">
      <dgm:prSet presAssocID="{6252E2CB-C5E0-4076-83BB-038E86BBEBC2}" presName="spacer" presStyleCnt="0"/>
      <dgm:spPr/>
    </dgm:pt>
    <dgm:pt modelId="{6657A504-BD33-4EAE-BE18-399419E551DB}" type="pres">
      <dgm:prSet presAssocID="{D2103784-B62A-479C-B24B-7A52649915E1}" presName="comp" presStyleCnt="0"/>
      <dgm:spPr/>
    </dgm:pt>
    <dgm:pt modelId="{4F26806C-EE48-458C-8E1E-97FFFC6EA72F}" type="pres">
      <dgm:prSet presAssocID="{D2103784-B62A-479C-B24B-7A52649915E1}" presName="box" presStyleLbl="node1" presStyleIdx="2" presStyleCnt="4"/>
      <dgm:spPr/>
      <dgm:t>
        <a:bodyPr/>
        <a:lstStyle/>
        <a:p>
          <a:endParaRPr lang="ru-RU"/>
        </a:p>
      </dgm:t>
    </dgm:pt>
    <dgm:pt modelId="{E97AC84D-C9C2-41FF-9A5C-6B9D83F6C4A4}" type="pres">
      <dgm:prSet presAssocID="{D2103784-B62A-479C-B24B-7A52649915E1}" presName="img" presStyleLbl="fgImgPlace1" presStyleIdx="2" presStyleCnt="4" custScaleX="41592" custScaleY="53662" custLinFactNeighborX="931" custLinFactNeighborY="-1131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572494-9C41-42DB-AA06-68BCFDC8AA94}" type="pres">
      <dgm:prSet presAssocID="{D2103784-B62A-479C-B24B-7A52649915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FBB7-52BF-424B-A647-86BA1E304198}" type="pres">
      <dgm:prSet presAssocID="{E2EE84E8-5391-43FD-9356-A4E381F7AD20}" presName="spacer" presStyleCnt="0"/>
      <dgm:spPr/>
    </dgm:pt>
    <dgm:pt modelId="{3A4F0165-8C45-4546-B6D4-FDA22529D910}" type="pres">
      <dgm:prSet presAssocID="{26AB40A0-A704-4064-A6A6-D7222F31220F}" presName="comp" presStyleCnt="0"/>
      <dgm:spPr/>
    </dgm:pt>
    <dgm:pt modelId="{DF4809B5-6125-4485-BABE-244282016342}" type="pres">
      <dgm:prSet presAssocID="{26AB40A0-A704-4064-A6A6-D7222F31220F}" presName="box" presStyleLbl="node1" presStyleIdx="3" presStyleCnt="4" custLinFactNeighborX="12281" custLinFactNeighborY="11726"/>
      <dgm:spPr/>
      <dgm:t>
        <a:bodyPr/>
        <a:lstStyle/>
        <a:p>
          <a:endParaRPr lang="ru-RU"/>
        </a:p>
      </dgm:t>
    </dgm:pt>
    <dgm:pt modelId="{324535C5-6F96-439E-9BB8-B69348A3AFD4}" type="pres">
      <dgm:prSet presAssocID="{26AB40A0-A704-4064-A6A6-D7222F31220F}" presName="img" presStyleLbl="fgImgPlace1" presStyleIdx="3" presStyleCnt="4" custScaleX="43455" custScaleY="55784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B0C6C8-9106-4197-BFD4-FC1B6BDB8127}" type="pres">
      <dgm:prSet presAssocID="{26AB40A0-A704-4064-A6A6-D7222F3122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4F9F8-B7F3-4132-9F37-6B579DE4AB00}" srcId="{0F929FF2-709B-4832-95C2-0E4216511D66}" destId="{2A3C436C-B9C8-4691-A0DA-F21E31768FB0}" srcOrd="1" destOrd="0" parTransId="{367B7ED9-F23F-4D42-93EE-5EC3A2704636}" sibTransId="{6252E2CB-C5E0-4076-83BB-038E86BBEBC2}"/>
    <dgm:cxn modelId="{D0524A75-CFD2-4100-84C6-F99D15E7ABEB}" type="presOf" srcId="{D2103784-B62A-479C-B24B-7A52649915E1}" destId="{4F26806C-EE48-458C-8E1E-97FFFC6EA72F}" srcOrd="0" destOrd="0" presId="urn:microsoft.com/office/officeart/2005/8/layout/vList4"/>
    <dgm:cxn modelId="{090FCF3F-1884-4722-99F4-10C6EF81ED60}" srcId="{0F929FF2-709B-4832-95C2-0E4216511D66}" destId="{26AB40A0-A704-4064-A6A6-D7222F31220F}" srcOrd="3" destOrd="0" parTransId="{11AF2630-2FC1-4EA3-A139-290C323DFA7D}" sibTransId="{2944BF40-C437-4957-BFBB-C68E701613D8}"/>
    <dgm:cxn modelId="{E9A9A19D-0B53-4B53-87AD-7C5B8054ACD2}" type="presOf" srcId="{D3510730-C1E4-476D-BA5C-689BBF971CF6}" destId="{E2E9814B-C09F-41D9-91E9-495252B30F7F}" srcOrd="0" destOrd="0" presId="urn:microsoft.com/office/officeart/2005/8/layout/vList4"/>
    <dgm:cxn modelId="{CD291E55-84A8-4F00-9EFC-2FAB1798741B}" type="presOf" srcId="{0F929FF2-709B-4832-95C2-0E4216511D66}" destId="{A3C36859-1A4E-4BE9-BA68-D8D8987F0B35}" srcOrd="0" destOrd="0" presId="urn:microsoft.com/office/officeart/2005/8/layout/vList4"/>
    <dgm:cxn modelId="{891E00F1-86B5-4FC7-848D-2A84C02D398B}" type="presOf" srcId="{26AB40A0-A704-4064-A6A6-D7222F31220F}" destId="{DF4809B5-6125-4485-BABE-244282016342}" srcOrd="0" destOrd="0" presId="urn:microsoft.com/office/officeart/2005/8/layout/vList4"/>
    <dgm:cxn modelId="{7A67B25D-5C59-4CB3-8B1F-FE7D17A4DC24}" srcId="{0F929FF2-709B-4832-95C2-0E4216511D66}" destId="{D3510730-C1E4-476D-BA5C-689BBF971CF6}" srcOrd="0" destOrd="0" parTransId="{8122E3EA-913F-4954-9F2C-C251E27409E7}" sibTransId="{BA2A40A5-555F-4325-91C0-D51128444876}"/>
    <dgm:cxn modelId="{2769C558-70AD-4CBA-BCAD-5CE129A2CA8F}" type="presOf" srcId="{2A3C436C-B9C8-4691-A0DA-F21E31768FB0}" destId="{20CC53C8-F816-4937-9C72-8D6485CCE498}" srcOrd="0" destOrd="0" presId="urn:microsoft.com/office/officeart/2005/8/layout/vList4"/>
    <dgm:cxn modelId="{A942D11A-893E-4338-BB22-070A623276EA}" type="presOf" srcId="{D3510730-C1E4-476D-BA5C-689BBF971CF6}" destId="{E1820FDB-9DF7-4B49-B433-FB4EFA5B5F0E}" srcOrd="1" destOrd="0" presId="urn:microsoft.com/office/officeart/2005/8/layout/vList4"/>
    <dgm:cxn modelId="{22358946-11A4-4B4F-AA29-C385A71E3945}" type="presOf" srcId="{26AB40A0-A704-4064-A6A6-D7222F31220F}" destId="{93B0C6C8-9106-4197-BFD4-FC1B6BDB8127}" srcOrd="1" destOrd="0" presId="urn:microsoft.com/office/officeart/2005/8/layout/vList4"/>
    <dgm:cxn modelId="{936D146B-21EB-4F55-98E4-34803EA0D98C}" type="presOf" srcId="{2A3C436C-B9C8-4691-A0DA-F21E31768FB0}" destId="{D4CCBF7B-70D4-4855-899D-C5A6E0A131C4}" srcOrd="1" destOrd="0" presId="urn:microsoft.com/office/officeart/2005/8/layout/vList4"/>
    <dgm:cxn modelId="{894B61E8-DC46-4174-83A3-05B56B960D73}" type="presOf" srcId="{D2103784-B62A-479C-B24B-7A52649915E1}" destId="{04572494-9C41-42DB-AA06-68BCFDC8AA94}" srcOrd="1" destOrd="0" presId="urn:microsoft.com/office/officeart/2005/8/layout/vList4"/>
    <dgm:cxn modelId="{6B65AFD4-CA6C-408F-9ED0-E56CDCA28998}" srcId="{0F929FF2-709B-4832-95C2-0E4216511D66}" destId="{D2103784-B62A-479C-B24B-7A52649915E1}" srcOrd="2" destOrd="0" parTransId="{5DC979F9-DD67-4F77-B197-6AF4A9E78F91}" sibTransId="{E2EE84E8-5391-43FD-9356-A4E381F7AD20}"/>
    <dgm:cxn modelId="{B8E89ABF-42B2-4259-977F-9BAD2148806D}" type="presParOf" srcId="{A3C36859-1A4E-4BE9-BA68-D8D8987F0B35}" destId="{F0F30096-3653-415B-A754-738FCD051868}" srcOrd="0" destOrd="0" presId="urn:microsoft.com/office/officeart/2005/8/layout/vList4"/>
    <dgm:cxn modelId="{BE14ACBC-7CE7-4910-9ADE-9E0072694F33}" type="presParOf" srcId="{F0F30096-3653-415B-A754-738FCD051868}" destId="{E2E9814B-C09F-41D9-91E9-495252B30F7F}" srcOrd="0" destOrd="0" presId="urn:microsoft.com/office/officeart/2005/8/layout/vList4"/>
    <dgm:cxn modelId="{7DE3B60A-0998-4A7D-9E69-E6444C673B96}" type="presParOf" srcId="{F0F30096-3653-415B-A754-738FCD051868}" destId="{9F718401-A247-44D3-AD5F-56FBE6C7929B}" srcOrd="1" destOrd="0" presId="urn:microsoft.com/office/officeart/2005/8/layout/vList4"/>
    <dgm:cxn modelId="{B4CEF258-9674-455A-A124-E4F5F7FD36AA}" type="presParOf" srcId="{F0F30096-3653-415B-A754-738FCD051868}" destId="{E1820FDB-9DF7-4B49-B433-FB4EFA5B5F0E}" srcOrd="2" destOrd="0" presId="urn:microsoft.com/office/officeart/2005/8/layout/vList4"/>
    <dgm:cxn modelId="{6D3DD6A3-588C-42FC-9E5D-0B5D70CCB174}" type="presParOf" srcId="{A3C36859-1A4E-4BE9-BA68-D8D8987F0B35}" destId="{BE312FB7-747C-4394-94B9-1F768AD6C9A0}" srcOrd="1" destOrd="0" presId="urn:microsoft.com/office/officeart/2005/8/layout/vList4"/>
    <dgm:cxn modelId="{FDAC1EAE-D14F-4E84-AD8D-C24728185C2F}" type="presParOf" srcId="{A3C36859-1A4E-4BE9-BA68-D8D8987F0B35}" destId="{198421D2-D9F8-4467-8CD2-3E353CC20F51}" srcOrd="2" destOrd="0" presId="urn:microsoft.com/office/officeart/2005/8/layout/vList4"/>
    <dgm:cxn modelId="{D3CB66AD-57C9-4985-9844-128DA94AD237}" type="presParOf" srcId="{198421D2-D9F8-4467-8CD2-3E353CC20F51}" destId="{20CC53C8-F816-4937-9C72-8D6485CCE498}" srcOrd="0" destOrd="0" presId="urn:microsoft.com/office/officeart/2005/8/layout/vList4"/>
    <dgm:cxn modelId="{B0B23656-126F-4F45-BDCC-2D1EAFF9DD4D}" type="presParOf" srcId="{198421D2-D9F8-4467-8CD2-3E353CC20F51}" destId="{B256CC68-CABC-4695-B81E-BDBE6582DB7F}" srcOrd="1" destOrd="0" presId="urn:microsoft.com/office/officeart/2005/8/layout/vList4"/>
    <dgm:cxn modelId="{9F9E8229-9301-4A2C-9932-BDCB57140BDF}" type="presParOf" srcId="{198421D2-D9F8-4467-8CD2-3E353CC20F51}" destId="{D4CCBF7B-70D4-4855-899D-C5A6E0A131C4}" srcOrd="2" destOrd="0" presId="urn:microsoft.com/office/officeart/2005/8/layout/vList4"/>
    <dgm:cxn modelId="{3074E12C-B977-4B53-B724-D626128EA7A2}" type="presParOf" srcId="{A3C36859-1A4E-4BE9-BA68-D8D8987F0B35}" destId="{49D1EFEC-3ABD-4BD3-8FA9-C9E53505DE92}" srcOrd="3" destOrd="0" presId="urn:microsoft.com/office/officeart/2005/8/layout/vList4"/>
    <dgm:cxn modelId="{A0DB69ED-4D0C-4CC9-BF5D-54ED1173A962}" type="presParOf" srcId="{A3C36859-1A4E-4BE9-BA68-D8D8987F0B35}" destId="{6657A504-BD33-4EAE-BE18-399419E551DB}" srcOrd="4" destOrd="0" presId="urn:microsoft.com/office/officeart/2005/8/layout/vList4"/>
    <dgm:cxn modelId="{FD486ABC-21E8-4338-8DB8-9E444232040B}" type="presParOf" srcId="{6657A504-BD33-4EAE-BE18-399419E551DB}" destId="{4F26806C-EE48-458C-8E1E-97FFFC6EA72F}" srcOrd="0" destOrd="0" presId="urn:microsoft.com/office/officeart/2005/8/layout/vList4"/>
    <dgm:cxn modelId="{290B2912-8A82-43ED-8619-935ABBC05F24}" type="presParOf" srcId="{6657A504-BD33-4EAE-BE18-399419E551DB}" destId="{E97AC84D-C9C2-41FF-9A5C-6B9D83F6C4A4}" srcOrd="1" destOrd="0" presId="urn:microsoft.com/office/officeart/2005/8/layout/vList4"/>
    <dgm:cxn modelId="{CB175CEB-0961-4736-8AFE-3FCD107A73EC}" type="presParOf" srcId="{6657A504-BD33-4EAE-BE18-399419E551DB}" destId="{04572494-9C41-42DB-AA06-68BCFDC8AA94}" srcOrd="2" destOrd="0" presId="urn:microsoft.com/office/officeart/2005/8/layout/vList4"/>
    <dgm:cxn modelId="{0359C76B-18E2-46DC-9B32-FA98E6725740}" type="presParOf" srcId="{A3C36859-1A4E-4BE9-BA68-D8D8987F0B35}" destId="{FBB4FBB7-52BF-424B-A647-86BA1E304198}" srcOrd="5" destOrd="0" presId="urn:microsoft.com/office/officeart/2005/8/layout/vList4"/>
    <dgm:cxn modelId="{F4598E15-4BD9-4713-BD87-FA9DBC7E598F}" type="presParOf" srcId="{A3C36859-1A4E-4BE9-BA68-D8D8987F0B35}" destId="{3A4F0165-8C45-4546-B6D4-FDA22529D910}" srcOrd="6" destOrd="0" presId="urn:microsoft.com/office/officeart/2005/8/layout/vList4"/>
    <dgm:cxn modelId="{BFDAAEB1-7D30-430E-B63F-9910D55A6DD7}" type="presParOf" srcId="{3A4F0165-8C45-4546-B6D4-FDA22529D910}" destId="{DF4809B5-6125-4485-BABE-244282016342}" srcOrd="0" destOrd="0" presId="urn:microsoft.com/office/officeart/2005/8/layout/vList4"/>
    <dgm:cxn modelId="{64FE723C-D7EA-4E9D-807D-885260023F0A}" type="presParOf" srcId="{3A4F0165-8C45-4546-B6D4-FDA22529D910}" destId="{324535C5-6F96-439E-9BB8-B69348A3AFD4}" srcOrd="1" destOrd="0" presId="urn:microsoft.com/office/officeart/2005/8/layout/vList4"/>
    <dgm:cxn modelId="{056506F1-0349-43D0-9706-16A43A4EAB64}" type="presParOf" srcId="{3A4F0165-8C45-4546-B6D4-FDA22529D910}" destId="{93B0C6C8-9106-4197-BFD4-FC1B6BDB8127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63428-E4F8-4779-8C11-BA7A9D89BE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CE628-5523-48B1-A3C5-598E1997D7BF}">
      <dgm:prSet phldrT="[Текст]"/>
      <dgm:spPr/>
      <dgm:t>
        <a:bodyPr/>
        <a:lstStyle/>
        <a:p>
          <a:r>
            <a:rPr lang="uk-UA" dirty="0" smtClean="0"/>
            <a:t>виступає характерною рисою капіталістичної економіки</a:t>
          </a:r>
          <a:endParaRPr lang="ru-RU" dirty="0"/>
        </a:p>
      </dgm:t>
    </dgm:pt>
    <dgm:pt modelId="{18EAD201-EAD1-4A98-AC4E-AAA15BBCBC1B}" type="parTrans" cxnId="{382D259E-F5A0-42D7-A201-2C2F1B3DD17C}">
      <dgm:prSet/>
      <dgm:spPr/>
      <dgm:t>
        <a:bodyPr/>
        <a:lstStyle/>
        <a:p>
          <a:endParaRPr lang="ru-RU"/>
        </a:p>
      </dgm:t>
    </dgm:pt>
    <dgm:pt modelId="{1AE9DF32-0CE8-40DF-B98B-B1A83F621B9E}" type="sibTrans" cxnId="{382D259E-F5A0-42D7-A201-2C2F1B3DD17C}">
      <dgm:prSet/>
      <dgm:spPr/>
      <dgm:t>
        <a:bodyPr/>
        <a:lstStyle/>
        <a:p>
          <a:endParaRPr lang="ru-RU"/>
        </a:p>
      </dgm:t>
    </dgm:pt>
    <dgm:pt modelId="{EE9BAB6E-A436-42BF-84F1-17C5C0A11A5C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EFF12722-117F-4867-97F4-C23F054527C7}" type="parTrans" cxnId="{6AA1A1E0-B394-4204-80D8-55D452AC3D99}">
      <dgm:prSet/>
      <dgm:spPr/>
      <dgm:t>
        <a:bodyPr/>
        <a:lstStyle/>
        <a:p>
          <a:endParaRPr lang="ru-RU"/>
        </a:p>
      </dgm:t>
    </dgm:pt>
    <dgm:pt modelId="{F1A609F4-D102-4AAE-82C0-F8DF11E4FAC3}" type="sibTrans" cxnId="{6AA1A1E0-B394-4204-80D8-55D452AC3D99}">
      <dgm:prSet/>
      <dgm:spPr/>
      <dgm:t>
        <a:bodyPr/>
        <a:lstStyle/>
        <a:p>
          <a:endParaRPr lang="ru-RU"/>
        </a:p>
      </dgm:t>
    </dgm:pt>
    <dgm:pt modelId="{C0F37676-B812-4362-9DDA-792AB537C7A1}">
      <dgm:prSet phldrT="[Текст]"/>
      <dgm:spPr/>
      <dgm:t>
        <a:bodyPr/>
        <a:lstStyle/>
        <a:p>
          <a:r>
            <a:rPr lang="uk-UA" dirty="0" smtClean="0"/>
            <a:t>стає місцем формування і накопичення капіталу</a:t>
          </a:r>
          <a:endParaRPr lang="ru-RU" dirty="0"/>
        </a:p>
      </dgm:t>
    </dgm:pt>
    <dgm:pt modelId="{26696164-8131-4EC1-8EE2-EFA629A4F926}" type="parTrans" cxnId="{CEF30550-D035-457C-8C1D-FBFE207E9D79}">
      <dgm:prSet/>
      <dgm:spPr/>
      <dgm:t>
        <a:bodyPr/>
        <a:lstStyle/>
        <a:p>
          <a:endParaRPr lang="ru-RU"/>
        </a:p>
      </dgm:t>
    </dgm:pt>
    <dgm:pt modelId="{8DFFA101-7D7B-4065-9437-521D9CC672BE}" type="sibTrans" cxnId="{CEF30550-D035-457C-8C1D-FBFE207E9D79}">
      <dgm:prSet/>
      <dgm:spPr/>
      <dgm:t>
        <a:bodyPr/>
        <a:lstStyle/>
        <a:p>
          <a:endParaRPr lang="ru-RU"/>
        </a:p>
      </dgm:t>
    </dgm:pt>
    <dgm:pt modelId="{5B73A144-E749-4042-B197-D1C28382164C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6684EDC8-B064-44BD-9959-CB9530E48EA7}" type="parTrans" cxnId="{0F72E885-1D7C-42D1-95B2-DC02A29B7A58}">
      <dgm:prSet/>
      <dgm:spPr/>
      <dgm:t>
        <a:bodyPr/>
        <a:lstStyle/>
        <a:p>
          <a:endParaRPr lang="ru-RU"/>
        </a:p>
      </dgm:t>
    </dgm:pt>
    <dgm:pt modelId="{70FCA788-A709-4873-BF58-AC261691223D}" type="sibTrans" cxnId="{0F72E885-1D7C-42D1-95B2-DC02A29B7A58}">
      <dgm:prSet/>
      <dgm:spPr/>
      <dgm:t>
        <a:bodyPr/>
        <a:lstStyle/>
        <a:p>
          <a:endParaRPr lang="ru-RU"/>
        </a:p>
      </dgm:t>
    </dgm:pt>
    <dgm:pt modelId="{0767BF0F-AC48-4C4D-AB27-3E71CB5654C4}">
      <dgm:prSet phldrT="[Текст]"/>
      <dgm:spPr/>
      <dgm:t>
        <a:bodyPr/>
        <a:lstStyle/>
        <a:p>
          <a:r>
            <a:rPr lang="uk-UA" dirty="0" smtClean="0"/>
            <a:t>виступає ареною</a:t>
          </a:r>
          <a:r>
            <a:rPr lang="ru-RU" dirty="0" smtClean="0"/>
            <a:t> </a:t>
          </a:r>
          <a:r>
            <a:rPr lang="uk-UA" dirty="0" smtClean="0"/>
            <a:t>розгортання класової боротьби</a:t>
          </a:r>
          <a:endParaRPr lang="ru-RU" dirty="0"/>
        </a:p>
      </dgm:t>
    </dgm:pt>
    <dgm:pt modelId="{CF87364E-991D-4BA4-936B-9D8B94BC1907}" type="parTrans" cxnId="{AD001982-0B3D-4B0A-ACFA-8D270061680B}">
      <dgm:prSet/>
      <dgm:spPr/>
      <dgm:t>
        <a:bodyPr/>
        <a:lstStyle/>
        <a:p>
          <a:endParaRPr lang="ru-RU"/>
        </a:p>
      </dgm:t>
    </dgm:pt>
    <dgm:pt modelId="{0BE6A304-5DAB-4802-B60F-1AC2D3D6D105}" type="sibTrans" cxnId="{AD001982-0B3D-4B0A-ACFA-8D270061680B}">
      <dgm:prSet/>
      <dgm:spPr/>
      <dgm:t>
        <a:bodyPr/>
        <a:lstStyle/>
        <a:p>
          <a:endParaRPr lang="ru-RU"/>
        </a:p>
      </dgm:t>
    </dgm:pt>
    <dgm:pt modelId="{2235D635-B704-4140-A11A-6FA9CEB04B25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8400C713-27C8-47E7-9F28-3C1661FE3D6E}" type="sibTrans" cxnId="{3C1107B0-A802-45D1-B628-5695B4959AAE}">
      <dgm:prSet/>
      <dgm:spPr/>
      <dgm:t>
        <a:bodyPr/>
        <a:lstStyle/>
        <a:p>
          <a:endParaRPr lang="ru-RU"/>
        </a:p>
      </dgm:t>
    </dgm:pt>
    <dgm:pt modelId="{61D72575-C9B6-44BA-9E84-65D571D3F0EF}" type="parTrans" cxnId="{3C1107B0-A802-45D1-B628-5695B4959AAE}">
      <dgm:prSet/>
      <dgm:spPr/>
      <dgm:t>
        <a:bodyPr/>
        <a:lstStyle/>
        <a:p>
          <a:endParaRPr lang="ru-RU"/>
        </a:p>
      </dgm:t>
    </dgm:pt>
    <dgm:pt modelId="{238B28D7-1EEF-4AA8-8BEE-3440321EA56C}" type="pres">
      <dgm:prSet presAssocID="{DE663428-E4F8-4779-8C11-BA7A9D89BE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11EBC1-8D77-4F7D-93AC-B48400AF1C97}" type="pres">
      <dgm:prSet presAssocID="{2235D635-B704-4140-A11A-6FA9CEB04B25}" presName="composite" presStyleCnt="0"/>
      <dgm:spPr/>
    </dgm:pt>
    <dgm:pt modelId="{02BD4183-91BD-440F-A44E-D7AE181BBF8D}" type="pres">
      <dgm:prSet presAssocID="{2235D635-B704-4140-A11A-6FA9CEB04B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8EAC-ED7C-4CB2-A362-03ED1DC6EADD}" type="pres">
      <dgm:prSet presAssocID="{2235D635-B704-4140-A11A-6FA9CEB04B2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E4F89-430C-4F42-AFB5-DDFF3080FB74}" type="pres">
      <dgm:prSet presAssocID="{8400C713-27C8-47E7-9F28-3C1661FE3D6E}" presName="sp" presStyleCnt="0"/>
      <dgm:spPr/>
    </dgm:pt>
    <dgm:pt modelId="{67513D52-8211-4912-9774-4ACB851E5233}" type="pres">
      <dgm:prSet presAssocID="{EE9BAB6E-A436-42BF-84F1-17C5C0A11A5C}" presName="composite" presStyleCnt="0"/>
      <dgm:spPr/>
    </dgm:pt>
    <dgm:pt modelId="{2B330866-8672-417B-91DA-B4DB3258CBE9}" type="pres">
      <dgm:prSet presAssocID="{EE9BAB6E-A436-42BF-84F1-17C5C0A11A5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50D14-EC4F-4973-84B0-014832DEAFA2}" type="pres">
      <dgm:prSet presAssocID="{EE9BAB6E-A436-42BF-84F1-17C5C0A11A5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88D34-583E-4AEB-A4CE-77326040D91A}" type="pres">
      <dgm:prSet presAssocID="{F1A609F4-D102-4AAE-82C0-F8DF11E4FAC3}" presName="sp" presStyleCnt="0"/>
      <dgm:spPr/>
    </dgm:pt>
    <dgm:pt modelId="{C80FA7F1-7F35-4F00-8B2B-FEE7CB053318}" type="pres">
      <dgm:prSet presAssocID="{5B73A144-E749-4042-B197-D1C28382164C}" presName="composite" presStyleCnt="0"/>
      <dgm:spPr/>
    </dgm:pt>
    <dgm:pt modelId="{CFE79148-51CF-416C-9B77-85216C5914FF}" type="pres">
      <dgm:prSet presAssocID="{5B73A144-E749-4042-B197-D1C2838216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E76BE2-FBD3-4FD1-AD7C-203C4B4FD589}" type="pres">
      <dgm:prSet presAssocID="{5B73A144-E749-4042-B197-D1C2838216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26E4B-08CD-4AD6-87B7-638098F4F900}" type="presOf" srcId="{0767BF0F-AC48-4C4D-AB27-3E71CB5654C4}" destId="{00E76BE2-FBD3-4FD1-AD7C-203C4B4FD589}" srcOrd="0" destOrd="0" presId="urn:microsoft.com/office/officeart/2005/8/layout/chevron2"/>
    <dgm:cxn modelId="{AD001982-0B3D-4B0A-ACFA-8D270061680B}" srcId="{5B73A144-E749-4042-B197-D1C28382164C}" destId="{0767BF0F-AC48-4C4D-AB27-3E71CB5654C4}" srcOrd="0" destOrd="0" parTransId="{CF87364E-991D-4BA4-936B-9D8B94BC1907}" sibTransId="{0BE6A304-5DAB-4802-B60F-1AC2D3D6D105}"/>
    <dgm:cxn modelId="{CEF30550-D035-457C-8C1D-FBFE207E9D79}" srcId="{EE9BAB6E-A436-42BF-84F1-17C5C0A11A5C}" destId="{C0F37676-B812-4362-9DDA-792AB537C7A1}" srcOrd="0" destOrd="0" parTransId="{26696164-8131-4EC1-8EE2-EFA629A4F926}" sibTransId="{8DFFA101-7D7B-4065-9437-521D9CC672BE}"/>
    <dgm:cxn modelId="{382D259E-F5A0-42D7-A201-2C2F1B3DD17C}" srcId="{2235D635-B704-4140-A11A-6FA9CEB04B25}" destId="{4D6CE628-5523-48B1-A3C5-598E1997D7BF}" srcOrd="0" destOrd="0" parTransId="{18EAD201-EAD1-4A98-AC4E-AAA15BBCBC1B}" sibTransId="{1AE9DF32-0CE8-40DF-B98B-B1A83F621B9E}"/>
    <dgm:cxn modelId="{B904305D-A66F-4055-9D28-37838DCBF7CC}" type="presOf" srcId="{4D6CE628-5523-48B1-A3C5-598E1997D7BF}" destId="{14DB8EAC-ED7C-4CB2-A362-03ED1DC6EADD}" srcOrd="0" destOrd="0" presId="urn:microsoft.com/office/officeart/2005/8/layout/chevron2"/>
    <dgm:cxn modelId="{6AA1A1E0-B394-4204-80D8-55D452AC3D99}" srcId="{DE663428-E4F8-4779-8C11-BA7A9D89BEEF}" destId="{EE9BAB6E-A436-42BF-84F1-17C5C0A11A5C}" srcOrd="1" destOrd="0" parTransId="{EFF12722-117F-4867-97F4-C23F054527C7}" sibTransId="{F1A609F4-D102-4AAE-82C0-F8DF11E4FAC3}"/>
    <dgm:cxn modelId="{17AD7DD4-C5F6-4F09-A855-AF63B8AC2DAD}" type="presOf" srcId="{EE9BAB6E-A436-42BF-84F1-17C5C0A11A5C}" destId="{2B330866-8672-417B-91DA-B4DB3258CBE9}" srcOrd="0" destOrd="0" presId="urn:microsoft.com/office/officeart/2005/8/layout/chevron2"/>
    <dgm:cxn modelId="{0F72E885-1D7C-42D1-95B2-DC02A29B7A58}" srcId="{DE663428-E4F8-4779-8C11-BA7A9D89BEEF}" destId="{5B73A144-E749-4042-B197-D1C28382164C}" srcOrd="2" destOrd="0" parTransId="{6684EDC8-B064-44BD-9959-CB9530E48EA7}" sibTransId="{70FCA788-A709-4873-BF58-AC261691223D}"/>
    <dgm:cxn modelId="{B86D387D-A5AA-49DE-B5F4-F28CAC8F75F0}" type="presOf" srcId="{2235D635-B704-4140-A11A-6FA9CEB04B25}" destId="{02BD4183-91BD-440F-A44E-D7AE181BBF8D}" srcOrd="0" destOrd="0" presId="urn:microsoft.com/office/officeart/2005/8/layout/chevron2"/>
    <dgm:cxn modelId="{E7C49085-D03F-47C0-A996-0BC9C2FC4807}" type="presOf" srcId="{5B73A144-E749-4042-B197-D1C28382164C}" destId="{CFE79148-51CF-416C-9B77-85216C5914FF}" srcOrd="0" destOrd="0" presId="urn:microsoft.com/office/officeart/2005/8/layout/chevron2"/>
    <dgm:cxn modelId="{3C1107B0-A802-45D1-B628-5695B4959AAE}" srcId="{DE663428-E4F8-4779-8C11-BA7A9D89BEEF}" destId="{2235D635-B704-4140-A11A-6FA9CEB04B25}" srcOrd="0" destOrd="0" parTransId="{61D72575-C9B6-44BA-9E84-65D571D3F0EF}" sibTransId="{8400C713-27C8-47E7-9F28-3C1661FE3D6E}"/>
    <dgm:cxn modelId="{90A5468B-8E1D-4D83-9740-0F15CECC525B}" type="presOf" srcId="{DE663428-E4F8-4779-8C11-BA7A9D89BEEF}" destId="{238B28D7-1EEF-4AA8-8BEE-3440321EA56C}" srcOrd="0" destOrd="0" presId="urn:microsoft.com/office/officeart/2005/8/layout/chevron2"/>
    <dgm:cxn modelId="{C911C902-C046-47A8-BD5D-DF2060488022}" type="presOf" srcId="{C0F37676-B812-4362-9DDA-792AB537C7A1}" destId="{55950D14-EC4F-4973-84B0-014832DEAFA2}" srcOrd="0" destOrd="0" presId="urn:microsoft.com/office/officeart/2005/8/layout/chevron2"/>
    <dgm:cxn modelId="{2B5C22AD-40E1-49D9-B954-4E01C90AFB81}" type="presParOf" srcId="{238B28D7-1EEF-4AA8-8BEE-3440321EA56C}" destId="{E311EBC1-8D77-4F7D-93AC-B48400AF1C97}" srcOrd="0" destOrd="0" presId="urn:microsoft.com/office/officeart/2005/8/layout/chevron2"/>
    <dgm:cxn modelId="{4BBE13A4-E9B4-47EA-BDBE-FA58991A2009}" type="presParOf" srcId="{E311EBC1-8D77-4F7D-93AC-B48400AF1C97}" destId="{02BD4183-91BD-440F-A44E-D7AE181BBF8D}" srcOrd="0" destOrd="0" presId="urn:microsoft.com/office/officeart/2005/8/layout/chevron2"/>
    <dgm:cxn modelId="{DC282EBF-147F-49B8-ACDD-845A0FB545B0}" type="presParOf" srcId="{E311EBC1-8D77-4F7D-93AC-B48400AF1C97}" destId="{14DB8EAC-ED7C-4CB2-A362-03ED1DC6EADD}" srcOrd="1" destOrd="0" presId="urn:microsoft.com/office/officeart/2005/8/layout/chevron2"/>
    <dgm:cxn modelId="{F66D05F8-6415-4B8E-8F9A-1ADADCC0E92A}" type="presParOf" srcId="{238B28D7-1EEF-4AA8-8BEE-3440321EA56C}" destId="{BF6E4F89-430C-4F42-AFB5-DDFF3080FB74}" srcOrd="1" destOrd="0" presId="urn:microsoft.com/office/officeart/2005/8/layout/chevron2"/>
    <dgm:cxn modelId="{8038D487-E017-43AD-AB3C-A4673531C210}" type="presParOf" srcId="{238B28D7-1EEF-4AA8-8BEE-3440321EA56C}" destId="{67513D52-8211-4912-9774-4ACB851E5233}" srcOrd="2" destOrd="0" presId="urn:microsoft.com/office/officeart/2005/8/layout/chevron2"/>
    <dgm:cxn modelId="{B10AC36D-3719-4001-BA0D-95AFD41C7A66}" type="presParOf" srcId="{67513D52-8211-4912-9774-4ACB851E5233}" destId="{2B330866-8672-417B-91DA-B4DB3258CBE9}" srcOrd="0" destOrd="0" presId="urn:microsoft.com/office/officeart/2005/8/layout/chevron2"/>
    <dgm:cxn modelId="{D18C04AC-5684-40CB-81C6-41AD93EB5070}" type="presParOf" srcId="{67513D52-8211-4912-9774-4ACB851E5233}" destId="{55950D14-EC4F-4973-84B0-014832DEAFA2}" srcOrd="1" destOrd="0" presId="urn:microsoft.com/office/officeart/2005/8/layout/chevron2"/>
    <dgm:cxn modelId="{C2A0A705-3D5D-4E97-94C0-E440BD0FC839}" type="presParOf" srcId="{238B28D7-1EEF-4AA8-8BEE-3440321EA56C}" destId="{A7288D34-583E-4AEB-A4CE-77326040D91A}" srcOrd="3" destOrd="0" presId="urn:microsoft.com/office/officeart/2005/8/layout/chevron2"/>
    <dgm:cxn modelId="{E4CA0B53-CF97-4A98-B04B-D4D3A4A09B7D}" type="presParOf" srcId="{238B28D7-1EEF-4AA8-8BEE-3440321EA56C}" destId="{C80FA7F1-7F35-4F00-8B2B-FEE7CB053318}" srcOrd="4" destOrd="0" presId="urn:microsoft.com/office/officeart/2005/8/layout/chevron2"/>
    <dgm:cxn modelId="{4CFB6BD1-AFEF-4EE2-AB1D-4A901E911A9B}" type="presParOf" srcId="{C80FA7F1-7F35-4F00-8B2B-FEE7CB053318}" destId="{CFE79148-51CF-416C-9B77-85216C5914FF}" srcOrd="0" destOrd="0" presId="urn:microsoft.com/office/officeart/2005/8/layout/chevron2"/>
    <dgm:cxn modelId="{D55A96ED-F2B7-4DC9-A806-2BB16B18A764}" type="presParOf" srcId="{C80FA7F1-7F35-4F00-8B2B-FEE7CB053318}" destId="{00E76BE2-FBD3-4FD1-AD7C-203C4B4FD58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" y="457201"/>
            <a:ext cx="8534400" cy="2666999"/>
          </a:xfrm>
        </p:spPr>
        <p:txBody>
          <a:bodyPr>
            <a:noAutofit/>
          </a:bodyPr>
          <a:lstStyle/>
          <a:p>
            <a:r>
              <a:rPr lang="uk-UA" sz="8800" b="1" dirty="0" smtClean="0"/>
              <a:t>Соціологія міста</a:t>
            </a:r>
            <a:endParaRPr lang="ru-RU" sz="8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5791200" cy="2286000"/>
          </a:xfrm>
        </p:spPr>
        <p:txBody>
          <a:bodyPr>
            <a:normAutofit fontScale="92500"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</a:rPr>
              <a:t>Лекція 2 Історія дослідження соціології міста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К.соціол.н</a:t>
            </a:r>
            <a:r>
              <a:rPr lang="uk-UA" dirty="0" smtClean="0">
                <a:solidFill>
                  <a:schemeClr val="tx1"/>
                </a:solidFill>
              </a:rPr>
              <a:t>., доцент кафедри соціології Кулик Марія Анатоліївна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Концепція Еміля Дюркгейма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4800600"/>
            <a:ext cx="4648200" cy="129540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 </a:t>
            </a:r>
            <a:r>
              <a:rPr lang="ru-RU" sz="3500" dirty="0" smtClean="0"/>
              <a:t>Еміль Дюркгейм</a:t>
            </a:r>
            <a:endParaRPr lang="ru-RU" dirty="0" smtClean="0"/>
          </a:p>
          <a:p>
            <a:r>
              <a:rPr lang="ru-RU" sz="2100" dirty="0" smtClean="0"/>
              <a:t>(15 квітня 1858 — 15 листопада 1917</a:t>
            </a:r>
            <a:r>
              <a:rPr lang="ru-RU" sz="2100" u="sng" dirty="0" smtClean="0"/>
              <a:t>)</a:t>
            </a:r>
            <a:r>
              <a:rPr lang="ru-RU" sz="2100" dirty="0" smtClean="0"/>
              <a:t> </a:t>
            </a:r>
            <a:endParaRPr lang="ru-RU" sz="2100" dirty="0"/>
          </a:p>
        </p:txBody>
      </p:sp>
      <p:pic>
        <p:nvPicPr>
          <p:cNvPr id="8" name="Содержимое 7" descr="durkhei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6800" y="1523690"/>
            <a:ext cx="2362200" cy="3280834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191000" y="1295400"/>
            <a:ext cx="4953000" cy="4876800"/>
          </a:xfrm>
        </p:spPr>
        <p:txBody>
          <a:bodyPr>
            <a:normAutofit/>
          </a:bodyPr>
          <a:lstStyle/>
          <a:p>
            <a:pPr marL="3175" indent="-3175" algn="ctr">
              <a:buNone/>
            </a:pPr>
            <a:r>
              <a:rPr lang="uk-UA" sz="2100" dirty="0" smtClean="0"/>
              <a:t>У контексті досліджень Е. Дюркгейма місто постає утіленням основних рис індустріального суспільства, саме в ньому відбувається ускладнення соціальної структури, сегментація і внутрішній розподіл.</a:t>
            </a:r>
            <a:endParaRPr lang="ru-RU" sz="2100" dirty="0" smtClean="0"/>
          </a:p>
          <a:p>
            <a:r>
              <a:rPr lang="uk-UA" sz="2000" dirty="0" smtClean="0"/>
              <a:t>Роль міст зростає у процесі територіальної спеціалізації господарської діяльності та спеціалізації видів праці. </a:t>
            </a:r>
            <a:endParaRPr lang="ru-RU" sz="2000" dirty="0" smtClean="0"/>
          </a:p>
          <a:p>
            <a:r>
              <a:rPr lang="uk-UA" sz="2000" dirty="0" smtClean="0"/>
              <a:t>Із зростанням міст відбувається територіальне, соціальне і духовне об’єднання суспільства, змінюється соціокультурне життя та нормативні вимоги.</a:t>
            </a:r>
            <a:endParaRPr lang="ru-RU" sz="2000" dirty="0" smtClean="0"/>
          </a:p>
          <a:p>
            <a:pPr marL="3175" indent="290513"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Концепція Карла Маркса та Фрідріха Енгельса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638800"/>
            <a:ext cx="4421188" cy="990600"/>
          </a:xfrm>
        </p:spPr>
        <p:txBody>
          <a:bodyPr>
            <a:normAutofit fontScale="92500"/>
          </a:bodyPr>
          <a:lstStyle/>
          <a:p>
            <a:pPr algn="ctr"/>
            <a:r>
              <a:rPr lang="uk-UA" sz="3500" dirty="0" smtClean="0"/>
              <a:t>Карл Маркс</a:t>
            </a:r>
            <a:endParaRPr lang="ru-RU" sz="3500" dirty="0" smtClean="0"/>
          </a:p>
          <a:p>
            <a:r>
              <a:rPr lang="ru-RU" dirty="0" smtClean="0"/>
              <a:t>(5 травня 1818 — 14 березня 1883</a:t>
            </a:r>
            <a:r>
              <a:rPr lang="ru-RU" u="sng" dirty="0" smtClean="0"/>
              <a:t>)</a:t>
            </a:r>
            <a:endParaRPr lang="ru-RU" dirty="0"/>
          </a:p>
        </p:txBody>
      </p:sp>
      <p:pic>
        <p:nvPicPr>
          <p:cNvPr id="7" name="Содержимое 6" descr="karlmarx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1600200"/>
            <a:ext cx="3368771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486400"/>
            <a:ext cx="4572000" cy="1143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600" dirty="0" smtClean="0"/>
              <a:t>Фрідріх Енгельс</a:t>
            </a:r>
            <a:endParaRPr lang="ru-RU" sz="4600" dirty="0" smtClean="0"/>
          </a:p>
          <a:p>
            <a:r>
              <a:rPr lang="ru-RU" sz="2700" dirty="0" smtClean="0"/>
              <a:t>(28 листопада 1820 — 5 серпня 1895</a:t>
            </a:r>
            <a:r>
              <a:rPr lang="ru-RU" sz="2700" u="sng" dirty="0" smtClean="0"/>
              <a:t>)</a:t>
            </a:r>
            <a:endParaRPr lang="ru-RU" sz="2700" dirty="0"/>
          </a:p>
        </p:txBody>
      </p:sp>
      <p:pic>
        <p:nvPicPr>
          <p:cNvPr id="8" name="Содержимое 7" descr="250px-Engels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181600" y="1524000"/>
            <a:ext cx="2806313" cy="395128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uk-UA" sz="4200" b="1" dirty="0" smtClean="0"/>
              <a:t>У концепції Маркса та Енгельса місто:</a:t>
            </a:r>
            <a:endParaRPr lang="ru-RU" sz="4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uk-UA" b="1" dirty="0" smtClean="0"/>
              <a:t>Екологічний підхід Роберта Парка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5029200"/>
            <a:ext cx="4038600" cy="1066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Роберт Парк</a:t>
            </a:r>
            <a:endParaRPr lang="ru-RU" sz="3200" dirty="0" smtClean="0"/>
          </a:p>
          <a:p>
            <a:pPr algn="ctr"/>
            <a:r>
              <a:rPr lang="ru-RU" sz="2200" dirty="0" smtClean="0"/>
              <a:t>(1864−1944)</a:t>
            </a:r>
            <a:endParaRPr lang="ru-RU" sz="2200" dirty="0"/>
          </a:p>
        </p:txBody>
      </p:sp>
      <p:pic>
        <p:nvPicPr>
          <p:cNvPr id="8" name="Содержимое 7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2667000" cy="3653236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191000" y="1295400"/>
            <a:ext cx="4495801" cy="5029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/>
              <a:t>Висхідним пунктом розвитку досліджень у галузі міста Чиказької соціологічної школи стала розроблена Р. Парком </a:t>
            </a:r>
            <a:r>
              <a:rPr lang="uk-UA" b="1" dirty="0" smtClean="0"/>
              <a:t>соціально-екологічна концепція</a:t>
            </a:r>
            <a:r>
              <a:rPr lang="uk-UA" dirty="0" smtClean="0"/>
              <a:t>, в основі якої лежить уявлення про суспільство як організм, у першу чергу біологічний феномен, який, крім соціального (культурного) рівня, містить також рівень біотичний, що лежить в основі соціального розвитку і визначає, у кінцевому рахунку, соціальну організацію суспільства.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300" b="1" dirty="0" smtClean="0"/>
              <a:t>Як основні категорії соціальної екології Парк виділяє:</a:t>
            </a:r>
            <a:endParaRPr lang="ru-RU" sz="3300" b="1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екологічну організацію</a:t>
            </a:r>
            <a:r>
              <a:rPr lang="uk-UA" dirty="0" smtClean="0"/>
              <a:t> (просторову структуру поселень й інститутів);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екологічне домінування</a:t>
            </a:r>
            <a:r>
              <a:rPr lang="uk-UA" dirty="0" smtClean="0"/>
              <a:t> (функціональні зв’язки між елементами просторової соціальної структури);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екологічну послідовність </a:t>
            </a:r>
            <a:r>
              <a:rPr lang="uk-UA" dirty="0" smtClean="0"/>
              <a:t>(часові зміни в екологічній спільноті).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 marL="77788" indent="-77788">
              <a:buNone/>
            </a:pPr>
            <a:r>
              <a:rPr lang="uk-UA" dirty="0" smtClean="0"/>
              <a:t>На базі цієї теорії </a:t>
            </a:r>
            <a:r>
              <a:rPr lang="uk-UA" b="1" dirty="0" smtClean="0"/>
              <a:t>виникають нові методи емпіричних досліджень міста:</a:t>
            </a:r>
          </a:p>
          <a:p>
            <a:pPr marL="358775" indent="-358775">
              <a:buFont typeface="Wingdings" pitchFamily="2" charset="2"/>
              <a:buChar char="§"/>
            </a:pPr>
            <a:r>
              <a:rPr lang="uk-UA" dirty="0" smtClean="0"/>
              <a:t>зонування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соціальне картографування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опис життя спільнот методом включеного спостереження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біографічний метод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кейс-стаді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uk-UA" b="1" dirty="0" smtClean="0"/>
              <a:t>Концепція концентричних зон міста</a:t>
            </a:r>
            <a:br>
              <a:rPr lang="uk-UA" b="1" dirty="0" smtClean="0"/>
            </a:br>
            <a:r>
              <a:rPr lang="uk-UA" b="1" dirty="0" smtClean="0"/>
              <a:t>Ернста Берджеса</a:t>
            </a:r>
            <a:endParaRPr lang="uk-UA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181600"/>
            <a:ext cx="3810000" cy="12192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Ернст Берджес</a:t>
            </a:r>
            <a:endParaRPr lang="ru-RU" sz="3200" b="0" dirty="0" smtClean="0"/>
          </a:p>
          <a:p>
            <a:pPr algn="ctr"/>
            <a:r>
              <a:rPr lang="ru-RU" sz="2200" dirty="0" smtClean="0"/>
              <a:t>(1886–1966 )</a:t>
            </a:r>
            <a:endParaRPr lang="ru-RU" sz="2200" dirty="0"/>
          </a:p>
        </p:txBody>
      </p:sp>
      <p:pic>
        <p:nvPicPr>
          <p:cNvPr id="9" name="Содержимое 8" descr="87612183068806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2971800" cy="3760524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91000" y="1676400"/>
            <a:ext cx="4648200" cy="4800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Соціально-просторова організація міста, на думку автора теорії, являє собою систему концентричних кіл, що мов кільця виникають навколо міського ядра - центрального району міста. </a:t>
            </a:r>
            <a:endParaRPr lang="ru-RU" dirty="0" smtClean="0"/>
          </a:p>
          <a:p>
            <a:r>
              <a:rPr lang="uk-UA" dirty="0" smtClean="0"/>
              <a:t>Кожна міська зона відрізняється </a:t>
            </a:r>
            <a:r>
              <a:rPr lang="uk-UA" u="sng" dirty="0" smtClean="0"/>
              <a:t>типом забудови</a:t>
            </a:r>
            <a:r>
              <a:rPr lang="uk-UA" dirty="0" smtClean="0"/>
              <a:t>, </a:t>
            </a:r>
            <a:r>
              <a:rPr lang="uk-UA" u="sng" dirty="0" smtClean="0"/>
              <a:t>економічними функціями</a:t>
            </a:r>
            <a:r>
              <a:rPr lang="uk-UA" dirty="0" smtClean="0"/>
              <a:t>, а також </a:t>
            </a:r>
            <a:r>
              <a:rPr lang="uk-UA" u="sng" dirty="0" smtClean="0"/>
              <a:t>соціальним</a:t>
            </a:r>
            <a:r>
              <a:rPr lang="uk-UA" dirty="0" smtClean="0"/>
              <a:t> та </a:t>
            </a:r>
            <a:r>
              <a:rPr lang="uk-UA" u="sng" dirty="0" smtClean="0"/>
              <a:t>професійним</a:t>
            </a:r>
            <a:r>
              <a:rPr lang="uk-UA" dirty="0" smtClean="0"/>
              <a:t> </a:t>
            </a:r>
            <a:r>
              <a:rPr lang="uk-UA" u="sng" dirty="0" smtClean="0"/>
              <a:t>складом населення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362200"/>
            <a:ext cx="91440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100" dirty="0" smtClean="0"/>
              <a:t>Центром міста постає центральний </a:t>
            </a:r>
            <a:r>
              <a:rPr lang="uk-UA" sz="2100" b="1" dirty="0" smtClean="0"/>
              <a:t>діловий район</a:t>
            </a:r>
            <a:r>
              <a:rPr lang="uk-UA" sz="2100" dirty="0" smtClean="0"/>
              <a:t>, оточений зоною переходу – </a:t>
            </a:r>
            <a:r>
              <a:rPr lang="uk-UA" sz="2100" b="1" dirty="0" smtClean="0"/>
              <a:t>внутрішнім містом</a:t>
            </a:r>
            <a:r>
              <a:rPr lang="uk-UA" sz="2100" dirty="0" smtClean="0"/>
              <a:t>, забудованим заводськими корпусами мануфактурного виробництва і житлом для робітничого класу, далі йде </a:t>
            </a:r>
            <a:r>
              <a:rPr lang="uk-UA" sz="2100" b="1" dirty="0" smtClean="0"/>
              <a:t>зона резиденцій вищого класу</a:t>
            </a:r>
            <a:r>
              <a:rPr lang="uk-UA" sz="2100" dirty="0" smtClean="0"/>
              <a:t>, і, нарешті, </a:t>
            </a:r>
            <a:r>
              <a:rPr lang="uk-UA" sz="2100" b="1" dirty="0" smtClean="0"/>
              <a:t>приміська зона</a:t>
            </a:r>
            <a:r>
              <a:rPr lang="uk-UA" sz="2100" dirty="0" smtClean="0"/>
              <a:t>, заселена людьми, що приїжджають на роботу в місто. </a:t>
            </a:r>
          </a:p>
          <a:p>
            <a:pPr algn="ctr">
              <a:buNone/>
            </a:pPr>
            <a:endParaRPr lang="uk-UA" sz="2100" dirty="0" smtClean="0"/>
          </a:p>
          <a:p>
            <a:pPr algn="ctr">
              <a:buNone/>
            </a:pPr>
            <a:r>
              <a:rPr lang="uk-UA" sz="2100" dirty="0" smtClean="0"/>
              <a:t>Берджес зазначає, що зростання міст призводить до розширення індустрії виробництва і збільшення кількості населення.</a:t>
            </a:r>
            <a:endParaRPr lang="ru-RU" sz="2100" dirty="0" smtClean="0"/>
          </a:p>
          <a:p>
            <a:pPr algn="ctr">
              <a:buNone/>
            </a:pPr>
            <a:r>
              <a:rPr lang="uk-UA" sz="2100" dirty="0" smtClean="0"/>
              <a:t>Відповідно, у структурі міста відбуваються процеси </a:t>
            </a:r>
            <a:r>
              <a:rPr lang="uk-UA" sz="2100" b="1" dirty="0" smtClean="0"/>
              <a:t>вторгнення</a:t>
            </a:r>
            <a:r>
              <a:rPr lang="uk-UA" sz="2100" dirty="0" smtClean="0"/>
              <a:t>, коли одні соціальні групи захоплюють території, що були зайняті іншим соціальним класом. Внаслідок цього відбувається поява нових зон для проживання, а також зміна існуючого соціально-просторового розподілу міста.</a:t>
            </a:r>
            <a:endParaRPr lang="ru-RU" sz="2100" dirty="0" smtClean="0"/>
          </a:p>
          <a:p>
            <a:pPr algn="ctr">
              <a:buNone/>
            </a:pPr>
            <a:endParaRPr lang="ru-RU" sz="2100" dirty="0"/>
          </a:p>
        </p:txBody>
      </p:sp>
      <p:pic>
        <p:nvPicPr>
          <p:cNvPr id="8" name="Содержимое 7" descr="351px-Burgess_model.svg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76600" y="0"/>
            <a:ext cx="5867400" cy="2323557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3200400" cy="2286000"/>
          </a:xfrm>
        </p:spPr>
        <p:txBody>
          <a:bodyPr>
            <a:noAutofit/>
          </a:bodyPr>
          <a:lstStyle/>
          <a:p>
            <a:pPr algn="ctr"/>
            <a:r>
              <a:rPr lang="ru-RU" sz="2100" b="0" dirty="0" smtClean="0"/>
              <a:t>Ключовим процесом, що стимулює міський ріст, Берджес уважав </a:t>
            </a:r>
            <a:r>
              <a:rPr lang="ru-RU" sz="2100" b="0" u="sng" dirty="0" smtClean="0"/>
              <a:t>міграцію</a:t>
            </a:r>
            <a:r>
              <a:rPr lang="ru-RU" sz="2100" b="0" dirty="0" smtClean="0"/>
              <a:t>, або </a:t>
            </a:r>
            <a:r>
              <a:rPr lang="ru-RU" sz="2100" u="sng" dirty="0" smtClean="0"/>
              <a:t>мобільність</a:t>
            </a:r>
            <a:r>
              <a:rPr lang="ru-RU" sz="2100" b="0" dirty="0" smtClean="0"/>
              <a:t>: мобільність родин, індивідів, інститутів.</a:t>
            </a:r>
            <a:endParaRPr lang="ru-RU" sz="21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/>
              <a:t>Соціологія міста </a:t>
            </a:r>
            <a:r>
              <a:rPr lang="uk-UA" dirty="0" smtClean="0"/>
              <a:t>— галузь соціології, яка вивчає конкретні особливості розвитку і функціонування міста як елемента соціально-просторової організації суспільства, соціальні процеси, що відбуваються в ньому, його форми та інститути.</a:t>
            </a: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НАПРЯМКИ СОЦІОЛОГІЧНОГО АНАЛІЗУ МІСТА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>
            <a:normAutofit fontScale="47500" lnSpcReduction="20000"/>
          </a:bodyPr>
          <a:lstStyle/>
          <a:p>
            <a:pPr marL="88900" indent="17463">
              <a:buNone/>
            </a:pPr>
            <a:r>
              <a:rPr lang="uk-UA" sz="4500" b="1" dirty="0" smtClean="0"/>
              <a:t>Особливості виникнення та розвитку міста з точки зору </a:t>
            </a:r>
            <a:r>
              <a:rPr lang="uk-UA" sz="4500" b="1" u="sng" dirty="0" smtClean="0"/>
              <a:t>соціокультурної парадигми </a:t>
            </a:r>
            <a:r>
              <a:rPr lang="uk-UA" sz="4500" b="1" dirty="0" smtClean="0"/>
              <a:t>розглядали:</a:t>
            </a:r>
            <a:endParaRPr lang="uk-UA" sz="2600" b="1" dirty="0" smtClean="0"/>
          </a:p>
          <a:p>
            <a:pPr marL="2592388">
              <a:buBlip>
                <a:blip r:embed="rId3"/>
              </a:buBlip>
            </a:pPr>
            <a:r>
              <a:rPr lang="uk-UA" sz="4200" b="1" dirty="0" smtClean="0"/>
              <a:t>Макс Вебер</a:t>
            </a:r>
          </a:p>
          <a:p>
            <a:pPr marL="2592388">
              <a:buBlip>
                <a:blip r:embed="rId3"/>
              </a:buBlip>
            </a:pPr>
            <a:r>
              <a:rPr lang="ru-RU" sz="4200" b="1" dirty="0" smtClean="0"/>
              <a:t>Фердинанд Тьонніс</a:t>
            </a:r>
          </a:p>
          <a:p>
            <a:pPr marL="2592388">
              <a:buBlip>
                <a:blip r:embed="rId3"/>
              </a:buBlip>
            </a:pPr>
            <a:r>
              <a:rPr lang="ru-RU" sz="4200" b="1" dirty="0" smtClean="0"/>
              <a:t>Геогр Зіммель</a:t>
            </a:r>
          </a:p>
          <a:p>
            <a:pPr marL="2592388">
              <a:buNone/>
            </a:pPr>
            <a:endParaRPr lang="ru-RU" sz="2800" b="1" dirty="0" smtClean="0"/>
          </a:p>
          <a:p>
            <a:pPr marL="88900" indent="0">
              <a:buNone/>
            </a:pPr>
            <a:r>
              <a:rPr lang="uk-UA" sz="4500" b="1" dirty="0" smtClean="0"/>
              <a:t>Особливості виникнення та розвитку міста з точки зору </a:t>
            </a:r>
            <a:r>
              <a:rPr lang="uk-UA" sz="4500" b="1" u="sng" dirty="0" smtClean="0"/>
              <a:t>виробничо-економічної парадигми </a:t>
            </a:r>
            <a:r>
              <a:rPr lang="uk-UA" sz="4500" b="1" dirty="0" smtClean="0"/>
              <a:t>в соціології: </a:t>
            </a:r>
          </a:p>
          <a:p>
            <a:pPr marL="2333625" indent="261938">
              <a:buBlip>
                <a:blip r:embed="rId3"/>
              </a:buBlip>
            </a:pPr>
            <a:r>
              <a:rPr lang="uk-UA" sz="4400" b="1" dirty="0" smtClean="0"/>
              <a:t>Еміль Дюркгейм</a:t>
            </a:r>
          </a:p>
          <a:p>
            <a:pPr marL="2333625" indent="261938">
              <a:buBlip>
                <a:blip r:embed="rId3"/>
              </a:buBlip>
            </a:pPr>
            <a:r>
              <a:rPr lang="uk-UA" sz="4400" b="1" dirty="0" smtClean="0"/>
              <a:t>Карл Маркс та Фрідріх Енгельс</a:t>
            </a:r>
          </a:p>
          <a:p>
            <a:pPr marL="92075" indent="-3175">
              <a:buNone/>
            </a:pPr>
            <a:r>
              <a:rPr lang="uk-UA" sz="4400" b="1" dirty="0" smtClean="0"/>
              <a:t>Особливості виникнення та розвитку міста з точки зору  представників </a:t>
            </a:r>
            <a:r>
              <a:rPr lang="ru-RU" sz="4400" b="1" u="sng" dirty="0" smtClean="0"/>
              <a:t>Чикагської школи</a:t>
            </a:r>
            <a:r>
              <a:rPr lang="ru-RU" sz="4400" b="1" dirty="0" smtClean="0"/>
              <a:t>:</a:t>
            </a:r>
          </a:p>
          <a:p>
            <a:pPr marL="2333625" indent="261938">
              <a:buBlip>
                <a:blip r:embed="rId3"/>
              </a:buBlip>
            </a:pPr>
            <a:r>
              <a:rPr lang="ru-RU" sz="4400" b="1" dirty="0" smtClean="0"/>
              <a:t>Роберт Парк</a:t>
            </a:r>
          </a:p>
          <a:p>
            <a:pPr marL="2333625" indent="261938">
              <a:buBlip>
                <a:blip r:embed="rId3"/>
              </a:buBlip>
            </a:pPr>
            <a:r>
              <a:rPr lang="ru-RU" sz="4400" b="1" dirty="0" smtClean="0"/>
              <a:t>Ернст Берджес</a:t>
            </a:r>
            <a:endParaRPr lang="uk-UA" sz="5800" b="1" dirty="0" smtClean="0"/>
          </a:p>
          <a:p>
            <a:pPr indent="2252663">
              <a:buNone/>
            </a:pPr>
            <a:endParaRPr lang="uk-UA" sz="2800" b="1" dirty="0" smtClean="0"/>
          </a:p>
          <a:p>
            <a:pPr>
              <a:buNone/>
            </a:pP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5300" b="1" dirty="0" smtClean="0"/>
              <a:t>Концепція Макса Вебера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257800"/>
            <a:ext cx="46482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Макс Вебер </a:t>
            </a:r>
          </a:p>
          <a:p>
            <a:pPr algn="ctr"/>
            <a:r>
              <a:rPr lang="ru-RU" sz="2100" dirty="0" smtClean="0"/>
              <a:t>(21 квітня 1864 р. – 14 червня 1920 р.)</a:t>
            </a:r>
            <a:endParaRPr lang="ru-RU" sz="2100" dirty="0"/>
          </a:p>
        </p:txBody>
      </p:sp>
      <p:pic>
        <p:nvPicPr>
          <p:cNvPr id="9" name="Содержимое 8" descr="Maks_Veb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0" y="1447800"/>
            <a:ext cx="2819400" cy="3780662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5801" y="1600200"/>
            <a:ext cx="4191000" cy="4525963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/>
              <a:t>Основні риси міста за М.Вебером: </a:t>
            </a:r>
          </a:p>
          <a:p>
            <a:pPr marL="457200" indent="-457200">
              <a:buAutoNum type="arabicParenR"/>
            </a:pPr>
            <a:r>
              <a:rPr lang="uk-UA" dirty="0" smtClean="0"/>
              <a:t>укріплення</a:t>
            </a:r>
          </a:p>
          <a:p>
            <a:pPr marL="457200" indent="-457200">
              <a:buAutoNum type="arabicParenR"/>
            </a:pPr>
            <a:r>
              <a:rPr lang="uk-UA" dirty="0" smtClean="0"/>
              <a:t>ринок</a:t>
            </a:r>
          </a:p>
          <a:p>
            <a:pPr marL="457200" indent="-457200">
              <a:buAutoNum type="arabicParenR"/>
            </a:pPr>
            <a:r>
              <a:rPr lang="uk-UA" dirty="0" smtClean="0"/>
              <a:t>судова система і право</a:t>
            </a:r>
          </a:p>
          <a:p>
            <a:pPr marL="457200" indent="-457200">
              <a:buAutoNum type="arabicParenR"/>
            </a:pPr>
            <a:r>
              <a:rPr lang="uk-UA" dirty="0" smtClean="0"/>
              <a:t>корпоративність і пов’язана з нею автономія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28600" y="15240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одержимое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ea typeface="Times New Roman"/>
                <a:cs typeface="Times New Roman"/>
              </a:rPr>
              <a:t/>
            </a:r>
            <a:br>
              <a:rPr lang="uk-UA" sz="3100" b="1" dirty="0" smtClean="0">
                <a:ea typeface="Times New Roman"/>
                <a:cs typeface="Times New Roman"/>
              </a:rPr>
            </a:br>
            <a:r>
              <a:rPr lang="uk-UA" sz="4000" b="1" dirty="0" smtClean="0">
                <a:ea typeface="Times New Roman"/>
                <a:cs typeface="Times New Roman"/>
              </a:rPr>
              <a:t>М. Вебер визначав місто як велике поселення, в якому:</a:t>
            </a:r>
            <a:r>
              <a:rPr lang="ru-RU" b="1" dirty="0" smtClean="0">
                <a:ea typeface="Times New Roman"/>
                <a:cs typeface="Times New Roman"/>
              </a:rPr>
              <a:t/>
            </a:r>
            <a:br>
              <a:rPr lang="ru-RU" b="1" dirty="0" smtClean="0">
                <a:ea typeface="Times New Roman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Концепція Фердинанда Тьонніса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4800" y="5105400"/>
            <a:ext cx="4116388" cy="11430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uk-UA" sz="9800" dirty="0" smtClean="0"/>
              <a:t>Фердинанд Тьонніс</a:t>
            </a:r>
            <a:endParaRPr lang="ru-RU" sz="9800" b="0" dirty="0" smtClean="0"/>
          </a:p>
          <a:p>
            <a:r>
              <a:rPr lang="ru-RU" sz="6500" dirty="0" smtClean="0"/>
              <a:t>(26 липня 1885 — 9 квітня 1936)</a:t>
            </a:r>
            <a:endParaRPr lang="ru-RU" sz="6500" dirty="0"/>
          </a:p>
        </p:txBody>
      </p:sp>
      <p:pic>
        <p:nvPicPr>
          <p:cNvPr id="8" name="Содержимое 7" descr="1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6800" y="1371600"/>
            <a:ext cx="2439194" cy="3780751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419600" y="1600200"/>
            <a:ext cx="4267200" cy="4602163"/>
          </a:xfrm>
        </p:spPr>
        <p:txBody>
          <a:bodyPr>
            <a:normAutofit/>
          </a:bodyPr>
          <a:lstStyle/>
          <a:p>
            <a:pPr marL="92075" indent="11113" algn="ctr">
              <a:buNone/>
            </a:pPr>
            <a:r>
              <a:rPr lang="uk-UA" sz="2800" b="1" dirty="0" smtClean="0"/>
              <a:t>Фердинанд Тьонніс </a:t>
            </a:r>
            <a:r>
              <a:rPr lang="uk-UA" sz="2800" dirty="0" smtClean="0"/>
              <a:t>вводить у науковий обіг поняття спільнота («гемайншафт») та суспільство («гезельшафт») як особливі форми соціальних відносин.</a:t>
            </a:r>
            <a:endParaRPr lang="ru-RU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8763000" cy="5562600"/>
          </a:xfrm>
        </p:spPr>
        <p:txBody>
          <a:bodyPr>
            <a:normAutofit fontScale="92500" lnSpcReduction="10000"/>
          </a:bodyPr>
          <a:lstStyle/>
          <a:p>
            <a:pPr marL="177800" indent="1588">
              <a:buNone/>
            </a:pPr>
            <a:r>
              <a:rPr lang="uk-UA" b="1" dirty="0" smtClean="0"/>
              <a:t>     </a:t>
            </a:r>
            <a:endParaRPr lang="ru-RU" dirty="0" smtClean="0"/>
          </a:p>
          <a:p>
            <a:pPr marL="177800" indent="352425">
              <a:buNone/>
            </a:pPr>
            <a:r>
              <a:rPr lang="uk-UA" b="1" dirty="0" smtClean="0"/>
              <a:t>Фердинанд Тьонніс </a:t>
            </a:r>
            <a:r>
              <a:rPr lang="uk-UA" dirty="0" smtClean="0"/>
              <a:t>зазначав,</a:t>
            </a:r>
            <a:r>
              <a:rPr lang="uk-UA" b="1" dirty="0" smtClean="0"/>
              <a:t> </a:t>
            </a:r>
            <a:r>
              <a:rPr lang="uk-UA" dirty="0" smtClean="0"/>
              <a:t>що поняття </a:t>
            </a:r>
            <a:r>
              <a:rPr lang="uk-UA" b="1" dirty="0" smtClean="0"/>
              <a:t>спільнота</a:t>
            </a:r>
            <a:r>
              <a:rPr lang="uk-UA" dirty="0" smtClean="0"/>
              <a:t> відповідає сільському способу життя, а </a:t>
            </a:r>
            <a:r>
              <a:rPr lang="uk-UA" b="1" dirty="0" smtClean="0"/>
              <a:t>суспільство</a:t>
            </a:r>
            <a:r>
              <a:rPr lang="uk-UA" dirty="0" smtClean="0"/>
              <a:t> — міському. </a:t>
            </a:r>
            <a:endParaRPr lang="ru-RU" dirty="0" smtClean="0"/>
          </a:p>
          <a:p>
            <a:pPr marL="177800" indent="1588">
              <a:buNone/>
            </a:pPr>
            <a:r>
              <a:rPr lang="uk-UA" dirty="0" smtClean="0"/>
              <a:t>Основні відмінності між ними полягають у тому, що:</a:t>
            </a:r>
            <a:endParaRPr lang="ru-RU" dirty="0" smtClean="0"/>
          </a:p>
          <a:p>
            <a:r>
              <a:rPr lang="uk-UA" dirty="0" smtClean="0"/>
              <a:t> в </a:t>
            </a:r>
            <a:r>
              <a:rPr lang="uk-UA" b="1" dirty="0" smtClean="0"/>
              <a:t>селі</a:t>
            </a:r>
            <a:r>
              <a:rPr lang="uk-UA" dirty="0" smtClean="0"/>
              <a:t> люди живуть відповідно до своїх общинних обов'язків, тоді як </a:t>
            </a:r>
            <a:r>
              <a:rPr lang="uk-UA" b="1" dirty="0" smtClean="0"/>
              <a:t>місто</a:t>
            </a:r>
            <a:r>
              <a:rPr lang="uk-UA" dirty="0" smtClean="0"/>
              <a:t> ґрунтується на прагненні до особистої вигоди;</a:t>
            </a:r>
            <a:endParaRPr lang="ru-RU" dirty="0" smtClean="0"/>
          </a:p>
          <a:p>
            <a:r>
              <a:rPr lang="uk-UA" b="1" dirty="0" smtClean="0"/>
              <a:t>село</a:t>
            </a:r>
            <a:r>
              <a:rPr lang="uk-UA" dirty="0" smtClean="0"/>
              <a:t> ґрунтується на традиційних звичаях, а </a:t>
            </a:r>
            <a:r>
              <a:rPr lang="uk-UA" b="1" dirty="0" smtClean="0"/>
              <a:t>місто</a:t>
            </a:r>
            <a:r>
              <a:rPr lang="uk-UA" dirty="0" smtClean="0"/>
              <a:t> — на формальних законах;</a:t>
            </a:r>
          </a:p>
          <a:p>
            <a:r>
              <a:rPr lang="uk-UA" dirty="0" smtClean="0"/>
              <a:t> для </a:t>
            </a:r>
            <a:r>
              <a:rPr lang="uk-UA" b="1" dirty="0" smtClean="0"/>
              <a:t>села</a:t>
            </a:r>
            <a:r>
              <a:rPr lang="uk-UA" dirty="0" smtClean="0"/>
              <a:t> властивий розподіл праці за статево-віковими ознаками, для </a:t>
            </a:r>
            <a:r>
              <a:rPr lang="uk-UA" b="1" dirty="0" smtClean="0"/>
              <a:t>міста </a:t>
            </a:r>
            <a:r>
              <a:rPr lang="uk-UA" dirty="0" smtClean="0"/>
              <a:t>— на професійно-кваліфікаційній основі, пов'язаній з освітою і досвідом роботи.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Концепція Георга Зіммеля</a:t>
            </a:r>
            <a:endParaRPr lang="ru-RU" sz="4800" b="1" dirty="0"/>
          </a:p>
        </p:txBody>
      </p:sp>
      <p:pic>
        <p:nvPicPr>
          <p:cNvPr id="13" name="Содержимое 12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0600" y="1461672"/>
            <a:ext cx="2514599" cy="3697140"/>
          </a:xfrm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876799" y="1524000"/>
            <a:ext cx="3810001" cy="4800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/>
              <a:t>Основні риси міста за Зіммелем:</a:t>
            </a: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uk-UA" sz="2800" dirty="0" smtClean="0"/>
              <a:t>швидкі темпи змін</a:t>
            </a: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uk-UA" sz="2800" dirty="0" smtClean="0"/>
              <a:t>різноманіття господарського, професійного та громадського життя</a:t>
            </a:r>
            <a:endParaRPr lang="ru-RU" sz="2800" dirty="0" smtClean="0"/>
          </a:p>
          <a:p>
            <a:pPr>
              <a:buFont typeface="Wingdings" pitchFamily="2" charset="2"/>
              <a:buChar char="q"/>
            </a:pPr>
            <a:r>
              <a:rPr lang="uk-UA" sz="2800" dirty="0" smtClean="0"/>
              <a:t>інтелектуальний характер духовного життя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0" y="5029200"/>
            <a:ext cx="4344988" cy="1173162"/>
          </a:xfrm>
        </p:spPr>
        <p:txBody>
          <a:bodyPr/>
          <a:lstStyle/>
          <a:p>
            <a:pPr algn="ctr"/>
            <a:r>
              <a:rPr lang="uk-UA" sz="3200" dirty="0" smtClean="0"/>
              <a:t>Георг Зіммель</a:t>
            </a:r>
            <a:endParaRPr lang="ru-RU" sz="3200" dirty="0" smtClean="0"/>
          </a:p>
          <a:p>
            <a:r>
              <a:rPr lang="ru-RU" dirty="0" smtClean="0"/>
              <a:t> </a:t>
            </a:r>
            <a:r>
              <a:rPr lang="ru-RU" sz="2100" dirty="0" smtClean="0"/>
              <a:t>(1 марта 1858  — 28 сентября 1918)</a:t>
            </a:r>
            <a:endParaRPr lang="ru-RU" sz="21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Характерні ознаки міського способу життя: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раціональність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ощадливість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точність у встановленні спільностей і відмінностей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безумовна значущість договорів і домовленостей.</a:t>
            </a:r>
          </a:p>
          <a:p>
            <a:pPr>
              <a:buFont typeface="Wingdings" pitchFamily="2" charset="2"/>
              <a:buChar char="§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Особливого значення у великих містах набувають </a:t>
            </a:r>
            <a:r>
              <a:rPr lang="uk-UA" b="1" dirty="0" smtClean="0"/>
              <a:t>час</a:t>
            </a:r>
            <a:r>
              <a:rPr lang="uk-UA" dirty="0" smtClean="0"/>
              <a:t> і </a:t>
            </a:r>
            <a:r>
              <a:rPr lang="uk-UA" b="1" dirty="0" smtClean="0"/>
              <a:t>гроші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Внутрішні відносини мешканців великих міст формально характеризуються </a:t>
            </a:r>
            <a:r>
              <a:rPr lang="uk-UA" b="1" dirty="0" smtClean="0"/>
              <a:t>усамітненням</a:t>
            </a:r>
            <a:r>
              <a:rPr lang="uk-UA" dirty="0" smtClean="0"/>
              <a:t> і </a:t>
            </a:r>
            <a:r>
              <a:rPr lang="uk-UA" b="1" dirty="0" smtClean="0"/>
              <a:t>замкненістю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781</TotalTime>
  <Words>722</Words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Соціологія міста</vt:lpstr>
      <vt:lpstr>Слайд 2</vt:lpstr>
      <vt:lpstr>НАПРЯМКИ СОЦІОЛОГІЧНОГО АНАЛІЗУ МІСТА</vt:lpstr>
      <vt:lpstr> Концепція Макса Вебера </vt:lpstr>
      <vt:lpstr> М. Вебер визначав місто як велике поселення, в якому: </vt:lpstr>
      <vt:lpstr>Концепція Фердинанда Тьонніса</vt:lpstr>
      <vt:lpstr>Слайд 7</vt:lpstr>
      <vt:lpstr>Концепція Георга Зіммеля</vt:lpstr>
      <vt:lpstr>Слайд 9</vt:lpstr>
      <vt:lpstr>Концепція Еміля Дюркгейма</vt:lpstr>
      <vt:lpstr>Концепція Карла Маркса та Фрідріха Енгельса</vt:lpstr>
      <vt:lpstr>У концепції Маркса та Енгельса місто:</vt:lpstr>
      <vt:lpstr>Екологічний підхід Роберта Парка</vt:lpstr>
      <vt:lpstr>Слайд 14</vt:lpstr>
      <vt:lpstr>Концепція концентричних зон міста Ернста Берджеса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міста</dc:title>
  <dc:creator>Таня</dc:creator>
  <cp:lastModifiedBy>kulik</cp:lastModifiedBy>
  <cp:revision>124</cp:revision>
  <dcterms:created xsi:type="dcterms:W3CDTF">2014-05-04T16:34:11Z</dcterms:created>
  <dcterms:modified xsi:type="dcterms:W3CDTF">2023-01-29T18:44:26Z</dcterms:modified>
</cp:coreProperties>
</file>