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7" r:id="rId2"/>
    <p:sldId id="256" r:id="rId3"/>
    <p:sldId id="258" r:id="rId4"/>
    <p:sldId id="260"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7" r:id="rId30"/>
    <p:sldId id="286" r:id="rId31"/>
    <p:sldId id="288" r:id="rId32"/>
    <p:sldId id="289" r:id="rId33"/>
    <p:sldId id="290" r:id="rId34"/>
    <p:sldId id="291" r:id="rId35"/>
    <p:sldId id="292" r:id="rId36"/>
    <p:sldId id="294" r:id="rId37"/>
    <p:sldId id="293"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6" r:id="rId69"/>
    <p:sldId id="325" r:id="rId70"/>
    <p:sldId id="327" r:id="rId71"/>
    <p:sldId id="328" r:id="rId72"/>
    <p:sldId id="330" r:id="rId73"/>
    <p:sldId id="329" r:id="rId74"/>
    <p:sldId id="331" r:id="rId75"/>
    <p:sldId id="332" r:id="rId76"/>
    <p:sldId id="333" r:id="rId77"/>
    <p:sldId id="335" r:id="rId78"/>
    <p:sldId id="334" r:id="rId79"/>
    <p:sldId id="336" r:id="rId80"/>
    <p:sldId id="337" r:id="rId81"/>
    <p:sldId id="338" r:id="rId82"/>
    <p:sldId id="339" r:id="rId83"/>
    <p:sldId id="340" r:id="rId84"/>
    <p:sldId id="341" r:id="rId85"/>
    <p:sldId id="342" r:id="rId8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87" autoAdjust="0"/>
    <p:restoredTop sz="94660"/>
  </p:normalViewPr>
  <p:slideViewPr>
    <p:cSldViewPr snapToGrid="0">
      <p:cViewPr varScale="1">
        <p:scale>
          <a:sx n="83" d="100"/>
          <a:sy n="83" d="100"/>
        </p:scale>
        <p:origin x="802"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ableStyles" Target="tableStyle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64DED9-5B40-D33C-C633-1347369A9D52}"/>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2308092A-B1DC-F197-0105-ABDDAB0488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FDE42F90-51D6-A5C4-9981-CE93EAA96039}"/>
              </a:ext>
            </a:extLst>
          </p:cNvPr>
          <p:cNvSpPr>
            <a:spLocks noGrp="1"/>
          </p:cNvSpPr>
          <p:nvPr>
            <p:ph type="dt" sz="half" idx="10"/>
          </p:nvPr>
        </p:nvSpPr>
        <p:spPr/>
        <p:txBody>
          <a:bodyPr/>
          <a:lstStyle/>
          <a:p>
            <a:fld id="{ACA962E3-20B5-42A0-8814-DB41C1770605}" type="datetimeFigureOut">
              <a:rPr lang="ru-RU" smtClean="0"/>
              <a:t>07.09.2023</a:t>
            </a:fld>
            <a:endParaRPr lang="ru-RU"/>
          </a:p>
        </p:txBody>
      </p:sp>
      <p:sp>
        <p:nvSpPr>
          <p:cNvPr id="5" name="Нижний колонтитул 4">
            <a:extLst>
              <a:ext uri="{FF2B5EF4-FFF2-40B4-BE49-F238E27FC236}">
                <a16:creationId xmlns:a16="http://schemas.microsoft.com/office/drawing/2014/main" id="{2974517D-9363-C49E-C7EA-F180CA4D98A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3E5D045-177D-ECA9-CCA4-BD125248D949}"/>
              </a:ext>
            </a:extLst>
          </p:cNvPr>
          <p:cNvSpPr>
            <a:spLocks noGrp="1"/>
          </p:cNvSpPr>
          <p:nvPr>
            <p:ph type="sldNum" sz="quarter" idx="12"/>
          </p:nvPr>
        </p:nvSpPr>
        <p:spPr/>
        <p:txBody>
          <a:bodyPr/>
          <a:lstStyle/>
          <a:p>
            <a:fld id="{665D0489-D7D0-4FAC-B747-0E1FBB0E18D3}" type="slidenum">
              <a:rPr lang="ru-RU" smtClean="0"/>
              <a:t>‹#›</a:t>
            </a:fld>
            <a:endParaRPr lang="ru-RU"/>
          </a:p>
        </p:txBody>
      </p:sp>
    </p:spTree>
    <p:extLst>
      <p:ext uri="{BB962C8B-B14F-4D97-AF65-F5344CB8AC3E}">
        <p14:creationId xmlns:p14="http://schemas.microsoft.com/office/powerpoint/2010/main" val="3730914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BCCB28F-E294-8D8E-577B-A821280B08E1}"/>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DC9FE95C-36AE-3D00-9CBF-33EEB4D742E3}"/>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EC15B2E6-2F27-72FE-212B-C2379D82CB50}"/>
              </a:ext>
            </a:extLst>
          </p:cNvPr>
          <p:cNvSpPr>
            <a:spLocks noGrp="1"/>
          </p:cNvSpPr>
          <p:nvPr>
            <p:ph type="dt" sz="half" idx="10"/>
          </p:nvPr>
        </p:nvSpPr>
        <p:spPr/>
        <p:txBody>
          <a:bodyPr/>
          <a:lstStyle/>
          <a:p>
            <a:fld id="{ACA962E3-20B5-42A0-8814-DB41C1770605}" type="datetimeFigureOut">
              <a:rPr lang="ru-RU" smtClean="0"/>
              <a:t>07.09.2023</a:t>
            </a:fld>
            <a:endParaRPr lang="ru-RU"/>
          </a:p>
        </p:txBody>
      </p:sp>
      <p:sp>
        <p:nvSpPr>
          <p:cNvPr id="5" name="Нижний колонтитул 4">
            <a:extLst>
              <a:ext uri="{FF2B5EF4-FFF2-40B4-BE49-F238E27FC236}">
                <a16:creationId xmlns:a16="http://schemas.microsoft.com/office/drawing/2014/main" id="{D9A741A7-C56C-F032-B618-768B6E1F179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E747866-71E9-4660-20F6-C5274E624D24}"/>
              </a:ext>
            </a:extLst>
          </p:cNvPr>
          <p:cNvSpPr>
            <a:spLocks noGrp="1"/>
          </p:cNvSpPr>
          <p:nvPr>
            <p:ph type="sldNum" sz="quarter" idx="12"/>
          </p:nvPr>
        </p:nvSpPr>
        <p:spPr/>
        <p:txBody>
          <a:bodyPr/>
          <a:lstStyle/>
          <a:p>
            <a:fld id="{665D0489-D7D0-4FAC-B747-0E1FBB0E18D3}" type="slidenum">
              <a:rPr lang="ru-RU" smtClean="0"/>
              <a:t>‹#›</a:t>
            </a:fld>
            <a:endParaRPr lang="ru-RU"/>
          </a:p>
        </p:txBody>
      </p:sp>
    </p:spTree>
    <p:extLst>
      <p:ext uri="{BB962C8B-B14F-4D97-AF65-F5344CB8AC3E}">
        <p14:creationId xmlns:p14="http://schemas.microsoft.com/office/powerpoint/2010/main" val="1640485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2BA88731-D83A-3706-9165-D46C32DBBACB}"/>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CDAB5909-B9D6-E6B7-3E0C-A4BBCA3D6D73}"/>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5A93099-0C74-9AA7-D4B6-F9DECD80C6E3}"/>
              </a:ext>
            </a:extLst>
          </p:cNvPr>
          <p:cNvSpPr>
            <a:spLocks noGrp="1"/>
          </p:cNvSpPr>
          <p:nvPr>
            <p:ph type="dt" sz="half" idx="10"/>
          </p:nvPr>
        </p:nvSpPr>
        <p:spPr/>
        <p:txBody>
          <a:bodyPr/>
          <a:lstStyle/>
          <a:p>
            <a:fld id="{ACA962E3-20B5-42A0-8814-DB41C1770605}" type="datetimeFigureOut">
              <a:rPr lang="ru-RU" smtClean="0"/>
              <a:t>07.09.2023</a:t>
            </a:fld>
            <a:endParaRPr lang="ru-RU"/>
          </a:p>
        </p:txBody>
      </p:sp>
      <p:sp>
        <p:nvSpPr>
          <p:cNvPr id="5" name="Нижний колонтитул 4">
            <a:extLst>
              <a:ext uri="{FF2B5EF4-FFF2-40B4-BE49-F238E27FC236}">
                <a16:creationId xmlns:a16="http://schemas.microsoft.com/office/drawing/2014/main" id="{A8388EB4-7449-DFAB-2DA3-414B9E73495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AA8E61A-A5F2-FBDA-396F-9ABA91694E25}"/>
              </a:ext>
            </a:extLst>
          </p:cNvPr>
          <p:cNvSpPr>
            <a:spLocks noGrp="1"/>
          </p:cNvSpPr>
          <p:nvPr>
            <p:ph type="sldNum" sz="quarter" idx="12"/>
          </p:nvPr>
        </p:nvSpPr>
        <p:spPr/>
        <p:txBody>
          <a:bodyPr/>
          <a:lstStyle/>
          <a:p>
            <a:fld id="{665D0489-D7D0-4FAC-B747-0E1FBB0E18D3}" type="slidenum">
              <a:rPr lang="ru-RU" smtClean="0"/>
              <a:t>‹#›</a:t>
            </a:fld>
            <a:endParaRPr lang="ru-RU"/>
          </a:p>
        </p:txBody>
      </p:sp>
    </p:spTree>
    <p:extLst>
      <p:ext uri="{BB962C8B-B14F-4D97-AF65-F5344CB8AC3E}">
        <p14:creationId xmlns:p14="http://schemas.microsoft.com/office/powerpoint/2010/main" val="2175264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CA962E3-20B5-42A0-8814-DB41C1770605}" type="datetimeFigureOut">
              <a:rPr lang="ru-RU" smtClean="0"/>
              <a:t>07.09.2023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65D0489-D7D0-4FAC-B747-0E1FBB0E18D3}" type="slidenum">
              <a:rPr lang="ru-RU" smtClean="0"/>
              <a:t>‹#›</a:t>
            </a:fld>
            <a:endParaRPr lang="ru-RU"/>
          </a:p>
        </p:txBody>
      </p:sp>
    </p:spTree>
    <p:extLst>
      <p:ext uri="{BB962C8B-B14F-4D97-AF65-F5344CB8AC3E}">
        <p14:creationId xmlns:p14="http://schemas.microsoft.com/office/powerpoint/2010/main" val="3555252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E83C92-87EA-7BC4-B1FB-14ED6BB60CA5}"/>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4BCE92A5-5D22-76B4-4BB8-E791B46665E9}"/>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3199A3C-CBA3-E029-0715-56BA2A14972B}"/>
              </a:ext>
            </a:extLst>
          </p:cNvPr>
          <p:cNvSpPr>
            <a:spLocks noGrp="1"/>
          </p:cNvSpPr>
          <p:nvPr>
            <p:ph type="dt" sz="half" idx="10"/>
          </p:nvPr>
        </p:nvSpPr>
        <p:spPr/>
        <p:txBody>
          <a:bodyPr/>
          <a:lstStyle/>
          <a:p>
            <a:fld id="{ACA962E3-20B5-42A0-8814-DB41C1770605}" type="datetimeFigureOut">
              <a:rPr lang="ru-RU" smtClean="0"/>
              <a:t>07.09.2023</a:t>
            </a:fld>
            <a:endParaRPr lang="ru-RU"/>
          </a:p>
        </p:txBody>
      </p:sp>
      <p:sp>
        <p:nvSpPr>
          <p:cNvPr id="5" name="Нижний колонтитул 4">
            <a:extLst>
              <a:ext uri="{FF2B5EF4-FFF2-40B4-BE49-F238E27FC236}">
                <a16:creationId xmlns:a16="http://schemas.microsoft.com/office/drawing/2014/main" id="{F7C3C954-0617-12B0-3FD2-9302AAB72620}"/>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9821929-8E26-E3C4-ECA7-927023E7646E}"/>
              </a:ext>
            </a:extLst>
          </p:cNvPr>
          <p:cNvSpPr>
            <a:spLocks noGrp="1"/>
          </p:cNvSpPr>
          <p:nvPr>
            <p:ph type="sldNum" sz="quarter" idx="12"/>
          </p:nvPr>
        </p:nvSpPr>
        <p:spPr/>
        <p:txBody>
          <a:bodyPr/>
          <a:lstStyle/>
          <a:p>
            <a:fld id="{665D0489-D7D0-4FAC-B747-0E1FBB0E18D3}" type="slidenum">
              <a:rPr lang="ru-RU" smtClean="0"/>
              <a:t>‹#›</a:t>
            </a:fld>
            <a:endParaRPr lang="ru-RU"/>
          </a:p>
        </p:txBody>
      </p:sp>
    </p:spTree>
    <p:extLst>
      <p:ext uri="{BB962C8B-B14F-4D97-AF65-F5344CB8AC3E}">
        <p14:creationId xmlns:p14="http://schemas.microsoft.com/office/powerpoint/2010/main" val="520328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24F6528-3FF2-885D-C00B-796AE2CBB8E4}"/>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C0C55889-7536-C45F-86AF-2B83CB615D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640152BF-F3F6-0CB4-82FF-9DC8C4AC4824}"/>
              </a:ext>
            </a:extLst>
          </p:cNvPr>
          <p:cNvSpPr>
            <a:spLocks noGrp="1"/>
          </p:cNvSpPr>
          <p:nvPr>
            <p:ph type="dt" sz="half" idx="10"/>
          </p:nvPr>
        </p:nvSpPr>
        <p:spPr/>
        <p:txBody>
          <a:bodyPr/>
          <a:lstStyle/>
          <a:p>
            <a:fld id="{ACA962E3-20B5-42A0-8814-DB41C1770605}" type="datetimeFigureOut">
              <a:rPr lang="ru-RU" smtClean="0"/>
              <a:t>07.09.2023</a:t>
            </a:fld>
            <a:endParaRPr lang="ru-RU"/>
          </a:p>
        </p:txBody>
      </p:sp>
      <p:sp>
        <p:nvSpPr>
          <p:cNvPr id="5" name="Нижний колонтитул 4">
            <a:extLst>
              <a:ext uri="{FF2B5EF4-FFF2-40B4-BE49-F238E27FC236}">
                <a16:creationId xmlns:a16="http://schemas.microsoft.com/office/drawing/2014/main" id="{3708954D-8FCA-A0BC-D094-A313BABA6F2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F1EE8C8-8D24-63F3-5698-77B711ADE474}"/>
              </a:ext>
            </a:extLst>
          </p:cNvPr>
          <p:cNvSpPr>
            <a:spLocks noGrp="1"/>
          </p:cNvSpPr>
          <p:nvPr>
            <p:ph type="sldNum" sz="quarter" idx="12"/>
          </p:nvPr>
        </p:nvSpPr>
        <p:spPr/>
        <p:txBody>
          <a:bodyPr/>
          <a:lstStyle/>
          <a:p>
            <a:fld id="{665D0489-D7D0-4FAC-B747-0E1FBB0E18D3}" type="slidenum">
              <a:rPr lang="ru-RU" smtClean="0"/>
              <a:t>‹#›</a:t>
            </a:fld>
            <a:endParaRPr lang="ru-RU"/>
          </a:p>
        </p:txBody>
      </p:sp>
    </p:spTree>
    <p:extLst>
      <p:ext uri="{BB962C8B-B14F-4D97-AF65-F5344CB8AC3E}">
        <p14:creationId xmlns:p14="http://schemas.microsoft.com/office/powerpoint/2010/main" val="3069318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91DC243-47FF-463C-09C7-D2F25CFF153A}"/>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1ACE4481-3415-CF0F-60B7-A8E7D59ECB3F}"/>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F8AF9B74-8914-61D1-F967-6FEBD2090A2A}"/>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9813B2E7-3F21-ACB2-2B01-DB740EDF5E85}"/>
              </a:ext>
            </a:extLst>
          </p:cNvPr>
          <p:cNvSpPr>
            <a:spLocks noGrp="1"/>
          </p:cNvSpPr>
          <p:nvPr>
            <p:ph type="dt" sz="half" idx="10"/>
          </p:nvPr>
        </p:nvSpPr>
        <p:spPr/>
        <p:txBody>
          <a:bodyPr/>
          <a:lstStyle/>
          <a:p>
            <a:fld id="{ACA962E3-20B5-42A0-8814-DB41C1770605}" type="datetimeFigureOut">
              <a:rPr lang="ru-RU" smtClean="0"/>
              <a:t>07.09.2023</a:t>
            </a:fld>
            <a:endParaRPr lang="ru-RU"/>
          </a:p>
        </p:txBody>
      </p:sp>
      <p:sp>
        <p:nvSpPr>
          <p:cNvPr id="6" name="Нижний колонтитул 5">
            <a:extLst>
              <a:ext uri="{FF2B5EF4-FFF2-40B4-BE49-F238E27FC236}">
                <a16:creationId xmlns:a16="http://schemas.microsoft.com/office/drawing/2014/main" id="{E84985B9-9D84-9E3D-DBD2-DE4BF20DEF6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501C2827-3978-6C9E-854C-591D1D3EDE40}"/>
              </a:ext>
            </a:extLst>
          </p:cNvPr>
          <p:cNvSpPr>
            <a:spLocks noGrp="1"/>
          </p:cNvSpPr>
          <p:nvPr>
            <p:ph type="sldNum" sz="quarter" idx="12"/>
          </p:nvPr>
        </p:nvSpPr>
        <p:spPr/>
        <p:txBody>
          <a:bodyPr/>
          <a:lstStyle/>
          <a:p>
            <a:fld id="{665D0489-D7D0-4FAC-B747-0E1FBB0E18D3}" type="slidenum">
              <a:rPr lang="ru-RU" smtClean="0"/>
              <a:t>‹#›</a:t>
            </a:fld>
            <a:endParaRPr lang="ru-RU"/>
          </a:p>
        </p:txBody>
      </p:sp>
    </p:spTree>
    <p:extLst>
      <p:ext uri="{BB962C8B-B14F-4D97-AF65-F5344CB8AC3E}">
        <p14:creationId xmlns:p14="http://schemas.microsoft.com/office/powerpoint/2010/main" val="606487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469322D-D8F3-56D0-CEE1-DC6448948408}"/>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2686A5E4-AC6A-937A-324F-B76131CDE4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7C655698-AFF0-CEEF-80B9-EB5A67FC64FF}"/>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5EEF8515-9616-670C-4ADB-38513969AB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5B63DAA3-8638-7193-4A07-A2C6037DE369}"/>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30EE8440-A490-08D4-EADA-AB10805F9896}"/>
              </a:ext>
            </a:extLst>
          </p:cNvPr>
          <p:cNvSpPr>
            <a:spLocks noGrp="1"/>
          </p:cNvSpPr>
          <p:nvPr>
            <p:ph type="dt" sz="half" idx="10"/>
          </p:nvPr>
        </p:nvSpPr>
        <p:spPr/>
        <p:txBody>
          <a:bodyPr/>
          <a:lstStyle/>
          <a:p>
            <a:fld id="{ACA962E3-20B5-42A0-8814-DB41C1770605}" type="datetimeFigureOut">
              <a:rPr lang="ru-RU" smtClean="0"/>
              <a:t>07.09.2023</a:t>
            </a:fld>
            <a:endParaRPr lang="ru-RU"/>
          </a:p>
        </p:txBody>
      </p:sp>
      <p:sp>
        <p:nvSpPr>
          <p:cNvPr id="8" name="Нижний колонтитул 7">
            <a:extLst>
              <a:ext uri="{FF2B5EF4-FFF2-40B4-BE49-F238E27FC236}">
                <a16:creationId xmlns:a16="http://schemas.microsoft.com/office/drawing/2014/main" id="{DB5CCBDC-924D-3C0D-72DE-E48F11A15505}"/>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174EE914-81CA-3E48-0AF1-4FE863C515C4}"/>
              </a:ext>
            </a:extLst>
          </p:cNvPr>
          <p:cNvSpPr>
            <a:spLocks noGrp="1"/>
          </p:cNvSpPr>
          <p:nvPr>
            <p:ph type="sldNum" sz="quarter" idx="12"/>
          </p:nvPr>
        </p:nvSpPr>
        <p:spPr/>
        <p:txBody>
          <a:bodyPr/>
          <a:lstStyle/>
          <a:p>
            <a:fld id="{665D0489-D7D0-4FAC-B747-0E1FBB0E18D3}" type="slidenum">
              <a:rPr lang="ru-RU" smtClean="0"/>
              <a:t>‹#›</a:t>
            </a:fld>
            <a:endParaRPr lang="ru-RU"/>
          </a:p>
        </p:txBody>
      </p:sp>
    </p:spTree>
    <p:extLst>
      <p:ext uri="{BB962C8B-B14F-4D97-AF65-F5344CB8AC3E}">
        <p14:creationId xmlns:p14="http://schemas.microsoft.com/office/powerpoint/2010/main" val="3358518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3BFA61-B20A-171B-453A-09FAB46DD127}"/>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DC974A26-218C-30CF-D9A7-9DB5E21ECB6F}"/>
              </a:ext>
            </a:extLst>
          </p:cNvPr>
          <p:cNvSpPr>
            <a:spLocks noGrp="1"/>
          </p:cNvSpPr>
          <p:nvPr>
            <p:ph type="dt" sz="half" idx="10"/>
          </p:nvPr>
        </p:nvSpPr>
        <p:spPr/>
        <p:txBody>
          <a:bodyPr/>
          <a:lstStyle/>
          <a:p>
            <a:fld id="{ACA962E3-20B5-42A0-8814-DB41C1770605}" type="datetimeFigureOut">
              <a:rPr lang="ru-RU" smtClean="0"/>
              <a:t>07.09.2023</a:t>
            </a:fld>
            <a:endParaRPr lang="ru-RU"/>
          </a:p>
        </p:txBody>
      </p:sp>
      <p:sp>
        <p:nvSpPr>
          <p:cNvPr id="4" name="Нижний колонтитул 3">
            <a:extLst>
              <a:ext uri="{FF2B5EF4-FFF2-40B4-BE49-F238E27FC236}">
                <a16:creationId xmlns:a16="http://schemas.microsoft.com/office/drawing/2014/main" id="{B6D69B10-7A6E-EAFF-F3FF-C19BFCE8EAD3}"/>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7390E25E-4B4D-5634-8793-8FE921D2D36A}"/>
              </a:ext>
            </a:extLst>
          </p:cNvPr>
          <p:cNvSpPr>
            <a:spLocks noGrp="1"/>
          </p:cNvSpPr>
          <p:nvPr>
            <p:ph type="sldNum" sz="quarter" idx="12"/>
          </p:nvPr>
        </p:nvSpPr>
        <p:spPr/>
        <p:txBody>
          <a:bodyPr/>
          <a:lstStyle/>
          <a:p>
            <a:fld id="{665D0489-D7D0-4FAC-B747-0E1FBB0E18D3}" type="slidenum">
              <a:rPr lang="ru-RU" smtClean="0"/>
              <a:t>‹#›</a:t>
            </a:fld>
            <a:endParaRPr lang="ru-RU"/>
          </a:p>
        </p:txBody>
      </p:sp>
    </p:spTree>
    <p:extLst>
      <p:ext uri="{BB962C8B-B14F-4D97-AF65-F5344CB8AC3E}">
        <p14:creationId xmlns:p14="http://schemas.microsoft.com/office/powerpoint/2010/main" val="1420336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FBB637A6-E5FB-6FB0-8A78-6DD49643EA28}"/>
              </a:ext>
            </a:extLst>
          </p:cNvPr>
          <p:cNvSpPr>
            <a:spLocks noGrp="1"/>
          </p:cNvSpPr>
          <p:nvPr>
            <p:ph type="dt" sz="half" idx="10"/>
          </p:nvPr>
        </p:nvSpPr>
        <p:spPr/>
        <p:txBody>
          <a:bodyPr/>
          <a:lstStyle/>
          <a:p>
            <a:fld id="{ACA962E3-20B5-42A0-8814-DB41C1770605}" type="datetimeFigureOut">
              <a:rPr lang="ru-RU" smtClean="0"/>
              <a:t>07.09.2023</a:t>
            </a:fld>
            <a:endParaRPr lang="ru-RU"/>
          </a:p>
        </p:txBody>
      </p:sp>
      <p:sp>
        <p:nvSpPr>
          <p:cNvPr id="3" name="Нижний колонтитул 2">
            <a:extLst>
              <a:ext uri="{FF2B5EF4-FFF2-40B4-BE49-F238E27FC236}">
                <a16:creationId xmlns:a16="http://schemas.microsoft.com/office/drawing/2014/main" id="{8B45A68F-E9A3-DDFA-559E-50794BDF65C7}"/>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8E0F6757-99D1-1B5B-5AE4-E4E5F8FDDE6C}"/>
              </a:ext>
            </a:extLst>
          </p:cNvPr>
          <p:cNvSpPr>
            <a:spLocks noGrp="1"/>
          </p:cNvSpPr>
          <p:nvPr>
            <p:ph type="sldNum" sz="quarter" idx="12"/>
          </p:nvPr>
        </p:nvSpPr>
        <p:spPr/>
        <p:txBody>
          <a:bodyPr/>
          <a:lstStyle/>
          <a:p>
            <a:fld id="{665D0489-D7D0-4FAC-B747-0E1FBB0E18D3}" type="slidenum">
              <a:rPr lang="ru-RU" smtClean="0"/>
              <a:t>‹#›</a:t>
            </a:fld>
            <a:endParaRPr lang="ru-RU"/>
          </a:p>
        </p:txBody>
      </p:sp>
    </p:spTree>
    <p:extLst>
      <p:ext uri="{BB962C8B-B14F-4D97-AF65-F5344CB8AC3E}">
        <p14:creationId xmlns:p14="http://schemas.microsoft.com/office/powerpoint/2010/main" val="3755726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4C1F0F0-2B9E-6C7A-13D0-86F21EC8792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54EBF69A-426F-BCD2-19B2-5AA8E478EA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422912D1-48D0-1481-2580-154EACF557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1A3ECA2B-C1DB-CD04-A83B-1B0030DFF92D}"/>
              </a:ext>
            </a:extLst>
          </p:cNvPr>
          <p:cNvSpPr>
            <a:spLocks noGrp="1"/>
          </p:cNvSpPr>
          <p:nvPr>
            <p:ph type="dt" sz="half" idx="10"/>
          </p:nvPr>
        </p:nvSpPr>
        <p:spPr/>
        <p:txBody>
          <a:bodyPr/>
          <a:lstStyle/>
          <a:p>
            <a:fld id="{ACA962E3-20B5-42A0-8814-DB41C1770605}" type="datetimeFigureOut">
              <a:rPr lang="ru-RU" smtClean="0"/>
              <a:t>07.09.2023</a:t>
            </a:fld>
            <a:endParaRPr lang="ru-RU"/>
          </a:p>
        </p:txBody>
      </p:sp>
      <p:sp>
        <p:nvSpPr>
          <p:cNvPr id="6" name="Нижний колонтитул 5">
            <a:extLst>
              <a:ext uri="{FF2B5EF4-FFF2-40B4-BE49-F238E27FC236}">
                <a16:creationId xmlns:a16="http://schemas.microsoft.com/office/drawing/2014/main" id="{0B904C46-6D84-D353-60A6-BB8CCB17A09B}"/>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92A23825-9EAD-1257-6184-40EA4B6D87F6}"/>
              </a:ext>
            </a:extLst>
          </p:cNvPr>
          <p:cNvSpPr>
            <a:spLocks noGrp="1"/>
          </p:cNvSpPr>
          <p:nvPr>
            <p:ph type="sldNum" sz="quarter" idx="12"/>
          </p:nvPr>
        </p:nvSpPr>
        <p:spPr/>
        <p:txBody>
          <a:bodyPr/>
          <a:lstStyle/>
          <a:p>
            <a:fld id="{665D0489-D7D0-4FAC-B747-0E1FBB0E18D3}" type="slidenum">
              <a:rPr lang="ru-RU" smtClean="0"/>
              <a:t>‹#›</a:t>
            </a:fld>
            <a:endParaRPr lang="ru-RU"/>
          </a:p>
        </p:txBody>
      </p:sp>
    </p:spTree>
    <p:extLst>
      <p:ext uri="{BB962C8B-B14F-4D97-AF65-F5344CB8AC3E}">
        <p14:creationId xmlns:p14="http://schemas.microsoft.com/office/powerpoint/2010/main" val="3880097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E9B8A4-42B0-958D-07FA-FBA3F34AB1B3}"/>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B5C26F65-3A76-C2D8-E714-45AC95585D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64525FE0-95B0-292F-FEBD-BB2E15908E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3A1770D-8F14-DC39-4CC2-D14DBAD3ABBA}"/>
              </a:ext>
            </a:extLst>
          </p:cNvPr>
          <p:cNvSpPr>
            <a:spLocks noGrp="1"/>
          </p:cNvSpPr>
          <p:nvPr>
            <p:ph type="dt" sz="half" idx="10"/>
          </p:nvPr>
        </p:nvSpPr>
        <p:spPr/>
        <p:txBody>
          <a:bodyPr/>
          <a:lstStyle/>
          <a:p>
            <a:fld id="{ACA962E3-20B5-42A0-8814-DB41C1770605}" type="datetimeFigureOut">
              <a:rPr lang="ru-RU" smtClean="0"/>
              <a:t>07.09.2023</a:t>
            </a:fld>
            <a:endParaRPr lang="ru-RU"/>
          </a:p>
        </p:txBody>
      </p:sp>
      <p:sp>
        <p:nvSpPr>
          <p:cNvPr id="6" name="Нижний колонтитул 5">
            <a:extLst>
              <a:ext uri="{FF2B5EF4-FFF2-40B4-BE49-F238E27FC236}">
                <a16:creationId xmlns:a16="http://schemas.microsoft.com/office/drawing/2014/main" id="{4B779F6C-16C1-5D12-8C12-19DB3286D5A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475CF28F-15C5-2FBF-9463-14DF8E6019A7}"/>
              </a:ext>
            </a:extLst>
          </p:cNvPr>
          <p:cNvSpPr>
            <a:spLocks noGrp="1"/>
          </p:cNvSpPr>
          <p:nvPr>
            <p:ph type="sldNum" sz="quarter" idx="12"/>
          </p:nvPr>
        </p:nvSpPr>
        <p:spPr/>
        <p:txBody>
          <a:bodyPr/>
          <a:lstStyle/>
          <a:p>
            <a:fld id="{665D0489-D7D0-4FAC-B747-0E1FBB0E18D3}" type="slidenum">
              <a:rPr lang="ru-RU" smtClean="0"/>
              <a:t>‹#›</a:t>
            </a:fld>
            <a:endParaRPr lang="ru-RU"/>
          </a:p>
        </p:txBody>
      </p:sp>
    </p:spTree>
    <p:extLst>
      <p:ext uri="{BB962C8B-B14F-4D97-AF65-F5344CB8AC3E}">
        <p14:creationId xmlns:p14="http://schemas.microsoft.com/office/powerpoint/2010/main" val="3854830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BA9EBB-83FC-E6F0-4262-F462E525F1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F18541A7-44C4-F4C5-A747-0520826632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472C95F-09D0-0F47-CCB6-75309BD4F4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A962E3-20B5-42A0-8814-DB41C1770605}" type="datetimeFigureOut">
              <a:rPr lang="ru-RU" smtClean="0"/>
              <a:t>07.09.2023</a:t>
            </a:fld>
            <a:endParaRPr lang="ru-RU"/>
          </a:p>
        </p:txBody>
      </p:sp>
      <p:sp>
        <p:nvSpPr>
          <p:cNvPr id="5" name="Нижний колонтитул 4">
            <a:extLst>
              <a:ext uri="{FF2B5EF4-FFF2-40B4-BE49-F238E27FC236}">
                <a16:creationId xmlns:a16="http://schemas.microsoft.com/office/drawing/2014/main" id="{6A4CC2B3-C748-A74F-8582-E974F9D3BD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23CDCBC1-62C2-2AC7-9D09-B82AA8DE77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5D0489-D7D0-4FAC-B747-0E1FBB0E18D3}" type="slidenum">
              <a:rPr lang="ru-RU" smtClean="0"/>
              <a:t>‹#›</a:t>
            </a:fld>
            <a:endParaRPr lang="ru-RU"/>
          </a:p>
        </p:txBody>
      </p:sp>
    </p:spTree>
    <p:extLst>
      <p:ext uri="{BB962C8B-B14F-4D97-AF65-F5344CB8AC3E}">
        <p14:creationId xmlns:p14="http://schemas.microsoft.com/office/powerpoint/2010/main" val="134980357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90AC906-866C-0693-37FF-22AF5CB8D728}"/>
              </a:ext>
            </a:extLst>
          </p:cNvPr>
          <p:cNvSpPr>
            <a:spLocks noGrp="1"/>
          </p:cNvSpPr>
          <p:nvPr>
            <p:ph type="title"/>
          </p:nvPr>
        </p:nvSpPr>
        <p:spPr>
          <a:xfrm>
            <a:off x="0" y="1"/>
            <a:ext cx="12191999" cy="1228435"/>
          </a:xfrm>
        </p:spPr>
        <p:txBody>
          <a:bodyPr>
            <a:normAutofit fontScale="90000"/>
          </a:bodyPr>
          <a:lstStyle/>
          <a:p>
            <a:pPr indent="450215" algn="ctr">
              <a:lnSpc>
                <a:spcPct val="107000"/>
              </a:lnSpc>
              <a:spcAft>
                <a:spcPts val="800"/>
              </a:spcAft>
            </a:pPr>
            <a:r>
              <a:rPr lang="uk-UA" sz="3600" b="1" dirty="0">
                <a:effectLst/>
                <a:highlight>
                  <a:srgbClr val="00FF00"/>
                </a:highlight>
                <a:latin typeface="Times New Roman" panose="02020603050405020304" pitchFamily="18" charset="0"/>
                <a:ea typeface="Calibri" panose="020F0502020204030204" pitchFamily="34" charset="0"/>
                <a:cs typeface="Times New Roman" panose="02020603050405020304" pitchFamily="18" charset="0"/>
              </a:rPr>
              <a:t>Лекція 2.</a:t>
            </a:r>
            <a:r>
              <a:rPr lang="uk-UA" sz="28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 </a:t>
            </a:r>
            <a:r>
              <a:rPr lang="uk-UA" sz="3600" b="1" dirty="0">
                <a:effectLst/>
                <a:highlight>
                  <a:srgbClr val="00FF00"/>
                </a:highlight>
                <a:latin typeface="Times New Roman" panose="02020603050405020304" pitchFamily="18" charset="0"/>
                <a:ea typeface="Calibri" panose="020F0502020204030204" pitchFamily="34" charset="0"/>
                <a:cs typeface="Times New Roman" panose="02020603050405020304" pitchFamily="18" charset="0"/>
              </a:rPr>
              <a:t>Мусульманська спільнота </a:t>
            </a:r>
            <a:br>
              <a:rPr lang="en-US" sz="3600" b="1" dirty="0">
                <a:effectLst/>
                <a:highlight>
                  <a:srgbClr val="00FF00"/>
                </a:highlight>
                <a:latin typeface="Times New Roman" panose="02020603050405020304" pitchFamily="18" charset="0"/>
                <a:ea typeface="Calibri" panose="020F0502020204030204" pitchFamily="34" charset="0"/>
                <a:cs typeface="Times New Roman" panose="02020603050405020304" pitchFamily="18" charset="0"/>
              </a:rPr>
            </a:br>
            <a:r>
              <a:rPr lang="uk-UA" sz="3600" b="1" dirty="0">
                <a:effectLst/>
                <a:highlight>
                  <a:srgbClr val="00FF00"/>
                </a:highlight>
                <a:latin typeface="Times New Roman" panose="02020603050405020304" pitchFamily="18" charset="0"/>
                <a:ea typeface="Calibri" panose="020F0502020204030204" pitchFamily="34" charset="0"/>
                <a:cs typeface="Times New Roman" panose="02020603050405020304" pitchFamily="18" charset="0"/>
              </a:rPr>
              <a:t>в Україні в радянській період</a:t>
            </a:r>
            <a:endParaRPr lang="ru-RU" dirty="0">
              <a:highlight>
                <a:srgbClr val="00FF00"/>
              </a:highlight>
            </a:endParaRPr>
          </a:p>
        </p:txBody>
      </p:sp>
      <p:sp>
        <p:nvSpPr>
          <p:cNvPr id="3" name="Объект 2">
            <a:extLst>
              <a:ext uri="{FF2B5EF4-FFF2-40B4-BE49-F238E27FC236}">
                <a16:creationId xmlns:a16="http://schemas.microsoft.com/office/drawing/2014/main" id="{661F51CB-4DB3-FCB8-6F6F-5488074EF96A}"/>
              </a:ext>
            </a:extLst>
          </p:cNvPr>
          <p:cNvSpPr>
            <a:spLocks noGrp="1"/>
          </p:cNvSpPr>
          <p:nvPr>
            <p:ph sz="quarter" idx="13"/>
          </p:nvPr>
        </p:nvSpPr>
        <p:spPr>
          <a:xfrm>
            <a:off x="0" y="1228436"/>
            <a:ext cx="12192000" cy="5629564"/>
          </a:xfrm>
        </p:spPr>
        <p:txBody>
          <a:bodyPr>
            <a:normAutofit fontScale="77500" lnSpcReduction="20000"/>
          </a:bodyPr>
          <a:lstStyle/>
          <a:p>
            <a:pPr algn="ctr"/>
            <a:r>
              <a:rPr lang="uk-UA" sz="3100" b="1" dirty="0">
                <a:solidFill>
                  <a:srgbClr val="FF0000"/>
                </a:solidFill>
                <a:highlight>
                  <a:srgbClr val="FFFF00"/>
                </a:highlight>
                <a:latin typeface="Times New Roman" panose="02020603050405020304" pitchFamily="18" charset="0"/>
                <a:cs typeface="Times New Roman" panose="02020603050405020304" pitchFamily="18" charset="0"/>
              </a:rPr>
              <a:t>Питання для обговорення:</a:t>
            </a:r>
          </a:p>
          <a:p>
            <a:pPr algn="just"/>
            <a:r>
              <a:rPr lang="uk-UA" sz="3100" b="1" dirty="0">
                <a:highlight>
                  <a:srgbClr val="FFFF00"/>
                </a:highlight>
                <a:latin typeface="Times New Roman" panose="02020603050405020304" pitchFamily="18" charset="0"/>
                <a:cs typeface="Times New Roman" panose="02020603050405020304" pitchFamily="18" charset="0"/>
              </a:rPr>
              <a:t>1.	«Релігійний НЕП» середини 1920-х рр. Радянська кампанія хаджу 1927 р. «</a:t>
            </a:r>
            <a:r>
              <a:rPr lang="uk-UA" sz="3100" b="1" dirty="0" err="1">
                <a:highlight>
                  <a:srgbClr val="FFFF00"/>
                </a:highlight>
                <a:latin typeface="Times New Roman" panose="02020603050405020304" pitchFamily="18" charset="0"/>
                <a:cs typeface="Times New Roman" panose="02020603050405020304" pitchFamily="18" charset="0"/>
              </a:rPr>
              <a:t>Хаджи</a:t>
            </a:r>
            <a:r>
              <a:rPr lang="uk-UA" sz="3100" b="1" dirty="0">
                <a:highlight>
                  <a:srgbClr val="FFFF00"/>
                </a:highlight>
                <a:latin typeface="Times New Roman" panose="02020603050405020304" pitchFamily="18" charset="0"/>
                <a:cs typeface="Times New Roman" panose="02020603050405020304" pitchFamily="18" charset="0"/>
              </a:rPr>
              <a:t>-хане» в Одесі. </a:t>
            </a:r>
          </a:p>
          <a:p>
            <a:pPr algn="just"/>
            <a:r>
              <a:rPr lang="uk-UA" sz="3100" b="1" dirty="0">
                <a:highlight>
                  <a:srgbClr val="FFFF00"/>
                </a:highlight>
                <a:latin typeface="Times New Roman" panose="02020603050405020304" pitchFamily="18" charset="0"/>
                <a:cs typeface="Times New Roman" panose="02020603050405020304" pitchFamily="18" charset="0"/>
              </a:rPr>
              <a:t>2.	Тенденція збільшення татарського населення України протягом 1926 – 1989 рр.: вихідці з Нижегородської, Казанської, Пензенської, Самарської та Саратовської губерній.</a:t>
            </a:r>
          </a:p>
          <a:p>
            <a:pPr algn="just"/>
            <a:r>
              <a:rPr lang="uk-UA" sz="3100" b="1" dirty="0">
                <a:highlight>
                  <a:srgbClr val="FFFF00"/>
                </a:highlight>
                <a:latin typeface="Times New Roman" panose="02020603050405020304" pitchFamily="18" charset="0"/>
                <a:cs typeface="Times New Roman" panose="02020603050405020304" pitchFamily="18" charset="0"/>
              </a:rPr>
              <a:t>3.	Закінчення «релігійної відлиги» у 1929 р. Закриття церков і молитовних будинків в районах округів з 1930 р. Закриття мечетей в Києві, Дніпрі, Миколаєві. </a:t>
            </a:r>
          </a:p>
          <a:p>
            <a:pPr algn="just"/>
            <a:r>
              <a:rPr lang="uk-UA" sz="3100" b="1" dirty="0">
                <a:highlight>
                  <a:srgbClr val="FFFF00"/>
                </a:highlight>
                <a:latin typeface="Times New Roman" panose="02020603050405020304" pitchFamily="18" charset="0"/>
                <a:cs typeface="Times New Roman" panose="02020603050405020304" pitchFamily="18" charset="0"/>
              </a:rPr>
              <a:t>4.	Лояльне ставлення німецької влади до мусульман за часів Другої Світової війни. </a:t>
            </a:r>
          </a:p>
          <a:p>
            <a:pPr algn="just"/>
            <a:r>
              <a:rPr lang="uk-UA" sz="3100" b="1" dirty="0">
                <a:highlight>
                  <a:srgbClr val="FFFF00"/>
                </a:highlight>
                <a:latin typeface="Times New Roman" panose="02020603050405020304" pitchFamily="18" charset="0"/>
                <a:cs typeface="Times New Roman" panose="02020603050405020304" pitchFamily="18" charset="0"/>
              </a:rPr>
              <a:t>5.	Ставлення радянської влади до мусульман як до </a:t>
            </a:r>
            <a:r>
              <a:rPr lang="uk-UA" sz="3100" b="1" dirty="0" err="1">
                <a:highlight>
                  <a:srgbClr val="FFFF00"/>
                </a:highlight>
                <a:latin typeface="Times New Roman" panose="02020603050405020304" pitchFamily="18" charset="0"/>
                <a:cs typeface="Times New Roman" panose="02020603050405020304" pitchFamily="18" charset="0"/>
              </a:rPr>
              <a:t>колаборантів</a:t>
            </a:r>
            <a:r>
              <a:rPr lang="uk-UA" sz="3100" b="1" dirty="0">
                <a:highlight>
                  <a:srgbClr val="FFFF00"/>
                </a:highlight>
                <a:latin typeface="Times New Roman" panose="02020603050405020304" pitchFamily="18" charset="0"/>
                <a:cs typeface="Times New Roman" panose="02020603050405020304" pitchFamily="18" charset="0"/>
              </a:rPr>
              <a:t> у 1950 – 1960-х рр.</a:t>
            </a:r>
          </a:p>
          <a:p>
            <a:pPr algn="just"/>
            <a:r>
              <a:rPr lang="uk-UA" sz="3100" b="1" dirty="0">
                <a:highlight>
                  <a:srgbClr val="FFFF00"/>
                </a:highlight>
                <a:latin typeface="Times New Roman" panose="02020603050405020304" pitchFamily="18" charset="0"/>
                <a:cs typeface="Times New Roman" panose="02020603050405020304" pitchFamily="18" charset="0"/>
              </a:rPr>
              <a:t>6.	Спроба кримських татар оселитися в Херсонській області на початку 1970-х рр. Державна політика 1970-х рр. на самоліквідацію ісламу і мусульманських традицій. </a:t>
            </a:r>
          </a:p>
          <a:p>
            <a:pPr algn="just"/>
            <a:r>
              <a:rPr lang="uk-UA" sz="3100" b="1" dirty="0">
                <a:highlight>
                  <a:srgbClr val="FFFF00"/>
                </a:highlight>
                <a:latin typeface="Times New Roman" panose="02020603050405020304" pitchFamily="18" charset="0"/>
                <a:cs typeface="Times New Roman" panose="02020603050405020304" pitchFamily="18" charset="0"/>
              </a:rPr>
              <a:t>7.	Збереження традицій у 1950-1980-х рр. в головних громадах волзьких татар Києва, Харкова, Запоріжжя, Дніпра, Одеси, Донбасу. Перша київська мусульманська громада 1989 р.</a:t>
            </a:r>
          </a:p>
          <a:p>
            <a:endParaRPr lang="ru-RU" dirty="0"/>
          </a:p>
        </p:txBody>
      </p:sp>
    </p:spTree>
    <p:extLst>
      <p:ext uri="{BB962C8B-B14F-4D97-AF65-F5344CB8AC3E}">
        <p14:creationId xmlns:p14="http://schemas.microsoft.com/office/powerpoint/2010/main" val="1548774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86692"/>
            <a:ext cx="12191999" cy="5971306"/>
          </a:xfrm>
        </p:spPr>
        <p:txBody>
          <a:bodyPr>
            <a:noAutofit/>
          </a:bodyPr>
          <a:lstStyle/>
          <a:p>
            <a:pPr algn="just"/>
            <a:r>
              <a:rPr lang="uk-UA" sz="3200" b="1" dirty="0">
                <a:solidFill>
                  <a:schemeClr val="tx1"/>
                </a:solidFill>
                <a:latin typeface="Times New Roman" panose="02020603050405020304" pitchFamily="18" charset="0"/>
                <a:cs typeface="Times New Roman" panose="02020603050405020304" pitchFamily="18" charset="0"/>
              </a:rPr>
              <a:t>Це те саме, що дійсно потрібно для укріплення робітничо-селянської влади &lt;...&gt; Ви знаєте, що </a:t>
            </a:r>
            <a:r>
              <a:rPr lang="uk-UA" sz="3200" b="1" dirty="0">
                <a:solidFill>
                  <a:schemeClr val="tx1"/>
                </a:solidFill>
                <a:highlight>
                  <a:srgbClr val="FFFF00"/>
                </a:highlight>
                <a:latin typeface="Times New Roman" panose="02020603050405020304" pitchFamily="18" charset="0"/>
                <a:cs typeface="Times New Roman" panose="02020603050405020304" pitchFamily="18" charset="0"/>
              </a:rPr>
              <a:t>ми допускаємо шаріат для укріплення влади трудящих</a:t>
            </a:r>
            <a:r>
              <a:rPr lang="uk-UA" sz="3200" b="1" dirty="0">
                <a:solidFill>
                  <a:schemeClr val="tx1"/>
                </a:solidFill>
                <a:latin typeface="Times New Roman" panose="02020603050405020304" pitchFamily="18" charset="0"/>
                <a:cs typeface="Times New Roman" panose="02020603050405020304" pitchFamily="18" charset="0"/>
              </a:rPr>
              <a:t>. </a:t>
            </a:r>
            <a:r>
              <a:rPr lang="uk-UA" sz="3200" b="1" dirty="0">
                <a:solidFill>
                  <a:schemeClr val="tx1"/>
                </a:solidFill>
                <a:highlight>
                  <a:srgbClr val="FFFF00"/>
                </a:highlight>
                <a:latin typeface="Times New Roman" panose="02020603050405020304" pitchFamily="18" charset="0"/>
                <a:cs typeface="Times New Roman" panose="02020603050405020304" pitchFamily="18" charset="0"/>
              </a:rPr>
              <a:t>Як ви це зробите – це питання нас ні з якого боку не цікавить</a:t>
            </a:r>
            <a:r>
              <a:rPr lang="uk-UA" sz="3200" b="1" dirty="0">
                <a:solidFill>
                  <a:schemeClr val="tx1"/>
                </a:solidFill>
                <a:latin typeface="Times New Roman" panose="02020603050405020304" pitchFamily="18" charset="0"/>
                <a:cs typeface="Times New Roman" panose="02020603050405020304" pitchFamily="18" charset="0"/>
              </a:rPr>
              <a:t> &lt;...&gt; Коли інгуші в Назрані запитали мене, як ми ставимось до релігії, я їм відповів: «Ці мечеті хто зруйнував? Знайдіть хоча б одну мечеть, яку була б зруйновано представниками робітничо-селянської влади або нашою Червоною армією. Цього ви не скажете» &lt;...&gt; Ми навмисно попросили відкрити з цього питання змагання, щоб сказати не лише про наше розуміння шаріату, а сказати також: коли приїдете на місця, то скажіть, що все буде зроблено відповідно вашим очікуванням і потребам трудящих».</a:t>
            </a:r>
          </a:p>
        </p:txBody>
      </p:sp>
    </p:spTree>
    <p:extLst>
      <p:ext uri="{BB962C8B-B14F-4D97-AF65-F5344CB8AC3E}">
        <p14:creationId xmlns:p14="http://schemas.microsoft.com/office/powerpoint/2010/main" val="1138483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86692"/>
            <a:ext cx="12191999" cy="5971306"/>
          </a:xfrm>
        </p:spPr>
        <p:txBody>
          <a:bodyPr>
            <a:noAutofit/>
          </a:bodyPr>
          <a:lstStyle/>
          <a:p>
            <a:pPr algn="just"/>
            <a:r>
              <a:rPr lang="uk-UA" sz="3500" b="1" dirty="0">
                <a:solidFill>
                  <a:schemeClr val="tx1"/>
                </a:solidFill>
                <a:latin typeface="Times New Roman" panose="02020603050405020304" pitchFamily="18" charset="0"/>
                <a:cs typeface="Times New Roman" panose="02020603050405020304" pitchFamily="18" charset="0"/>
              </a:rPr>
              <a:t>Подібне загравання з боку влади пояснюється </a:t>
            </a:r>
            <a:r>
              <a:rPr lang="uk-UA" sz="3500" b="1" dirty="0">
                <a:solidFill>
                  <a:schemeClr val="tx1"/>
                </a:solidFill>
                <a:highlight>
                  <a:srgbClr val="FF0000"/>
                </a:highlight>
                <a:latin typeface="Times New Roman" panose="02020603050405020304" pitchFamily="18" charset="0"/>
                <a:cs typeface="Times New Roman" panose="02020603050405020304" pitchFamily="18" charset="0"/>
              </a:rPr>
              <a:t>намаганням більшовиків знайти соціальну опору серед мусульман</a:t>
            </a:r>
            <a:r>
              <a:rPr lang="uk-UA" sz="3500" b="1" dirty="0">
                <a:solidFill>
                  <a:schemeClr val="tx1"/>
                </a:solidFill>
                <a:latin typeface="Times New Roman" panose="02020603050405020304" pitchFamily="18" charset="0"/>
                <a:cs typeface="Times New Roman" panose="02020603050405020304" pitchFamily="18" charset="0"/>
              </a:rPr>
              <a:t>. </a:t>
            </a:r>
            <a:r>
              <a:rPr lang="uk-UA" sz="3500" b="1" dirty="0">
                <a:solidFill>
                  <a:schemeClr val="tx1"/>
                </a:solidFill>
                <a:highlight>
                  <a:srgbClr val="FFFF00"/>
                </a:highlight>
                <a:latin typeface="Times New Roman" panose="02020603050405020304" pitchFamily="18" charset="0"/>
                <a:cs typeface="Times New Roman" panose="02020603050405020304" pitchFamily="18" charset="0"/>
              </a:rPr>
              <a:t>При цьому радянська влада свідомо робила ставку на шаріат, в протилежність російській імперській владі, яка в мусульманських регіонах спиралася на адат (традиційне право). </a:t>
            </a:r>
          </a:p>
          <a:p>
            <a:pPr algn="just"/>
            <a:r>
              <a:rPr lang="uk-UA" sz="3500" b="1" dirty="0">
                <a:solidFill>
                  <a:schemeClr val="tx1"/>
                </a:solidFill>
                <a:latin typeface="Times New Roman" panose="02020603050405020304" pitchFamily="18" charset="0"/>
                <a:cs typeface="Times New Roman" panose="02020603050405020304" pitchFamily="18" charset="0"/>
              </a:rPr>
              <a:t>Більше того, в Радянському Союзі в середині 1920-х років відбувалася активізація релігійного життя, зокрема мусульман, яка навіть отримала назву «</a:t>
            </a:r>
            <a:r>
              <a:rPr lang="uk-UA" sz="3500" b="1" dirty="0">
                <a:solidFill>
                  <a:schemeClr val="tx1"/>
                </a:solidFill>
                <a:highlight>
                  <a:srgbClr val="00FFFF"/>
                </a:highlight>
                <a:latin typeface="Times New Roman" panose="02020603050405020304" pitchFamily="18" charset="0"/>
                <a:cs typeface="Times New Roman" panose="02020603050405020304" pitchFamily="18" charset="0"/>
              </a:rPr>
              <a:t>релігійного </a:t>
            </a:r>
            <a:r>
              <a:rPr lang="uk-UA" sz="3500" b="1" dirty="0" err="1">
                <a:solidFill>
                  <a:schemeClr val="tx1"/>
                </a:solidFill>
                <a:highlight>
                  <a:srgbClr val="00FFFF"/>
                </a:highlight>
                <a:latin typeface="Times New Roman" panose="02020603050405020304" pitchFamily="18" charset="0"/>
                <a:cs typeface="Times New Roman" panose="02020603050405020304" pitchFamily="18" charset="0"/>
              </a:rPr>
              <a:t>НЕПу</a:t>
            </a:r>
            <a:r>
              <a:rPr lang="uk-UA" sz="3500" b="1" dirty="0">
                <a:solidFill>
                  <a:schemeClr val="tx1"/>
                </a:solidFill>
                <a:latin typeface="Times New Roman" panose="02020603050405020304" pitchFamily="18" charset="0"/>
                <a:cs typeface="Times New Roman" panose="02020603050405020304" pitchFamily="18" charset="0"/>
              </a:rPr>
              <a:t>». </a:t>
            </a:r>
            <a:r>
              <a:rPr lang="uk-UA" sz="3500" b="1" dirty="0">
                <a:solidFill>
                  <a:schemeClr val="tx1"/>
                </a:solidFill>
                <a:highlight>
                  <a:srgbClr val="FFFF00"/>
                </a:highlight>
                <a:latin typeface="Times New Roman" panose="02020603050405020304" pitchFamily="18" charset="0"/>
                <a:cs typeface="Times New Roman" panose="02020603050405020304" pitchFamily="18" charset="0"/>
              </a:rPr>
              <a:t>Причому багато в чому пом’якшення релігійної політики відбулося завдяки генеральному секретарю ЦК РКП(б) Й. </a:t>
            </a:r>
            <a:r>
              <a:rPr lang="uk-UA" sz="3500" b="1" dirty="0" err="1">
                <a:solidFill>
                  <a:schemeClr val="tx1"/>
                </a:solidFill>
                <a:highlight>
                  <a:srgbClr val="FFFF00"/>
                </a:highlight>
                <a:latin typeface="Times New Roman" panose="02020603050405020304" pitchFamily="18" charset="0"/>
                <a:cs typeface="Times New Roman" panose="02020603050405020304" pitchFamily="18" charset="0"/>
              </a:rPr>
              <a:t>Джугашвілі</a:t>
            </a:r>
            <a:r>
              <a:rPr lang="uk-UA" sz="3500" b="1" dirty="0">
                <a:solidFill>
                  <a:schemeClr val="tx1"/>
                </a:solidFill>
                <a:highlight>
                  <a:srgbClr val="FFFF00"/>
                </a:highlight>
                <a:latin typeface="Times New Roman" panose="02020603050405020304" pitchFamily="18" charset="0"/>
                <a:cs typeface="Times New Roman" panose="02020603050405020304" pitchFamily="18" charset="0"/>
              </a:rPr>
              <a:t>-Сталіну</a:t>
            </a:r>
            <a:r>
              <a:rPr lang="uk-UA" sz="3500" b="1"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485923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1080654"/>
            <a:ext cx="12191999" cy="5777343"/>
          </a:xfrm>
        </p:spPr>
        <p:txBody>
          <a:bodyPr>
            <a:noAutofit/>
          </a:bodyPr>
          <a:lstStyle/>
          <a:p>
            <a:pPr algn="just"/>
            <a:r>
              <a:rPr lang="uk-UA" sz="3100" b="1" dirty="0">
                <a:solidFill>
                  <a:schemeClr val="tx1"/>
                </a:solidFill>
                <a:latin typeface="Times New Roman" panose="02020603050405020304" pitchFamily="18" charset="0"/>
                <a:cs typeface="Times New Roman" panose="02020603050405020304" pitchFamily="18" charset="0"/>
              </a:rPr>
              <a:t>З приходом радянської влади чисельність мусульман дещо зменшилася внаслідок громадянської війни і голоду </a:t>
            </a:r>
            <a:r>
              <a:rPr lang="uk-UA" sz="3100" b="1" dirty="0">
                <a:solidFill>
                  <a:schemeClr val="tx1"/>
                </a:solidFill>
                <a:highlight>
                  <a:srgbClr val="FFFF00"/>
                </a:highlight>
                <a:latin typeface="Times New Roman" panose="02020603050405020304" pitchFamily="18" charset="0"/>
                <a:cs typeface="Times New Roman" panose="02020603050405020304" pitchFamily="18" charset="0"/>
              </a:rPr>
              <a:t>1921–1922 рр</a:t>
            </a:r>
            <a:r>
              <a:rPr lang="uk-UA" sz="3100" b="1" dirty="0">
                <a:solidFill>
                  <a:schemeClr val="tx1"/>
                </a:solidFill>
                <a:latin typeface="Times New Roman" panose="02020603050405020304" pitchFamily="18" charset="0"/>
                <a:cs typeface="Times New Roman" panose="02020603050405020304" pitchFamily="18" charset="0"/>
              </a:rPr>
              <a:t>. </a:t>
            </a:r>
          </a:p>
          <a:p>
            <a:pPr algn="just"/>
            <a:r>
              <a:rPr lang="uk-UA" sz="3100" b="1" dirty="0">
                <a:solidFill>
                  <a:schemeClr val="tx1"/>
                </a:solidFill>
                <a:latin typeface="Times New Roman" panose="02020603050405020304" pitchFamily="18" charset="0"/>
                <a:cs typeface="Times New Roman" panose="02020603050405020304" pitchFamily="18" charset="0"/>
              </a:rPr>
              <a:t>У </a:t>
            </a:r>
            <a:r>
              <a:rPr lang="uk-UA" sz="3100" b="1" dirty="0">
                <a:solidFill>
                  <a:schemeClr val="tx1"/>
                </a:solidFill>
                <a:highlight>
                  <a:srgbClr val="FF0000"/>
                </a:highlight>
                <a:latin typeface="Times New Roman" panose="02020603050405020304" pitchFamily="18" charset="0"/>
                <a:cs typeface="Times New Roman" panose="02020603050405020304" pitchFamily="18" charset="0"/>
              </a:rPr>
              <a:t>1921 р.</a:t>
            </a:r>
            <a:r>
              <a:rPr lang="uk-UA" sz="3100" b="1" dirty="0">
                <a:solidFill>
                  <a:schemeClr val="tx1"/>
                </a:solidFill>
                <a:latin typeface="Times New Roman" panose="02020603050405020304" pitchFamily="18" charset="0"/>
                <a:cs typeface="Times New Roman" panose="02020603050405020304" pitchFamily="18" charset="0"/>
              </a:rPr>
              <a:t> була утворена багатонаціональна </a:t>
            </a:r>
            <a:r>
              <a:rPr lang="uk-UA" sz="3100" b="1" dirty="0">
                <a:solidFill>
                  <a:schemeClr val="tx1"/>
                </a:solidFill>
                <a:highlight>
                  <a:srgbClr val="00FFFF"/>
                </a:highlight>
                <a:latin typeface="Times New Roman" panose="02020603050405020304" pitchFamily="18" charset="0"/>
                <a:cs typeface="Times New Roman" panose="02020603050405020304" pitchFamily="18" charset="0"/>
              </a:rPr>
              <a:t>Кримська Автономна Радянська Соціалістична Республіка (КАРСР) у складі РРФСР</a:t>
            </a:r>
            <a:r>
              <a:rPr lang="uk-UA" sz="3100" b="1" dirty="0">
                <a:solidFill>
                  <a:schemeClr val="tx1"/>
                </a:solidFill>
                <a:latin typeface="Times New Roman" panose="02020603050405020304" pitchFamily="18" charset="0"/>
                <a:cs typeface="Times New Roman" panose="02020603050405020304" pitchFamily="18" charset="0"/>
              </a:rPr>
              <a:t>. У 1920-ті рр. національними та релігійними питаннями на півострові займався НКВС КАРСР, який на початку </a:t>
            </a:r>
            <a:r>
              <a:rPr lang="uk-UA" sz="3100" b="1" dirty="0">
                <a:solidFill>
                  <a:schemeClr val="tx1"/>
                </a:solidFill>
                <a:highlight>
                  <a:srgbClr val="00FFFF"/>
                </a:highlight>
                <a:latin typeface="Times New Roman" panose="02020603050405020304" pitchFamily="18" charset="0"/>
                <a:cs typeface="Times New Roman" panose="02020603050405020304" pitchFamily="18" charset="0"/>
              </a:rPr>
              <a:t>1924 р.</a:t>
            </a:r>
            <a:r>
              <a:rPr lang="uk-UA" sz="3100" b="1" dirty="0">
                <a:solidFill>
                  <a:schemeClr val="tx1"/>
                </a:solidFill>
                <a:latin typeface="Times New Roman" panose="02020603050405020304" pitchFamily="18" charset="0"/>
                <a:cs typeface="Times New Roman" panose="02020603050405020304" pitchFamily="18" charset="0"/>
              </a:rPr>
              <a:t> був реорганізований у Центральне адміністративне управління. </a:t>
            </a:r>
          </a:p>
          <a:p>
            <a:pPr algn="just"/>
            <a:r>
              <a:rPr lang="uk-UA" sz="3100" b="1" dirty="0">
                <a:solidFill>
                  <a:schemeClr val="tx1"/>
                </a:solidFill>
                <a:latin typeface="Times New Roman" panose="02020603050405020304" pitchFamily="18" charset="0"/>
                <a:cs typeface="Times New Roman" panose="02020603050405020304" pitchFamily="18" charset="0"/>
              </a:rPr>
              <a:t>Треба зазначити, що радянська влада, з одного боку, проводила національну політику з метою урахування інтересів національних меншин, з іншого боку, був узятий курс на злиття малих етнічних груп та субетносів у більш великі етнічні утворення. </a:t>
            </a:r>
          </a:p>
        </p:txBody>
      </p:sp>
    </p:spTree>
    <p:extLst>
      <p:ext uri="{BB962C8B-B14F-4D97-AF65-F5344CB8AC3E}">
        <p14:creationId xmlns:p14="http://schemas.microsoft.com/office/powerpoint/2010/main" val="3480987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86692"/>
            <a:ext cx="12191999" cy="5971306"/>
          </a:xfrm>
        </p:spPr>
        <p:txBody>
          <a:bodyPr>
            <a:noAutofit/>
          </a:bodyPr>
          <a:lstStyle/>
          <a:p>
            <a:pPr algn="just"/>
            <a:r>
              <a:rPr lang="uk-UA" sz="3500" b="1" dirty="0">
                <a:solidFill>
                  <a:schemeClr val="tx1"/>
                </a:solidFill>
                <a:latin typeface="Times New Roman" panose="02020603050405020304" pitchFamily="18" charset="0"/>
                <a:cs typeface="Times New Roman" panose="02020603050405020304" pitchFamily="18" charset="0"/>
              </a:rPr>
              <a:t>Внаслідок цього у КАРСР були прийняті дві офіційні мови: </a:t>
            </a:r>
            <a:r>
              <a:rPr lang="uk-UA" sz="3500" b="1" dirty="0">
                <a:solidFill>
                  <a:schemeClr val="tx1"/>
                </a:solidFill>
                <a:highlight>
                  <a:srgbClr val="00FFFF"/>
                </a:highlight>
                <a:latin typeface="Times New Roman" panose="02020603050405020304" pitchFamily="18" charset="0"/>
                <a:cs typeface="Times New Roman" panose="02020603050405020304" pitchFamily="18" charset="0"/>
              </a:rPr>
              <a:t>російська та кримськотатарська</a:t>
            </a:r>
            <a:r>
              <a:rPr lang="uk-UA" sz="3500" b="1" dirty="0">
                <a:solidFill>
                  <a:schemeClr val="tx1"/>
                </a:solidFill>
                <a:latin typeface="Times New Roman" panose="02020603050405020304" pitchFamily="18" charset="0"/>
                <a:cs typeface="Times New Roman" panose="02020603050405020304" pitchFamily="18" charset="0"/>
              </a:rPr>
              <a:t>. На півострові замість колишніх релігійних шкіл почали відкривати світські національні. Це у значній мірі сприяло тому, що напередодні Другої світової війни практично був завершений процес злиття </a:t>
            </a:r>
            <a:r>
              <a:rPr lang="uk-UA" sz="3500" b="1" dirty="0" err="1">
                <a:solidFill>
                  <a:schemeClr val="tx1"/>
                </a:solidFill>
                <a:latin typeface="Times New Roman" panose="02020603050405020304" pitchFamily="18" charset="0"/>
                <a:cs typeface="Times New Roman" panose="02020603050405020304" pitchFamily="18" charset="0"/>
              </a:rPr>
              <a:t>субетнічних</a:t>
            </a:r>
            <a:r>
              <a:rPr lang="uk-UA" sz="3500" b="1" dirty="0">
                <a:solidFill>
                  <a:schemeClr val="tx1"/>
                </a:solidFill>
                <a:latin typeface="Times New Roman" panose="02020603050405020304" pitchFamily="18" charset="0"/>
                <a:cs typeface="Times New Roman" panose="02020603050405020304" pitchFamily="18" charset="0"/>
              </a:rPr>
              <a:t> груп кримських татар в один етнос. </a:t>
            </a:r>
          </a:p>
          <a:p>
            <a:pPr algn="just"/>
            <a:r>
              <a:rPr lang="uk-UA" sz="3500" b="1" dirty="0">
                <a:solidFill>
                  <a:schemeClr val="tx1"/>
                </a:solidFill>
                <a:highlight>
                  <a:srgbClr val="00FF00"/>
                </a:highlight>
                <a:latin typeface="Times New Roman" panose="02020603050405020304" pitchFamily="18" charset="0"/>
                <a:cs typeface="Times New Roman" panose="02020603050405020304" pitchFamily="18" charset="0"/>
              </a:rPr>
              <a:t>Проте у релігійних питаннях радянська влада проводила політику відокремлення церкви від школи та держави</a:t>
            </a:r>
            <a:r>
              <a:rPr lang="uk-UA" sz="3500" b="1" dirty="0">
                <a:solidFill>
                  <a:schemeClr val="tx1"/>
                </a:solidFill>
                <a:latin typeface="Times New Roman" panose="02020603050405020304" pitchFamily="18" charset="0"/>
                <a:cs typeface="Times New Roman" panose="02020603050405020304" pitchFamily="18" charset="0"/>
              </a:rPr>
              <a:t>. Така безкомпромісність виявилися наприкінці 1920-х рр., після того як у Криму була розгромлена християнська церква.</a:t>
            </a:r>
          </a:p>
        </p:txBody>
      </p:sp>
    </p:spTree>
    <p:extLst>
      <p:ext uri="{BB962C8B-B14F-4D97-AF65-F5344CB8AC3E}">
        <p14:creationId xmlns:p14="http://schemas.microsoft.com/office/powerpoint/2010/main" val="1871284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86692"/>
            <a:ext cx="12191999" cy="5971306"/>
          </a:xfrm>
        </p:spPr>
        <p:txBody>
          <a:bodyPr>
            <a:noAutofit/>
          </a:bodyPr>
          <a:lstStyle/>
          <a:p>
            <a:pPr algn="just"/>
            <a:r>
              <a:rPr lang="uk-UA" sz="3100" b="1" dirty="0">
                <a:solidFill>
                  <a:schemeClr val="tx1"/>
                </a:solidFill>
                <a:latin typeface="Times New Roman" panose="02020603050405020304" pitchFamily="18" charset="0"/>
                <a:cs typeface="Times New Roman" panose="02020603050405020304" pitchFamily="18" charset="0"/>
              </a:rPr>
              <a:t>Але до </a:t>
            </a:r>
            <a:r>
              <a:rPr lang="uk-UA" sz="3100" b="1" dirty="0">
                <a:solidFill>
                  <a:schemeClr val="tx1"/>
                </a:solidFill>
                <a:highlight>
                  <a:srgbClr val="00FF00"/>
                </a:highlight>
                <a:latin typeface="Times New Roman" panose="02020603050405020304" pitchFamily="18" charset="0"/>
                <a:cs typeface="Times New Roman" panose="02020603050405020304" pitchFamily="18" charset="0"/>
              </a:rPr>
              <a:t>1929 р.</a:t>
            </a:r>
            <a:r>
              <a:rPr lang="uk-UA" sz="3100" b="1" dirty="0">
                <a:solidFill>
                  <a:schemeClr val="tx1"/>
                </a:solidFill>
                <a:latin typeface="Times New Roman" panose="02020603050405020304" pitchFamily="18" charset="0"/>
                <a:cs typeface="Times New Roman" panose="02020603050405020304" pitchFamily="18" charset="0"/>
              </a:rPr>
              <a:t>, коли в СРСР існувала ще відносно ліберальна політика стосовно релігії, на місці колишнього </a:t>
            </a:r>
            <a:r>
              <a:rPr lang="uk-UA" sz="3100" b="1" dirty="0">
                <a:solidFill>
                  <a:schemeClr val="tx1"/>
                </a:solidFill>
                <a:highlight>
                  <a:srgbClr val="00FFFF"/>
                </a:highlight>
                <a:latin typeface="Times New Roman" panose="02020603050405020304" pitchFamily="18" charset="0"/>
                <a:cs typeface="Times New Roman" panose="02020603050405020304" pitchFamily="18" charset="0"/>
              </a:rPr>
              <a:t>Таврійського магометанського духовного правління</a:t>
            </a:r>
            <a:r>
              <a:rPr lang="uk-UA" sz="3100" b="1" dirty="0">
                <a:solidFill>
                  <a:schemeClr val="tx1"/>
                </a:solidFill>
                <a:latin typeface="Times New Roman" panose="02020603050405020304" pitchFamily="18" charset="0"/>
                <a:cs typeface="Times New Roman" panose="02020603050405020304" pitchFamily="18" charset="0"/>
              </a:rPr>
              <a:t> (якому підпорядковувались мусульмани Криму й України) було утворено </a:t>
            </a:r>
            <a:r>
              <a:rPr lang="uk-UA" sz="3100" b="1" dirty="0">
                <a:solidFill>
                  <a:schemeClr val="tx1"/>
                </a:solidFill>
                <a:highlight>
                  <a:srgbClr val="FFFF00"/>
                </a:highlight>
                <a:latin typeface="Times New Roman" panose="02020603050405020304" pitchFamily="18" charset="0"/>
                <a:cs typeface="Times New Roman" panose="02020603050405020304" pitchFamily="18" charset="0"/>
              </a:rPr>
              <a:t>Народне управління релігійними справами мусульман Криму</a:t>
            </a:r>
            <a:r>
              <a:rPr lang="uk-UA" sz="3100" b="1" dirty="0">
                <a:solidFill>
                  <a:schemeClr val="tx1"/>
                </a:solidFill>
                <a:latin typeface="Times New Roman" panose="02020603050405020304" pitchFamily="18" charset="0"/>
                <a:cs typeface="Times New Roman" panose="02020603050405020304" pitchFamily="18" charset="0"/>
              </a:rPr>
              <a:t> (НУРСМК). Офіційним відліком часу існування нової інституції став </a:t>
            </a:r>
            <a:r>
              <a:rPr lang="uk-UA" sz="3100" b="1" dirty="0">
                <a:solidFill>
                  <a:schemeClr val="tx1"/>
                </a:solidFill>
                <a:highlight>
                  <a:srgbClr val="FF0000"/>
                </a:highlight>
                <a:latin typeface="Times New Roman" panose="02020603050405020304" pitchFamily="18" charset="0"/>
                <a:cs typeface="Times New Roman" panose="02020603050405020304" pitchFamily="18" charset="0"/>
              </a:rPr>
              <a:t>січень (5 лютого) 1923 р.</a:t>
            </a:r>
            <a:r>
              <a:rPr lang="uk-UA" sz="3100" b="1" dirty="0">
                <a:solidFill>
                  <a:schemeClr val="tx1"/>
                </a:solidFill>
                <a:latin typeface="Times New Roman" panose="02020603050405020304" pitchFamily="18" charset="0"/>
                <a:cs typeface="Times New Roman" panose="02020603050405020304" pitchFamily="18" charset="0"/>
              </a:rPr>
              <a:t>, коли відбувся </a:t>
            </a:r>
            <a:r>
              <a:rPr lang="uk-UA" sz="3100" b="1" dirty="0">
                <a:solidFill>
                  <a:schemeClr val="tx1"/>
                </a:solidFill>
                <a:highlight>
                  <a:srgbClr val="00FF00"/>
                </a:highlight>
                <a:latin typeface="Times New Roman" panose="02020603050405020304" pitchFamily="18" charset="0"/>
                <a:cs typeface="Times New Roman" panose="02020603050405020304" pitchFamily="18" charset="0"/>
              </a:rPr>
              <a:t>Перший </a:t>
            </a:r>
            <a:r>
              <a:rPr lang="uk-UA" sz="3100" b="1" dirty="0" err="1">
                <a:solidFill>
                  <a:schemeClr val="tx1"/>
                </a:solidFill>
                <a:highlight>
                  <a:srgbClr val="00FF00"/>
                </a:highlight>
                <a:latin typeface="Times New Roman" panose="02020603050405020304" pitchFamily="18" charset="0"/>
                <a:cs typeface="Times New Roman" panose="02020603050405020304" pitchFamily="18" charset="0"/>
              </a:rPr>
              <a:t>Всекримський</a:t>
            </a:r>
            <a:r>
              <a:rPr lang="uk-UA" sz="3100" b="1" dirty="0">
                <a:solidFill>
                  <a:schemeClr val="tx1"/>
                </a:solidFill>
                <a:highlight>
                  <a:srgbClr val="00FF00"/>
                </a:highlight>
                <a:latin typeface="Times New Roman" panose="02020603050405020304" pitchFamily="18" charset="0"/>
                <a:cs typeface="Times New Roman" panose="02020603050405020304" pitchFamily="18" charset="0"/>
              </a:rPr>
              <a:t> мусульманський з’їзд</a:t>
            </a:r>
            <a:r>
              <a:rPr lang="uk-UA" sz="3100" b="1" dirty="0">
                <a:solidFill>
                  <a:schemeClr val="tx1"/>
                </a:solidFill>
                <a:latin typeface="Times New Roman" panose="02020603050405020304" pitchFamily="18" charset="0"/>
                <a:cs typeface="Times New Roman" panose="02020603050405020304" pitchFamily="18" charset="0"/>
              </a:rPr>
              <a:t> (згодом таких було ще два), на якому було прийнято рішення про створення </a:t>
            </a:r>
            <a:r>
              <a:rPr lang="uk-UA" sz="3100" b="1" dirty="0">
                <a:solidFill>
                  <a:schemeClr val="tx1"/>
                </a:solidFill>
                <a:highlight>
                  <a:srgbClr val="00FFFF"/>
                </a:highlight>
                <a:latin typeface="Times New Roman" panose="02020603050405020304" pitchFamily="18" charset="0"/>
                <a:cs typeface="Times New Roman" panose="02020603050405020304" pitchFamily="18" charset="0"/>
              </a:rPr>
              <a:t>Духовного Управління мусульман Криму</a:t>
            </a:r>
            <a:r>
              <a:rPr lang="uk-UA" sz="3100" b="1" dirty="0">
                <a:solidFill>
                  <a:schemeClr val="tx1"/>
                </a:solidFill>
                <a:latin typeface="Times New Roman" panose="02020603050405020304" pitchFamily="18" charset="0"/>
                <a:cs typeface="Times New Roman" panose="02020603050405020304" pitchFamily="18" charset="0"/>
              </a:rPr>
              <a:t>. Муфтієм було обрано </a:t>
            </a:r>
            <a:r>
              <a:rPr lang="uk-UA" sz="3100" b="1" dirty="0">
                <a:solidFill>
                  <a:schemeClr val="tx1"/>
                </a:solidFill>
                <a:highlight>
                  <a:srgbClr val="FFFF00"/>
                </a:highlight>
                <a:latin typeface="Times New Roman" panose="02020603050405020304" pitchFamily="18" charset="0"/>
                <a:cs typeface="Times New Roman" panose="02020603050405020304" pitchFamily="18" charset="0"/>
              </a:rPr>
              <a:t>Ібрагіма </a:t>
            </a:r>
            <a:r>
              <a:rPr lang="uk-UA" sz="3100" b="1" dirty="0" err="1">
                <a:solidFill>
                  <a:schemeClr val="tx1"/>
                </a:solidFill>
                <a:highlight>
                  <a:srgbClr val="FFFF00"/>
                </a:highlight>
                <a:latin typeface="Times New Roman" panose="02020603050405020304" pitchFamily="18" charset="0"/>
                <a:cs typeface="Times New Roman" panose="02020603050405020304" pitchFamily="18" charset="0"/>
              </a:rPr>
              <a:t>Тарпі</a:t>
            </a:r>
            <a:r>
              <a:rPr lang="uk-UA" sz="3100" b="1" dirty="0">
                <a:solidFill>
                  <a:schemeClr val="tx1"/>
                </a:solidFill>
                <a:latin typeface="Times New Roman" panose="02020603050405020304" pitchFamily="18" charset="0"/>
                <a:cs typeface="Times New Roman" panose="02020603050405020304" pitchFamily="18" charset="0"/>
              </a:rPr>
              <a:t> (1873-1946). У сферу діяльності ДУМК/НУРСМК входив не тільки контроль над місцевими організаціями мусульман Криму, але й над мусульманськими навчальними закладами – </a:t>
            </a:r>
            <a:r>
              <a:rPr lang="uk-UA" sz="3100" b="1" dirty="0" err="1">
                <a:solidFill>
                  <a:schemeClr val="tx1"/>
                </a:solidFill>
                <a:highlight>
                  <a:srgbClr val="FFFF00"/>
                </a:highlight>
                <a:latin typeface="Times New Roman" panose="02020603050405020304" pitchFamily="18" charset="0"/>
                <a:cs typeface="Times New Roman" panose="02020603050405020304" pitchFamily="18" charset="0"/>
              </a:rPr>
              <a:t>мекбетами</a:t>
            </a:r>
            <a:r>
              <a:rPr lang="uk-UA" sz="3100" b="1"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31375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86692"/>
            <a:ext cx="12191999" cy="5971306"/>
          </a:xfrm>
        </p:spPr>
        <p:txBody>
          <a:bodyPr>
            <a:noAutofit/>
          </a:bodyPr>
          <a:lstStyle/>
          <a:p>
            <a:pPr algn="just"/>
            <a:r>
              <a:rPr lang="uk-UA" sz="2800" b="1" dirty="0">
                <a:solidFill>
                  <a:schemeClr val="tx1"/>
                </a:solidFill>
                <a:latin typeface="Times New Roman" panose="02020603050405020304" pitchFamily="18" charset="0"/>
                <a:cs typeface="Times New Roman" panose="02020603050405020304" pitchFamily="18" charset="0"/>
              </a:rPr>
              <a:t>Необхідно зазначити, що культурна та етнічна самобутність татар в Україні в перші десятиліття ХХ ст. була обумовлена тим, що </a:t>
            </a:r>
            <a:r>
              <a:rPr lang="uk-UA" sz="2800" b="1" dirty="0">
                <a:solidFill>
                  <a:schemeClr val="tx1"/>
                </a:solidFill>
                <a:highlight>
                  <a:srgbClr val="FFFF00"/>
                </a:highlight>
                <a:latin typeface="Times New Roman" panose="02020603050405020304" pitchFamily="18" charset="0"/>
                <a:cs typeface="Times New Roman" panose="02020603050405020304" pitchFamily="18" charset="0"/>
              </a:rPr>
              <a:t>татари приділяли велику увагу релігійній освіті та у значній мірі збереженню рідної мови</a:t>
            </a:r>
            <a:r>
              <a:rPr lang="uk-UA" sz="2800" b="1" dirty="0">
                <a:solidFill>
                  <a:schemeClr val="tx1"/>
                </a:solidFill>
                <a:latin typeface="Times New Roman" panose="02020603050405020304" pitchFamily="18" charset="0"/>
                <a:cs typeface="Times New Roman" panose="02020603050405020304" pitchFamily="18" charset="0"/>
              </a:rPr>
              <a:t>. Тоді татари у своїй більшості були майже до фанатизму релігійними. </a:t>
            </a:r>
          </a:p>
          <a:p>
            <a:pPr algn="just"/>
            <a:r>
              <a:rPr lang="uk-UA" sz="2800" b="1" dirty="0">
                <a:solidFill>
                  <a:schemeClr val="tx1"/>
                </a:solidFill>
                <a:latin typeface="Times New Roman" panose="02020603050405020304" pitchFamily="18" charset="0"/>
                <a:cs typeface="Times New Roman" panose="02020603050405020304" pitchFamily="18" charset="0"/>
              </a:rPr>
              <a:t>До революції </a:t>
            </a:r>
            <a:r>
              <a:rPr lang="uk-UA" sz="2800" b="1" dirty="0">
                <a:solidFill>
                  <a:schemeClr val="tx1"/>
                </a:solidFill>
                <a:highlight>
                  <a:srgbClr val="FFFF00"/>
                </a:highlight>
                <a:latin typeface="Times New Roman" panose="02020603050405020304" pitchFamily="18" charset="0"/>
                <a:cs typeface="Times New Roman" panose="02020603050405020304" pitchFamily="18" charset="0"/>
              </a:rPr>
              <a:t>1905 р.</a:t>
            </a:r>
            <a:r>
              <a:rPr lang="uk-UA" sz="2800" b="1" dirty="0">
                <a:solidFill>
                  <a:schemeClr val="tx1"/>
                </a:solidFill>
                <a:latin typeface="Times New Roman" panose="02020603050405020304" pitchFamily="18" charset="0"/>
                <a:cs typeface="Times New Roman" panose="02020603050405020304" pitchFamily="18" charset="0"/>
              </a:rPr>
              <a:t> звичайно татарські діти вчилися у місцевих приходських мулл у мектебах при мечеті. На закінчення школи не було встановлено ані часу, ані віку. Головні дисципліни в такій “школі” були читання молитовника, знайомство з текстами Корану на арабській мові, вивчення основ мусульманської віри (шаріат) і заучування напам’ять декількох молитов на арабській мові тощо. Отже, внаслідок такого навчання учень (</a:t>
            </a:r>
            <a:r>
              <a:rPr lang="uk-UA" sz="2800" b="1" dirty="0" err="1">
                <a:solidFill>
                  <a:schemeClr val="tx1"/>
                </a:solidFill>
                <a:latin typeface="Times New Roman" panose="02020603050405020304" pitchFamily="18" charset="0"/>
                <a:cs typeface="Times New Roman" panose="02020603050405020304" pitchFamily="18" charset="0"/>
              </a:rPr>
              <a:t>шакерт</a:t>
            </a:r>
            <a:r>
              <a:rPr lang="uk-UA" sz="2800" b="1" dirty="0">
                <a:solidFill>
                  <a:schemeClr val="tx1"/>
                </a:solidFill>
                <a:latin typeface="Times New Roman" panose="02020603050405020304" pitchFamily="18" charset="0"/>
                <a:cs typeface="Times New Roman" panose="02020603050405020304" pitchFamily="18" charset="0"/>
              </a:rPr>
              <a:t>) умів читати Коран, писав по-татарськи, знав напам’ять декілька арабських молитов і догматів віри тощо. Такі вимоги були до людини, що закінчила </a:t>
            </a:r>
            <a:r>
              <a:rPr lang="uk-UA" sz="2800" b="1" dirty="0">
                <a:solidFill>
                  <a:schemeClr val="tx1"/>
                </a:solidFill>
                <a:highlight>
                  <a:srgbClr val="00FFFF"/>
                </a:highlight>
                <a:latin typeface="Times New Roman" panose="02020603050405020304" pitchFamily="18" charset="0"/>
                <a:cs typeface="Times New Roman" panose="02020603050405020304" pitchFamily="18" charset="0"/>
              </a:rPr>
              <a:t>мектеб – початкову школу</a:t>
            </a:r>
            <a:r>
              <a:rPr lang="uk-UA" sz="2800" b="1"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021640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86692"/>
            <a:ext cx="12191999" cy="5971306"/>
          </a:xfrm>
        </p:spPr>
        <p:txBody>
          <a:bodyPr>
            <a:noAutofit/>
          </a:bodyPr>
          <a:lstStyle/>
          <a:p>
            <a:pPr algn="just"/>
            <a:r>
              <a:rPr lang="uk-UA" sz="3500" b="1" dirty="0">
                <a:solidFill>
                  <a:schemeClr val="tx1"/>
                </a:solidFill>
                <a:latin typeface="Times New Roman" panose="02020603050405020304" pitchFamily="18" charset="0"/>
                <a:cs typeface="Times New Roman" panose="02020603050405020304" pitchFamily="18" charset="0"/>
              </a:rPr>
              <a:t>Така освіта не завжди випадала на долю дівчат. Коли дівчата ходили до мектебу, то вони вчилися лише читати, але не писати. </a:t>
            </a:r>
          </a:p>
          <a:p>
            <a:pPr algn="just"/>
            <a:r>
              <a:rPr lang="uk-UA" sz="3500" b="1" dirty="0">
                <a:solidFill>
                  <a:schemeClr val="tx1"/>
                </a:solidFill>
                <a:latin typeface="Times New Roman" panose="02020603050405020304" pitchFamily="18" charset="0"/>
                <a:cs typeface="Times New Roman" panose="02020603050405020304" pitchFamily="18" charset="0"/>
              </a:rPr>
              <a:t>Від 1905 року мектеб потроху реформується, бо школу почали європеїзувати. </a:t>
            </a:r>
          </a:p>
          <a:p>
            <a:pPr algn="just"/>
            <a:r>
              <a:rPr lang="uk-UA" sz="3500" b="1" dirty="0">
                <a:solidFill>
                  <a:schemeClr val="tx1"/>
                </a:solidFill>
                <a:latin typeface="Times New Roman" panose="02020603050405020304" pitchFamily="18" charset="0"/>
                <a:cs typeface="Times New Roman" panose="02020603050405020304" pitchFamily="18" charset="0"/>
              </a:rPr>
              <a:t>Після Жовтневої революції 1917 p. для татарських дітей починають відкриватися радянські школи, дитбудинки, </a:t>
            </a:r>
            <a:r>
              <a:rPr lang="uk-UA" sz="3500" b="1" dirty="0" err="1">
                <a:solidFill>
                  <a:schemeClr val="tx1"/>
                </a:solidFill>
                <a:latin typeface="Times New Roman" panose="02020603050405020304" pitchFamily="18" charset="0"/>
                <a:cs typeface="Times New Roman" panose="02020603050405020304" pitchFamily="18" charset="0"/>
              </a:rPr>
              <a:t>лікпункти</a:t>
            </a:r>
            <a:r>
              <a:rPr lang="uk-UA" sz="3500" b="1" dirty="0">
                <a:solidFill>
                  <a:schemeClr val="tx1"/>
                </a:solidFill>
                <a:latin typeface="Times New Roman" panose="02020603050405020304" pitchFamily="18" charset="0"/>
                <a:cs typeface="Times New Roman" panose="02020603050405020304" pitchFamily="18" charset="0"/>
              </a:rPr>
              <a:t>, клуби, дитячі садки тощо. </a:t>
            </a:r>
          </a:p>
          <a:p>
            <a:pPr algn="just"/>
            <a:r>
              <a:rPr lang="uk-UA" sz="3500" b="1" dirty="0">
                <a:solidFill>
                  <a:schemeClr val="tx1"/>
                </a:solidFill>
                <a:latin typeface="Times New Roman" panose="02020603050405020304" pitchFamily="18" charset="0"/>
                <a:cs typeface="Times New Roman" panose="02020603050405020304" pitchFamily="18" charset="0"/>
              </a:rPr>
              <a:t>Ще у </a:t>
            </a:r>
            <a:r>
              <a:rPr lang="uk-UA" sz="3500" b="1" dirty="0">
                <a:solidFill>
                  <a:schemeClr val="tx1"/>
                </a:solidFill>
                <a:highlight>
                  <a:srgbClr val="FF0000"/>
                </a:highlight>
                <a:latin typeface="Times New Roman" panose="02020603050405020304" pitchFamily="18" charset="0"/>
                <a:cs typeface="Times New Roman" panose="02020603050405020304" pitchFamily="18" charset="0"/>
              </a:rPr>
              <a:t>1920 p.</a:t>
            </a:r>
            <a:r>
              <a:rPr lang="uk-UA" sz="3500" b="1" dirty="0">
                <a:solidFill>
                  <a:schemeClr val="tx1"/>
                </a:solidFill>
                <a:latin typeface="Times New Roman" panose="02020603050405020304" pitchFamily="18" charset="0"/>
                <a:cs typeface="Times New Roman" panose="02020603050405020304" pitchFamily="18" charset="0"/>
              </a:rPr>
              <a:t> у Харкові при </a:t>
            </a:r>
            <a:r>
              <a:rPr lang="uk-UA" sz="3500" b="1" dirty="0" err="1">
                <a:solidFill>
                  <a:schemeClr val="tx1"/>
                </a:solidFill>
                <a:latin typeface="Times New Roman" panose="02020603050405020304" pitchFamily="18" charset="0"/>
                <a:cs typeface="Times New Roman" panose="02020603050405020304" pitchFamily="18" charset="0"/>
              </a:rPr>
              <a:t>Наркомосвіті</a:t>
            </a:r>
            <a:r>
              <a:rPr lang="uk-UA" sz="3500" b="1" dirty="0">
                <a:solidFill>
                  <a:schemeClr val="tx1"/>
                </a:solidFill>
                <a:latin typeface="Times New Roman" panose="02020603050405020304" pitchFamily="18" charset="0"/>
                <a:cs typeface="Times New Roman" panose="02020603050405020304" pitchFamily="18" charset="0"/>
              </a:rPr>
              <a:t> була утворена татарська секція у складі Ради нацменшин. За допомогою НК освіти почали відкриватися </a:t>
            </a:r>
            <a:r>
              <a:rPr lang="uk-UA" sz="3500" b="1" dirty="0" err="1">
                <a:solidFill>
                  <a:schemeClr val="tx1"/>
                </a:solidFill>
                <a:latin typeface="Times New Roman" panose="02020603050405020304" pitchFamily="18" charset="0"/>
                <a:cs typeface="Times New Roman" panose="02020603050405020304" pitchFamily="18" charset="0"/>
              </a:rPr>
              <a:t>лікпункти</a:t>
            </a:r>
            <a:r>
              <a:rPr lang="uk-UA" sz="3500" b="1" dirty="0">
                <a:solidFill>
                  <a:schemeClr val="tx1"/>
                </a:solidFill>
                <a:latin typeface="Times New Roman" panose="02020603050405020304" pitchFamily="18" charset="0"/>
                <a:cs typeface="Times New Roman" panose="02020603050405020304" pitchFamily="18" charset="0"/>
              </a:rPr>
              <a:t> та школи.</a:t>
            </a:r>
          </a:p>
        </p:txBody>
      </p:sp>
    </p:spTree>
    <p:extLst>
      <p:ext uri="{BB962C8B-B14F-4D97-AF65-F5344CB8AC3E}">
        <p14:creationId xmlns:p14="http://schemas.microsoft.com/office/powerpoint/2010/main" val="848684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1080654"/>
            <a:ext cx="12191999" cy="5777343"/>
          </a:xfrm>
        </p:spPr>
        <p:txBody>
          <a:bodyPr>
            <a:noAutofit/>
          </a:bodyPr>
          <a:lstStyle/>
          <a:p>
            <a:pPr algn="just"/>
            <a:r>
              <a:rPr lang="uk-UA" sz="2900" b="1" dirty="0">
                <a:solidFill>
                  <a:schemeClr val="tx1"/>
                </a:solidFill>
                <a:latin typeface="Times New Roman" panose="02020603050405020304" pitchFamily="18" charset="0"/>
                <a:cs typeface="Times New Roman" panose="02020603050405020304" pitchFamily="18" charset="0"/>
              </a:rPr>
              <a:t>Так, у </a:t>
            </a:r>
            <a:r>
              <a:rPr lang="uk-UA" sz="2900" b="1" dirty="0">
                <a:solidFill>
                  <a:schemeClr val="tx1"/>
                </a:solidFill>
                <a:highlight>
                  <a:srgbClr val="00FFFF"/>
                </a:highlight>
                <a:latin typeface="Times New Roman" panose="02020603050405020304" pitchFamily="18" charset="0"/>
                <a:cs typeface="Times New Roman" panose="02020603050405020304" pitchFamily="18" charset="0"/>
              </a:rPr>
              <a:t>1925/1926 </a:t>
            </a:r>
            <a:r>
              <a:rPr lang="uk-UA" sz="2900" b="1" dirty="0" err="1">
                <a:solidFill>
                  <a:schemeClr val="tx1"/>
                </a:solidFill>
                <a:highlight>
                  <a:srgbClr val="00FFFF"/>
                </a:highlight>
                <a:latin typeface="Times New Roman" panose="02020603050405020304" pitchFamily="18" charset="0"/>
                <a:cs typeface="Times New Roman" panose="02020603050405020304" pitchFamily="18" charset="0"/>
              </a:rPr>
              <a:t>н.р</a:t>
            </a:r>
            <a:r>
              <a:rPr lang="uk-UA" sz="2900" b="1" dirty="0">
                <a:solidFill>
                  <a:schemeClr val="tx1"/>
                </a:solidFill>
                <a:highlight>
                  <a:srgbClr val="00FFFF"/>
                </a:highlight>
                <a:latin typeface="Times New Roman" panose="02020603050405020304" pitchFamily="18" charset="0"/>
                <a:cs typeface="Times New Roman" panose="02020603050405020304" pitchFamily="18" charset="0"/>
              </a:rPr>
              <a:t>.</a:t>
            </a:r>
            <a:r>
              <a:rPr lang="uk-UA" sz="2900" b="1" dirty="0">
                <a:solidFill>
                  <a:schemeClr val="tx1"/>
                </a:solidFill>
                <a:latin typeface="Times New Roman" panose="02020603050405020304" pitchFamily="18" charset="0"/>
                <a:cs typeface="Times New Roman" panose="02020603050405020304" pitchFamily="18" charset="0"/>
              </a:rPr>
              <a:t> із 1000 лікнепів в Україні 28 були створені для роботи з татарським населенням. На той час в Одесі та Києві було по одній школі 1-го ступеня та по одному клубу для працюючих татар. </a:t>
            </a:r>
          </a:p>
          <a:p>
            <a:pPr algn="just"/>
            <a:r>
              <a:rPr lang="uk-UA" sz="2900" b="1" dirty="0">
                <a:solidFill>
                  <a:schemeClr val="tx1"/>
                </a:solidFill>
                <a:latin typeface="Times New Roman" panose="02020603050405020304" pitchFamily="18" charset="0"/>
                <a:cs typeface="Times New Roman" panose="02020603050405020304" pitchFamily="18" charset="0"/>
              </a:rPr>
              <a:t>Харків також мав школу 1-го ступеня та клуб для працюючого татарського населення. На початку </a:t>
            </a:r>
            <a:r>
              <a:rPr lang="uk-UA" sz="2900" b="1" dirty="0">
                <a:solidFill>
                  <a:schemeClr val="tx1"/>
                </a:solidFill>
                <a:highlight>
                  <a:srgbClr val="00FFFF"/>
                </a:highlight>
                <a:latin typeface="Times New Roman" panose="02020603050405020304" pitchFamily="18" charset="0"/>
                <a:cs typeface="Times New Roman" panose="02020603050405020304" pitchFamily="18" charset="0"/>
              </a:rPr>
              <a:t>1928 р.</a:t>
            </a:r>
            <a:r>
              <a:rPr lang="uk-UA" sz="2900" b="1" dirty="0">
                <a:solidFill>
                  <a:schemeClr val="tx1"/>
                </a:solidFill>
                <a:latin typeface="Times New Roman" panose="02020603050405020304" pitchFamily="18" charset="0"/>
                <a:cs typeface="Times New Roman" panose="02020603050405020304" pitchFamily="18" charset="0"/>
              </a:rPr>
              <a:t> у районі Донбасу було 28 шкіл 1-го ступеня, 5 клубів, 2 бібліотеки, 46 </a:t>
            </a:r>
            <a:r>
              <a:rPr lang="uk-UA" sz="2900" b="1" dirty="0" err="1">
                <a:solidFill>
                  <a:schemeClr val="tx1"/>
                </a:solidFill>
                <a:latin typeface="Times New Roman" panose="02020603050405020304" pitchFamily="18" charset="0"/>
                <a:cs typeface="Times New Roman" panose="02020603050405020304" pitchFamily="18" charset="0"/>
              </a:rPr>
              <a:t>лікпунктів</a:t>
            </a:r>
            <a:r>
              <a:rPr lang="uk-UA" sz="2900" b="1" dirty="0">
                <a:solidFill>
                  <a:schemeClr val="tx1"/>
                </a:solidFill>
                <a:latin typeface="Times New Roman" panose="02020603050405020304" pitchFamily="18" charset="0"/>
                <a:cs typeface="Times New Roman" panose="02020603050405020304" pitchFamily="18" charset="0"/>
              </a:rPr>
              <a:t>. Тоді в м. Харкові працювала одна татарська школа на 2 тис. осіб татарського населення при кількості 150 учнів. </a:t>
            </a:r>
          </a:p>
          <a:p>
            <a:pPr algn="just"/>
            <a:r>
              <a:rPr lang="uk-UA" sz="2900" b="1" dirty="0">
                <a:solidFill>
                  <a:schemeClr val="tx1"/>
                </a:solidFill>
                <a:latin typeface="Times New Roman" panose="02020603050405020304" pitchFamily="18" charset="0"/>
                <a:cs typeface="Times New Roman" panose="02020603050405020304" pitchFamily="18" charset="0"/>
              </a:rPr>
              <a:t>Проте по всіх татарських школах в Україні навчалося близько 1500 дітей, що охоплювало татарських дітей шкільного віку на 60%. У 1920-ті рр. нестачу літератури татарською мовою в Україні вирішили тим, що з Татарської А</a:t>
            </a:r>
            <a:r>
              <a:rPr lang="en-US" sz="2900" b="1" dirty="0">
                <a:solidFill>
                  <a:schemeClr val="tx1"/>
                </a:solidFill>
                <a:latin typeface="Times New Roman" panose="02020603050405020304" pitchFamily="18" charset="0"/>
                <a:cs typeface="Times New Roman" panose="02020603050405020304" pitchFamily="18" charset="0"/>
              </a:rPr>
              <a:t>PCP </a:t>
            </a:r>
            <a:r>
              <a:rPr lang="uk-UA" sz="2900" b="1" dirty="0">
                <a:solidFill>
                  <a:schemeClr val="tx1"/>
                </a:solidFill>
                <a:latin typeface="Times New Roman" panose="02020603050405020304" pitchFamily="18" charset="0"/>
                <a:cs typeface="Times New Roman" panose="02020603050405020304" pitchFamily="18" charset="0"/>
              </a:rPr>
              <a:t>надходили до України в достатній кількості нові книжки татарською мовою.</a:t>
            </a:r>
          </a:p>
        </p:txBody>
      </p:sp>
    </p:spTree>
    <p:extLst>
      <p:ext uri="{BB962C8B-B14F-4D97-AF65-F5344CB8AC3E}">
        <p14:creationId xmlns:p14="http://schemas.microsoft.com/office/powerpoint/2010/main" val="5465057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86692"/>
            <a:ext cx="12191999" cy="5971306"/>
          </a:xfrm>
        </p:spPr>
        <p:txBody>
          <a:bodyPr>
            <a:noAutofit/>
          </a:bodyPr>
          <a:lstStyle/>
          <a:p>
            <a:pPr algn="just"/>
            <a:r>
              <a:rPr lang="uk-UA" sz="3500" b="1" dirty="0">
                <a:solidFill>
                  <a:schemeClr val="tx1"/>
                </a:solidFill>
                <a:latin typeface="Times New Roman" panose="02020603050405020304" pitchFamily="18" charset="0"/>
                <a:cs typeface="Times New Roman" panose="02020603050405020304" pitchFamily="18" charset="0"/>
              </a:rPr>
              <a:t>Що стосується релігійних питань, то в 1920–1930 рр. радянська влада робила все можливе, щоб у татар замість традиційного мусульманського світогляду сформувався новий матеріалістичний, але це робилось обережно і поступово. </a:t>
            </a:r>
          </a:p>
          <a:p>
            <a:pPr algn="just"/>
            <a:r>
              <a:rPr lang="uk-UA" sz="3500" b="1" dirty="0">
                <a:solidFill>
                  <a:schemeClr val="tx1"/>
                </a:solidFill>
                <a:latin typeface="Times New Roman" panose="02020603050405020304" pitchFamily="18" charset="0"/>
                <a:cs typeface="Times New Roman" panose="02020603050405020304" pitchFamily="18" charset="0"/>
              </a:rPr>
              <a:t>У </a:t>
            </a:r>
            <a:r>
              <a:rPr lang="uk-UA" sz="3500" b="1" dirty="0">
                <a:solidFill>
                  <a:schemeClr val="tx1"/>
                </a:solidFill>
                <a:highlight>
                  <a:srgbClr val="FF0000"/>
                </a:highlight>
                <a:latin typeface="Times New Roman" panose="02020603050405020304" pitchFamily="18" charset="0"/>
                <a:cs typeface="Times New Roman" panose="02020603050405020304" pitchFamily="18" charset="0"/>
              </a:rPr>
              <a:t>1921–1922 рр.</a:t>
            </a:r>
            <a:r>
              <a:rPr lang="uk-UA" sz="3500" b="1" dirty="0">
                <a:solidFill>
                  <a:schemeClr val="tx1"/>
                </a:solidFill>
                <a:latin typeface="Times New Roman" panose="02020603050405020304" pitchFamily="18" charset="0"/>
                <a:cs typeface="Times New Roman" panose="02020603050405020304" pitchFamily="18" charset="0"/>
              </a:rPr>
              <a:t> при Наркоматі внутрішніх справ України існував відділ національних меншин, до складу якого входив </a:t>
            </a:r>
            <a:r>
              <a:rPr lang="uk-UA" sz="3500" b="1" dirty="0">
                <a:solidFill>
                  <a:schemeClr val="tx1"/>
                </a:solidFill>
                <a:highlight>
                  <a:srgbClr val="FFFF00"/>
                </a:highlight>
                <a:latin typeface="Times New Roman" panose="02020603050405020304" pitchFamily="18" charset="0"/>
                <a:cs typeface="Times New Roman" panose="02020603050405020304" pitchFamily="18" charset="0"/>
              </a:rPr>
              <a:t>тюрко-татарський підвідділ</a:t>
            </a:r>
            <a:r>
              <a:rPr lang="uk-UA" sz="3500" b="1" dirty="0">
                <a:solidFill>
                  <a:schemeClr val="tx1"/>
                </a:solidFill>
                <a:latin typeface="Times New Roman" panose="02020603050405020304" pitchFamily="18" charset="0"/>
                <a:cs typeface="Times New Roman" panose="02020603050405020304" pitchFamily="18" charset="0"/>
              </a:rPr>
              <a:t>. А з </a:t>
            </a:r>
            <a:r>
              <a:rPr lang="uk-UA" sz="3500" b="1" dirty="0">
                <a:solidFill>
                  <a:schemeClr val="tx1"/>
                </a:solidFill>
                <a:highlight>
                  <a:srgbClr val="00FFFF"/>
                </a:highlight>
                <a:latin typeface="Times New Roman" panose="02020603050405020304" pitchFamily="18" charset="0"/>
                <a:cs typeface="Times New Roman" panose="02020603050405020304" pitchFamily="18" charset="0"/>
              </a:rPr>
              <a:t>1922 р. до кінця 1920-х рр.</a:t>
            </a:r>
            <a:r>
              <a:rPr lang="uk-UA" sz="3500" b="1" dirty="0">
                <a:solidFill>
                  <a:schemeClr val="tx1"/>
                </a:solidFill>
                <a:latin typeface="Times New Roman" panose="02020603050405020304" pitchFamily="18" charset="0"/>
                <a:cs typeface="Times New Roman" panose="02020603050405020304" pitchFamily="18" charset="0"/>
              </a:rPr>
              <a:t> при НКВС України існував підвідділ культів, який займався релігійними питаннями в Україні. </a:t>
            </a:r>
            <a:r>
              <a:rPr lang="uk-UA" sz="3500" b="1" dirty="0">
                <a:solidFill>
                  <a:schemeClr val="tx1"/>
                </a:solidFill>
                <a:highlight>
                  <a:srgbClr val="808000"/>
                </a:highlight>
                <a:latin typeface="Times New Roman" panose="02020603050405020304" pitchFamily="18" charset="0"/>
                <a:cs typeface="Times New Roman" panose="02020603050405020304" pitchFamily="18" charset="0"/>
              </a:rPr>
              <a:t>Тобто питаннями мусульманської релігії в Українській республіці в 1920-ті рр. займався НКВ</a:t>
            </a:r>
            <a:r>
              <a:rPr lang="uk-UA" sz="3500" b="1"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003628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86692"/>
            <a:ext cx="12191999" cy="5971306"/>
          </a:xfrm>
        </p:spPr>
        <p:txBody>
          <a:bodyPr>
            <a:noAutofit/>
          </a:bodyPr>
          <a:lstStyle/>
          <a:p>
            <a:pPr algn="just"/>
            <a:r>
              <a:rPr lang="uk-UA" sz="3200" b="1" dirty="0">
                <a:solidFill>
                  <a:schemeClr val="tx1"/>
                </a:solidFill>
                <a:latin typeface="Times New Roman" panose="02020603050405020304" pitchFamily="18" charset="0"/>
                <a:cs typeface="Times New Roman" panose="02020603050405020304" pitchFamily="18" charset="0"/>
              </a:rPr>
              <a:t>В </a:t>
            </a:r>
            <a:r>
              <a:rPr lang="uk-UA" sz="3200" b="1" dirty="0">
                <a:solidFill>
                  <a:schemeClr val="tx1"/>
                </a:solidFill>
                <a:highlight>
                  <a:srgbClr val="FF0000"/>
                </a:highlight>
                <a:latin typeface="Times New Roman" panose="02020603050405020304" pitchFamily="18" charset="0"/>
                <a:cs typeface="Times New Roman" panose="02020603050405020304" pitchFamily="18" charset="0"/>
              </a:rPr>
              <a:t>грудні 1922 р. </a:t>
            </a:r>
            <a:r>
              <a:rPr lang="uk-UA" sz="3200" b="1" dirty="0">
                <a:solidFill>
                  <a:schemeClr val="tx1"/>
                </a:solidFill>
                <a:latin typeface="Times New Roman" panose="02020603050405020304" pitchFamily="18" charset="0"/>
                <a:cs typeface="Times New Roman" panose="02020603050405020304" pitchFamily="18" charset="0"/>
              </a:rPr>
              <a:t>Народний комісаріат національностей видав «</a:t>
            </a:r>
            <a:r>
              <a:rPr lang="uk-UA" sz="3200" b="1" dirty="0">
                <a:solidFill>
                  <a:schemeClr val="tx1"/>
                </a:solidFill>
                <a:highlight>
                  <a:srgbClr val="00FFFF"/>
                </a:highlight>
                <a:latin typeface="Times New Roman" panose="02020603050405020304" pitchFamily="18" charset="0"/>
                <a:cs typeface="Times New Roman" panose="02020603050405020304" pitchFamily="18" charset="0"/>
              </a:rPr>
              <a:t>Циркулярний лист про викладання догматів ісламу в школах</a:t>
            </a:r>
            <a:r>
              <a:rPr lang="uk-UA" sz="3200" b="1" dirty="0">
                <a:solidFill>
                  <a:schemeClr val="tx1"/>
                </a:solidFill>
                <a:latin typeface="Times New Roman" panose="02020603050405020304" pitchFamily="18" charset="0"/>
                <a:cs typeface="Times New Roman" panose="02020603050405020304" pitchFamily="18" charset="0"/>
              </a:rPr>
              <a:t>» наступного змісту: </a:t>
            </a:r>
          </a:p>
          <a:p>
            <a:pPr algn="just"/>
            <a:r>
              <a:rPr lang="uk-UA" sz="3200" b="1" dirty="0">
                <a:solidFill>
                  <a:schemeClr val="tx1"/>
                </a:solidFill>
                <a:latin typeface="Times New Roman" panose="02020603050405020304" pitchFamily="18" charset="0"/>
                <a:cs typeface="Times New Roman" panose="02020603050405020304" pitchFamily="18" charset="0"/>
              </a:rPr>
              <a:t>«Декрет Ради Народних Комісарів про відокремлення школи від церкви (Зібрання узаконень 1918 р. № 16, ст. 263) [та] інструкція з цього предмету НКЮ від 24 серпня 1918 року (Зібрання узаконень 1918 р. № 62, ст. 685), за наявними у </a:t>
            </a:r>
            <a:r>
              <a:rPr lang="uk-UA" sz="3200" b="1" dirty="0" err="1">
                <a:solidFill>
                  <a:schemeClr val="tx1"/>
                </a:solidFill>
                <a:latin typeface="Times New Roman" panose="02020603050405020304" pitchFamily="18" charset="0"/>
                <a:cs typeface="Times New Roman" panose="02020603050405020304" pitchFamily="18" charset="0"/>
              </a:rPr>
              <a:t>Наркомнаца</a:t>
            </a:r>
            <a:r>
              <a:rPr lang="uk-UA" sz="3200" b="1" dirty="0">
                <a:solidFill>
                  <a:schemeClr val="tx1"/>
                </a:solidFill>
                <a:latin typeface="Times New Roman" panose="02020603050405020304" pitchFamily="18" charset="0"/>
                <a:cs typeface="Times New Roman" panose="02020603050405020304" pitchFamily="18" charset="0"/>
              </a:rPr>
              <a:t> відомостями, в різних місцевостях, населених мусульманами, отримують різне тлумачення. У деяких випадках спостерігаються репресії щодо мулл за навчання ними догматам ісламу в мечетях, в інших же випадках справа доходить до повного дозволу муллам навчання ісламу в радянських школах. </a:t>
            </a:r>
          </a:p>
        </p:txBody>
      </p:sp>
    </p:spTree>
    <p:extLst>
      <p:ext uri="{BB962C8B-B14F-4D97-AF65-F5344CB8AC3E}">
        <p14:creationId xmlns:p14="http://schemas.microsoft.com/office/powerpoint/2010/main" val="988708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1"/>
            <a:ext cx="12192000" cy="609599"/>
          </a:xfrm>
        </p:spPr>
        <p:txBody>
          <a:bodyPr>
            <a:normAutofit fontScale="90000"/>
          </a:bodyPr>
          <a:lstStyle/>
          <a:p>
            <a:r>
              <a:rPr lang="uk-UA" b="1" dirty="0">
                <a:solidFill>
                  <a:srgbClr val="FF0000"/>
                </a:solidFill>
                <a:latin typeface="Times New Roman" panose="02020603050405020304" pitchFamily="18" charset="0"/>
                <a:cs typeface="Times New Roman" panose="02020603050405020304" pitchFamily="18" charset="0"/>
              </a:rPr>
              <a:t>Література:</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609600"/>
            <a:ext cx="12191999" cy="6248400"/>
          </a:xfrm>
        </p:spPr>
        <p:txBody>
          <a:bodyPr>
            <a:normAutofit fontScale="85000" lnSpcReduction="10000"/>
          </a:bodyPr>
          <a:lstStyle/>
          <a:p>
            <a:pPr algn="just"/>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1.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Ахмадуллин</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В.А.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Попытки</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нацистов</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Германии</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использовать</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ислам</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и мусульман в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войне</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против</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Советского</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Союза</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Вестник</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ВЭГУ. 2007. № 31-32. С. 127-144.</a:t>
            </a:r>
          </a:p>
          <a:p>
            <a:pPr algn="just"/>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2.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Брильов</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Д. В. Історія ісламу в Україні кінця XIX – початку XXI століть: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дис</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 д-ра філософ. наук: 09.00.11; 09.00.14 / Національний педагогічний університет імені М. П. Драгоманова Міністерства освіти і науки України. Київ, 2021. 408 с.</a:t>
            </a:r>
          </a:p>
          <a:p>
            <a:pPr algn="just"/>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3.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Брильов</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Д. Українські мусульмани між релігією і політикою. Антропологія релігії: порівняльні студії від Прикарпаття до Кавказу. Київ: ДУХ і ЛІТЕРА, 2019. С. 311-351.</a:t>
            </a:r>
          </a:p>
          <a:p>
            <a:pPr algn="just"/>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4.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Брилев</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Д.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История</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ислама</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в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Украине</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Мусульманська спільнота України: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інституціоналізація</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і розвиток / Під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заг</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ред.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Ауліна</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О.А. Вінниця: Консоль, 2016. С. 194-201.</a:t>
            </a:r>
          </a:p>
          <a:p>
            <a:pPr algn="just"/>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5.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Брилев</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Д.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Запретный</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ислам</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в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советской</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Украине</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Islamology</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2017. Т. 7 (№ 2). С. 150-163.</a:t>
            </a:r>
          </a:p>
          <a:p>
            <a:pPr algn="just"/>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6.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Брильова</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Д. Періодична преса поволзьких татар України: пам’ять, ідентичність, ностальгія. Східний світ. 2020. № 1. С. 77-88.</a:t>
            </a:r>
          </a:p>
          <a:p>
            <a:pPr algn="just"/>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7.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Бубенок</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О. Б. Мусульманське населення на теренах сучасної України: особливості формування етнічного складу. Східний світ. 2006. № 1. С. 25-48.</a:t>
            </a:r>
          </a:p>
          <a:p>
            <a:pPr algn="just"/>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8.	</a:t>
            </a:r>
            <a:r>
              <a:rPr lang="uk-UA" sz="2600" b="1" dirty="0" err="1">
                <a:solidFill>
                  <a:schemeClr val="tx1"/>
                </a:solidFill>
                <a:highlight>
                  <a:srgbClr val="FFFF00"/>
                </a:highlight>
                <a:latin typeface="Times New Roman" panose="02020603050405020304" pitchFamily="18" charset="0"/>
                <a:cs typeface="Times New Roman" panose="02020603050405020304" pitchFamily="18" charset="0"/>
              </a:rPr>
              <a:t>Владиченко</a:t>
            </a:r>
            <a:r>
              <a:rPr lang="uk-UA" sz="2600" b="1" dirty="0">
                <a:solidFill>
                  <a:schemeClr val="tx1"/>
                </a:solidFill>
                <a:highlight>
                  <a:srgbClr val="FFFF00"/>
                </a:highlight>
                <a:latin typeface="Times New Roman" panose="02020603050405020304" pitchFamily="18" charset="0"/>
                <a:cs typeface="Times New Roman" panose="02020603050405020304" pitchFamily="18" charset="0"/>
              </a:rPr>
              <a:t> Л. Державний орган у справах релігій в Україні періоду Радянського Союзу (1920-1991 рр.). Історія релігій в Україні. Науковий щорічник 2010  р. Книга І. Львів: Логос, 2010. С. 246-252.</a:t>
            </a:r>
          </a:p>
          <a:p>
            <a:endParaRPr lang="ru-RU" dirty="0"/>
          </a:p>
        </p:txBody>
      </p:sp>
    </p:spTree>
    <p:extLst>
      <p:ext uri="{BB962C8B-B14F-4D97-AF65-F5344CB8AC3E}">
        <p14:creationId xmlns:p14="http://schemas.microsoft.com/office/powerpoint/2010/main" val="897828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86692"/>
            <a:ext cx="12191999" cy="5971306"/>
          </a:xfrm>
        </p:spPr>
        <p:txBody>
          <a:bodyPr>
            <a:noAutofit/>
          </a:bodyPr>
          <a:lstStyle/>
          <a:p>
            <a:pPr algn="just"/>
            <a:r>
              <a:rPr lang="uk-UA" sz="2900" b="1" dirty="0">
                <a:solidFill>
                  <a:schemeClr val="tx1"/>
                </a:solidFill>
                <a:latin typeface="Times New Roman" panose="02020603050405020304" pitchFamily="18" charset="0"/>
                <a:cs typeface="Times New Roman" panose="02020603050405020304" pitchFamily="18" charset="0"/>
              </a:rPr>
              <a:t>З огляду на це </a:t>
            </a:r>
            <a:r>
              <a:rPr lang="uk-UA" sz="2900" b="1" dirty="0" err="1">
                <a:solidFill>
                  <a:schemeClr val="tx1"/>
                </a:solidFill>
                <a:latin typeface="Times New Roman" panose="02020603050405020304" pitchFamily="18" charset="0"/>
                <a:cs typeface="Times New Roman" panose="02020603050405020304" pitchFamily="18" charset="0"/>
              </a:rPr>
              <a:t>Наркомнац</a:t>
            </a:r>
            <a:r>
              <a:rPr lang="uk-UA" sz="2900" b="1" dirty="0">
                <a:solidFill>
                  <a:schemeClr val="tx1"/>
                </a:solidFill>
                <a:latin typeface="Times New Roman" panose="02020603050405020304" pitchFamily="18" charset="0"/>
                <a:cs typeface="Times New Roman" panose="02020603050405020304" pitchFamily="18" charset="0"/>
              </a:rPr>
              <a:t> роз’яснює: </a:t>
            </a:r>
          </a:p>
          <a:p>
            <a:pPr algn="just"/>
            <a:r>
              <a:rPr lang="uk-UA" sz="2900" b="1" dirty="0">
                <a:solidFill>
                  <a:schemeClr val="tx1"/>
                </a:solidFill>
                <a:highlight>
                  <a:srgbClr val="00FFFF"/>
                </a:highlight>
                <a:latin typeface="Times New Roman" panose="02020603050405020304" pitchFamily="18" charset="0"/>
                <a:cs typeface="Times New Roman" panose="02020603050405020304" pitchFamily="18" charset="0"/>
              </a:rPr>
              <a:t>1. </a:t>
            </a:r>
            <a:r>
              <a:rPr lang="uk-UA" sz="2900" b="1" dirty="0">
                <a:solidFill>
                  <a:schemeClr val="tx1"/>
                </a:solidFill>
                <a:latin typeface="Times New Roman" panose="02020603050405020304" pitchFamily="18" charset="0"/>
                <a:cs typeface="Times New Roman" panose="02020603050405020304" pitchFamily="18" charset="0"/>
              </a:rPr>
              <a:t>Неприпустимі будь-які репресії щодо мулл за проповідь ісламу і навчання догматам мусульманського віросповідання в мечетях, на дому у себе, а також в приватних, на запрошення громадян, будинках. </a:t>
            </a:r>
          </a:p>
          <a:p>
            <a:pPr algn="just"/>
            <a:r>
              <a:rPr lang="uk-UA" sz="2900" b="1" dirty="0">
                <a:solidFill>
                  <a:schemeClr val="tx1"/>
                </a:solidFill>
                <a:highlight>
                  <a:srgbClr val="00FFFF"/>
                </a:highlight>
                <a:latin typeface="Times New Roman" panose="02020603050405020304" pitchFamily="18" charset="0"/>
                <a:cs typeface="Times New Roman" panose="02020603050405020304" pitchFamily="18" charset="0"/>
              </a:rPr>
              <a:t>2. </a:t>
            </a:r>
            <a:r>
              <a:rPr lang="uk-UA" sz="2900" b="1" dirty="0">
                <a:solidFill>
                  <a:schemeClr val="tx1"/>
                </a:solidFill>
                <a:latin typeface="Times New Roman" panose="02020603050405020304" pitchFamily="18" charset="0"/>
                <a:cs typeface="Times New Roman" panose="02020603050405020304" pitchFamily="18" charset="0"/>
              </a:rPr>
              <a:t>Богословські школи, що утримуються за рахунок добровільних пожертвувань приватних осіб, зачинені бути не можуть. </a:t>
            </a:r>
          </a:p>
          <a:p>
            <a:pPr algn="just"/>
            <a:r>
              <a:rPr lang="uk-UA" sz="2900" b="1" dirty="0">
                <a:solidFill>
                  <a:schemeClr val="tx1"/>
                </a:solidFill>
                <a:highlight>
                  <a:srgbClr val="00FFFF"/>
                </a:highlight>
                <a:latin typeface="Times New Roman" panose="02020603050405020304" pitchFamily="18" charset="0"/>
                <a:cs typeface="Times New Roman" panose="02020603050405020304" pitchFamily="18" charset="0"/>
              </a:rPr>
              <a:t>3. </a:t>
            </a:r>
            <a:r>
              <a:rPr lang="uk-UA" sz="2900" b="1" dirty="0">
                <a:solidFill>
                  <a:schemeClr val="tx1"/>
                </a:solidFill>
                <a:latin typeface="Times New Roman" panose="02020603050405020304" pitchFamily="18" charset="0"/>
                <a:cs typeface="Times New Roman" panose="02020603050405020304" pitchFamily="18" charset="0"/>
              </a:rPr>
              <a:t>Під богословськими школами розуміються школи, в яких навчаються спеціально догматам віри повнолітні громадяни, і до таких школам не можуть бути віднесені так звані медресе і мектеби. </a:t>
            </a:r>
          </a:p>
          <a:p>
            <a:pPr algn="just"/>
            <a:r>
              <a:rPr lang="uk-UA" sz="2900" b="1" dirty="0">
                <a:solidFill>
                  <a:schemeClr val="tx1"/>
                </a:solidFill>
                <a:highlight>
                  <a:srgbClr val="00FFFF"/>
                </a:highlight>
                <a:latin typeface="Times New Roman" panose="02020603050405020304" pitchFamily="18" charset="0"/>
                <a:cs typeface="Times New Roman" panose="02020603050405020304" pitchFamily="18" charset="0"/>
              </a:rPr>
              <a:t>4. </a:t>
            </a:r>
            <a:r>
              <a:rPr lang="uk-UA" sz="2900" b="1" dirty="0">
                <a:solidFill>
                  <a:schemeClr val="tx1"/>
                </a:solidFill>
                <a:latin typeface="Times New Roman" panose="02020603050405020304" pitchFamily="18" charset="0"/>
                <a:cs typeface="Times New Roman" panose="02020603050405020304" pitchFamily="18" charset="0"/>
              </a:rPr>
              <a:t>Викладання догматів релігії в радянських школах і в приватних, де навчаються загальноосвітніх предметів, не допускається декретом про відділення школи від церкви і суперечить основам радянського права». </a:t>
            </a:r>
          </a:p>
          <a:p>
            <a:pPr algn="just"/>
            <a:endParaRPr lang="uk-UA" sz="35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22443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12800"/>
            <a:ext cx="12191999" cy="6045198"/>
          </a:xfrm>
        </p:spPr>
        <p:txBody>
          <a:bodyPr>
            <a:noAutofit/>
          </a:bodyPr>
          <a:lstStyle/>
          <a:p>
            <a:pPr algn="just"/>
            <a:r>
              <a:rPr lang="uk-UA" sz="3500" b="1" dirty="0">
                <a:solidFill>
                  <a:schemeClr val="tx1"/>
                </a:solidFill>
                <a:latin typeface="Times New Roman" panose="02020603050405020304" pitchFamily="18" charset="0"/>
                <a:cs typeface="Times New Roman" panose="02020603050405020304" pitchFamily="18" charset="0"/>
              </a:rPr>
              <a:t>Значне сприяння радянська влада надала у підготовці та проведенні </a:t>
            </a:r>
            <a:r>
              <a:rPr lang="uk-UA" sz="3500" b="1" dirty="0">
                <a:solidFill>
                  <a:schemeClr val="tx1"/>
                </a:solidFill>
                <a:highlight>
                  <a:srgbClr val="00FFFF"/>
                </a:highlight>
                <a:latin typeface="Times New Roman" panose="02020603050405020304" pitchFamily="18" charset="0"/>
                <a:cs typeface="Times New Roman" panose="02020603050405020304" pitchFamily="18" charset="0"/>
              </a:rPr>
              <a:t>Всеросійського мусульманського з’їзду в Уфі</a:t>
            </a:r>
            <a:r>
              <a:rPr lang="uk-UA" sz="3500" b="1" dirty="0">
                <a:solidFill>
                  <a:schemeClr val="tx1"/>
                </a:solidFill>
                <a:latin typeface="Times New Roman" panose="02020603050405020304" pitchFamily="18" charset="0"/>
                <a:cs typeface="Times New Roman" panose="02020603050405020304" pitchFamily="18" charset="0"/>
              </a:rPr>
              <a:t>. Антирелігійна комісія ЦК особливим рішенням від </a:t>
            </a:r>
            <a:r>
              <a:rPr lang="uk-UA" sz="3500" b="1" dirty="0">
                <a:solidFill>
                  <a:schemeClr val="tx1"/>
                </a:solidFill>
                <a:highlight>
                  <a:srgbClr val="FFFF00"/>
                </a:highlight>
                <a:latin typeface="Times New Roman" panose="02020603050405020304" pitchFamily="18" charset="0"/>
                <a:cs typeface="Times New Roman" panose="02020603050405020304" pitchFamily="18" charset="0"/>
              </a:rPr>
              <a:t>15 травня 1923 р.</a:t>
            </a:r>
            <a:r>
              <a:rPr lang="uk-UA" sz="3500" b="1" dirty="0">
                <a:solidFill>
                  <a:schemeClr val="tx1"/>
                </a:solidFill>
                <a:latin typeface="Times New Roman" panose="02020603050405020304" pitchFamily="18" charset="0"/>
                <a:cs typeface="Times New Roman" panose="02020603050405020304" pitchFamily="18" charset="0"/>
              </a:rPr>
              <a:t> постановила: </a:t>
            </a:r>
          </a:p>
          <a:p>
            <a:pPr algn="just"/>
            <a:r>
              <a:rPr lang="uk-UA" sz="3500" b="1" dirty="0">
                <a:solidFill>
                  <a:schemeClr val="tx1"/>
                </a:solidFill>
                <a:latin typeface="Times New Roman" panose="02020603050405020304" pitchFamily="18" charset="0"/>
                <a:cs typeface="Times New Roman" panose="02020603050405020304" pitchFamily="18" charset="0"/>
              </a:rPr>
              <a:t>«Просити ЦК дати на місця вказівку, щоб вибори делегатів на мусульманський з’їзд духовенства в Уфі обмежені не були». Це рішення підтвердила телеграма Сталіна всім секретарям губкомів і обкомів: «ЦК РКП(б) пропонує не чинити перешкод вибору делегатів Всеросійського мусульманського з’їзду в Уфі, дозволені місцеві з’їзди, створювані з метою вибору делегатів. </a:t>
            </a:r>
          </a:p>
          <a:p>
            <a:pPr algn="just"/>
            <a:r>
              <a:rPr lang="uk-UA" sz="3500" b="1" dirty="0">
                <a:solidFill>
                  <a:schemeClr val="tx1"/>
                </a:solidFill>
                <a:latin typeface="Times New Roman" panose="02020603050405020304" pitchFamily="18" charset="0"/>
                <a:cs typeface="Times New Roman" panose="02020603050405020304" pitchFamily="18" charset="0"/>
              </a:rPr>
              <a:t>Секретар ЦК Й. Сталін».</a:t>
            </a:r>
          </a:p>
        </p:txBody>
      </p:sp>
    </p:spTree>
    <p:extLst>
      <p:ext uri="{BB962C8B-B14F-4D97-AF65-F5344CB8AC3E}">
        <p14:creationId xmlns:p14="http://schemas.microsoft.com/office/powerpoint/2010/main" val="11437581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86692"/>
            <a:ext cx="12191999" cy="5971306"/>
          </a:xfrm>
        </p:spPr>
        <p:txBody>
          <a:bodyPr>
            <a:noAutofit/>
          </a:bodyPr>
          <a:lstStyle/>
          <a:p>
            <a:pPr algn="just"/>
            <a:r>
              <a:rPr lang="uk-UA" sz="3200" b="1" dirty="0">
                <a:solidFill>
                  <a:schemeClr val="tx1"/>
                </a:solidFill>
                <a:latin typeface="Times New Roman" panose="02020603050405020304" pitchFamily="18" charset="0"/>
                <a:cs typeface="Times New Roman" panose="02020603050405020304" pitchFamily="18" charset="0"/>
              </a:rPr>
              <a:t>В </a:t>
            </a:r>
            <a:r>
              <a:rPr lang="uk-UA" sz="3200" b="1" dirty="0">
                <a:solidFill>
                  <a:schemeClr val="tx1"/>
                </a:solidFill>
                <a:highlight>
                  <a:srgbClr val="FF0000"/>
                </a:highlight>
                <a:latin typeface="Times New Roman" panose="02020603050405020304" pitchFamily="18" charset="0"/>
                <a:cs typeface="Times New Roman" panose="02020603050405020304" pitchFamily="18" charset="0"/>
              </a:rPr>
              <a:t>вересні 1923 р.</a:t>
            </a:r>
            <a:r>
              <a:rPr lang="uk-UA" sz="3200" b="1" dirty="0">
                <a:solidFill>
                  <a:schemeClr val="tx1"/>
                </a:solidFill>
                <a:latin typeface="Times New Roman" panose="02020603050405020304" pitchFamily="18" charset="0"/>
                <a:cs typeface="Times New Roman" panose="02020603050405020304" pitchFamily="18" charset="0"/>
              </a:rPr>
              <a:t> Пленум ЦК РКП(б) заслухав «</a:t>
            </a:r>
            <a:r>
              <a:rPr lang="uk-UA" sz="3200" b="1" dirty="0">
                <a:solidFill>
                  <a:schemeClr val="tx1"/>
                </a:solidFill>
                <a:highlight>
                  <a:srgbClr val="00FFFF"/>
                </a:highlight>
                <a:latin typeface="Times New Roman" panose="02020603050405020304" pitchFamily="18" charset="0"/>
                <a:cs typeface="Times New Roman" panose="02020603050405020304" pitchFamily="18" charset="0"/>
              </a:rPr>
              <a:t>Короткий інформаційний звіт Антирелігійної комісії ЦК РКП(б)</a:t>
            </a:r>
            <a:r>
              <a:rPr lang="uk-UA" sz="3200" b="1" dirty="0">
                <a:solidFill>
                  <a:schemeClr val="tx1"/>
                </a:solidFill>
                <a:latin typeface="Times New Roman" panose="02020603050405020304" pitchFamily="18" charset="0"/>
                <a:cs typeface="Times New Roman" panose="02020603050405020304" pitchFamily="18" charset="0"/>
              </a:rPr>
              <a:t>», в якому, зокрема, йшлося про дозвіл мусульманам викладати віровчення дітям: </a:t>
            </a:r>
          </a:p>
          <a:p>
            <a:pPr algn="just"/>
            <a:r>
              <a:rPr lang="uk-UA" sz="3200" b="1" dirty="0">
                <a:solidFill>
                  <a:schemeClr val="tx1"/>
                </a:solidFill>
                <a:latin typeface="Times New Roman" panose="02020603050405020304" pitchFamily="18" charset="0"/>
                <a:cs typeface="Times New Roman" panose="02020603050405020304" pitchFamily="18" charset="0"/>
              </a:rPr>
              <a:t>«Мусульмани. Процес розшарування відбувається і серед мусульманського духовенства. Влітку цього року в Уфі відбувся всеросійський з’їзд мусульманського духовенства (туди не входить мусульманське духовенство Туркестану, Закавказзя, </a:t>
            </a:r>
            <a:r>
              <a:rPr lang="uk-UA" sz="3200" b="1" dirty="0">
                <a:solidFill>
                  <a:schemeClr val="tx1"/>
                </a:solidFill>
                <a:highlight>
                  <a:srgbClr val="00FFFF"/>
                </a:highlight>
                <a:latin typeface="Times New Roman" panose="02020603050405020304" pitchFamily="18" charset="0"/>
                <a:cs typeface="Times New Roman" panose="02020603050405020304" pitchFamily="18" charset="0"/>
              </a:rPr>
              <a:t>Криму</a:t>
            </a:r>
            <a:r>
              <a:rPr lang="uk-UA" sz="3200" b="1" dirty="0">
                <a:solidFill>
                  <a:schemeClr val="tx1"/>
                </a:solidFill>
                <a:latin typeface="Times New Roman" panose="02020603050405020304" pitchFamily="18" charset="0"/>
                <a:cs typeface="Times New Roman" panose="02020603050405020304" pitchFamily="18" charset="0"/>
              </a:rPr>
              <a:t>), керівництво яким взяла в свої руки лояльна по відношенню до радянської влади група, яка і провела на з’їзді ряд резолюцій обновленського характеру: визнання радянської влади народною владою, визнання необхідності для мусульман світської освіти та ін. </a:t>
            </a:r>
          </a:p>
        </p:txBody>
      </p:sp>
    </p:spTree>
    <p:extLst>
      <p:ext uri="{BB962C8B-B14F-4D97-AF65-F5344CB8AC3E}">
        <p14:creationId xmlns:p14="http://schemas.microsoft.com/office/powerpoint/2010/main" val="37288897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86692"/>
            <a:ext cx="12191999" cy="5971306"/>
          </a:xfrm>
        </p:spPr>
        <p:txBody>
          <a:bodyPr>
            <a:noAutofit/>
          </a:bodyPr>
          <a:lstStyle/>
          <a:p>
            <a:pPr algn="just"/>
            <a:r>
              <a:rPr lang="uk-UA" sz="3500" b="1" dirty="0">
                <a:solidFill>
                  <a:schemeClr val="tx1"/>
                </a:solidFill>
                <a:latin typeface="Times New Roman" panose="02020603050405020304" pitchFamily="18" charset="0"/>
                <a:cs typeface="Times New Roman" panose="02020603050405020304" pitchFamily="18" charset="0"/>
              </a:rPr>
              <a:t>Цей з’їзд обрав правління головним чином з радянськи налаштованого мусульманського духовенства і – що особливо показово – в числі членів мусульманського духовного управління є </a:t>
            </a:r>
            <a:r>
              <a:rPr lang="uk-UA" sz="3500" b="1" dirty="0">
                <a:solidFill>
                  <a:schemeClr val="tx1"/>
                </a:solidFill>
                <a:highlight>
                  <a:srgbClr val="00FFFF"/>
                </a:highlight>
                <a:latin typeface="Times New Roman" panose="02020603050405020304" pitchFamily="18" charset="0"/>
                <a:cs typeface="Times New Roman" panose="02020603050405020304" pitchFamily="18" charset="0"/>
              </a:rPr>
              <a:t>одна жінка</a:t>
            </a:r>
            <a:r>
              <a:rPr lang="uk-UA" sz="3500" b="1" dirty="0">
                <a:solidFill>
                  <a:schemeClr val="tx1"/>
                </a:solidFill>
                <a:latin typeface="Times New Roman" panose="02020603050405020304" pitchFamily="18" charset="0"/>
                <a:cs typeface="Times New Roman" panose="02020603050405020304" pitchFamily="18" charset="0"/>
              </a:rPr>
              <a:t>. Від імені цього з’їзду було випущена відома відозва до мусульман усього світу в зв’язку з нотою </a:t>
            </a:r>
            <a:r>
              <a:rPr lang="uk-UA" sz="3500" b="1" dirty="0" err="1">
                <a:solidFill>
                  <a:schemeClr val="tx1"/>
                </a:solidFill>
                <a:latin typeface="Times New Roman" panose="02020603050405020304" pitchFamily="18" charset="0"/>
                <a:cs typeface="Times New Roman" panose="02020603050405020304" pitchFamily="18" charset="0"/>
              </a:rPr>
              <a:t>Керзона</a:t>
            </a:r>
            <a:r>
              <a:rPr lang="uk-UA" sz="3500" b="1" dirty="0">
                <a:solidFill>
                  <a:schemeClr val="tx1"/>
                </a:solidFill>
                <a:latin typeface="Times New Roman" panose="02020603050405020304" pitchFamily="18" charset="0"/>
                <a:cs typeface="Times New Roman" panose="02020603050405020304" pitchFamily="18" charset="0"/>
              </a:rPr>
              <a:t>, із вказівкою на пригнічення англійськими імперіалістами по відношенню до мусульманських народів і на існуючу в Росії релігійну свободу. Подібні настрої існують в певній частині духовенства і в Республіках Закавказзя, Туркестану і Криму, і антирелігійна комісія вважає за необхідне всебічну допомогу у виявленні цих настроїв. </a:t>
            </a:r>
          </a:p>
        </p:txBody>
      </p:sp>
    </p:spTree>
    <p:extLst>
      <p:ext uri="{BB962C8B-B14F-4D97-AF65-F5344CB8AC3E}">
        <p14:creationId xmlns:p14="http://schemas.microsoft.com/office/powerpoint/2010/main" val="40425300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86692"/>
            <a:ext cx="12191999" cy="5971306"/>
          </a:xfrm>
        </p:spPr>
        <p:txBody>
          <a:bodyPr>
            <a:noAutofit/>
          </a:bodyPr>
          <a:lstStyle/>
          <a:p>
            <a:pPr algn="just"/>
            <a:r>
              <a:rPr lang="uk-UA" sz="3500" b="1" dirty="0">
                <a:solidFill>
                  <a:schemeClr val="tx1"/>
                </a:solidFill>
                <a:latin typeface="Times New Roman" panose="02020603050405020304" pitchFamily="18" charset="0"/>
                <a:cs typeface="Times New Roman" panose="02020603050405020304" pitchFamily="18" charset="0"/>
              </a:rPr>
              <a:t>Одним з питань, яке хвилює все мусульманське населення і мусульманське духовенство є питання про </a:t>
            </a:r>
            <a:r>
              <a:rPr lang="uk-UA" sz="3500" b="1" dirty="0">
                <a:solidFill>
                  <a:schemeClr val="tx1"/>
                </a:solidFill>
                <a:highlight>
                  <a:srgbClr val="00FFFF"/>
                </a:highlight>
                <a:latin typeface="Times New Roman" panose="02020603050405020304" pitchFamily="18" charset="0"/>
                <a:cs typeface="Times New Roman" panose="02020603050405020304" pitchFamily="18" charset="0"/>
              </a:rPr>
              <a:t>викладання віровчення дітям в мечетях</a:t>
            </a:r>
            <a:r>
              <a:rPr lang="uk-UA" sz="3500" b="1" dirty="0">
                <a:solidFill>
                  <a:schemeClr val="tx1"/>
                </a:solidFill>
                <a:latin typeface="Times New Roman" panose="02020603050405020304" pitchFamily="18" charset="0"/>
                <a:cs typeface="Times New Roman" panose="02020603050405020304" pitchFamily="18" charset="0"/>
              </a:rPr>
              <a:t>. Мусульмани наполягають на тому, що до мусульманських дітей не можна застосувати загальне поняття про повноліття, що за мусульманськими поняттями повноліття настає набагато раніше (ранні шлюби), тому вони наполягають на тому, щоб їм дозволили викладання віровчення дітям, які досягли 10-ти річного віку. У цьому дусі розробляється проект декрету про дозвіл дітям, які закінчили школу першого ступеня, відвідувати уроки віровчення в мечетях». </a:t>
            </a:r>
          </a:p>
        </p:txBody>
      </p:sp>
    </p:spTree>
    <p:extLst>
      <p:ext uri="{BB962C8B-B14F-4D97-AF65-F5344CB8AC3E}">
        <p14:creationId xmlns:p14="http://schemas.microsoft.com/office/powerpoint/2010/main" val="30699391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86692"/>
            <a:ext cx="12191999" cy="5971305"/>
          </a:xfrm>
        </p:spPr>
        <p:txBody>
          <a:bodyPr>
            <a:noAutofit/>
          </a:bodyPr>
          <a:lstStyle/>
          <a:p>
            <a:pPr algn="just"/>
            <a:r>
              <a:rPr lang="uk-UA" sz="3100" b="1" dirty="0">
                <a:solidFill>
                  <a:schemeClr val="tx1"/>
                </a:solidFill>
                <a:latin typeface="Times New Roman" panose="02020603050405020304" pitchFamily="18" charset="0"/>
                <a:cs typeface="Times New Roman" panose="02020603050405020304" pitchFamily="18" charset="0"/>
              </a:rPr>
              <a:t>В чорновому протоколі № 37 засідання Політбюро ЦК РКП(б) від </a:t>
            </a:r>
            <a:r>
              <a:rPr lang="uk-UA" sz="3100" b="1" dirty="0">
                <a:solidFill>
                  <a:schemeClr val="tx1"/>
                </a:solidFill>
                <a:highlight>
                  <a:srgbClr val="00FFFF"/>
                </a:highlight>
                <a:latin typeface="Times New Roman" panose="02020603050405020304" pitchFamily="18" charset="0"/>
                <a:cs typeface="Times New Roman" panose="02020603050405020304" pitchFamily="18" charset="0"/>
              </a:rPr>
              <a:t>3 жовтня 1923 р.</a:t>
            </a:r>
            <a:r>
              <a:rPr lang="uk-UA" sz="3100" b="1" dirty="0">
                <a:solidFill>
                  <a:schemeClr val="tx1"/>
                </a:solidFill>
                <a:latin typeface="Times New Roman" panose="02020603050405020304" pitchFamily="18" charset="0"/>
                <a:cs typeface="Times New Roman" panose="02020603050405020304" pitchFamily="18" charset="0"/>
              </a:rPr>
              <a:t> в рішенні по п. 17 «</a:t>
            </a:r>
            <a:r>
              <a:rPr lang="uk-UA" sz="3100" b="1" dirty="0">
                <a:solidFill>
                  <a:schemeClr val="tx1"/>
                </a:solidFill>
                <a:highlight>
                  <a:srgbClr val="FFFF00"/>
                </a:highlight>
                <a:latin typeface="Times New Roman" panose="02020603050405020304" pitchFamily="18" charset="0"/>
                <a:cs typeface="Times New Roman" panose="02020603050405020304" pitchFamily="18" charset="0"/>
              </a:rPr>
              <a:t>Про мусульманські духовні школи (</a:t>
            </a:r>
            <a:r>
              <a:rPr lang="uk-UA" sz="3100" b="1" dirty="0" err="1">
                <a:solidFill>
                  <a:schemeClr val="tx1"/>
                </a:solidFill>
                <a:highlight>
                  <a:srgbClr val="FFFF00"/>
                </a:highlight>
                <a:latin typeface="Times New Roman" panose="02020603050405020304" pitchFamily="18" charset="0"/>
                <a:cs typeface="Times New Roman" panose="02020603050405020304" pitchFamily="18" charset="0"/>
              </a:rPr>
              <a:t>т.т</a:t>
            </a:r>
            <a:r>
              <a:rPr lang="uk-UA" sz="3100" b="1" dirty="0">
                <a:solidFill>
                  <a:schemeClr val="tx1"/>
                </a:solidFill>
                <a:highlight>
                  <a:srgbClr val="FFFF00"/>
                </a:highlight>
                <a:latin typeface="Times New Roman" panose="02020603050405020304" pitchFamily="18" charset="0"/>
                <a:cs typeface="Times New Roman" panose="02020603050405020304" pitchFamily="18" charset="0"/>
              </a:rPr>
              <a:t>. </a:t>
            </a:r>
            <a:r>
              <a:rPr lang="uk-UA" sz="3100" b="1" dirty="0" err="1">
                <a:solidFill>
                  <a:schemeClr val="tx1"/>
                </a:solidFill>
                <a:highlight>
                  <a:srgbClr val="FFFF00"/>
                </a:highlight>
                <a:latin typeface="Times New Roman" panose="02020603050405020304" pitchFamily="18" charset="0"/>
                <a:cs typeface="Times New Roman" panose="02020603050405020304" pitchFamily="18" charset="0"/>
              </a:rPr>
              <a:t>Смідович</a:t>
            </a:r>
            <a:r>
              <a:rPr lang="uk-UA" sz="3100" b="1" dirty="0">
                <a:solidFill>
                  <a:schemeClr val="tx1"/>
                </a:solidFill>
                <a:highlight>
                  <a:srgbClr val="FFFF00"/>
                </a:highlight>
                <a:latin typeface="Times New Roman" panose="02020603050405020304" pitchFamily="18" charset="0"/>
                <a:cs typeface="Times New Roman" panose="02020603050405020304" pitchFamily="18" charset="0"/>
              </a:rPr>
              <a:t>, В.М. Яковлєва, </a:t>
            </a:r>
            <a:r>
              <a:rPr lang="uk-UA" sz="3100" b="1" dirty="0" err="1">
                <a:solidFill>
                  <a:schemeClr val="tx1"/>
                </a:solidFill>
                <a:highlight>
                  <a:srgbClr val="FFFF00"/>
                </a:highlight>
                <a:latin typeface="Times New Roman" panose="02020603050405020304" pitchFamily="18" charset="0"/>
                <a:cs typeface="Times New Roman" panose="02020603050405020304" pitchFamily="18" charset="0"/>
              </a:rPr>
              <a:t>Клінгер</a:t>
            </a:r>
            <a:r>
              <a:rPr lang="uk-UA" sz="3100" b="1" dirty="0">
                <a:solidFill>
                  <a:schemeClr val="tx1"/>
                </a:solidFill>
                <a:highlight>
                  <a:srgbClr val="FFFF00"/>
                </a:highlight>
                <a:latin typeface="Times New Roman" panose="02020603050405020304" pitchFamily="18" charset="0"/>
                <a:cs typeface="Times New Roman" panose="02020603050405020304" pitchFamily="18" charset="0"/>
              </a:rPr>
              <a:t>)</a:t>
            </a:r>
            <a:r>
              <a:rPr lang="uk-UA" sz="3100" b="1" dirty="0">
                <a:solidFill>
                  <a:schemeClr val="tx1"/>
                </a:solidFill>
                <a:latin typeface="Times New Roman" panose="02020603050405020304" pitchFamily="18" charset="0"/>
                <a:cs typeface="Times New Roman" panose="02020603050405020304" pitchFamily="18" charset="0"/>
              </a:rPr>
              <a:t>» йдеться наступне:</a:t>
            </a:r>
          </a:p>
          <a:p>
            <a:pPr algn="just"/>
            <a:r>
              <a:rPr lang="uk-UA" sz="3100" b="1" dirty="0">
                <a:solidFill>
                  <a:schemeClr val="tx1"/>
                </a:solidFill>
                <a:latin typeface="Times New Roman" panose="02020603050405020304" pitchFamily="18" charset="0"/>
                <a:cs typeface="Times New Roman" panose="02020603050405020304" pitchFamily="18" charset="0"/>
              </a:rPr>
              <a:t>«Допустити в окремих частинах Союзу РСР з найбільш відсталим і релігійно фанатичним населенням, як виключення із загального порядку, організацію мусульманських духовних шкіл».</a:t>
            </a:r>
          </a:p>
          <a:p>
            <a:pPr algn="just"/>
            <a:r>
              <a:rPr lang="uk-UA" sz="3100" b="1" dirty="0">
                <a:solidFill>
                  <a:schemeClr val="tx1"/>
                </a:solidFill>
                <a:latin typeface="Times New Roman" panose="02020603050405020304" pitchFamily="18" charset="0"/>
                <a:cs typeface="Times New Roman" panose="02020603050405020304" pitchFamily="18" charset="0"/>
              </a:rPr>
              <a:t>Та ж тенденція простежується і в циркулярної телеграмі секретаря ЦК А. Андрєєва місцевим органам від </a:t>
            </a:r>
            <a:r>
              <a:rPr lang="uk-UA" sz="3100" b="1" dirty="0">
                <a:solidFill>
                  <a:schemeClr val="tx1"/>
                </a:solidFill>
                <a:highlight>
                  <a:srgbClr val="FFFF00"/>
                </a:highlight>
                <a:latin typeface="Times New Roman" panose="02020603050405020304" pitchFamily="18" charset="0"/>
                <a:cs typeface="Times New Roman" panose="02020603050405020304" pitchFamily="18" charset="0"/>
              </a:rPr>
              <a:t>3 травня 1924 р. </a:t>
            </a:r>
            <a:r>
              <a:rPr lang="uk-UA" sz="3100" b="1" dirty="0">
                <a:solidFill>
                  <a:schemeClr val="tx1"/>
                </a:solidFill>
                <a:latin typeface="Times New Roman" panose="02020603050405020304" pitchFamily="18" charset="0"/>
                <a:cs typeface="Times New Roman" panose="02020603050405020304" pitchFamily="18" charset="0"/>
              </a:rPr>
              <a:t>в якій пропонувалося «не чинити перешкоди груповому викладанню мусульманського віровчення в мечетях дітям, які закінчили радянську школу першого ступеня і ще не досягли 14-річного віку – у </a:t>
            </a:r>
            <a:r>
              <a:rPr lang="uk-UA" sz="3100" b="1" dirty="0" err="1">
                <a:solidFill>
                  <a:schemeClr val="tx1"/>
                </a:solidFill>
                <a:latin typeface="Times New Roman" panose="02020603050405020304" pitchFamily="18" charset="0"/>
                <a:cs typeface="Times New Roman" panose="02020603050405020304" pitchFamily="18" charset="0"/>
              </a:rPr>
              <a:t>позанавчальний</a:t>
            </a:r>
            <a:r>
              <a:rPr lang="uk-UA" sz="3100" b="1" dirty="0">
                <a:solidFill>
                  <a:schemeClr val="tx1"/>
                </a:solidFill>
                <a:latin typeface="Times New Roman" panose="02020603050405020304" pitchFamily="18" charset="0"/>
                <a:cs typeface="Times New Roman" panose="02020603050405020304" pitchFamily="18" charset="0"/>
              </a:rPr>
              <a:t> час».</a:t>
            </a:r>
          </a:p>
        </p:txBody>
      </p:sp>
    </p:spTree>
    <p:extLst>
      <p:ext uri="{BB962C8B-B14F-4D97-AF65-F5344CB8AC3E}">
        <p14:creationId xmlns:p14="http://schemas.microsoft.com/office/powerpoint/2010/main" val="27803065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86692"/>
            <a:ext cx="12191999" cy="5971306"/>
          </a:xfrm>
        </p:spPr>
        <p:txBody>
          <a:bodyPr>
            <a:noAutofit/>
          </a:bodyPr>
          <a:lstStyle/>
          <a:p>
            <a:pPr algn="just"/>
            <a:r>
              <a:rPr lang="uk-UA" sz="3700" b="1" dirty="0">
                <a:solidFill>
                  <a:schemeClr val="tx1"/>
                </a:solidFill>
                <a:highlight>
                  <a:srgbClr val="FFFF00"/>
                </a:highlight>
                <a:latin typeface="Times New Roman" panose="02020603050405020304" pitchFamily="18" charset="0"/>
                <a:cs typeface="Times New Roman" panose="02020603050405020304" pitchFamily="18" charset="0"/>
              </a:rPr>
              <a:t>30 грудня 1923 р.</a:t>
            </a:r>
            <a:r>
              <a:rPr lang="uk-UA" sz="3700" b="1" dirty="0">
                <a:solidFill>
                  <a:schemeClr val="tx1"/>
                </a:solidFill>
                <a:latin typeface="Times New Roman" panose="02020603050405020304" pitchFamily="18" charset="0"/>
                <a:cs typeface="Times New Roman" panose="02020603050405020304" pitchFamily="18" charset="0"/>
              </a:rPr>
              <a:t> НКВС РРФСР зареєстрував “</a:t>
            </a:r>
            <a:r>
              <a:rPr lang="uk-UA" sz="3700" b="1" dirty="0">
                <a:solidFill>
                  <a:schemeClr val="tx1"/>
                </a:solidFill>
                <a:highlight>
                  <a:srgbClr val="00FFFF"/>
                </a:highlight>
                <a:latin typeface="Times New Roman" panose="02020603050405020304" pitchFamily="18" charset="0"/>
                <a:cs typeface="Times New Roman" panose="02020603050405020304" pitchFamily="18" charset="0"/>
              </a:rPr>
              <a:t>Статут духовної організації мусульман РРФСР (за винятком Криму, Кавказу та Туркестану)</a:t>
            </a:r>
            <a:r>
              <a:rPr lang="uk-UA" sz="3700" b="1" dirty="0">
                <a:solidFill>
                  <a:schemeClr val="tx1"/>
                </a:solidFill>
                <a:latin typeface="Times New Roman" panose="02020603050405020304" pitchFamily="18" charset="0"/>
                <a:cs typeface="Times New Roman" panose="02020603050405020304" pitchFamily="18" charset="0"/>
              </a:rPr>
              <a:t>” з центром у м. Уфі. Багато в чому це підсилення відбувалось завдяки муфтію ЦДУМ, відомому татарському релігійному і громадському діячу </a:t>
            </a:r>
            <a:r>
              <a:rPr lang="uk-UA" sz="3700" b="1" dirty="0" err="1">
                <a:solidFill>
                  <a:schemeClr val="tx1"/>
                </a:solidFill>
                <a:highlight>
                  <a:srgbClr val="00FF00"/>
                </a:highlight>
                <a:latin typeface="Times New Roman" panose="02020603050405020304" pitchFamily="18" charset="0"/>
                <a:cs typeface="Times New Roman" panose="02020603050405020304" pitchFamily="18" charset="0"/>
              </a:rPr>
              <a:t>Різаетдіну</a:t>
            </a:r>
            <a:r>
              <a:rPr lang="uk-UA" sz="3700" b="1" dirty="0">
                <a:solidFill>
                  <a:schemeClr val="tx1"/>
                </a:solidFill>
                <a:highlight>
                  <a:srgbClr val="00FF00"/>
                </a:highlight>
                <a:latin typeface="Times New Roman" panose="02020603050405020304" pitchFamily="18" charset="0"/>
                <a:cs typeface="Times New Roman" panose="02020603050405020304" pitchFamily="18" charset="0"/>
              </a:rPr>
              <a:t> </a:t>
            </a:r>
            <a:r>
              <a:rPr lang="uk-UA" sz="3700" b="1" dirty="0" err="1">
                <a:solidFill>
                  <a:schemeClr val="tx1"/>
                </a:solidFill>
                <a:highlight>
                  <a:srgbClr val="00FF00"/>
                </a:highlight>
                <a:latin typeface="Times New Roman" panose="02020603050405020304" pitchFamily="18" charset="0"/>
                <a:cs typeface="Times New Roman" panose="02020603050405020304" pitchFamily="18" charset="0"/>
              </a:rPr>
              <a:t>Фахреддіну</a:t>
            </a:r>
            <a:r>
              <a:rPr lang="uk-UA" sz="3700" b="1" dirty="0">
                <a:solidFill>
                  <a:schemeClr val="tx1"/>
                </a:solidFill>
                <a:highlight>
                  <a:srgbClr val="00FF00"/>
                </a:highlight>
                <a:latin typeface="Times New Roman" panose="02020603050405020304" pitchFamily="18" charset="0"/>
                <a:cs typeface="Times New Roman" panose="02020603050405020304" pitchFamily="18" charset="0"/>
              </a:rPr>
              <a:t> (</a:t>
            </a:r>
            <a:r>
              <a:rPr lang="uk-UA" sz="3700" b="1" dirty="0" err="1">
                <a:solidFill>
                  <a:schemeClr val="tx1"/>
                </a:solidFill>
                <a:highlight>
                  <a:srgbClr val="00FF00"/>
                </a:highlight>
                <a:latin typeface="Times New Roman" panose="02020603050405020304" pitchFamily="18" charset="0"/>
                <a:cs typeface="Times New Roman" panose="02020603050405020304" pitchFamily="18" charset="0"/>
              </a:rPr>
              <a:t>Фахреддінову</a:t>
            </a:r>
            <a:r>
              <a:rPr lang="uk-UA" sz="3700" b="1" dirty="0">
                <a:solidFill>
                  <a:schemeClr val="tx1"/>
                </a:solidFill>
                <a:highlight>
                  <a:srgbClr val="00FF00"/>
                </a:highlight>
                <a:latin typeface="Times New Roman" panose="02020603050405020304" pitchFamily="18" charset="0"/>
                <a:cs typeface="Times New Roman" panose="02020603050405020304" pitchFamily="18" charset="0"/>
              </a:rPr>
              <a:t>)</a:t>
            </a:r>
            <a:r>
              <a:rPr lang="uk-UA" sz="3700" b="1" dirty="0">
                <a:solidFill>
                  <a:schemeClr val="tx1"/>
                </a:solidFill>
                <a:latin typeface="Times New Roman" panose="02020603050405020304" pitchFamily="18" charset="0"/>
                <a:cs typeface="Times New Roman" panose="02020603050405020304" pitchFamily="18" charset="0"/>
              </a:rPr>
              <a:t>. </a:t>
            </a:r>
          </a:p>
          <a:p>
            <a:pPr algn="just"/>
            <a:r>
              <a:rPr lang="uk-UA" sz="3700" b="1" dirty="0">
                <a:solidFill>
                  <a:schemeClr val="tx1"/>
                </a:solidFill>
                <a:latin typeface="Times New Roman" panose="02020603050405020304" pitchFamily="18" charset="0"/>
                <a:cs typeface="Times New Roman" panose="02020603050405020304" pitchFamily="18" charset="0"/>
              </a:rPr>
              <a:t>Після смерті першого радянського муфтія </a:t>
            </a:r>
            <a:r>
              <a:rPr lang="uk-UA" sz="3700" b="1" dirty="0" err="1">
                <a:solidFill>
                  <a:schemeClr val="tx1"/>
                </a:solidFill>
                <a:latin typeface="Times New Roman" panose="02020603050405020304" pitchFamily="18" charset="0"/>
                <a:cs typeface="Times New Roman" panose="02020603050405020304" pitchFamily="18" charset="0"/>
              </a:rPr>
              <a:t>Галімжана</a:t>
            </a:r>
            <a:r>
              <a:rPr lang="uk-UA" sz="3700" b="1" dirty="0">
                <a:solidFill>
                  <a:schemeClr val="tx1"/>
                </a:solidFill>
                <a:latin typeface="Times New Roman" panose="02020603050405020304" pitchFamily="18" charset="0"/>
                <a:cs typeface="Times New Roman" panose="02020603050405020304" pitchFamily="18" charset="0"/>
              </a:rPr>
              <a:t> </a:t>
            </a:r>
            <a:r>
              <a:rPr lang="uk-UA" sz="3700" b="1" dirty="0" err="1">
                <a:solidFill>
                  <a:schemeClr val="tx1"/>
                </a:solidFill>
                <a:latin typeface="Times New Roman" panose="02020603050405020304" pitchFamily="18" charset="0"/>
                <a:cs typeface="Times New Roman" panose="02020603050405020304" pitchFamily="18" charset="0"/>
              </a:rPr>
              <a:t>Баруді</a:t>
            </a:r>
            <a:r>
              <a:rPr lang="uk-UA" sz="3700" b="1" dirty="0">
                <a:solidFill>
                  <a:schemeClr val="tx1"/>
                </a:solidFill>
                <a:latin typeface="Times New Roman" panose="02020603050405020304" pitchFamily="18" charset="0"/>
                <a:cs typeface="Times New Roman" panose="02020603050405020304" pitchFamily="18" charset="0"/>
              </a:rPr>
              <a:t> в 1921 р. він керував справами ЦДУМ до І З’їзду мусульман Росії, який відбувся </a:t>
            </a:r>
            <a:r>
              <a:rPr lang="uk-UA" sz="3700" b="1" dirty="0">
                <a:solidFill>
                  <a:schemeClr val="tx1"/>
                </a:solidFill>
                <a:highlight>
                  <a:srgbClr val="FF0000"/>
                </a:highlight>
                <a:latin typeface="Times New Roman" panose="02020603050405020304" pitchFamily="18" charset="0"/>
                <a:cs typeface="Times New Roman" panose="02020603050405020304" pitchFamily="18" charset="0"/>
              </a:rPr>
              <a:t>10 липня 1923 р.</a:t>
            </a:r>
            <a:r>
              <a:rPr lang="uk-UA" sz="3700" b="1" dirty="0">
                <a:solidFill>
                  <a:schemeClr val="tx1"/>
                </a:solidFill>
                <a:latin typeface="Times New Roman" panose="02020603050405020304" pitchFamily="18" charset="0"/>
                <a:cs typeface="Times New Roman" panose="02020603050405020304" pitchFamily="18" charset="0"/>
              </a:rPr>
              <a:t> в Уфі, де його було обрано муфтієм. </a:t>
            </a:r>
          </a:p>
        </p:txBody>
      </p:sp>
    </p:spTree>
    <p:extLst>
      <p:ext uri="{BB962C8B-B14F-4D97-AF65-F5344CB8AC3E}">
        <p14:creationId xmlns:p14="http://schemas.microsoft.com/office/powerpoint/2010/main" val="34593547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86692"/>
            <a:ext cx="12191999" cy="5971306"/>
          </a:xfrm>
        </p:spPr>
        <p:txBody>
          <a:bodyPr>
            <a:noAutofit/>
          </a:bodyPr>
          <a:lstStyle/>
          <a:p>
            <a:pPr algn="just"/>
            <a:r>
              <a:rPr lang="uk-UA" sz="3100" b="1" dirty="0">
                <a:solidFill>
                  <a:schemeClr val="tx1"/>
                </a:solidFill>
                <a:latin typeface="Times New Roman" panose="02020603050405020304" pitchFamily="18" charset="0"/>
                <a:cs typeface="Times New Roman" panose="02020603050405020304" pitchFamily="18" charset="0"/>
              </a:rPr>
              <a:t>Юрисдикція відновленої організації, що успадкувала засновані ще в </a:t>
            </a:r>
            <a:r>
              <a:rPr lang="uk-UA" sz="3100" b="1" dirty="0">
                <a:solidFill>
                  <a:schemeClr val="tx1"/>
                </a:solidFill>
                <a:highlight>
                  <a:srgbClr val="00FF00"/>
                </a:highlight>
                <a:latin typeface="Times New Roman" panose="02020603050405020304" pitchFamily="18" charset="0"/>
                <a:cs typeface="Times New Roman" panose="02020603050405020304" pitchFamily="18" charset="0"/>
              </a:rPr>
              <a:t>1796 р. Оренбурзькі магометанські збори</a:t>
            </a:r>
            <a:r>
              <a:rPr lang="uk-UA" sz="3100" b="1" dirty="0">
                <a:solidFill>
                  <a:schemeClr val="tx1"/>
                </a:solidFill>
                <a:latin typeface="Times New Roman" panose="02020603050405020304" pitchFamily="18" charset="0"/>
                <a:cs typeface="Times New Roman" panose="02020603050405020304" pitchFamily="18" charset="0"/>
              </a:rPr>
              <a:t>, поширювалася на територію Татарської, Башкирської, Киргизької та </a:t>
            </a:r>
            <a:r>
              <a:rPr lang="uk-UA" sz="3100" b="1" dirty="0">
                <a:solidFill>
                  <a:schemeClr val="tx1"/>
                </a:solidFill>
                <a:highlight>
                  <a:srgbClr val="FFFF00"/>
                </a:highlight>
                <a:latin typeface="Times New Roman" panose="02020603050405020304" pitchFamily="18" charset="0"/>
                <a:cs typeface="Times New Roman" panose="02020603050405020304" pitchFamily="18" charset="0"/>
              </a:rPr>
              <a:t>Української республік</a:t>
            </a:r>
            <a:r>
              <a:rPr lang="uk-UA" sz="3100" b="1" dirty="0">
                <a:solidFill>
                  <a:schemeClr val="tx1"/>
                </a:solidFill>
                <a:latin typeface="Times New Roman" panose="02020603050405020304" pitchFamily="18" charset="0"/>
                <a:cs typeface="Times New Roman" panose="02020603050405020304" pitchFamily="18" charset="0"/>
              </a:rPr>
              <a:t>, Чуваської, </a:t>
            </a:r>
            <a:r>
              <a:rPr lang="uk-UA" sz="3100" b="1" dirty="0" err="1">
                <a:solidFill>
                  <a:schemeClr val="tx1"/>
                </a:solidFill>
                <a:latin typeface="Times New Roman" panose="02020603050405020304" pitchFamily="18" charset="0"/>
                <a:cs typeface="Times New Roman" panose="02020603050405020304" pitchFamily="18" charset="0"/>
              </a:rPr>
              <a:t>Вятської</a:t>
            </a:r>
            <a:r>
              <a:rPr lang="uk-UA" sz="3100" b="1" dirty="0">
                <a:solidFill>
                  <a:schemeClr val="tx1"/>
                </a:solidFill>
                <a:latin typeface="Times New Roman" panose="02020603050405020304" pitchFamily="18" charset="0"/>
                <a:cs typeface="Times New Roman" panose="02020603050405020304" pitchFamily="18" charset="0"/>
              </a:rPr>
              <a:t>, Калмицької автономних областей, а також і губерній внутрішньої Росії та Сибіру”. </a:t>
            </a:r>
          </a:p>
          <a:p>
            <a:pPr algn="just"/>
            <a:r>
              <a:rPr lang="uk-UA" sz="3100" b="1" dirty="0">
                <a:solidFill>
                  <a:schemeClr val="tx1"/>
                </a:solidFill>
                <a:latin typeface="Times New Roman" panose="02020603050405020304" pitchFamily="18" charset="0"/>
                <a:cs typeface="Times New Roman" panose="02020603050405020304" pitchFamily="18" charset="0"/>
              </a:rPr>
              <a:t>В Україні цей статут був зареєстрований лише в </a:t>
            </a:r>
            <a:r>
              <a:rPr lang="uk-UA" sz="3100" b="1" dirty="0">
                <a:solidFill>
                  <a:schemeClr val="tx1"/>
                </a:solidFill>
                <a:highlight>
                  <a:srgbClr val="00FFFF"/>
                </a:highlight>
                <a:latin typeface="Times New Roman" panose="02020603050405020304" pitchFamily="18" charset="0"/>
                <a:cs typeface="Times New Roman" panose="02020603050405020304" pitchFamily="18" charset="0"/>
              </a:rPr>
              <a:t>1926 р. </a:t>
            </a:r>
            <a:r>
              <a:rPr lang="uk-UA" sz="3100" b="1" dirty="0">
                <a:solidFill>
                  <a:schemeClr val="tx1"/>
                </a:solidFill>
                <a:latin typeface="Times New Roman" panose="02020603050405020304" pitchFamily="18" charset="0"/>
                <a:cs typeface="Times New Roman" panose="02020603050405020304" pitchFamily="18" charset="0"/>
              </a:rPr>
              <a:t>Центральне духовне управління мусульман уповноважило займатися цими питаннями в Україні </a:t>
            </a:r>
            <a:r>
              <a:rPr lang="uk-UA" sz="3100" b="1" dirty="0" err="1">
                <a:solidFill>
                  <a:schemeClr val="tx1"/>
                </a:solidFill>
                <a:highlight>
                  <a:srgbClr val="FFFF00"/>
                </a:highlight>
                <a:latin typeface="Times New Roman" panose="02020603050405020304" pitchFamily="18" charset="0"/>
                <a:cs typeface="Times New Roman" panose="02020603050405020304" pitchFamily="18" charset="0"/>
              </a:rPr>
              <a:t>Узбекова</a:t>
            </a:r>
            <a:r>
              <a:rPr lang="uk-UA" sz="3100" b="1" dirty="0">
                <a:solidFill>
                  <a:schemeClr val="tx1"/>
                </a:solidFill>
                <a:highlight>
                  <a:srgbClr val="FFFF00"/>
                </a:highlight>
                <a:latin typeface="Times New Roman" panose="02020603050405020304" pitchFamily="18" charset="0"/>
                <a:cs typeface="Times New Roman" panose="02020603050405020304" pitchFamily="18" charset="0"/>
              </a:rPr>
              <a:t> Мохаммед-</a:t>
            </a:r>
            <a:r>
              <a:rPr lang="uk-UA" sz="3100" b="1" dirty="0" err="1">
                <a:solidFill>
                  <a:schemeClr val="tx1"/>
                </a:solidFill>
                <a:highlight>
                  <a:srgbClr val="FFFF00"/>
                </a:highlight>
                <a:latin typeface="Times New Roman" panose="02020603050405020304" pitchFamily="18" charset="0"/>
                <a:cs typeface="Times New Roman" panose="02020603050405020304" pitchFamily="18" charset="0"/>
              </a:rPr>
              <a:t>Рахима</a:t>
            </a:r>
            <a:r>
              <a:rPr lang="uk-UA" sz="3100" b="1" dirty="0">
                <a:solidFill>
                  <a:schemeClr val="tx1"/>
                </a:solidFill>
                <a:latin typeface="Times New Roman" panose="02020603050405020304" pitchFamily="18" charset="0"/>
                <a:cs typeface="Times New Roman" panose="02020603050405020304" pitchFamily="18" charset="0"/>
              </a:rPr>
              <a:t>, який був імамом </a:t>
            </a:r>
            <a:r>
              <a:rPr lang="uk-UA" sz="3100" b="1" dirty="0" err="1">
                <a:solidFill>
                  <a:schemeClr val="tx1"/>
                </a:solidFill>
                <a:highlight>
                  <a:srgbClr val="00FFFF"/>
                </a:highlight>
                <a:latin typeface="Times New Roman" panose="02020603050405020304" pitchFamily="18" charset="0"/>
                <a:cs typeface="Times New Roman" panose="02020603050405020304" pitchFamily="18" charset="0"/>
              </a:rPr>
              <a:t>Харьківського</a:t>
            </a:r>
            <a:r>
              <a:rPr lang="uk-UA" sz="3100" b="1" dirty="0">
                <a:solidFill>
                  <a:schemeClr val="tx1"/>
                </a:solidFill>
                <a:highlight>
                  <a:srgbClr val="00FFFF"/>
                </a:highlight>
                <a:latin typeface="Times New Roman" panose="02020603050405020304" pitchFamily="18" charset="0"/>
                <a:cs typeface="Times New Roman" panose="02020603050405020304" pitchFamily="18" charset="0"/>
              </a:rPr>
              <a:t> мусульманського приходу</a:t>
            </a:r>
            <a:r>
              <a:rPr lang="uk-UA" sz="3100" b="1" dirty="0">
                <a:solidFill>
                  <a:schemeClr val="tx1"/>
                </a:solidFill>
                <a:latin typeface="Times New Roman" panose="02020603050405020304" pitchFamily="18" charset="0"/>
                <a:cs typeface="Times New Roman" panose="02020603050405020304" pitchFamily="18" charset="0"/>
              </a:rPr>
              <a:t>. </a:t>
            </a:r>
          </a:p>
          <a:p>
            <a:pPr algn="just"/>
            <a:r>
              <a:rPr lang="uk-UA" sz="3100" b="1" dirty="0">
                <a:solidFill>
                  <a:schemeClr val="tx1"/>
                </a:solidFill>
                <a:latin typeface="Times New Roman" panose="02020603050405020304" pitchFamily="18" charset="0"/>
                <a:cs typeface="Times New Roman" panose="02020603050405020304" pitchFamily="18" charset="0"/>
              </a:rPr>
              <a:t>Саме це дало можливості мусульманам України, серед яких більшість складали поволзькі татари, не тільки без перешкод відправляти культ, а й навіть викладати мусульманське віровчення.</a:t>
            </a:r>
          </a:p>
        </p:txBody>
      </p:sp>
    </p:spTree>
    <p:extLst>
      <p:ext uri="{BB962C8B-B14F-4D97-AF65-F5344CB8AC3E}">
        <p14:creationId xmlns:p14="http://schemas.microsoft.com/office/powerpoint/2010/main" val="29210589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86692"/>
            <a:ext cx="12191999" cy="5971306"/>
          </a:xfrm>
        </p:spPr>
        <p:txBody>
          <a:bodyPr>
            <a:noAutofit/>
          </a:bodyPr>
          <a:lstStyle/>
          <a:p>
            <a:pPr algn="just"/>
            <a:r>
              <a:rPr lang="uk-UA" sz="3500" b="1" dirty="0">
                <a:solidFill>
                  <a:schemeClr val="tx1"/>
                </a:solidFill>
                <a:latin typeface="Times New Roman" panose="02020603050405020304" pitchFamily="18" charset="0"/>
                <a:cs typeface="Times New Roman" panose="02020603050405020304" pitchFamily="18" charset="0"/>
              </a:rPr>
              <a:t>З </a:t>
            </a:r>
            <a:r>
              <a:rPr lang="uk-UA" sz="3500" b="1" dirty="0">
                <a:solidFill>
                  <a:schemeClr val="tx1"/>
                </a:solidFill>
                <a:highlight>
                  <a:srgbClr val="00FFFF"/>
                </a:highlight>
                <a:latin typeface="Times New Roman" panose="02020603050405020304" pitchFamily="18" charset="0"/>
                <a:cs typeface="Times New Roman" panose="02020603050405020304" pitchFamily="18" charset="0"/>
              </a:rPr>
              <a:t>1924 по 1928 р.</a:t>
            </a:r>
            <a:r>
              <a:rPr lang="uk-UA" sz="3500" b="1" dirty="0">
                <a:solidFill>
                  <a:schemeClr val="tx1"/>
                </a:solidFill>
                <a:latin typeface="Times New Roman" panose="02020603050405020304" pitchFamily="18" charset="0"/>
                <a:cs typeface="Times New Roman" panose="02020603050405020304" pitchFamily="18" charset="0"/>
              </a:rPr>
              <a:t> мусульманські общини були зареєстровані у </a:t>
            </a:r>
            <a:r>
              <a:rPr lang="uk-UA" sz="3500" b="1" dirty="0">
                <a:solidFill>
                  <a:schemeClr val="tx1"/>
                </a:solidFill>
                <a:highlight>
                  <a:srgbClr val="00FFFF"/>
                </a:highlight>
                <a:latin typeface="Times New Roman" panose="02020603050405020304" pitchFamily="18" charset="0"/>
                <a:cs typeface="Times New Roman" panose="02020603050405020304" pitchFamily="18" charset="0"/>
              </a:rPr>
              <a:t>м. Харкові, Одесі, Катеринославі, в Сталінському та Одеському округах</a:t>
            </a:r>
            <a:r>
              <a:rPr lang="uk-UA" sz="3500" b="1" dirty="0">
                <a:solidFill>
                  <a:schemeClr val="tx1"/>
                </a:solidFill>
                <a:latin typeface="Times New Roman" panose="02020603050405020304" pitchFamily="18" charset="0"/>
                <a:cs typeface="Times New Roman" panose="02020603050405020304" pitchFamily="18" charset="0"/>
              </a:rPr>
              <a:t>. І це при тому, що в основному реєструвались віруючі татари. </a:t>
            </a:r>
          </a:p>
          <a:p>
            <a:pPr algn="just"/>
            <a:r>
              <a:rPr lang="uk-UA" sz="3500" b="1" dirty="0">
                <a:solidFill>
                  <a:schemeClr val="tx1"/>
                </a:solidFill>
                <a:latin typeface="Times New Roman" panose="02020603050405020304" pitchFamily="18" charset="0"/>
                <a:cs typeface="Times New Roman" panose="02020603050405020304" pitchFamily="18" charset="0"/>
              </a:rPr>
              <a:t>Проте вже в 1930-ті рр., після руйнації християнства, в Україні </a:t>
            </a:r>
            <a:r>
              <a:rPr lang="uk-UA" sz="3500" b="1" dirty="0">
                <a:solidFill>
                  <a:schemeClr val="tx1"/>
                </a:solidFill>
                <a:highlight>
                  <a:srgbClr val="FFFF00"/>
                </a:highlight>
                <a:latin typeface="Times New Roman" panose="02020603050405020304" pitchFamily="18" charset="0"/>
                <a:cs typeface="Times New Roman" panose="02020603050405020304" pitchFamily="18" charset="0"/>
              </a:rPr>
              <a:t>почався наступ на інші конфесії, в тому числі на іслам</a:t>
            </a:r>
            <a:r>
              <a:rPr lang="uk-UA" sz="3500" b="1" dirty="0">
                <a:solidFill>
                  <a:schemeClr val="tx1"/>
                </a:solidFill>
                <a:latin typeface="Times New Roman" panose="02020603050405020304" pitchFamily="18" charset="0"/>
                <a:cs typeface="Times New Roman" panose="02020603050405020304" pitchFamily="18" charset="0"/>
              </a:rPr>
              <a:t>. Тоді ж було ліквідовано НКВС з відділом культів, і вже не було ніяких згадок про існування мусульманських громад в Українській республіці. </a:t>
            </a:r>
          </a:p>
          <a:p>
            <a:pPr algn="just"/>
            <a:r>
              <a:rPr lang="uk-UA" sz="3500" b="1" i="1" dirty="0">
                <a:solidFill>
                  <a:schemeClr val="tx1"/>
                </a:solidFill>
                <a:highlight>
                  <a:srgbClr val="00FF00"/>
                </a:highlight>
                <a:latin typeface="Times New Roman" panose="02020603050405020304" pitchFamily="18" charset="0"/>
                <a:cs typeface="Times New Roman" panose="02020603050405020304" pitchFamily="18" charset="0"/>
              </a:rPr>
              <a:t>Тобто напередодні Другої світової війни було зроблено все можливе, щоб оголосити СРСР суто світською державою</a:t>
            </a:r>
            <a:r>
              <a:rPr lang="uk-UA" sz="3500" b="1"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2268742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1228436"/>
            <a:ext cx="12191999" cy="5629562"/>
          </a:xfrm>
        </p:spPr>
        <p:txBody>
          <a:bodyPr>
            <a:noAutofit/>
          </a:bodyPr>
          <a:lstStyle/>
          <a:p>
            <a:pPr algn="just"/>
            <a:r>
              <a:rPr lang="uk-UA" sz="3500" b="1" dirty="0">
                <a:solidFill>
                  <a:schemeClr val="tx1"/>
                </a:solidFill>
                <a:highlight>
                  <a:srgbClr val="00FFFF"/>
                </a:highlight>
                <a:latin typeface="Times New Roman" panose="02020603050405020304" pitchFamily="18" charset="0"/>
                <a:cs typeface="Times New Roman" panose="02020603050405020304" pitchFamily="18" charset="0"/>
              </a:rPr>
              <a:t>Приблизно в той самий час радянська влада намагалася відновити одеський маршрут хаджу</a:t>
            </a:r>
            <a:r>
              <a:rPr lang="uk-UA" sz="3500" b="1" dirty="0">
                <a:solidFill>
                  <a:schemeClr val="tx1"/>
                </a:solidFill>
                <a:latin typeface="Times New Roman" panose="02020603050405020304" pitchFamily="18" charset="0"/>
                <a:cs typeface="Times New Roman" panose="02020603050405020304" pitchFamily="18" charset="0"/>
              </a:rPr>
              <a:t>. Незважаючи на антирелігійну політику «</a:t>
            </a:r>
            <a:r>
              <a:rPr lang="uk-UA" sz="3500" b="1" dirty="0" err="1">
                <a:solidFill>
                  <a:schemeClr val="tx1"/>
                </a:solidFill>
                <a:latin typeface="Times New Roman" panose="02020603050405020304" pitchFamily="18" charset="0"/>
                <a:cs typeface="Times New Roman" panose="02020603050405020304" pitchFamily="18" charset="0"/>
              </a:rPr>
              <a:t>Страни</a:t>
            </a:r>
            <a:r>
              <a:rPr lang="uk-UA" sz="3500" b="1" dirty="0">
                <a:solidFill>
                  <a:schemeClr val="tx1"/>
                </a:solidFill>
                <a:latin typeface="Times New Roman" panose="02020603050405020304" pitchFamily="18" charset="0"/>
                <a:cs typeface="Times New Roman" panose="02020603050405020304" pitchFamily="18" charset="0"/>
              </a:rPr>
              <a:t> </a:t>
            </a:r>
            <a:r>
              <a:rPr lang="uk-UA" sz="3500" b="1" dirty="0" err="1">
                <a:solidFill>
                  <a:schemeClr val="tx1"/>
                </a:solidFill>
                <a:latin typeface="Times New Roman" panose="02020603050405020304" pitchFamily="18" charset="0"/>
                <a:cs typeface="Times New Roman" panose="02020603050405020304" pitchFamily="18" charset="0"/>
              </a:rPr>
              <a:t>Совєтов</a:t>
            </a:r>
            <a:r>
              <a:rPr lang="uk-UA" sz="3500" b="1" dirty="0">
                <a:solidFill>
                  <a:schemeClr val="tx1"/>
                </a:solidFill>
                <a:latin typeface="Times New Roman" panose="02020603050405020304" pitchFamily="18" charset="0"/>
                <a:cs typeface="Times New Roman" panose="02020603050405020304" pitchFamily="18" charset="0"/>
              </a:rPr>
              <a:t>», молодій республіці була потрібна валюта, і тут в нагоді стала «</a:t>
            </a:r>
            <a:r>
              <a:rPr lang="uk-UA" sz="3500" b="1" dirty="0" err="1">
                <a:latin typeface="Times New Roman" panose="02020603050405020304" pitchFamily="18" charset="0"/>
                <a:cs typeface="Times New Roman" panose="02020603050405020304" pitchFamily="18" charset="0"/>
              </a:rPr>
              <a:t>Х</a:t>
            </a:r>
            <a:r>
              <a:rPr lang="uk-UA" sz="3500" b="1" dirty="0" err="1">
                <a:solidFill>
                  <a:schemeClr val="tx1"/>
                </a:solidFill>
                <a:latin typeface="Times New Roman" panose="02020603050405020304" pitchFamily="18" charset="0"/>
                <a:cs typeface="Times New Roman" panose="02020603050405020304" pitchFamily="18" charset="0"/>
              </a:rPr>
              <a:t>аджи</a:t>
            </a:r>
            <a:r>
              <a:rPr lang="uk-UA" sz="3500" b="1" dirty="0">
                <a:solidFill>
                  <a:schemeClr val="tx1"/>
                </a:solidFill>
                <a:latin typeface="Times New Roman" panose="02020603050405020304" pitchFamily="18" charset="0"/>
                <a:cs typeface="Times New Roman" panose="02020603050405020304" pitchFamily="18" charset="0"/>
              </a:rPr>
              <a:t>-хане» дореволюційного періоду. </a:t>
            </a:r>
          </a:p>
          <a:p>
            <a:pPr algn="just"/>
            <a:r>
              <a:rPr lang="uk-UA" sz="3500" b="1" dirty="0">
                <a:solidFill>
                  <a:schemeClr val="tx1"/>
                </a:solidFill>
                <a:latin typeface="Times New Roman" panose="02020603050405020304" pitchFamily="18" charset="0"/>
                <a:cs typeface="Times New Roman" panose="02020603050405020304" pitchFamily="18" charset="0"/>
              </a:rPr>
              <a:t>Радянська кампанія хаджу почалася всерйоз в </a:t>
            </a:r>
            <a:r>
              <a:rPr lang="uk-UA" sz="3500" b="1" dirty="0">
                <a:solidFill>
                  <a:schemeClr val="tx1"/>
                </a:solidFill>
                <a:highlight>
                  <a:srgbClr val="FF0000"/>
                </a:highlight>
                <a:latin typeface="Times New Roman" panose="02020603050405020304" pitchFamily="18" charset="0"/>
                <a:cs typeface="Times New Roman" panose="02020603050405020304" pitchFamily="18" charset="0"/>
              </a:rPr>
              <a:t>1927 р.</a:t>
            </a:r>
            <a:r>
              <a:rPr lang="uk-UA" sz="3500" b="1" dirty="0">
                <a:solidFill>
                  <a:schemeClr val="tx1"/>
                </a:solidFill>
                <a:latin typeface="Times New Roman" panose="02020603050405020304" pitchFamily="18" charset="0"/>
                <a:cs typeface="Times New Roman" panose="02020603050405020304" pitchFamily="18" charset="0"/>
              </a:rPr>
              <a:t>, який </a:t>
            </a:r>
            <a:r>
              <a:rPr lang="uk-UA" sz="3500" b="1" dirty="0" err="1">
                <a:solidFill>
                  <a:schemeClr val="tx1"/>
                </a:solidFill>
                <a:latin typeface="Times New Roman" panose="02020603050405020304" pitchFamily="18" charset="0"/>
                <a:cs typeface="Times New Roman" panose="02020603050405020304" pitchFamily="18" charset="0"/>
              </a:rPr>
              <a:t>співпав</a:t>
            </a:r>
            <a:r>
              <a:rPr lang="uk-UA" sz="3500" b="1" dirty="0">
                <a:solidFill>
                  <a:schemeClr val="tx1"/>
                </a:solidFill>
                <a:latin typeface="Times New Roman" panose="02020603050405020304" pitchFamily="18" charset="0"/>
                <a:cs typeface="Times New Roman" panose="02020603050405020304" pitchFamily="18" charset="0"/>
              </a:rPr>
              <a:t> з </a:t>
            </a:r>
            <a:r>
              <a:rPr lang="uk-UA" sz="3500" b="1" dirty="0">
                <a:solidFill>
                  <a:schemeClr val="tx1"/>
                </a:solidFill>
                <a:highlight>
                  <a:srgbClr val="FFFF00"/>
                </a:highlight>
                <a:latin typeface="Times New Roman" panose="02020603050405020304" pitchFamily="18" charset="0"/>
                <a:cs typeface="Times New Roman" panose="02020603050405020304" pitchFamily="18" charset="0"/>
              </a:rPr>
              <a:t>початком сталінської кампанії індустріалізації і першою п’ятирічкою</a:t>
            </a:r>
            <a:r>
              <a:rPr lang="uk-UA" sz="3500" b="1" dirty="0">
                <a:solidFill>
                  <a:schemeClr val="tx1"/>
                </a:solidFill>
                <a:latin typeface="Times New Roman" panose="02020603050405020304" pitchFamily="18" charset="0"/>
                <a:cs typeface="Times New Roman" panose="02020603050405020304" pitchFamily="18" charset="0"/>
              </a:rPr>
              <a:t>. «Побудова соціалізму» в СРСР була надзвичайно дорогим заходом, і парадоксальним чином </a:t>
            </a:r>
            <a:r>
              <a:rPr lang="uk-UA" sz="3500" b="1" dirty="0">
                <a:solidFill>
                  <a:schemeClr val="tx1"/>
                </a:solidFill>
                <a:highlight>
                  <a:srgbClr val="FFFF00"/>
                </a:highlight>
                <a:latin typeface="Times New Roman" panose="02020603050405020304" pitchFamily="18" charset="0"/>
                <a:cs typeface="Times New Roman" panose="02020603050405020304" pitchFamily="18" charset="0"/>
              </a:rPr>
              <a:t>залежала від іноземного капіталу </a:t>
            </a:r>
            <a:r>
              <a:rPr lang="uk-UA" sz="3500" b="1" dirty="0">
                <a:solidFill>
                  <a:schemeClr val="tx1"/>
                </a:solidFill>
                <a:latin typeface="Times New Roman" panose="02020603050405020304" pitchFamily="18" charset="0"/>
                <a:cs typeface="Times New Roman" panose="02020603050405020304" pitchFamily="18" charset="0"/>
              </a:rPr>
              <a:t>і капіталістичного досвіду. </a:t>
            </a:r>
          </a:p>
        </p:txBody>
      </p:sp>
    </p:spTree>
    <p:extLst>
      <p:ext uri="{BB962C8B-B14F-4D97-AF65-F5344CB8AC3E}">
        <p14:creationId xmlns:p14="http://schemas.microsoft.com/office/powerpoint/2010/main" val="1218858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988290"/>
            <a:ext cx="12191999" cy="5869707"/>
          </a:xfrm>
        </p:spPr>
        <p:txBody>
          <a:bodyPr>
            <a:normAutofit/>
          </a:bodyPr>
          <a:lstStyle/>
          <a:p>
            <a:r>
              <a:rPr lang="uk-UA" sz="2800" b="1" dirty="0">
                <a:solidFill>
                  <a:schemeClr val="tx1"/>
                </a:solidFill>
                <a:highlight>
                  <a:srgbClr val="00FFFF"/>
                </a:highlight>
                <a:latin typeface="Times New Roman" panose="02020603050405020304" pitchFamily="18" charset="0"/>
                <a:cs typeface="Times New Roman" panose="02020603050405020304" pitchFamily="18" charset="0"/>
              </a:rPr>
              <a:t>Одним з найменш вивчених і задокументованих періодів існування ісламу в Україні є радянський період. </a:t>
            </a:r>
            <a:endParaRPr lang="en-US" sz="2800" b="1" dirty="0">
              <a:solidFill>
                <a:schemeClr val="tx1"/>
              </a:solidFill>
              <a:highlight>
                <a:srgbClr val="00FFFF"/>
              </a:highlight>
              <a:latin typeface="Times New Roman" panose="02020603050405020304" pitchFamily="18" charset="0"/>
              <a:cs typeface="Times New Roman" panose="02020603050405020304" pitchFamily="18" charset="0"/>
            </a:endParaRPr>
          </a:p>
          <a:p>
            <a:pPr algn="just"/>
            <a:r>
              <a:rPr lang="uk-UA" sz="2800" b="1" dirty="0">
                <a:solidFill>
                  <a:schemeClr val="tx1"/>
                </a:solidFill>
                <a:latin typeface="Times New Roman" panose="02020603050405020304" pitchFamily="18" charset="0"/>
                <a:cs typeface="Times New Roman" panose="02020603050405020304" pitchFamily="18" charset="0"/>
              </a:rPr>
              <a:t>Початок XX ст. характеризувався відносною стабільністю кількості татар-мусульман. Більшовики проявляли обережність і гнучкість по відношенню до мусульман. </a:t>
            </a:r>
            <a:endParaRPr lang="en-US" sz="2800" b="1" dirty="0">
              <a:solidFill>
                <a:schemeClr val="tx1"/>
              </a:solidFill>
              <a:latin typeface="Times New Roman" panose="02020603050405020304" pitchFamily="18" charset="0"/>
              <a:cs typeface="Times New Roman" panose="02020603050405020304" pitchFamily="18" charset="0"/>
            </a:endParaRPr>
          </a:p>
          <a:p>
            <a:pPr algn="just"/>
            <a:r>
              <a:rPr lang="uk-UA" sz="2800" b="1" dirty="0">
                <a:solidFill>
                  <a:schemeClr val="tx1"/>
                </a:solidFill>
                <a:highlight>
                  <a:srgbClr val="00FFFF"/>
                </a:highlight>
                <a:latin typeface="Times New Roman" panose="02020603050405020304" pitchFamily="18" charset="0"/>
                <a:cs typeface="Times New Roman" panose="02020603050405020304" pitchFamily="18" charset="0"/>
              </a:rPr>
              <a:t>20 листопада 1917 р.</a:t>
            </a:r>
            <a:r>
              <a:rPr lang="uk-UA" sz="2800" b="1" dirty="0">
                <a:solidFill>
                  <a:schemeClr val="tx1"/>
                </a:solidFill>
                <a:latin typeface="Times New Roman" panose="02020603050405020304" pitchFamily="18" charset="0"/>
                <a:cs typeface="Times New Roman" panose="02020603050405020304" pitchFamily="18" charset="0"/>
              </a:rPr>
              <a:t> народний комісар з національних справ </a:t>
            </a:r>
            <a:r>
              <a:rPr lang="uk-UA" sz="2800" b="1" dirty="0" err="1">
                <a:solidFill>
                  <a:schemeClr val="tx1"/>
                </a:solidFill>
                <a:latin typeface="Times New Roman" panose="02020603050405020304" pitchFamily="18" charset="0"/>
                <a:cs typeface="Times New Roman" panose="02020603050405020304" pitchFamily="18" charset="0"/>
              </a:rPr>
              <a:t>Й.Джугашвілі</a:t>
            </a:r>
            <a:r>
              <a:rPr lang="uk-UA" sz="2800" b="1" dirty="0">
                <a:solidFill>
                  <a:schemeClr val="tx1"/>
                </a:solidFill>
                <a:latin typeface="Times New Roman" panose="02020603050405020304" pitchFamily="18" charset="0"/>
                <a:cs typeface="Times New Roman" panose="02020603050405020304" pitchFamily="18" charset="0"/>
              </a:rPr>
              <a:t>-Сталін та голова Ради народних комісарів </a:t>
            </a:r>
            <a:r>
              <a:rPr lang="uk-UA" sz="2800" b="1" dirty="0" err="1">
                <a:solidFill>
                  <a:schemeClr val="tx1"/>
                </a:solidFill>
                <a:latin typeface="Times New Roman" panose="02020603050405020304" pitchFamily="18" charset="0"/>
                <a:cs typeface="Times New Roman" panose="02020603050405020304" pitchFamily="18" charset="0"/>
              </a:rPr>
              <a:t>В.Ульянов</a:t>
            </a:r>
            <a:r>
              <a:rPr lang="uk-UA" sz="2800" b="1" dirty="0">
                <a:solidFill>
                  <a:schemeClr val="tx1"/>
                </a:solidFill>
                <a:latin typeface="Times New Roman" panose="02020603050405020304" pitchFamily="18" charset="0"/>
                <a:cs typeface="Times New Roman" panose="02020603050405020304" pitchFamily="18" charset="0"/>
              </a:rPr>
              <a:t>-Ленін підписали звернення «</a:t>
            </a:r>
            <a:r>
              <a:rPr lang="uk-UA" sz="2800" b="1" i="1" dirty="0">
                <a:solidFill>
                  <a:schemeClr val="tx1"/>
                </a:solidFill>
                <a:highlight>
                  <a:srgbClr val="FFFF00"/>
                </a:highlight>
                <a:latin typeface="Times New Roman" panose="02020603050405020304" pitchFamily="18" charset="0"/>
                <a:cs typeface="Times New Roman" panose="02020603050405020304" pitchFamily="18" charset="0"/>
              </a:rPr>
              <a:t>До всіх трудящих мусульман Росії і Сходу</a:t>
            </a:r>
            <a:r>
              <a:rPr lang="uk-UA" sz="2800" b="1" i="1" dirty="0">
                <a:solidFill>
                  <a:schemeClr val="tx1"/>
                </a:solidFill>
                <a:latin typeface="Times New Roman" panose="02020603050405020304" pitchFamily="18" charset="0"/>
                <a:cs typeface="Times New Roman" panose="02020603050405020304" pitchFamily="18" charset="0"/>
              </a:rPr>
              <a:t>», </a:t>
            </a:r>
            <a:r>
              <a:rPr lang="uk-UA" sz="2800" b="1" dirty="0">
                <a:solidFill>
                  <a:schemeClr val="tx1"/>
                </a:solidFill>
                <a:latin typeface="Times New Roman" panose="02020603050405020304" pitchFamily="18" charset="0"/>
                <a:cs typeface="Times New Roman" panose="02020603050405020304" pitchFamily="18" charset="0"/>
              </a:rPr>
              <a:t>в якому йшлося наступне: </a:t>
            </a:r>
            <a:endParaRPr lang="en-US" sz="2800" b="1" dirty="0">
              <a:solidFill>
                <a:schemeClr val="tx1"/>
              </a:solidFill>
              <a:latin typeface="Times New Roman" panose="02020603050405020304" pitchFamily="18" charset="0"/>
              <a:cs typeface="Times New Roman" panose="02020603050405020304" pitchFamily="18" charset="0"/>
            </a:endParaRPr>
          </a:p>
          <a:p>
            <a:pPr algn="just"/>
            <a:r>
              <a:rPr lang="uk-UA" sz="2800" b="1" dirty="0">
                <a:solidFill>
                  <a:schemeClr val="tx1"/>
                </a:solidFill>
                <a:latin typeface="Times New Roman" panose="02020603050405020304" pitchFamily="18" charset="0"/>
                <a:cs typeface="Times New Roman" panose="02020603050405020304" pitchFamily="18" charset="0"/>
              </a:rPr>
              <a:t>«Товариші! Брати! &lt;...&gt; Руйнується царство капіталістичного грабунку і насильства. Горить ґрунт під ногами хижаків імперіалізму. Перед лицем цих великих подій ми звертаємося до вас, трудящі і знедолені мусульмани Росії і Сходу.</a:t>
            </a:r>
          </a:p>
        </p:txBody>
      </p:sp>
    </p:spTree>
    <p:extLst>
      <p:ext uri="{BB962C8B-B14F-4D97-AF65-F5344CB8AC3E}">
        <p14:creationId xmlns:p14="http://schemas.microsoft.com/office/powerpoint/2010/main" val="4935746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1163782"/>
            <a:ext cx="12191999" cy="5694216"/>
          </a:xfrm>
        </p:spPr>
        <p:txBody>
          <a:bodyPr>
            <a:noAutofit/>
          </a:bodyPr>
          <a:lstStyle/>
          <a:p>
            <a:pPr algn="just"/>
            <a:r>
              <a:rPr lang="uk-UA" sz="3800" b="1" dirty="0">
                <a:solidFill>
                  <a:schemeClr val="tx1"/>
                </a:solidFill>
                <a:latin typeface="Times New Roman" panose="02020603050405020304" pitchFamily="18" charset="0"/>
                <a:cs typeface="Times New Roman" panose="02020603050405020304" pitchFamily="18" charset="0"/>
              </a:rPr>
              <a:t>Участь в потенційно прибутковій організації хаджу було однією зі стратегій залучення іноземного капіталу. </a:t>
            </a:r>
          </a:p>
          <a:p>
            <a:pPr algn="just"/>
            <a:r>
              <a:rPr lang="uk-UA" sz="3800" b="1" dirty="0">
                <a:solidFill>
                  <a:schemeClr val="tx1"/>
                </a:solidFill>
                <a:latin typeface="Times New Roman" panose="02020603050405020304" pitchFamily="18" charset="0"/>
                <a:cs typeface="Times New Roman" panose="02020603050405020304" pitchFamily="18" charset="0"/>
              </a:rPr>
              <a:t>Як випливає з листа завідуючого пасажирською частиною Радторгфлоту в Особливу валютну нараду </a:t>
            </a:r>
            <a:r>
              <a:rPr lang="uk-UA" sz="3800" b="1" dirty="0" err="1">
                <a:solidFill>
                  <a:schemeClr val="tx1"/>
                </a:solidFill>
                <a:latin typeface="Times New Roman" panose="02020603050405020304" pitchFamily="18" charset="0"/>
                <a:cs typeface="Times New Roman" panose="02020603050405020304" pitchFamily="18" charset="0"/>
              </a:rPr>
              <a:t>Наркомфіну</a:t>
            </a:r>
            <a:r>
              <a:rPr lang="uk-UA" sz="3800" b="1" dirty="0">
                <a:solidFill>
                  <a:schemeClr val="tx1"/>
                </a:solidFill>
                <a:latin typeface="Times New Roman" panose="02020603050405020304" pitchFamily="18" charset="0"/>
                <a:cs typeface="Times New Roman" panose="02020603050405020304" pitchFamily="18" charset="0"/>
              </a:rPr>
              <a:t> СРСР про паломницьке пересування, основною метою організації паломницьких пересувань із Західного Китаю, Афганістану та Персії було «</a:t>
            </a:r>
            <a:r>
              <a:rPr lang="uk-UA" sz="3800" b="1" dirty="0">
                <a:solidFill>
                  <a:schemeClr val="tx1"/>
                </a:solidFill>
                <a:highlight>
                  <a:srgbClr val="00FF00"/>
                </a:highlight>
                <a:latin typeface="Times New Roman" panose="02020603050405020304" pitchFamily="18" charset="0"/>
                <a:cs typeface="Times New Roman" panose="02020603050405020304" pitchFamily="18" charset="0"/>
              </a:rPr>
              <a:t>створити завдяки транзитному паломництву приплив в СРСР іноземної валюти</a:t>
            </a:r>
            <a:r>
              <a:rPr lang="uk-UA" sz="3800" b="1" dirty="0">
                <a:solidFill>
                  <a:schemeClr val="tx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5007929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86692"/>
            <a:ext cx="12191999" cy="5971306"/>
          </a:xfrm>
        </p:spPr>
        <p:txBody>
          <a:bodyPr>
            <a:noAutofit/>
          </a:bodyPr>
          <a:lstStyle/>
          <a:p>
            <a:pPr algn="just"/>
            <a:r>
              <a:rPr lang="uk-UA" sz="3000" b="1" dirty="0">
                <a:solidFill>
                  <a:schemeClr val="tx1"/>
                </a:solidFill>
                <a:latin typeface="Times New Roman" panose="02020603050405020304" pitchFamily="18" charset="0"/>
                <a:cs typeface="Times New Roman" panose="02020603050405020304" pitchFamily="18" charset="0"/>
              </a:rPr>
              <a:t>При цьому особо підкреслювалась </a:t>
            </a:r>
            <a:r>
              <a:rPr lang="uk-UA" sz="3000" b="1" dirty="0">
                <a:solidFill>
                  <a:schemeClr val="tx1"/>
                </a:solidFill>
                <a:highlight>
                  <a:srgbClr val="00FFFF"/>
                </a:highlight>
                <a:latin typeface="Times New Roman" panose="02020603050405020304" pitchFamily="18" charset="0"/>
                <a:cs typeface="Times New Roman" panose="02020603050405020304" pitchFamily="18" charset="0"/>
              </a:rPr>
              <a:t>безальтернативність саме одеського напрямку паломницького маршруту</a:t>
            </a:r>
            <a:r>
              <a:rPr lang="uk-UA" sz="3000" b="1" dirty="0">
                <a:solidFill>
                  <a:schemeClr val="tx1"/>
                </a:solidFill>
                <a:latin typeface="Times New Roman" panose="02020603050405020304" pitchFamily="18" charset="0"/>
                <a:cs typeface="Times New Roman" panose="02020603050405020304" pitchFamily="18" charset="0"/>
              </a:rPr>
              <a:t>:</a:t>
            </a:r>
          </a:p>
          <a:p>
            <a:pPr algn="just"/>
            <a:r>
              <a:rPr lang="uk-UA" sz="3000" b="1" dirty="0">
                <a:solidFill>
                  <a:schemeClr val="tx1"/>
                </a:solidFill>
                <a:latin typeface="Times New Roman" panose="02020603050405020304" pitchFamily="18" charset="0"/>
                <a:cs typeface="Times New Roman" panose="02020603050405020304" pitchFamily="18" charset="0"/>
              </a:rPr>
              <a:t> «…Як Вам відомо, в тих містах [Красноводськ, Баку і Батумі] спеціальних будинків або відповідних приміщень, де б могли паломники ізольовано очікувати нової посадки, немає, і ми не в змозі вберегти спілкування паломників з іншою мусульманською масою. Подібне по цьому маршруту повторюється два рази в трьох містах з переважно мусульманським населенням, в той час як при маршруті на Одесу у паломників буде всього одна пересадка, і та буде проводитися в первісному невеликому залізничному пункті. У самій же Одесі паломники будуть знаходитися в спеціально пристосованому «</a:t>
            </a:r>
            <a:r>
              <a:rPr lang="uk-UA" sz="3000" b="1" dirty="0" err="1">
                <a:latin typeface="Times New Roman" panose="02020603050405020304" pitchFamily="18" charset="0"/>
                <a:cs typeface="Times New Roman" panose="02020603050405020304" pitchFamily="18" charset="0"/>
              </a:rPr>
              <a:t>Х</a:t>
            </a:r>
            <a:r>
              <a:rPr lang="uk-UA" sz="3000" b="1" dirty="0" err="1">
                <a:solidFill>
                  <a:schemeClr val="tx1"/>
                </a:solidFill>
                <a:latin typeface="Times New Roman" panose="02020603050405020304" pitchFamily="18" charset="0"/>
                <a:cs typeface="Times New Roman" panose="02020603050405020304" pitchFamily="18" charset="0"/>
              </a:rPr>
              <a:t>аджи</a:t>
            </a:r>
            <a:r>
              <a:rPr lang="uk-UA" sz="3000" b="1" dirty="0">
                <a:solidFill>
                  <a:schemeClr val="tx1"/>
                </a:solidFill>
                <a:latin typeface="Times New Roman" panose="02020603050405020304" pitchFamily="18" charset="0"/>
                <a:cs typeface="Times New Roman" panose="02020603050405020304" pitchFamily="18" charset="0"/>
              </a:rPr>
              <a:t>-хане». Вважаємо тому маршрут кордон Одесу єдиним прийнятним маршрутом». </a:t>
            </a:r>
          </a:p>
        </p:txBody>
      </p:sp>
    </p:spTree>
    <p:extLst>
      <p:ext uri="{BB962C8B-B14F-4D97-AF65-F5344CB8AC3E}">
        <p14:creationId xmlns:p14="http://schemas.microsoft.com/office/powerpoint/2010/main" val="39660970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86692"/>
            <a:ext cx="12191999" cy="5971306"/>
          </a:xfrm>
        </p:spPr>
        <p:txBody>
          <a:bodyPr>
            <a:noAutofit/>
          </a:bodyPr>
          <a:lstStyle/>
          <a:p>
            <a:pPr algn="just"/>
            <a:r>
              <a:rPr lang="uk-UA" sz="3200" b="1" dirty="0">
                <a:solidFill>
                  <a:schemeClr val="tx1"/>
                </a:solidFill>
                <a:latin typeface="Times New Roman" panose="02020603050405020304" pitchFamily="18" charset="0"/>
                <a:cs typeface="Times New Roman" panose="02020603050405020304" pitchFamily="18" charset="0"/>
              </a:rPr>
              <a:t>У </a:t>
            </a:r>
            <a:r>
              <a:rPr lang="uk-UA" sz="3200" b="1" dirty="0">
                <a:solidFill>
                  <a:schemeClr val="tx1"/>
                </a:solidFill>
                <a:highlight>
                  <a:srgbClr val="FF0000"/>
                </a:highlight>
                <a:latin typeface="Times New Roman" panose="02020603050405020304" pitchFamily="18" charset="0"/>
                <a:cs typeface="Times New Roman" panose="02020603050405020304" pitchFamily="18" charset="0"/>
              </a:rPr>
              <a:t>1926 р.</a:t>
            </a:r>
            <a:r>
              <a:rPr lang="uk-UA" sz="3200" b="1" dirty="0">
                <a:solidFill>
                  <a:schemeClr val="tx1"/>
                </a:solidFill>
                <a:latin typeface="Times New Roman" panose="02020603050405020304" pitchFamily="18" charset="0"/>
                <a:cs typeface="Times New Roman" panose="02020603050405020304" pitchFamily="18" charset="0"/>
              </a:rPr>
              <a:t> Радторгфлот знову відкрив в Одесі «</a:t>
            </a:r>
            <a:r>
              <a:rPr lang="uk-UA" sz="3200" b="1" dirty="0" err="1">
                <a:latin typeface="Times New Roman" panose="02020603050405020304" pitchFamily="18" charset="0"/>
                <a:cs typeface="Times New Roman" panose="02020603050405020304" pitchFamily="18" charset="0"/>
              </a:rPr>
              <a:t>Х</a:t>
            </a:r>
            <a:r>
              <a:rPr lang="uk-UA" sz="3200" b="1" dirty="0" err="1">
                <a:solidFill>
                  <a:schemeClr val="tx1"/>
                </a:solidFill>
                <a:latin typeface="Times New Roman" panose="02020603050405020304" pitchFamily="18" charset="0"/>
                <a:cs typeface="Times New Roman" panose="02020603050405020304" pitchFamily="18" charset="0"/>
              </a:rPr>
              <a:t>аджи</a:t>
            </a:r>
            <a:r>
              <a:rPr lang="uk-UA" sz="3200" b="1" dirty="0">
                <a:solidFill>
                  <a:schemeClr val="tx1"/>
                </a:solidFill>
                <a:latin typeface="Times New Roman" panose="02020603050405020304" pitchFamily="18" charset="0"/>
                <a:cs typeface="Times New Roman" panose="02020603050405020304" pitchFamily="18" charset="0"/>
              </a:rPr>
              <a:t>-хане» для паломників, куди, як і в царський період, </a:t>
            </a:r>
            <a:r>
              <a:rPr lang="uk-UA" sz="3200" b="1" dirty="0" err="1">
                <a:solidFill>
                  <a:schemeClr val="tx1"/>
                </a:solidFill>
                <a:latin typeface="Times New Roman" panose="02020603050405020304" pitchFamily="18" charset="0"/>
                <a:cs typeface="Times New Roman" panose="02020603050405020304" pitchFamily="18" charset="0"/>
              </a:rPr>
              <a:t>хаджіїв</a:t>
            </a:r>
            <a:r>
              <a:rPr lang="uk-UA" sz="3200" b="1" dirty="0">
                <a:solidFill>
                  <a:schemeClr val="tx1"/>
                </a:solidFill>
                <a:latin typeface="Times New Roman" panose="02020603050405020304" pitchFamily="18" charset="0"/>
                <a:cs typeface="Times New Roman" panose="02020603050405020304" pitchFamily="18" charset="0"/>
              </a:rPr>
              <a:t> могли доставляти радянські залізниці прямо з Середньої Азії, і де вони сідали на пароплави Радторгфлоту, що прямували до Джидди. </a:t>
            </a:r>
          </a:p>
          <a:p>
            <a:pPr algn="just"/>
            <a:r>
              <a:rPr lang="uk-UA" sz="3200" b="1" dirty="0">
                <a:solidFill>
                  <a:schemeClr val="tx1"/>
                </a:solidFill>
                <a:latin typeface="Times New Roman" panose="02020603050405020304" pitchFamily="18" charset="0"/>
                <a:cs typeface="Times New Roman" panose="02020603050405020304" pitchFamily="18" charset="0"/>
              </a:rPr>
              <a:t>З дозволу керівництва водоканалу Одеси Радторгфлот використовував ізольоване приміщення на набережній над Одеським портом, </a:t>
            </a:r>
            <a:r>
              <a:rPr lang="uk-UA" sz="3200" b="1" dirty="0">
                <a:solidFill>
                  <a:schemeClr val="tx1"/>
                </a:solidFill>
                <a:highlight>
                  <a:srgbClr val="00FF00"/>
                </a:highlight>
                <a:latin typeface="Times New Roman" panose="02020603050405020304" pitchFamily="18" charset="0"/>
                <a:cs typeface="Times New Roman" panose="02020603050405020304" pitchFamily="18" charset="0"/>
              </a:rPr>
              <a:t>Приморський бульвар № 65</a:t>
            </a:r>
            <a:r>
              <a:rPr lang="uk-UA" sz="3200" b="1" dirty="0">
                <a:solidFill>
                  <a:schemeClr val="tx1"/>
                </a:solidFill>
                <a:latin typeface="Times New Roman" panose="02020603050405020304" pitchFamily="18" charset="0"/>
                <a:cs typeface="Times New Roman" panose="02020603050405020304" pitchFamily="18" charset="0"/>
              </a:rPr>
              <a:t>, витративши десятки тисяч рублів на його ремонт. Робочі оснастили будівлю душами, додали парове опалення та інші зручності. </a:t>
            </a:r>
          </a:p>
          <a:p>
            <a:pPr algn="just"/>
            <a:r>
              <a:rPr lang="uk-UA" sz="3200" b="1" dirty="0">
                <a:solidFill>
                  <a:schemeClr val="tx1"/>
                </a:solidFill>
                <a:latin typeface="Times New Roman" panose="02020603050405020304" pitchFamily="18" charset="0"/>
                <a:cs typeface="Times New Roman" panose="02020603050405020304" pitchFamily="18" charset="0"/>
              </a:rPr>
              <a:t>Незрозуміло, чому не стали використовувати старе приміщення «</a:t>
            </a:r>
            <a:r>
              <a:rPr lang="uk-UA" sz="3200" b="1" dirty="0" err="1">
                <a:latin typeface="Times New Roman" panose="02020603050405020304" pitchFamily="18" charset="0"/>
                <a:cs typeface="Times New Roman" panose="02020603050405020304" pitchFamily="18" charset="0"/>
              </a:rPr>
              <a:t>Х</a:t>
            </a:r>
            <a:r>
              <a:rPr lang="uk-UA" sz="3200" b="1" dirty="0" err="1">
                <a:solidFill>
                  <a:schemeClr val="tx1"/>
                </a:solidFill>
                <a:latin typeface="Times New Roman" panose="02020603050405020304" pitchFamily="18" charset="0"/>
                <a:cs typeface="Times New Roman" panose="02020603050405020304" pitchFamily="18" charset="0"/>
              </a:rPr>
              <a:t>аджи</a:t>
            </a:r>
            <a:r>
              <a:rPr lang="uk-UA" sz="3200" b="1" dirty="0">
                <a:solidFill>
                  <a:schemeClr val="tx1"/>
                </a:solidFill>
                <a:latin typeface="Times New Roman" panose="02020603050405020304" pitchFamily="18" charset="0"/>
                <a:cs typeface="Times New Roman" panose="02020603050405020304" pitchFamily="18" charset="0"/>
              </a:rPr>
              <a:t>-хане» – можливо, воно вже використовувалося за іншим призначенням.</a:t>
            </a:r>
          </a:p>
        </p:txBody>
      </p:sp>
    </p:spTree>
    <p:extLst>
      <p:ext uri="{BB962C8B-B14F-4D97-AF65-F5344CB8AC3E}">
        <p14:creationId xmlns:p14="http://schemas.microsoft.com/office/powerpoint/2010/main" val="5827859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86692"/>
            <a:ext cx="12191999" cy="5971306"/>
          </a:xfrm>
        </p:spPr>
        <p:txBody>
          <a:bodyPr>
            <a:noAutofit/>
          </a:bodyPr>
          <a:lstStyle/>
          <a:p>
            <a:pPr algn="just"/>
            <a:r>
              <a:rPr lang="uk-UA" sz="3200" b="1" dirty="0">
                <a:solidFill>
                  <a:schemeClr val="tx1"/>
                </a:solidFill>
                <a:latin typeface="Times New Roman" panose="02020603050405020304" pitchFamily="18" charset="0"/>
                <a:cs typeface="Times New Roman" panose="02020603050405020304" pitchFamily="18" charset="0"/>
              </a:rPr>
              <a:t>В результаті того, що планований масштаб паломницьких пересувань із зазначених регіонів набував серйозний характер, Радторгфлоту виступив своєрідним адвокатом і для радянських паломників, звернувшись в Східний відділ ОДПУ (Об’єднане державне політичне управління – перше КДБ) з клопотанням на їхню користь: </a:t>
            </a:r>
          </a:p>
          <a:p>
            <a:pPr algn="just"/>
            <a:r>
              <a:rPr lang="uk-UA" sz="3200" b="1" dirty="0">
                <a:solidFill>
                  <a:schemeClr val="tx1"/>
                </a:solidFill>
                <a:latin typeface="Times New Roman" panose="02020603050405020304" pitchFamily="18" charset="0"/>
                <a:cs typeface="Times New Roman" panose="02020603050405020304" pitchFamily="18" charset="0"/>
              </a:rPr>
              <a:t>«На початку поточного року Радторгфлотом були розпочаті переговори з Духовним Управлінням мусульман щодо можливості паломницького руху наших мусульман до Мекки. За наявними у нас даними, Ви ставилися до цього руху негативно. Тепер же, коли питання про транзитних паломників з держав, що оточують наш Туркестан, вирішено в позитивному сенсі, Радторгфлот вдруге повертається до цього питання. </a:t>
            </a:r>
          </a:p>
        </p:txBody>
      </p:sp>
    </p:spTree>
    <p:extLst>
      <p:ext uri="{BB962C8B-B14F-4D97-AF65-F5344CB8AC3E}">
        <p14:creationId xmlns:p14="http://schemas.microsoft.com/office/powerpoint/2010/main" val="22696961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86692"/>
            <a:ext cx="12191999" cy="5971306"/>
          </a:xfrm>
        </p:spPr>
        <p:txBody>
          <a:bodyPr>
            <a:noAutofit/>
          </a:bodyPr>
          <a:lstStyle/>
          <a:p>
            <a:pPr algn="just"/>
            <a:r>
              <a:rPr lang="uk-UA" sz="3300" b="1" dirty="0">
                <a:solidFill>
                  <a:schemeClr val="tx1"/>
                </a:solidFill>
                <a:latin typeface="Times New Roman" panose="02020603050405020304" pitchFamily="18" charset="0"/>
                <a:cs typeface="Times New Roman" panose="02020603050405020304" pitchFamily="18" charset="0"/>
              </a:rPr>
              <a:t>За отриманими даними, паломництво в цьому році з цих країн приймає порівняно серйозний характер, і тому можна припускати, що транзитні перевезення паломників можуть викликати деяке бродіння серед наших мусульман, що знову-таки, в свою чергу, в разі заборони внутрішнього паломництва, безсумнівно, збільшить кількість нелегальних переходів кордону і транзитне проходження наших паломників через ті ж країни, звідки ми вивозимо паломників через СРСР. </a:t>
            </a:r>
          </a:p>
          <a:p>
            <a:pPr algn="just"/>
            <a:r>
              <a:rPr lang="uk-UA" sz="3300" b="1" dirty="0">
                <a:solidFill>
                  <a:schemeClr val="tx1"/>
                </a:solidFill>
                <a:latin typeface="Times New Roman" panose="02020603050405020304" pitchFamily="18" charset="0"/>
                <a:cs typeface="Times New Roman" panose="02020603050405020304" pitchFamily="18" charset="0"/>
              </a:rPr>
              <a:t>Щоб уникнути такої нісенітниці чисто стихійного характеру Радторгфлот виступає з клопотанням до Вас про перегляд цього питання і про легалізацію в яких би то не було розмірах виїзду паломників за межі СРСР &lt;...&gt; </a:t>
            </a:r>
          </a:p>
        </p:txBody>
      </p:sp>
    </p:spTree>
    <p:extLst>
      <p:ext uri="{BB962C8B-B14F-4D97-AF65-F5344CB8AC3E}">
        <p14:creationId xmlns:p14="http://schemas.microsoft.com/office/powerpoint/2010/main" val="30071387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86692"/>
            <a:ext cx="12191999" cy="5971306"/>
          </a:xfrm>
        </p:spPr>
        <p:txBody>
          <a:bodyPr>
            <a:noAutofit/>
          </a:bodyPr>
          <a:lstStyle/>
          <a:p>
            <a:pPr algn="just"/>
            <a:r>
              <a:rPr lang="uk-UA" sz="3000" b="1" dirty="0">
                <a:solidFill>
                  <a:schemeClr val="tx1"/>
                </a:solidFill>
                <a:latin typeface="Times New Roman" panose="02020603050405020304" pitchFamily="18" charset="0"/>
                <a:cs typeface="Times New Roman" panose="02020603050405020304" pitchFamily="18" charset="0"/>
              </a:rPr>
              <a:t>Щоб уникнути масового паломництва Радторгфлот вважає доречним вказати через Вас Духовному Управлінню мусульман, що в цьому році воно може брати до перевезення не більше 1000 осіб. Така норма диктується станом нашого транспорту, тобто відсутністю вільного рухомого складу на </a:t>
            </a:r>
            <a:r>
              <a:rPr lang="uk-UA" sz="3000" b="1" dirty="0" err="1">
                <a:solidFill>
                  <a:schemeClr val="tx1"/>
                </a:solidFill>
                <a:latin typeface="Times New Roman" panose="02020603050405020304" pitchFamily="18" charset="0"/>
                <a:cs typeface="Times New Roman" panose="02020603050405020304" pitchFamily="18" charset="0"/>
              </a:rPr>
              <a:t>залізничих</a:t>
            </a:r>
            <a:r>
              <a:rPr lang="uk-UA" sz="3000" b="1" dirty="0">
                <a:solidFill>
                  <a:schemeClr val="tx1"/>
                </a:solidFill>
                <a:latin typeface="Times New Roman" panose="02020603050405020304" pitchFamily="18" charset="0"/>
                <a:cs typeface="Times New Roman" panose="02020603050405020304" pitchFamily="18" charset="0"/>
              </a:rPr>
              <a:t> дорогах в районі Середньої Азії і відсутністю вільного тоннажу на Чорному морі». </a:t>
            </a:r>
          </a:p>
          <a:p>
            <a:pPr algn="just"/>
            <a:r>
              <a:rPr lang="uk-UA" sz="3000" b="1" dirty="0">
                <a:solidFill>
                  <a:schemeClr val="tx1"/>
                </a:solidFill>
                <a:latin typeface="Times New Roman" panose="02020603050405020304" pitchFamily="18" charset="0"/>
                <a:cs typeface="Times New Roman" panose="02020603050405020304" pitchFamily="18" charset="0"/>
              </a:rPr>
              <a:t>Головою правління Радторгфлоту Івановим було надіслано листа щодо організації хаджу </a:t>
            </a:r>
            <a:r>
              <a:rPr lang="uk-UA" sz="3000" b="1" dirty="0">
                <a:solidFill>
                  <a:schemeClr val="tx1"/>
                </a:solidFill>
                <a:highlight>
                  <a:srgbClr val="FF0000"/>
                </a:highlight>
                <a:latin typeface="Times New Roman" panose="02020603050405020304" pitchFamily="18" charset="0"/>
                <a:cs typeface="Times New Roman" panose="02020603050405020304" pitchFamily="18" charset="0"/>
              </a:rPr>
              <a:t>1927 р.</a:t>
            </a:r>
            <a:r>
              <a:rPr lang="uk-UA" sz="3000" b="1" dirty="0">
                <a:solidFill>
                  <a:schemeClr val="tx1"/>
                </a:solidFill>
                <a:latin typeface="Times New Roman" panose="02020603050405020304" pitchFamily="18" charset="0"/>
                <a:cs typeface="Times New Roman" panose="02020603050405020304" pitchFamily="18" charset="0"/>
              </a:rPr>
              <a:t> головам контор </a:t>
            </a:r>
            <a:r>
              <a:rPr lang="uk-UA" sz="3000" b="1" dirty="0" err="1">
                <a:solidFill>
                  <a:schemeClr val="tx1"/>
                </a:solidFill>
                <a:latin typeface="Times New Roman" panose="02020603050405020304" pitchFamily="18" charset="0"/>
                <a:cs typeface="Times New Roman" panose="02020603050405020304" pitchFamily="18" charset="0"/>
              </a:rPr>
              <a:t>Радторгфлота</a:t>
            </a:r>
            <a:r>
              <a:rPr lang="uk-UA" sz="3000" b="1" dirty="0">
                <a:solidFill>
                  <a:schemeClr val="tx1"/>
                </a:solidFill>
                <a:latin typeface="Times New Roman" panose="02020603050405020304" pitchFamily="18" charset="0"/>
                <a:cs typeface="Times New Roman" panose="02020603050405020304" pitchFamily="18" charset="0"/>
              </a:rPr>
              <a:t> в </a:t>
            </a:r>
            <a:r>
              <a:rPr lang="uk-UA" sz="3000" b="1" dirty="0">
                <a:solidFill>
                  <a:schemeClr val="tx1"/>
                </a:solidFill>
                <a:highlight>
                  <a:srgbClr val="FFFF00"/>
                </a:highlight>
                <a:latin typeface="Times New Roman" panose="02020603050405020304" pitchFamily="18" charset="0"/>
                <a:cs typeface="Times New Roman" panose="02020603050405020304" pitchFamily="18" charset="0"/>
              </a:rPr>
              <a:t>Семипалатинську, Уфі, Самарі, Батумі, Тбілісі, Н. Новгороді, Оренбурзі, Ташкенті, Астрахані, Баку та Ростові-на-Дону</a:t>
            </a:r>
            <a:r>
              <a:rPr lang="uk-UA" sz="3000" b="1" dirty="0">
                <a:solidFill>
                  <a:schemeClr val="tx1"/>
                </a:solidFill>
                <a:latin typeface="Times New Roman" panose="02020603050405020304" pitchFamily="18" charset="0"/>
                <a:cs typeface="Times New Roman" panose="02020603050405020304" pitchFamily="18" charset="0"/>
              </a:rPr>
              <a:t>. В цьому листі вказано, що за погодженням з відповідними радянськими відомствами Радторгфлотом вирішено встановити </a:t>
            </a:r>
            <a:r>
              <a:rPr lang="uk-UA" sz="3000" b="1" dirty="0">
                <a:solidFill>
                  <a:schemeClr val="tx1"/>
                </a:solidFill>
                <a:highlight>
                  <a:srgbClr val="00FF00"/>
                </a:highlight>
                <a:latin typeface="Times New Roman" panose="02020603050405020304" pitchFamily="18" charset="0"/>
                <a:cs typeface="Times New Roman" panose="02020603050405020304" pitchFamily="18" charset="0"/>
              </a:rPr>
              <a:t>навесні 1927 р. </a:t>
            </a:r>
            <a:r>
              <a:rPr lang="uk-UA" sz="3000" b="1" dirty="0">
                <a:solidFill>
                  <a:schemeClr val="tx1"/>
                </a:solidFill>
                <a:latin typeface="Times New Roman" panose="02020603050405020304" pitchFamily="18" charset="0"/>
                <a:cs typeface="Times New Roman" panose="02020603050405020304" pitchFamily="18" charset="0"/>
              </a:rPr>
              <a:t>прямі безпересадкові рейси </a:t>
            </a:r>
            <a:r>
              <a:rPr lang="uk-UA" sz="3000" b="1" dirty="0">
                <a:solidFill>
                  <a:schemeClr val="tx1"/>
                </a:solidFill>
                <a:highlight>
                  <a:srgbClr val="00FFFF"/>
                </a:highlight>
                <a:latin typeface="Times New Roman" panose="02020603050405020304" pitchFamily="18" charset="0"/>
                <a:cs typeface="Times New Roman" panose="02020603050405020304" pitchFamily="18" charset="0"/>
              </a:rPr>
              <a:t>Одеса - </a:t>
            </a:r>
            <a:r>
              <a:rPr lang="uk-UA" sz="3000" b="1" dirty="0" err="1">
                <a:solidFill>
                  <a:schemeClr val="tx1"/>
                </a:solidFill>
                <a:highlight>
                  <a:srgbClr val="00FFFF"/>
                </a:highlight>
                <a:latin typeface="Times New Roman" panose="02020603050405020304" pitchFamily="18" charset="0"/>
                <a:cs typeface="Times New Roman" panose="02020603050405020304" pitchFamily="18" charset="0"/>
              </a:rPr>
              <a:t>Джедда</a:t>
            </a:r>
            <a:r>
              <a:rPr lang="uk-UA" sz="3000" b="1" dirty="0">
                <a:solidFill>
                  <a:schemeClr val="tx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9121830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86692"/>
            <a:ext cx="12191999" cy="5971306"/>
          </a:xfrm>
        </p:spPr>
        <p:txBody>
          <a:bodyPr>
            <a:noAutofit/>
          </a:bodyPr>
          <a:lstStyle/>
          <a:p>
            <a:pPr algn="just"/>
            <a:r>
              <a:rPr lang="uk-UA" sz="3000" b="1" dirty="0">
                <a:solidFill>
                  <a:schemeClr val="tx1"/>
                </a:solidFill>
                <a:latin typeface="Times New Roman" panose="02020603050405020304" pitchFamily="18" charset="0"/>
                <a:cs typeface="Times New Roman" panose="02020603050405020304" pitchFamily="18" charset="0"/>
              </a:rPr>
              <a:t>Більшістю пасажирів цих рейсів мали стати паломники, які прямували через СРСР транзитом з Західного Китаю, Афганістану і Персії. При цьому, </a:t>
            </a:r>
            <a:r>
              <a:rPr lang="uk-UA" sz="3000" b="1" dirty="0">
                <a:solidFill>
                  <a:schemeClr val="tx1"/>
                </a:solidFill>
                <a:highlight>
                  <a:srgbClr val="00FFFF"/>
                </a:highlight>
                <a:latin typeface="Times New Roman" panose="02020603050405020304" pitchFamily="18" charset="0"/>
                <a:cs typeface="Times New Roman" panose="02020603050405020304" pitchFamily="18" charset="0"/>
              </a:rPr>
              <a:t>відносно радянських паломників керівництву представництв Радторгфлоту було заборонено вживати будь-які заходи щодо їх залучення</a:t>
            </a:r>
            <a:r>
              <a:rPr lang="uk-UA" sz="3000" b="1" dirty="0">
                <a:solidFill>
                  <a:schemeClr val="tx1"/>
                </a:solidFill>
                <a:latin typeface="Times New Roman" panose="02020603050405020304" pitchFamily="18" charset="0"/>
                <a:cs typeface="Times New Roman" panose="02020603050405020304" pitchFamily="18" charset="0"/>
              </a:rPr>
              <a:t>, зокрема – друкування та розповсюдження анонсів, летючок та оголошень про відправлення паломників. Водночас, радянський уряд </a:t>
            </a:r>
            <a:r>
              <a:rPr lang="uk-UA" sz="3000" b="1" dirty="0">
                <a:solidFill>
                  <a:schemeClr val="tx1"/>
                </a:solidFill>
                <a:highlight>
                  <a:srgbClr val="FFFF00"/>
                </a:highlight>
                <a:latin typeface="Times New Roman" panose="02020603050405020304" pitchFamily="18" charset="0"/>
                <a:cs typeface="Times New Roman" panose="02020603050405020304" pitchFamily="18" charset="0"/>
              </a:rPr>
              <a:t>дозволив Центральному духовному управлінню мусульман оповістити своїх одновірців про наявність таких рейсів</a:t>
            </a:r>
            <a:r>
              <a:rPr lang="uk-UA" sz="3000" b="1" dirty="0">
                <a:solidFill>
                  <a:schemeClr val="tx1"/>
                </a:solidFill>
                <a:latin typeface="Times New Roman" panose="02020603050405020304" pitchFamily="18" charset="0"/>
                <a:cs typeface="Times New Roman" panose="02020603050405020304" pitchFamily="18" charset="0"/>
              </a:rPr>
              <a:t>, і керівництво Радторгфлоту в цьому листі зобов’язало свої регіональні філії приймати заявки мусульманських паломників всередині СРСР, та обслуговувати їх належним чином. </a:t>
            </a:r>
          </a:p>
          <a:p>
            <a:pPr algn="just"/>
            <a:r>
              <a:rPr lang="uk-UA" sz="3000" b="1" dirty="0">
                <a:solidFill>
                  <a:schemeClr val="tx1"/>
                </a:solidFill>
                <a:highlight>
                  <a:srgbClr val="00FF00"/>
                </a:highlight>
                <a:latin typeface="Times New Roman" panose="02020603050405020304" pitchFamily="18" charset="0"/>
                <a:cs typeface="Times New Roman" panose="02020603050405020304" pitchFamily="18" charset="0"/>
              </a:rPr>
              <a:t>Але досить швидко релігійна відлига закінчилася і ставлення радянської влади до мусульман змінилося на вороже.</a:t>
            </a:r>
          </a:p>
          <a:p>
            <a:pPr algn="just"/>
            <a:endParaRPr lang="uk-UA" sz="35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32818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738909"/>
          </a:xfrm>
        </p:spPr>
        <p:txBody>
          <a:bodyPr>
            <a:normAutofit/>
          </a:bodyPr>
          <a:lstStyle/>
          <a:p>
            <a:r>
              <a:rPr lang="uk-UA" sz="2300" b="1" dirty="0">
                <a:highlight>
                  <a:srgbClr val="00FF00"/>
                </a:highlight>
                <a:latin typeface="Times New Roman" panose="02020603050405020304" pitchFamily="18" charset="0"/>
                <a:cs typeface="Times New Roman" panose="02020603050405020304" pitchFamily="18" charset="0"/>
              </a:rPr>
              <a:t>2.	Тенденція збільшення татарського населення України протягом 1926 – 1989 рр.: вихідці з Нижегородської, Казанської, Пензенської, Самарської та Саратовської губерній</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738909"/>
            <a:ext cx="12191999" cy="6119089"/>
          </a:xfrm>
        </p:spPr>
        <p:txBody>
          <a:bodyPr>
            <a:noAutofit/>
          </a:bodyPr>
          <a:lstStyle/>
          <a:p>
            <a:pPr algn="just"/>
            <a:r>
              <a:rPr lang="uk-UA" sz="3100" b="1" dirty="0">
                <a:solidFill>
                  <a:schemeClr val="tx1"/>
                </a:solidFill>
                <a:latin typeface="Times New Roman" panose="02020603050405020304" pitchFamily="18" charset="0"/>
                <a:cs typeface="Times New Roman" panose="02020603050405020304" pitchFamily="18" charset="0"/>
              </a:rPr>
              <a:t>З початком будівництва в Україні великих індустріальних об’єктів і розвитком вугільної промисловості кількість татар-мусульман почала стрімко зростати. </a:t>
            </a:r>
          </a:p>
          <a:p>
            <a:pPr algn="just"/>
            <a:r>
              <a:rPr lang="uk-UA" sz="3100" b="1" dirty="0">
                <a:solidFill>
                  <a:schemeClr val="tx1"/>
                </a:solidFill>
                <a:latin typeface="Times New Roman" panose="02020603050405020304" pitchFamily="18" charset="0"/>
                <a:cs typeface="Times New Roman" panose="02020603050405020304" pitchFamily="18" charset="0"/>
              </a:rPr>
              <a:t>До того ж тенденція до збільшення татарського населення України була стійкою впродовж майже всього </a:t>
            </a:r>
            <a:r>
              <a:rPr lang="en-US" sz="3100" b="1" dirty="0">
                <a:solidFill>
                  <a:schemeClr val="tx1"/>
                </a:solidFill>
                <a:latin typeface="Times New Roman" panose="02020603050405020304" pitchFamily="18" charset="0"/>
                <a:cs typeface="Times New Roman" panose="02020603050405020304" pitchFamily="18" charset="0"/>
              </a:rPr>
              <a:t>XX </a:t>
            </a:r>
            <a:r>
              <a:rPr lang="uk-UA" sz="3100" b="1" dirty="0">
                <a:solidFill>
                  <a:schemeClr val="tx1"/>
                </a:solidFill>
                <a:latin typeface="Times New Roman" panose="02020603050405020304" pitchFamily="18" charset="0"/>
                <a:cs typeface="Times New Roman" panose="02020603050405020304" pitchFamily="18" charset="0"/>
              </a:rPr>
              <a:t>ст., що засвідчують статистичні дані: </a:t>
            </a:r>
          </a:p>
          <a:p>
            <a:pPr algn="just"/>
            <a:r>
              <a:rPr lang="uk-UA" sz="3100" b="1" dirty="0">
                <a:solidFill>
                  <a:schemeClr val="tx1"/>
                </a:solidFill>
                <a:latin typeface="Times New Roman" panose="02020603050405020304" pitchFamily="18" charset="0"/>
                <a:cs typeface="Times New Roman" panose="02020603050405020304" pitchFamily="18" charset="0"/>
              </a:rPr>
              <a:t>за переписом </a:t>
            </a:r>
            <a:r>
              <a:rPr lang="uk-UA" sz="3100" b="1" dirty="0">
                <a:solidFill>
                  <a:schemeClr val="tx1"/>
                </a:solidFill>
                <a:highlight>
                  <a:srgbClr val="00FFFF"/>
                </a:highlight>
                <a:latin typeface="Times New Roman" panose="02020603050405020304" pitchFamily="18" charset="0"/>
                <a:cs typeface="Times New Roman" panose="02020603050405020304" pitchFamily="18" charset="0"/>
              </a:rPr>
              <a:t>17 грудня 1926 р.</a:t>
            </a:r>
            <a:r>
              <a:rPr lang="uk-UA" sz="3100" b="1" dirty="0">
                <a:solidFill>
                  <a:schemeClr val="tx1"/>
                </a:solidFill>
                <a:latin typeface="Times New Roman" panose="02020603050405020304" pitchFamily="18" charset="0"/>
                <a:cs typeface="Times New Roman" panose="02020603050405020304" pitchFamily="18" charset="0"/>
              </a:rPr>
              <a:t> – 22.281 (серед них жінок – 6.267);</a:t>
            </a:r>
          </a:p>
          <a:p>
            <a:pPr algn="just"/>
            <a:r>
              <a:rPr lang="uk-UA" sz="3100" b="1" dirty="0">
                <a:solidFill>
                  <a:schemeClr val="tx1"/>
                </a:solidFill>
                <a:latin typeface="Times New Roman" panose="02020603050405020304" pitchFamily="18" charset="0"/>
                <a:cs typeface="Times New Roman" panose="02020603050405020304" pitchFamily="18" charset="0"/>
              </a:rPr>
              <a:t> </a:t>
            </a:r>
            <a:r>
              <a:rPr lang="uk-UA" sz="3100" b="1" dirty="0">
                <a:solidFill>
                  <a:schemeClr val="tx1"/>
                </a:solidFill>
                <a:highlight>
                  <a:srgbClr val="FFFF00"/>
                </a:highlight>
                <a:latin typeface="Times New Roman" panose="02020603050405020304" pitchFamily="18" charset="0"/>
                <a:cs typeface="Times New Roman" panose="02020603050405020304" pitchFamily="18" charset="0"/>
              </a:rPr>
              <a:t>1937 р.</a:t>
            </a:r>
            <a:r>
              <a:rPr lang="uk-UA" sz="3100" b="1" dirty="0">
                <a:solidFill>
                  <a:schemeClr val="tx1"/>
                </a:solidFill>
                <a:latin typeface="Times New Roman" panose="02020603050405020304" pitchFamily="18" charset="0"/>
                <a:cs typeface="Times New Roman" panose="02020603050405020304" pitchFamily="18" charset="0"/>
              </a:rPr>
              <a:t> – 24.242;</a:t>
            </a:r>
          </a:p>
          <a:p>
            <a:pPr algn="just"/>
            <a:r>
              <a:rPr lang="uk-UA" sz="3100" b="1" dirty="0">
                <a:solidFill>
                  <a:schemeClr val="tx1"/>
                </a:solidFill>
                <a:latin typeface="Times New Roman" panose="02020603050405020304" pitchFamily="18" charset="0"/>
                <a:cs typeface="Times New Roman" panose="02020603050405020304" pitchFamily="18" charset="0"/>
              </a:rPr>
              <a:t> </a:t>
            </a:r>
            <a:r>
              <a:rPr lang="uk-UA" sz="3100" b="1" dirty="0">
                <a:solidFill>
                  <a:schemeClr val="tx1"/>
                </a:solidFill>
                <a:highlight>
                  <a:srgbClr val="00FF00"/>
                </a:highlight>
                <a:latin typeface="Times New Roman" panose="02020603050405020304" pitchFamily="18" charset="0"/>
                <a:cs typeface="Times New Roman" panose="02020603050405020304" pitchFamily="18" charset="0"/>
              </a:rPr>
              <a:t>1959 р.</a:t>
            </a:r>
            <a:r>
              <a:rPr lang="uk-UA" sz="3100" b="1" dirty="0">
                <a:solidFill>
                  <a:schemeClr val="tx1"/>
                </a:solidFill>
                <a:latin typeface="Times New Roman" panose="02020603050405020304" pitchFamily="18" charset="0"/>
                <a:cs typeface="Times New Roman" panose="02020603050405020304" pitchFamily="18" charset="0"/>
              </a:rPr>
              <a:t> – 61.527;</a:t>
            </a:r>
          </a:p>
          <a:p>
            <a:pPr algn="just"/>
            <a:r>
              <a:rPr lang="uk-UA" sz="3100" b="1" dirty="0">
                <a:solidFill>
                  <a:schemeClr val="tx1"/>
                </a:solidFill>
                <a:latin typeface="Times New Roman" panose="02020603050405020304" pitchFamily="18" charset="0"/>
                <a:cs typeface="Times New Roman" panose="02020603050405020304" pitchFamily="18" charset="0"/>
              </a:rPr>
              <a:t> </a:t>
            </a:r>
            <a:r>
              <a:rPr lang="uk-UA" sz="3100" b="1" dirty="0">
                <a:solidFill>
                  <a:schemeClr val="tx1"/>
                </a:solidFill>
                <a:highlight>
                  <a:srgbClr val="00FFFF"/>
                </a:highlight>
                <a:latin typeface="Times New Roman" panose="02020603050405020304" pitchFamily="18" charset="0"/>
                <a:cs typeface="Times New Roman" panose="02020603050405020304" pitchFamily="18" charset="0"/>
              </a:rPr>
              <a:t>1970 р.</a:t>
            </a:r>
            <a:r>
              <a:rPr lang="uk-UA" sz="3100" b="1" dirty="0">
                <a:solidFill>
                  <a:schemeClr val="tx1"/>
                </a:solidFill>
                <a:latin typeface="Times New Roman" panose="02020603050405020304" pitchFamily="18" charset="0"/>
                <a:cs typeface="Times New Roman" panose="02020603050405020304" pitchFamily="18" charset="0"/>
              </a:rPr>
              <a:t> – 76.212; </a:t>
            </a:r>
          </a:p>
          <a:p>
            <a:pPr algn="just"/>
            <a:r>
              <a:rPr lang="uk-UA" sz="3100" b="1" dirty="0">
                <a:solidFill>
                  <a:schemeClr val="tx1"/>
                </a:solidFill>
                <a:highlight>
                  <a:srgbClr val="FF00FF"/>
                </a:highlight>
                <a:latin typeface="Times New Roman" panose="02020603050405020304" pitchFamily="18" charset="0"/>
                <a:cs typeface="Times New Roman" panose="02020603050405020304" pitchFamily="18" charset="0"/>
              </a:rPr>
              <a:t>1979 р.</a:t>
            </a:r>
            <a:r>
              <a:rPr lang="uk-UA" sz="3100" b="1" dirty="0">
                <a:solidFill>
                  <a:schemeClr val="tx1"/>
                </a:solidFill>
                <a:latin typeface="Times New Roman" panose="02020603050405020304" pitchFamily="18" charset="0"/>
                <a:cs typeface="Times New Roman" panose="02020603050405020304" pitchFamily="18" charset="0"/>
              </a:rPr>
              <a:t> – 90.542;</a:t>
            </a:r>
          </a:p>
          <a:p>
            <a:pPr algn="just"/>
            <a:r>
              <a:rPr lang="uk-UA" sz="3100" b="1" dirty="0">
                <a:solidFill>
                  <a:schemeClr val="tx1"/>
                </a:solidFill>
                <a:latin typeface="Times New Roman" panose="02020603050405020304" pitchFamily="18" charset="0"/>
                <a:cs typeface="Times New Roman" panose="02020603050405020304" pitchFamily="18" charset="0"/>
              </a:rPr>
              <a:t> </a:t>
            </a:r>
            <a:r>
              <a:rPr lang="uk-UA" sz="3100" b="1" dirty="0">
                <a:solidFill>
                  <a:schemeClr val="tx1"/>
                </a:solidFill>
                <a:highlight>
                  <a:srgbClr val="C0C0C0"/>
                </a:highlight>
                <a:latin typeface="Times New Roman" panose="02020603050405020304" pitchFamily="18" charset="0"/>
                <a:cs typeface="Times New Roman" panose="02020603050405020304" pitchFamily="18" charset="0"/>
              </a:rPr>
              <a:t>1989 р. </a:t>
            </a:r>
            <a:r>
              <a:rPr lang="uk-UA" sz="3100" b="1" dirty="0">
                <a:solidFill>
                  <a:schemeClr val="tx1"/>
                </a:solidFill>
                <a:latin typeface="Times New Roman" panose="02020603050405020304" pitchFamily="18" charset="0"/>
                <a:cs typeface="Times New Roman" panose="02020603050405020304" pitchFamily="18" charset="0"/>
              </a:rPr>
              <a:t>– 86.827 осіб.</a:t>
            </a:r>
          </a:p>
        </p:txBody>
      </p:sp>
    </p:spTree>
    <p:extLst>
      <p:ext uri="{BB962C8B-B14F-4D97-AF65-F5344CB8AC3E}">
        <p14:creationId xmlns:p14="http://schemas.microsoft.com/office/powerpoint/2010/main" val="18959877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738909"/>
          </a:xfrm>
        </p:spPr>
        <p:txBody>
          <a:bodyPr>
            <a:normAutofit/>
          </a:bodyPr>
          <a:lstStyle/>
          <a:p>
            <a:r>
              <a:rPr lang="uk-UA" sz="2300" b="1" dirty="0">
                <a:highlight>
                  <a:srgbClr val="00FF00"/>
                </a:highlight>
                <a:latin typeface="Times New Roman" panose="02020603050405020304" pitchFamily="18" charset="0"/>
                <a:cs typeface="Times New Roman" panose="02020603050405020304" pitchFamily="18" charset="0"/>
              </a:rPr>
              <a:t>2.	Тенденція збільшення татарського населення України протягом 1926 – 1989 рр.: вихідці з Нижегородської, Казанської, Пензенської, Самарської та Саратовської губерній</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738909"/>
            <a:ext cx="12191999" cy="6119089"/>
          </a:xfrm>
        </p:spPr>
        <p:txBody>
          <a:bodyPr>
            <a:noAutofit/>
          </a:bodyPr>
          <a:lstStyle/>
          <a:p>
            <a:pPr algn="just"/>
            <a:r>
              <a:rPr lang="uk-UA" sz="3500" b="1" dirty="0">
                <a:solidFill>
                  <a:schemeClr val="tx1"/>
                </a:solidFill>
                <a:latin typeface="Times New Roman" panose="02020603050405020304" pitchFamily="18" charset="0"/>
                <a:cs typeface="Times New Roman" panose="02020603050405020304" pitchFamily="18" charset="0"/>
              </a:rPr>
              <a:t>Під час перепису </a:t>
            </a:r>
            <a:r>
              <a:rPr lang="uk-UA" sz="3500" b="1" dirty="0">
                <a:solidFill>
                  <a:schemeClr val="tx1"/>
                </a:solidFill>
                <a:highlight>
                  <a:srgbClr val="FF0000"/>
                </a:highlight>
                <a:latin typeface="Times New Roman" panose="02020603050405020304" pitchFamily="18" charset="0"/>
                <a:cs typeface="Times New Roman" panose="02020603050405020304" pitchFamily="18" charset="0"/>
              </a:rPr>
              <a:t>1926 р</a:t>
            </a:r>
            <a:r>
              <a:rPr lang="uk-UA" sz="3500" b="1" dirty="0">
                <a:solidFill>
                  <a:schemeClr val="tx1"/>
                </a:solidFill>
                <a:latin typeface="Times New Roman" panose="02020603050405020304" pitchFamily="18" charset="0"/>
                <a:cs typeface="Times New Roman" panose="02020603050405020304" pitchFamily="18" charset="0"/>
              </a:rPr>
              <a:t>. головна маса татар проживала тоді в українських округах Донбасу: у Сталінському – 5.912 осіб, у Луганському – 5.279 та Артемівському – 3.266 осіб.</a:t>
            </a:r>
          </a:p>
          <a:p>
            <a:pPr algn="just"/>
            <a:r>
              <a:rPr lang="uk-UA" sz="3500" b="1" dirty="0">
                <a:solidFill>
                  <a:schemeClr val="tx1"/>
                </a:solidFill>
                <a:latin typeface="Times New Roman" panose="02020603050405020304" pitchFamily="18" charset="0"/>
                <a:cs typeface="Times New Roman" panose="02020603050405020304" pitchFamily="18" charset="0"/>
              </a:rPr>
              <a:t> У Харківському окрузі переписом було зареєстровано 1.925 осіб, з них 1.748 жило по містах, головним чином у </a:t>
            </a:r>
            <a:r>
              <a:rPr lang="uk-UA" sz="3500" b="1" dirty="0" err="1">
                <a:solidFill>
                  <a:schemeClr val="tx1"/>
                </a:solidFill>
                <a:latin typeface="Times New Roman" panose="02020603050405020304" pitchFamily="18" charset="0"/>
                <a:cs typeface="Times New Roman" panose="02020603050405020304" pitchFamily="18" charset="0"/>
              </a:rPr>
              <a:t>м.Харкові</a:t>
            </a:r>
            <a:r>
              <a:rPr lang="uk-UA" sz="3500" b="1" dirty="0">
                <a:solidFill>
                  <a:schemeClr val="tx1"/>
                </a:solidFill>
                <a:latin typeface="Times New Roman" panose="02020603050405020304" pitchFamily="18" charset="0"/>
                <a:cs typeface="Times New Roman" panose="02020603050405020304" pitchFamily="18" charset="0"/>
              </a:rPr>
              <a:t>. </a:t>
            </a:r>
          </a:p>
          <a:p>
            <a:pPr algn="just"/>
            <a:r>
              <a:rPr lang="uk-UA" sz="3500" b="1" dirty="0">
                <a:solidFill>
                  <a:schemeClr val="tx1"/>
                </a:solidFill>
                <a:latin typeface="Times New Roman" panose="02020603050405020304" pitchFamily="18" charset="0"/>
                <a:cs typeface="Times New Roman" panose="02020603050405020304" pitchFamily="18" charset="0"/>
              </a:rPr>
              <a:t>У Київському окрузі жило 765 татар, у Вінницькому – 555, у Дніпропетровському – 549, та по інших округах тодішньої Української республіки жило менш як по 200 осіб у кожній.</a:t>
            </a:r>
          </a:p>
        </p:txBody>
      </p:sp>
    </p:spTree>
    <p:extLst>
      <p:ext uri="{BB962C8B-B14F-4D97-AF65-F5344CB8AC3E}">
        <p14:creationId xmlns:p14="http://schemas.microsoft.com/office/powerpoint/2010/main" val="2555246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738909"/>
          </a:xfrm>
        </p:spPr>
        <p:txBody>
          <a:bodyPr>
            <a:normAutofit/>
          </a:bodyPr>
          <a:lstStyle/>
          <a:p>
            <a:r>
              <a:rPr lang="uk-UA" sz="2300" b="1" dirty="0">
                <a:highlight>
                  <a:srgbClr val="00FF00"/>
                </a:highlight>
                <a:latin typeface="Times New Roman" panose="02020603050405020304" pitchFamily="18" charset="0"/>
                <a:cs typeface="Times New Roman" panose="02020603050405020304" pitchFamily="18" charset="0"/>
              </a:rPr>
              <a:t>2.	Тенденція збільшення татарського населення України протягом 1926 – 1989 рр.: вихідці з Нижегородської, Казанської, Пензенської, Самарської та Саратовської губерній</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1043709"/>
            <a:ext cx="12191999" cy="5814289"/>
          </a:xfrm>
        </p:spPr>
        <p:txBody>
          <a:bodyPr>
            <a:noAutofit/>
          </a:bodyPr>
          <a:lstStyle/>
          <a:p>
            <a:pPr algn="just"/>
            <a:r>
              <a:rPr lang="uk-UA" sz="3700" b="1" dirty="0">
                <a:solidFill>
                  <a:schemeClr val="tx1"/>
                </a:solidFill>
                <a:latin typeface="Times New Roman" panose="02020603050405020304" pitchFamily="18" charset="0"/>
                <a:cs typeface="Times New Roman" panose="02020603050405020304" pitchFamily="18" charset="0"/>
              </a:rPr>
              <a:t>Основну частину татар на початку радянського періоду складали вихідці з Нижегородської, Казанської, Пензенської, Самарської та Саратовської губерній. </a:t>
            </a:r>
          </a:p>
          <a:p>
            <a:pPr algn="just"/>
            <a:r>
              <a:rPr lang="uk-UA" sz="3700" b="1" dirty="0">
                <a:solidFill>
                  <a:schemeClr val="tx1"/>
                </a:solidFill>
                <a:latin typeface="Times New Roman" panose="02020603050405020304" pitchFamily="18" charset="0"/>
                <a:cs typeface="Times New Roman" panose="02020603050405020304" pitchFamily="18" charset="0"/>
              </a:rPr>
              <a:t>Лише на Донбасі, за спостереженнями А. </a:t>
            </a:r>
            <a:r>
              <a:rPr lang="uk-UA" sz="3700" b="1" dirty="0" err="1">
                <a:solidFill>
                  <a:schemeClr val="tx1"/>
                </a:solidFill>
                <a:latin typeface="Times New Roman" panose="02020603050405020304" pitchFamily="18" charset="0"/>
                <a:cs typeface="Times New Roman" panose="02020603050405020304" pitchFamily="18" charset="0"/>
              </a:rPr>
              <a:t>Сафарова</a:t>
            </a:r>
            <a:r>
              <a:rPr lang="uk-UA" sz="3700" b="1" dirty="0">
                <a:solidFill>
                  <a:schemeClr val="tx1"/>
                </a:solidFill>
                <a:latin typeface="Times New Roman" panose="02020603050405020304" pitchFamily="18" charset="0"/>
                <a:cs typeface="Times New Roman" panose="02020603050405020304" pitchFamily="18" charset="0"/>
              </a:rPr>
              <a:t>, татари, що були переважно робітниками-шахтарями, в основному походили із </a:t>
            </a:r>
            <a:r>
              <a:rPr lang="uk-UA" sz="3700" b="1" dirty="0" err="1">
                <a:solidFill>
                  <a:schemeClr val="tx1"/>
                </a:solidFill>
                <a:latin typeface="Times New Roman" panose="02020603050405020304" pitchFamily="18" charset="0"/>
                <a:cs typeface="Times New Roman" panose="02020603050405020304" pitchFamily="18" charset="0"/>
              </a:rPr>
              <a:t>Буїнського</a:t>
            </a:r>
            <a:r>
              <a:rPr lang="uk-UA" sz="3700" b="1" dirty="0">
                <a:solidFill>
                  <a:schemeClr val="tx1"/>
                </a:solidFill>
                <a:latin typeface="Times New Roman" panose="02020603050405020304" pitchFamily="18" charset="0"/>
                <a:cs typeface="Times New Roman" panose="02020603050405020304" pitchFamily="18" charset="0"/>
              </a:rPr>
              <a:t> повіту Ульяновської губернії. За підрахунками дослідника, до імперіалістичної війни на рудниках </a:t>
            </a:r>
            <a:r>
              <a:rPr lang="uk-UA" sz="3700" b="1" dirty="0" err="1">
                <a:solidFill>
                  <a:schemeClr val="tx1"/>
                </a:solidFill>
                <a:latin typeface="Times New Roman" panose="02020603050405020304" pitchFamily="18" charset="0"/>
                <a:cs typeface="Times New Roman" panose="02020603050405020304" pitchFamily="18" charset="0"/>
              </a:rPr>
              <a:t>Донбаса</a:t>
            </a:r>
            <a:r>
              <a:rPr lang="uk-UA" sz="3700" b="1" dirty="0">
                <a:solidFill>
                  <a:schemeClr val="tx1"/>
                </a:solidFill>
                <a:latin typeface="Times New Roman" panose="02020603050405020304" pitchFamily="18" charset="0"/>
                <a:cs typeface="Times New Roman" panose="02020603050405020304" pitchFamily="18" charset="0"/>
              </a:rPr>
              <a:t> працювало більше 25 тис. татар, а в 1926 р. по українських округах Донбасу кількість їх не перебільшувала 14–15 тис.</a:t>
            </a:r>
          </a:p>
        </p:txBody>
      </p:sp>
    </p:spTree>
    <p:extLst>
      <p:ext uri="{BB962C8B-B14F-4D97-AF65-F5344CB8AC3E}">
        <p14:creationId xmlns:p14="http://schemas.microsoft.com/office/powerpoint/2010/main" val="1378244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86692"/>
            <a:ext cx="12191999" cy="5971306"/>
          </a:xfrm>
        </p:spPr>
        <p:txBody>
          <a:bodyPr>
            <a:normAutofit lnSpcReduction="10000"/>
          </a:bodyPr>
          <a:lstStyle/>
          <a:p>
            <a:pPr algn="just"/>
            <a:r>
              <a:rPr lang="uk-UA" sz="3100" b="1" dirty="0">
                <a:solidFill>
                  <a:schemeClr val="tx1"/>
                </a:solidFill>
                <a:latin typeface="Times New Roman" panose="02020603050405020304" pitchFamily="18" charset="0"/>
                <a:cs typeface="Times New Roman" panose="02020603050405020304" pitchFamily="18" charset="0"/>
              </a:rPr>
              <a:t>Мусульмани Росії, татари Поволжя і </a:t>
            </a:r>
            <a:r>
              <a:rPr lang="uk-UA" sz="3100" b="1" dirty="0">
                <a:solidFill>
                  <a:schemeClr val="tx1"/>
                </a:solidFill>
                <a:highlight>
                  <a:srgbClr val="FFFF00"/>
                </a:highlight>
                <a:latin typeface="Times New Roman" panose="02020603050405020304" pitchFamily="18" charset="0"/>
                <a:cs typeface="Times New Roman" panose="02020603050405020304" pitchFamily="18" charset="0"/>
              </a:rPr>
              <a:t>Криму</a:t>
            </a:r>
            <a:r>
              <a:rPr lang="uk-UA" sz="3100" b="1" dirty="0">
                <a:solidFill>
                  <a:schemeClr val="tx1"/>
                </a:solidFill>
                <a:latin typeface="Times New Roman" panose="02020603050405020304" pitchFamily="18" charset="0"/>
                <a:cs typeface="Times New Roman" panose="02020603050405020304" pitchFamily="18" charset="0"/>
              </a:rPr>
              <a:t>, киргизи і </a:t>
            </a:r>
            <a:r>
              <a:rPr lang="uk-UA" sz="3100" b="1" dirty="0" err="1">
                <a:solidFill>
                  <a:schemeClr val="tx1"/>
                </a:solidFill>
                <a:latin typeface="Times New Roman" panose="02020603050405020304" pitchFamily="18" charset="0"/>
                <a:cs typeface="Times New Roman" panose="02020603050405020304" pitchFamily="18" charset="0"/>
              </a:rPr>
              <a:t>сарти</a:t>
            </a:r>
            <a:r>
              <a:rPr lang="uk-UA" sz="3100" b="1" dirty="0">
                <a:solidFill>
                  <a:schemeClr val="tx1"/>
                </a:solidFill>
                <a:latin typeface="Times New Roman" panose="02020603050405020304" pitchFamily="18" charset="0"/>
                <a:cs typeface="Times New Roman" panose="02020603050405020304" pitchFamily="18" charset="0"/>
              </a:rPr>
              <a:t> Сибіру і Туркестану, турки і татари Закавказзя, чеченці і горяни Кавказу, всі ті, мечеті і молитовні яких руйнувалися, вірування і звичаї яких зневажалися царями і гнобителями Росії! </a:t>
            </a:r>
            <a:endParaRPr lang="en-US" sz="3100" b="1" dirty="0">
              <a:solidFill>
                <a:schemeClr val="tx1"/>
              </a:solidFill>
              <a:latin typeface="Times New Roman" panose="02020603050405020304" pitchFamily="18" charset="0"/>
              <a:cs typeface="Times New Roman" panose="02020603050405020304" pitchFamily="18" charset="0"/>
            </a:endParaRPr>
          </a:p>
          <a:p>
            <a:pPr algn="just"/>
            <a:r>
              <a:rPr lang="uk-UA" sz="3100" b="1" dirty="0">
                <a:solidFill>
                  <a:schemeClr val="tx1"/>
                </a:solidFill>
                <a:latin typeface="Times New Roman" panose="02020603050405020304" pitchFamily="18" charset="0"/>
                <a:cs typeface="Times New Roman" panose="02020603050405020304" pitchFamily="18" charset="0"/>
              </a:rPr>
              <a:t>Відтепер ваші вірування і звичаї, ваші національні та культурні установи оголошуються вільними і недоторканними. Влаштовуйте своє національне життя вільно і безперешкодно. </a:t>
            </a:r>
            <a:endParaRPr lang="en-US" sz="3100" b="1" dirty="0">
              <a:solidFill>
                <a:schemeClr val="tx1"/>
              </a:solidFill>
              <a:latin typeface="Times New Roman" panose="02020603050405020304" pitchFamily="18" charset="0"/>
              <a:cs typeface="Times New Roman" panose="02020603050405020304" pitchFamily="18" charset="0"/>
            </a:endParaRPr>
          </a:p>
          <a:p>
            <a:pPr algn="just"/>
            <a:r>
              <a:rPr lang="uk-UA" sz="3100" b="1" dirty="0">
                <a:solidFill>
                  <a:schemeClr val="tx1"/>
                </a:solidFill>
                <a:latin typeface="Times New Roman" panose="02020603050405020304" pitchFamily="18" charset="0"/>
                <a:cs typeface="Times New Roman" panose="02020603050405020304" pitchFamily="18" charset="0"/>
              </a:rPr>
              <a:t>Ви маєте право на це. Знайте, що ваші права, як і права всіх народів Росії, охороняються всією потужністю революції і її органів, Рад Робітників, Солдатських і Селянських Депутатів. &lt;...&gt; </a:t>
            </a:r>
          </a:p>
          <a:p>
            <a:pPr algn="just"/>
            <a:r>
              <a:rPr lang="uk-UA" sz="3100" b="1" dirty="0">
                <a:solidFill>
                  <a:schemeClr val="tx1"/>
                </a:solidFill>
                <a:latin typeface="Times New Roman" panose="02020603050405020304" pitchFamily="18" charset="0"/>
                <a:cs typeface="Times New Roman" panose="02020603050405020304" pitchFamily="18" charset="0"/>
              </a:rPr>
              <a:t>Мусульмани Сходу, перси і турки, араби та індуси, все ті, головами та майном яких, свободою і батьківщиною яких сотні років торгували жадібні хижаки Європи, все ті, країни яких хочуть поділити грабіжники, що розпочали війну! </a:t>
            </a:r>
          </a:p>
          <a:p>
            <a:pPr algn="just"/>
            <a:endParaRPr lang="uk-UA" sz="31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42251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738909"/>
          </a:xfrm>
        </p:spPr>
        <p:txBody>
          <a:bodyPr>
            <a:normAutofit/>
          </a:bodyPr>
          <a:lstStyle/>
          <a:p>
            <a:r>
              <a:rPr lang="uk-UA" sz="2300" b="1" dirty="0">
                <a:highlight>
                  <a:srgbClr val="00FF00"/>
                </a:highlight>
                <a:latin typeface="Times New Roman" panose="02020603050405020304" pitchFamily="18" charset="0"/>
                <a:cs typeface="Times New Roman" panose="02020603050405020304" pitchFamily="18" charset="0"/>
              </a:rPr>
              <a:t>2.	Тенденція збільшення татарського населення України протягом 1926 – 1989 рр.: вихідці з Нижегородської, Казанської, Пензенської, Самарської та Саратовської губерній</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738909"/>
            <a:ext cx="12191999" cy="6119089"/>
          </a:xfrm>
        </p:spPr>
        <p:txBody>
          <a:bodyPr>
            <a:noAutofit/>
          </a:bodyPr>
          <a:lstStyle/>
          <a:p>
            <a:pPr algn="just"/>
            <a:r>
              <a:rPr lang="uk-UA" sz="3400" b="1" dirty="0">
                <a:solidFill>
                  <a:schemeClr val="tx1"/>
                </a:solidFill>
                <a:latin typeface="Times New Roman" panose="02020603050405020304" pitchFamily="18" charset="0"/>
                <a:cs typeface="Times New Roman" panose="02020603050405020304" pitchFamily="18" charset="0"/>
              </a:rPr>
              <a:t>На основне проживання татар-мусульман у Києві, Харкові і Одесі, а також у промислово-робітничих центрах Донецького басейну свідчить звернення в Народний комісаріат внутрішніх справ УРСР муфтія Центрального духовного управління мусульман (ЦДУМ) </a:t>
            </a:r>
            <a:r>
              <a:rPr lang="uk-UA" sz="3400" b="1" dirty="0" err="1">
                <a:solidFill>
                  <a:schemeClr val="tx1"/>
                </a:solidFill>
                <a:highlight>
                  <a:srgbClr val="FFFF00"/>
                </a:highlight>
                <a:latin typeface="Times New Roman" panose="02020603050405020304" pitchFamily="18" charset="0"/>
                <a:cs typeface="Times New Roman" panose="02020603050405020304" pitchFamily="18" charset="0"/>
              </a:rPr>
              <a:t>Різаеддіна</a:t>
            </a:r>
            <a:r>
              <a:rPr lang="uk-UA" sz="3400" b="1" dirty="0">
                <a:solidFill>
                  <a:schemeClr val="tx1"/>
                </a:solidFill>
                <a:highlight>
                  <a:srgbClr val="FFFF00"/>
                </a:highlight>
                <a:latin typeface="Times New Roman" panose="02020603050405020304" pitchFamily="18" charset="0"/>
                <a:cs typeface="Times New Roman" panose="02020603050405020304" pitchFamily="18" charset="0"/>
              </a:rPr>
              <a:t> </a:t>
            </a:r>
            <a:r>
              <a:rPr lang="uk-UA" sz="3400" b="1" dirty="0" err="1">
                <a:solidFill>
                  <a:schemeClr val="tx1"/>
                </a:solidFill>
                <a:highlight>
                  <a:srgbClr val="FFFF00"/>
                </a:highlight>
                <a:latin typeface="Times New Roman" panose="02020603050405020304" pitchFamily="18" charset="0"/>
                <a:cs typeface="Times New Roman" panose="02020603050405020304" pitchFamily="18" charset="0"/>
              </a:rPr>
              <a:t>Фахретдіна</a:t>
            </a:r>
            <a:r>
              <a:rPr lang="uk-UA" sz="3400" b="1" dirty="0">
                <a:solidFill>
                  <a:schemeClr val="tx1"/>
                </a:solidFill>
                <a:latin typeface="Times New Roman" panose="02020603050405020304" pitchFamily="18" charset="0"/>
                <a:cs typeface="Times New Roman" panose="02020603050405020304" pitchFamily="18" charset="0"/>
              </a:rPr>
              <a:t> з метою легалізації мусульманських громад названих регіонів у складі ЦДУМ: </a:t>
            </a:r>
          </a:p>
          <a:p>
            <a:pPr algn="just"/>
            <a:r>
              <a:rPr lang="uk-UA" sz="3400" b="1" dirty="0">
                <a:solidFill>
                  <a:schemeClr val="tx1"/>
                </a:solidFill>
                <a:latin typeface="Times New Roman" panose="02020603050405020304" pitchFamily="18" charset="0"/>
                <a:cs typeface="Times New Roman" panose="02020603050405020304" pitchFamily="18" charset="0"/>
              </a:rPr>
              <a:t>«</a:t>
            </a:r>
            <a:r>
              <a:rPr lang="uk-UA" sz="3400" b="1" dirty="0">
                <a:solidFill>
                  <a:schemeClr val="tx1"/>
                </a:solidFill>
                <a:highlight>
                  <a:srgbClr val="00FFFF"/>
                </a:highlight>
                <a:latin typeface="Times New Roman" panose="02020603050405020304" pitchFamily="18" charset="0"/>
                <a:cs typeface="Times New Roman" panose="02020603050405020304" pitchFamily="18" charset="0"/>
              </a:rPr>
              <a:t>У зв’язку з проживанням на території УРСР значного числа громадян-мусульман, як в таких крупних центрах як Харків, Одеса і Київ, так і в промислово-робітничих центрах Донецького Басейну виникає необхідність легалізації їх фактично існуючих релігійних об’єднань — приходів</a:t>
            </a:r>
            <a:r>
              <a:rPr lang="uk-UA" sz="3400" b="1"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7608352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738909"/>
          </a:xfrm>
        </p:spPr>
        <p:txBody>
          <a:bodyPr>
            <a:normAutofit/>
          </a:bodyPr>
          <a:lstStyle/>
          <a:p>
            <a:r>
              <a:rPr lang="uk-UA" sz="2300" b="1" dirty="0">
                <a:highlight>
                  <a:srgbClr val="00FF00"/>
                </a:highlight>
                <a:latin typeface="Times New Roman" panose="02020603050405020304" pitchFamily="18" charset="0"/>
                <a:cs typeface="Times New Roman" panose="02020603050405020304" pitchFamily="18" charset="0"/>
              </a:rPr>
              <a:t>2.	Тенденція збільшення татарського населення України протягом 1926 – 1989 рр.: вихідці з Нижегородської, Казанської, Пензенської, Самарської та Саратовської губерній</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738909"/>
            <a:ext cx="12191999" cy="6119089"/>
          </a:xfrm>
        </p:spPr>
        <p:txBody>
          <a:bodyPr>
            <a:noAutofit/>
          </a:bodyPr>
          <a:lstStyle/>
          <a:p>
            <a:pPr algn="just"/>
            <a:r>
              <a:rPr lang="uk-UA" sz="3000" b="1" dirty="0">
                <a:solidFill>
                  <a:schemeClr val="tx1"/>
                </a:solidFill>
                <a:latin typeface="Times New Roman" panose="02020603050405020304" pitchFamily="18" charset="0"/>
                <a:cs typeface="Times New Roman" panose="02020603050405020304" pitchFamily="18" charset="0"/>
              </a:rPr>
              <a:t>Окрім вказаних міст, значне зростання татарських общин з </a:t>
            </a:r>
            <a:r>
              <a:rPr lang="uk-UA" sz="3000" b="1" dirty="0">
                <a:solidFill>
                  <a:schemeClr val="tx1"/>
                </a:solidFill>
                <a:highlight>
                  <a:srgbClr val="00FFFF"/>
                </a:highlight>
                <a:latin typeface="Times New Roman" panose="02020603050405020304" pitchFamily="18" charset="0"/>
                <a:cs typeface="Times New Roman" panose="02020603050405020304" pitchFamily="18" charset="0"/>
              </a:rPr>
              <a:t>1926 р.</a:t>
            </a:r>
            <a:r>
              <a:rPr lang="uk-UA" sz="3000" b="1" dirty="0">
                <a:solidFill>
                  <a:schemeClr val="tx1"/>
                </a:solidFill>
                <a:latin typeface="Times New Roman" panose="02020603050405020304" pitchFamily="18" charset="0"/>
                <a:cs typeface="Times New Roman" panose="02020603050405020304" pitchFamily="18" charset="0"/>
              </a:rPr>
              <a:t> відбувається в інших промислових центрах — </a:t>
            </a:r>
            <a:r>
              <a:rPr lang="uk-UA" sz="3000" b="1" dirty="0">
                <a:solidFill>
                  <a:schemeClr val="tx1"/>
                </a:solidFill>
                <a:highlight>
                  <a:srgbClr val="FF0000"/>
                </a:highlight>
                <a:latin typeface="Times New Roman" panose="02020603050405020304" pitchFamily="18" charset="0"/>
                <a:cs typeface="Times New Roman" panose="02020603050405020304" pitchFamily="18" charset="0"/>
              </a:rPr>
              <a:t>Запоріжжі, Дніпропетровську (Дніпрі)</a:t>
            </a:r>
            <a:r>
              <a:rPr lang="uk-UA" sz="3000" b="1" dirty="0">
                <a:solidFill>
                  <a:schemeClr val="tx1"/>
                </a:solidFill>
                <a:latin typeface="Times New Roman" panose="02020603050405020304" pitchFamily="18" charset="0"/>
                <a:cs typeface="Times New Roman" panose="02020603050405020304" pitchFamily="18" charset="0"/>
              </a:rPr>
              <a:t>. При цьому татари-мусульмани поповнювали переважно міське населення вказаних регіонів (16.764 осіб проти 5.517 – по селах). </a:t>
            </a:r>
            <a:r>
              <a:rPr lang="uk-UA" sz="3000" b="1" dirty="0">
                <a:solidFill>
                  <a:schemeClr val="tx1"/>
                </a:solidFill>
                <a:highlight>
                  <a:srgbClr val="FFFF00"/>
                </a:highlight>
                <a:latin typeface="Times New Roman" panose="02020603050405020304" pitchFamily="18" charset="0"/>
                <a:cs typeface="Times New Roman" panose="02020603050405020304" pitchFamily="18" charset="0"/>
              </a:rPr>
              <a:t>До 1941 р. татарське населення зростало за рахунок молодих спеціалістів, а також військовослужбовців</a:t>
            </a:r>
            <a:r>
              <a:rPr lang="uk-UA" sz="3000" b="1" dirty="0">
                <a:solidFill>
                  <a:schemeClr val="tx1"/>
                </a:solidFill>
                <a:latin typeface="Times New Roman" panose="02020603050405020304" pitchFamily="18" charset="0"/>
                <a:cs typeface="Times New Roman" panose="02020603050405020304" pitchFamily="18" charset="0"/>
              </a:rPr>
              <a:t>.</a:t>
            </a:r>
          </a:p>
          <a:p>
            <a:pPr algn="just"/>
            <a:r>
              <a:rPr lang="uk-UA" sz="3000" b="1" dirty="0">
                <a:solidFill>
                  <a:schemeClr val="tx1"/>
                </a:solidFill>
                <a:latin typeface="Times New Roman" panose="02020603050405020304" pitchFamily="18" charset="0"/>
                <a:cs typeface="Times New Roman" panose="02020603050405020304" pitchFamily="18" charset="0"/>
              </a:rPr>
              <a:t>Радянські автори цього періоду звертають увагу на «релігійний фанатизм» серед татар. Так, у </a:t>
            </a:r>
            <a:r>
              <a:rPr lang="uk-UA" sz="3000" b="1" dirty="0">
                <a:solidFill>
                  <a:schemeClr val="tx1"/>
                </a:solidFill>
                <a:highlight>
                  <a:srgbClr val="FF0000"/>
                </a:highlight>
                <a:latin typeface="Times New Roman" panose="02020603050405020304" pitchFamily="18" charset="0"/>
                <a:cs typeface="Times New Roman" panose="02020603050405020304" pitchFamily="18" charset="0"/>
              </a:rPr>
              <a:t>1928 р.</a:t>
            </a:r>
            <a:r>
              <a:rPr lang="uk-UA" sz="3000" b="1" dirty="0">
                <a:solidFill>
                  <a:schemeClr val="tx1"/>
                </a:solidFill>
                <a:latin typeface="Times New Roman" panose="02020603050405020304" pitchFamily="18" charset="0"/>
                <a:cs typeface="Times New Roman" panose="02020603050405020304" pitchFamily="18" charset="0"/>
              </a:rPr>
              <a:t> відзначалося: «Татарська маса у більшості культурно відстала і майже до фанатизму релігійна. Перепоною до культурного розвитку їх стає відірваність від свого культурно-освітнього центру — Казані і релігійний фанатизм, який їм прививають місцеві духовники – мули, що мають значний вплив і авторитет навіть в центрі промислового пролетаріату (Донбас)».</a:t>
            </a:r>
          </a:p>
        </p:txBody>
      </p:sp>
    </p:spTree>
    <p:extLst>
      <p:ext uri="{BB962C8B-B14F-4D97-AF65-F5344CB8AC3E}">
        <p14:creationId xmlns:p14="http://schemas.microsoft.com/office/powerpoint/2010/main" val="4133474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738909"/>
          </a:xfrm>
        </p:spPr>
        <p:txBody>
          <a:bodyPr>
            <a:normAutofit/>
          </a:bodyPr>
          <a:lstStyle/>
          <a:p>
            <a:r>
              <a:rPr lang="uk-UA" sz="2300" b="1" dirty="0">
                <a:highlight>
                  <a:srgbClr val="00FF00"/>
                </a:highlight>
                <a:latin typeface="Times New Roman" panose="02020603050405020304" pitchFamily="18" charset="0"/>
                <a:cs typeface="Times New Roman" panose="02020603050405020304" pitchFamily="18" charset="0"/>
              </a:rPr>
              <a:t>2.	Тенденція збільшення татарського населення України протягом 1926 – 1989 рр.: вихідці з Нижегородської, Казанської, Пензенської, Самарської та Саратовської губерній</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738909"/>
            <a:ext cx="12191999" cy="6119089"/>
          </a:xfrm>
        </p:spPr>
        <p:txBody>
          <a:bodyPr>
            <a:noAutofit/>
          </a:bodyPr>
          <a:lstStyle/>
          <a:p>
            <a:pPr algn="just"/>
            <a:r>
              <a:rPr lang="uk-UA" sz="3800" b="1" dirty="0">
                <a:solidFill>
                  <a:schemeClr val="tx1"/>
                </a:solidFill>
                <a:latin typeface="Times New Roman" panose="02020603050405020304" pitchFamily="18" charset="0"/>
                <a:cs typeface="Times New Roman" panose="02020603050405020304" pitchFamily="18" charset="0"/>
              </a:rPr>
              <a:t>Також дані архівних документів свідчать про те, що у </a:t>
            </a:r>
            <a:r>
              <a:rPr lang="uk-UA" sz="3800" b="1" dirty="0">
                <a:solidFill>
                  <a:schemeClr val="tx1"/>
                </a:solidFill>
                <a:highlight>
                  <a:srgbClr val="00FFFF"/>
                </a:highlight>
                <a:latin typeface="Times New Roman" panose="02020603050405020304" pitchFamily="18" charset="0"/>
                <a:cs typeface="Times New Roman" panose="02020603050405020304" pitchFamily="18" charset="0"/>
              </a:rPr>
              <a:t>1938 р. </a:t>
            </a:r>
            <a:r>
              <a:rPr lang="uk-UA" sz="3800" b="1" dirty="0">
                <a:solidFill>
                  <a:schemeClr val="tx1"/>
                </a:solidFill>
                <a:latin typeface="Times New Roman" panose="02020603050405020304" pitchFamily="18" charset="0"/>
                <a:cs typeface="Times New Roman" panose="02020603050405020304" pitchFamily="18" charset="0"/>
              </a:rPr>
              <a:t>на території Української республіки діяли </a:t>
            </a:r>
            <a:r>
              <a:rPr lang="uk-UA" sz="3800" b="1" dirty="0">
                <a:solidFill>
                  <a:schemeClr val="tx1"/>
                </a:solidFill>
                <a:highlight>
                  <a:srgbClr val="FFFF00"/>
                </a:highlight>
                <a:latin typeface="Times New Roman" panose="02020603050405020304" pitchFamily="18" charset="0"/>
                <a:cs typeface="Times New Roman" panose="02020603050405020304" pitchFamily="18" charset="0"/>
              </a:rPr>
              <a:t>19 узбецьких, 2 туркменські, по одній киргизькій та казахській школі</a:t>
            </a:r>
            <a:r>
              <a:rPr lang="uk-UA" sz="3800" b="1" dirty="0">
                <a:solidFill>
                  <a:schemeClr val="tx1"/>
                </a:solidFill>
                <a:latin typeface="Times New Roman" panose="02020603050405020304" pitchFamily="18" charset="0"/>
                <a:cs typeface="Times New Roman" panose="02020603050405020304" pitchFamily="18" charset="0"/>
              </a:rPr>
              <a:t>. Хоча з </a:t>
            </a:r>
            <a:r>
              <a:rPr lang="uk-UA" sz="3800" b="1" dirty="0">
                <a:solidFill>
                  <a:schemeClr val="tx1"/>
                </a:solidFill>
                <a:highlight>
                  <a:srgbClr val="FFFF00"/>
                </a:highlight>
                <a:latin typeface="Times New Roman" panose="02020603050405020304" pitchFamily="18" charset="0"/>
                <a:cs typeface="Times New Roman" panose="02020603050405020304" pitchFamily="18" charset="0"/>
              </a:rPr>
              <a:t>1929-го по 1938 рр. </a:t>
            </a:r>
            <a:r>
              <a:rPr lang="uk-UA" sz="3800" b="1" dirty="0">
                <a:solidFill>
                  <a:schemeClr val="tx1"/>
                </a:solidFill>
                <a:latin typeface="Times New Roman" panose="02020603050405020304" pitchFamily="18" charset="0"/>
                <a:cs typeface="Times New Roman" panose="02020603050405020304" pitchFamily="18" charset="0"/>
              </a:rPr>
              <a:t>таких шкіл в Україні не було. </a:t>
            </a:r>
          </a:p>
          <a:p>
            <a:pPr algn="just"/>
            <a:r>
              <a:rPr lang="uk-UA" sz="3800" b="1" dirty="0">
                <a:solidFill>
                  <a:schemeClr val="tx1"/>
                </a:solidFill>
                <a:latin typeface="Times New Roman" panose="02020603050405020304" pitchFamily="18" charset="0"/>
                <a:cs typeface="Times New Roman" panose="02020603050405020304" pitchFamily="18" charset="0"/>
              </a:rPr>
              <a:t>Це пояснюють тим, що у </a:t>
            </a:r>
            <a:r>
              <a:rPr lang="uk-UA" sz="3800" b="1" dirty="0">
                <a:solidFill>
                  <a:schemeClr val="tx1"/>
                </a:solidFill>
                <a:highlight>
                  <a:srgbClr val="FF0000"/>
                </a:highlight>
                <a:latin typeface="Times New Roman" panose="02020603050405020304" pitchFamily="18" charset="0"/>
                <a:cs typeface="Times New Roman" panose="02020603050405020304" pitchFamily="18" charset="0"/>
              </a:rPr>
              <a:t>1935 р.</a:t>
            </a:r>
            <a:r>
              <a:rPr lang="uk-UA" sz="3800" b="1" dirty="0">
                <a:solidFill>
                  <a:schemeClr val="tx1"/>
                </a:solidFill>
                <a:latin typeface="Times New Roman" panose="02020603050405020304" pitchFamily="18" charset="0"/>
                <a:cs typeface="Times New Roman" panose="02020603050405020304" pitchFamily="18" charset="0"/>
              </a:rPr>
              <a:t> </a:t>
            </a:r>
            <a:r>
              <a:rPr lang="uk-UA" sz="3800" b="1" dirty="0">
                <a:solidFill>
                  <a:schemeClr val="tx1"/>
                </a:solidFill>
                <a:highlight>
                  <a:srgbClr val="00FFFF"/>
                </a:highlight>
                <a:latin typeface="Times New Roman" panose="02020603050405020304" pitchFamily="18" charset="0"/>
                <a:cs typeface="Times New Roman" panose="02020603050405020304" pitchFamily="18" charset="0"/>
              </a:rPr>
              <a:t>почалася депортація польського та німецького населення до Казахстану</a:t>
            </a:r>
            <a:r>
              <a:rPr lang="uk-UA" sz="3800" b="1" dirty="0">
                <a:solidFill>
                  <a:schemeClr val="tx1"/>
                </a:solidFill>
                <a:latin typeface="Times New Roman" panose="02020603050405020304" pitchFamily="18" charset="0"/>
                <a:cs typeface="Times New Roman" panose="02020603050405020304" pitchFamily="18" charset="0"/>
              </a:rPr>
              <a:t>. У той же час у зустрічному напрямку з Казахстану, Туркменістану, Узбекистану та Киргизії відправлялися сотні ешелонів з депортованими до України. </a:t>
            </a:r>
          </a:p>
        </p:txBody>
      </p:sp>
    </p:spTree>
    <p:extLst>
      <p:ext uri="{BB962C8B-B14F-4D97-AF65-F5344CB8AC3E}">
        <p14:creationId xmlns:p14="http://schemas.microsoft.com/office/powerpoint/2010/main" val="17855264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738909"/>
          </a:xfrm>
        </p:spPr>
        <p:txBody>
          <a:bodyPr>
            <a:normAutofit/>
          </a:bodyPr>
          <a:lstStyle/>
          <a:p>
            <a:r>
              <a:rPr lang="uk-UA" sz="2300" b="1" dirty="0">
                <a:highlight>
                  <a:srgbClr val="00FF00"/>
                </a:highlight>
                <a:latin typeface="Times New Roman" panose="02020603050405020304" pitchFamily="18" charset="0"/>
                <a:cs typeface="Times New Roman" panose="02020603050405020304" pitchFamily="18" charset="0"/>
              </a:rPr>
              <a:t>2.	Тенденція збільшення татарського населення України протягом 1926 – 1989 рр.: вихідці з Нижегородської, Казанської, Пензенської, Самарської та Саратовської губерній</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31273"/>
            <a:ext cx="12191999" cy="6026725"/>
          </a:xfrm>
        </p:spPr>
        <p:txBody>
          <a:bodyPr>
            <a:noAutofit/>
          </a:bodyPr>
          <a:lstStyle/>
          <a:p>
            <a:pPr algn="just"/>
            <a:r>
              <a:rPr lang="uk-UA" sz="3600" b="1" dirty="0">
                <a:solidFill>
                  <a:schemeClr val="tx1"/>
                </a:solidFill>
                <a:latin typeface="Times New Roman" panose="02020603050405020304" pitchFamily="18" charset="0"/>
                <a:cs typeface="Times New Roman" panose="02020603050405020304" pitchFamily="18" charset="0"/>
              </a:rPr>
              <a:t>Республіканська влада мала забезпечити </a:t>
            </a:r>
            <a:r>
              <a:rPr lang="uk-UA" sz="3600" b="1" dirty="0" err="1">
                <a:solidFill>
                  <a:schemeClr val="tx1"/>
                </a:solidFill>
                <a:latin typeface="Times New Roman" panose="02020603050405020304" pitchFamily="18" charset="0"/>
                <a:cs typeface="Times New Roman" panose="02020603050405020304" pitchFamily="18" charset="0"/>
              </a:rPr>
              <a:t>спецпереселенцям</a:t>
            </a:r>
            <a:r>
              <a:rPr lang="uk-UA" sz="3600" b="1" dirty="0">
                <a:solidFill>
                  <a:schemeClr val="tx1"/>
                </a:solidFill>
                <a:latin typeface="Times New Roman" panose="02020603050405020304" pitchFamily="18" charset="0"/>
                <a:cs typeface="Times New Roman" panose="02020603050405020304" pitchFamily="18" charset="0"/>
              </a:rPr>
              <a:t> не тільки житло та працевлаштування, а й їхні національно-культурні інтереси, що врешті-решт привело до відкриття національних шкіл. </a:t>
            </a:r>
          </a:p>
          <a:p>
            <a:pPr algn="just"/>
            <a:r>
              <a:rPr lang="uk-UA" sz="3600" b="1" dirty="0">
                <a:solidFill>
                  <a:schemeClr val="tx1"/>
                </a:solidFill>
                <a:latin typeface="Times New Roman" panose="02020603050405020304" pitchFamily="18" charset="0"/>
                <a:cs typeface="Times New Roman" panose="02020603050405020304" pitchFamily="18" charset="0"/>
              </a:rPr>
              <a:t>Цілком вірогідно, що частина цих </a:t>
            </a:r>
            <a:r>
              <a:rPr lang="uk-UA" sz="3600" b="1" dirty="0" err="1">
                <a:solidFill>
                  <a:schemeClr val="tx1"/>
                </a:solidFill>
                <a:latin typeface="Times New Roman" panose="02020603050405020304" pitchFamily="18" charset="0"/>
                <a:cs typeface="Times New Roman" panose="02020603050405020304" pitchFamily="18" charset="0"/>
              </a:rPr>
              <a:t>спецпереселенців</a:t>
            </a:r>
            <a:r>
              <a:rPr lang="uk-UA" sz="3600" b="1" dirty="0">
                <a:solidFill>
                  <a:schemeClr val="tx1"/>
                </a:solidFill>
                <a:latin typeface="Times New Roman" panose="02020603050405020304" pitchFamily="18" charset="0"/>
                <a:cs typeface="Times New Roman" panose="02020603050405020304" pitchFamily="18" charset="0"/>
              </a:rPr>
              <a:t> продовжувала проживати на території України і після Другої світової війни, хоча не виключена нова міграція представників середньоазійських народів до України і після Другої світової війни, що було можливим у межах єдиного Радянського Союзу.</a:t>
            </a:r>
          </a:p>
        </p:txBody>
      </p:sp>
    </p:spTree>
    <p:extLst>
      <p:ext uri="{BB962C8B-B14F-4D97-AF65-F5344CB8AC3E}">
        <p14:creationId xmlns:p14="http://schemas.microsoft.com/office/powerpoint/2010/main" val="21056995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738909"/>
          </a:xfrm>
        </p:spPr>
        <p:txBody>
          <a:bodyPr>
            <a:normAutofit/>
          </a:bodyPr>
          <a:lstStyle/>
          <a:p>
            <a:r>
              <a:rPr lang="uk-UA" sz="2300" b="1" dirty="0">
                <a:highlight>
                  <a:srgbClr val="00FF00"/>
                </a:highlight>
                <a:latin typeface="Times New Roman" panose="02020603050405020304" pitchFamily="18" charset="0"/>
                <a:cs typeface="Times New Roman" panose="02020603050405020304" pitchFamily="18" charset="0"/>
              </a:rPr>
              <a:t>2.	Тенденція збільшення татарського населення України протягом 1926 – 1989 рр.: вихідці з Нижегородської, Казанської, Пензенської, Самарської та Саратовської губерній</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738909"/>
            <a:ext cx="12191999" cy="6119089"/>
          </a:xfrm>
        </p:spPr>
        <p:txBody>
          <a:bodyPr>
            <a:noAutofit/>
          </a:bodyPr>
          <a:lstStyle/>
          <a:p>
            <a:pPr algn="just"/>
            <a:r>
              <a:rPr lang="uk-UA" sz="3500" b="1" dirty="0">
                <a:solidFill>
                  <a:schemeClr val="tx1"/>
                </a:solidFill>
                <a:latin typeface="Times New Roman" panose="02020603050405020304" pitchFamily="18" charset="0"/>
                <a:cs typeface="Times New Roman" panose="02020603050405020304" pitchFamily="18" charset="0"/>
              </a:rPr>
              <a:t>Трагічні події періоду Другої світової війни і події перших післявоєнних років, що значною мірою відбилися на Україні, привели до кардинальних змін в </a:t>
            </a:r>
            <a:r>
              <a:rPr lang="uk-UA" sz="3500" b="1" dirty="0" err="1">
                <a:solidFill>
                  <a:schemeClr val="tx1"/>
                </a:solidFill>
                <a:latin typeface="Times New Roman" panose="02020603050405020304" pitchFamily="18" charset="0"/>
                <a:cs typeface="Times New Roman" panose="02020603050405020304" pitchFamily="18" charset="0"/>
              </a:rPr>
              <a:t>етнодемографічній</a:t>
            </a:r>
            <a:r>
              <a:rPr lang="uk-UA" sz="3500" b="1" dirty="0">
                <a:solidFill>
                  <a:schemeClr val="tx1"/>
                </a:solidFill>
                <a:latin typeface="Times New Roman" panose="02020603050405020304" pitchFamily="18" charset="0"/>
                <a:cs typeface="Times New Roman" panose="02020603050405020304" pitchFamily="18" charset="0"/>
              </a:rPr>
              <a:t> ситуації в східних та південних районах України. </a:t>
            </a:r>
          </a:p>
          <a:p>
            <a:pPr algn="just"/>
            <a:r>
              <a:rPr lang="uk-UA" sz="3500" b="1" u="sng" dirty="0">
                <a:solidFill>
                  <a:schemeClr val="tx1"/>
                </a:solidFill>
                <a:highlight>
                  <a:srgbClr val="00FFFF"/>
                </a:highlight>
                <a:latin typeface="Times New Roman" panose="02020603050405020304" pitchFamily="18" charset="0"/>
                <a:cs typeface="Times New Roman" panose="02020603050405020304" pitchFamily="18" charset="0"/>
              </a:rPr>
              <a:t>По-перше</a:t>
            </a:r>
            <a:r>
              <a:rPr lang="uk-UA" sz="3500" b="1" dirty="0">
                <a:solidFill>
                  <a:schemeClr val="tx1"/>
                </a:solidFill>
                <a:latin typeface="Times New Roman" panose="02020603050405020304" pitchFamily="18" charset="0"/>
                <a:cs typeface="Times New Roman" panose="02020603050405020304" pitchFamily="18" charset="0"/>
              </a:rPr>
              <a:t>, це були найбільш економічно розвинуті регіони, яким необхідно було відновити втрачене під час війни населення. </a:t>
            </a:r>
          </a:p>
          <a:p>
            <a:pPr algn="just"/>
            <a:r>
              <a:rPr lang="uk-UA" sz="3500" b="1" dirty="0">
                <a:solidFill>
                  <a:schemeClr val="tx1"/>
                </a:solidFill>
                <a:highlight>
                  <a:srgbClr val="00FFFF"/>
                </a:highlight>
                <a:latin typeface="Times New Roman" panose="02020603050405020304" pitchFamily="18" charset="0"/>
                <a:cs typeface="Times New Roman" panose="02020603050405020304" pitchFamily="18" charset="0"/>
              </a:rPr>
              <a:t>По-друге</a:t>
            </a:r>
            <a:r>
              <a:rPr lang="uk-UA" sz="3500" b="1" dirty="0">
                <a:solidFill>
                  <a:schemeClr val="tx1"/>
                </a:solidFill>
                <a:latin typeface="Times New Roman" panose="02020603050405020304" pitchFamily="18" charset="0"/>
                <a:cs typeface="Times New Roman" panose="02020603050405020304" pitchFamily="18" charset="0"/>
              </a:rPr>
              <a:t>, сталінський уряд активно проводив політику переселення народів, що відповідало принципу “поділяй і пануй”. </a:t>
            </a:r>
            <a:r>
              <a:rPr lang="uk-UA" sz="3500" b="1" dirty="0">
                <a:solidFill>
                  <a:schemeClr val="tx1"/>
                </a:solidFill>
                <a:highlight>
                  <a:srgbClr val="FFFF00"/>
                </a:highlight>
                <a:latin typeface="Times New Roman" panose="02020603050405020304" pitchFamily="18" charset="0"/>
                <a:cs typeface="Times New Roman" panose="02020603050405020304" pitchFamily="18" charset="0"/>
              </a:rPr>
              <a:t>Не залишилися збоку від цих процесів і татари, які походили з Поволжя</a:t>
            </a:r>
            <a:r>
              <a:rPr lang="uk-UA" sz="3500" b="1"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85618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738909"/>
          </a:xfrm>
        </p:spPr>
        <p:txBody>
          <a:bodyPr>
            <a:normAutofit/>
          </a:bodyPr>
          <a:lstStyle/>
          <a:p>
            <a:r>
              <a:rPr lang="uk-UA" sz="2300" b="1" dirty="0">
                <a:highlight>
                  <a:srgbClr val="00FF00"/>
                </a:highlight>
                <a:latin typeface="Times New Roman" panose="02020603050405020304" pitchFamily="18" charset="0"/>
                <a:cs typeface="Times New Roman" panose="02020603050405020304" pitchFamily="18" charset="0"/>
              </a:rPr>
              <a:t>2.	Тенденція збільшення татарського населення України протягом 1926 – 1989 рр.: вихідці з Нижегородської, Казанської, Пензенської, Самарської та Саратовської губерній</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738909"/>
            <a:ext cx="12191999" cy="6119089"/>
          </a:xfrm>
        </p:spPr>
        <p:txBody>
          <a:bodyPr>
            <a:noAutofit/>
          </a:bodyPr>
          <a:lstStyle/>
          <a:p>
            <a:pPr algn="just"/>
            <a:r>
              <a:rPr lang="uk-UA" sz="3100" b="1" dirty="0">
                <a:solidFill>
                  <a:schemeClr val="tx1"/>
                </a:solidFill>
                <a:latin typeface="Times New Roman" panose="02020603050405020304" pitchFamily="18" charset="0"/>
                <a:cs typeface="Times New Roman" panose="02020603050405020304" pitchFamily="18" charset="0"/>
              </a:rPr>
              <a:t>У післявоєнні роки в Україні татари були представлені не тільки тими, хто залишився або повернувся на колишні місцях свого проживання, а й новими емігрантами з Поволжя, які прибули освоювати промисловий Донбас та звільнений від депортованих народів </a:t>
            </a:r>
            <a:r>
              <a:rPr lang="uk-UA" sz="3100" b="1" dirty="0" err="1">
                <a:solidFill>
                  <a:schemeClr val="tx1"/>
                </a:solidFill>
                <a:latin typeface="Times New Roman" panose="02020603050405020304" pitchFamily="18" charset="0"/>
                <a:cs typeface="Times New Roman" panose="02020603050405020304" pitchFamily="18" charset="0"/>
              </a:rPr>
              <a:t>Крим.За</a:t>
            </a:r>
            <a:r>
              <a:rPr lang="uk-UA" sz="3100" b="1" dirty="0">
                <a:solidFill>
                  <a:schemeClr val="tx1"/>
                </a:solidFill>
                <a:latin typeface="Times New Roman" panose="02020603050405020304" pitchFamily="18" charset="0"/>
                <a:cs typeface="Times New Roman" panose="02020603050405020304" pitchFamily="18" charset="0"/>
              </a:rPr>
              <a:t> даними проведеного у </a:t>
            </a:r>
            <a:r>
              <a:rPr lang="uk-UA" sz="3100" b="1" dirty="0">
                <a:solidFill>
                  <a:schemeClr val="tx1"/>
                </a:solidFill>
                <a:highlight>
                  <a:srgbClr val="FFFF00"/>
                </a:highlight>
                <a:latin typeface="Times New Roman" panose="02020603050405020304" pitchFamily="18" charset="0"/>
                <a:cs typeface="Times New Roman" panose="02020603050405020304" pitchFamily="18" charset="0"/>
              </a:rPr>
              <a:t>1959 р.</a:t>
            </a:r>
            <a:r>
              <a:rPr lang="uk-UA" sz="3100" b="1" dirty="0">
                <a:solidFill>
                  <a:schemeClr val="tx1"/>
                </a:solidFill>
                <a:latin typeface="Times New Roman" panose="02020603050405020304" pitchFamily="18" charset="0"/>
                <a:cs typeface="Times New Roman" panose="02020603050405020304" pitchFamily="18" charset="0"/>
              </a:rPr>
              <a:t> перепису населення, в Україні проживало вже більше </a:t>
            </a:r>
            <a:r>
              <a:rPr lang="uk-UA" sz="3100" b="1" dirty="0">
                <a:solidFill>
                  <a:schemeClr val="tx1"/>
                </a:solidFill>
                <a:highlight>
                  <a:srgbClr val="FFFF00"/>
                </a:highlight>
                <a:latin typeface="Times New Roman" panose="02020603050405020304" pitchFamily="18" charset="0"/>
                <a:cs typeface="Times New Roman" panose="02020603050405020304" pitchFamily="18" charset="0"/>
              </a:rPr>
              <a:t>61 тис. татар</a:t>
            </a:r>
            <a:r>
              <a:rPr lang="uk-UA" sz="3100" b="1" dirty="0">
                <a:solidFill>
                  <a:schemeClr val="tx1"/>
                </a:solidFill>
                <a:latin typeface="Times New Roman" panose="02020603050405020304" pitchFamily="18" charset="0"/>
                <a:cs typeface="Times New Roman" panose="02020603050405020304" pitchFamily="18" charset="0"/>
              </a:rPr>
              <a:t> проти 22,8 тис. у 1926 р. </a:t>
            </a:r>
          </a:p>
          <a:p>
            <a:pPr algn="just"/>
            <a:r>
              <a:rPr lang="uk-UA" sz="3100" b="1" dirty="0">
                <a:solidFill>
                  <a:schemeClr val="tx1"/>
                </a:solidFill>
                <a:latin typeface="Times New Roman" panose="02020603050405020304" pitchFamily="18" charset="0"/>
                <a:cs typeface="Times New Roman" panose="02020603050405020304" pitchFamily="18" charset="0"/>
              </a:rPr>
              <a:t>З часом кількість татарського населення в Україні зросла, що можна пов’язувати не тільки з новими міграційними рухами, але й з високою народжуваністю в татарських сім’ях, що в принципі традиційно для мусульманських народів. У </a:t>
            </a:r>
            <a:r>
              <a:rPr lang="uk-UA" sz="3100" b="1" dirty="0">
                <a:solidFill>
                  <a:schemeClr val="tx1"/>
                </a:solidFill>
                <a:highlight>
                  <a:srgbClr val="00FF00"/>
                </a:highlight>
                <a:latin typeface="Times New Roman" panose="02020603050405020304" pitchFamily="18" charset="0"/>
                <a:cs typeface="Times New Roman" panose="02020603050405020304" pitchFamily="18" charset="0"/>
              </a:rPr>
              <a:t>1979 р. </a:t>
            </a:r>
            <a:r>
              <a:rPr lang="uk-UA" sz="3100" b="1" dirty="0">
                <a:solidFill>
                  <a:schemeClr val="tx1"/>
                </a:solidFill>
                <a:latin typeface="Times New Roman" panose="02020603050405020304" pitchFamily="18" charset="0"/>
                <a:cs typeface="Times New Roman" panose="02020603050405020304" pitchFamily="18" charset="0"/>
              </a:rPr>
              <a:t>фіксується найбільша кількість татар – більше  90 тис., але у 1989 р. їх поменшало – 86,8 тис. внаслідок від’їзду на батьківщину. </a:t>
            </a:r>
          </a:p>
        </p:txBody>
      </p:sp>
    </p:spTree>
    <p:extLst>
      <p:ext uri="{BB962C8B-B14F-4D97-AF65-F5344CB8AC3E}">
        <p14:creationId xmlns:p14="http://schemas.microsoft.com/office/powerpoint/2010/main" val="31028177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738909"/>
          </a:xfrm>
        </p:spPr>
        <p:txBody>
          <a:bodyPr>
            <a:normAutofit/>
          </a:bodyPr>
          <a:lstStyle/>
          <a:p>
            <a:r>
              <a:rPr lang="uk-UA" sz="2300" b="1" dirty="0">
                <a:solidFill>
                  <a:srgbClr val="FF0000"/>
                </a:solidFill>
                <a:highlight>
                  <a:srgbClr val="FFFF00"/>
                </a:highlight>
                <a:latin typeface="Times New Roman" panose="02020603050405020304" pitchFamily="18" charset="0"/>
                <a:cs typeface="Times New Roman" panose="02020603050405020304" pitchFamily="18" charset="0"/>
              </a:rPr>
              <a:t>3</a:t>
            </a:r>
            <a:r>
              <a:rPr lang="uk-UA" sz="2300" b="1" dirty="0">
                <a:highlight>
                  <a:srgbClr val="00FFFF"/>
                </a:highlight>
                <a:latin typeface="Times New Roman" panose="02020603050405020304" pitchFamily="18" charset="0"/>
                <a:cs typeface="Times New Roman" panose="02020603050405020304" pitchFamily="18" charset="0"/>
              </a:rPr>
              <a:t>.	Закінчення «релігійної відлиги» у 1929 р. Закриття церков і молитовних будинків в районах округів з 1930 р. Закриття мечетей в Києві, Дніпрі, Миколаєві. </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738909"/>
            <a:ext cx="12191999" cy="6119089"/>
          </a:xfrm>
        </p:spPr>
        <p:txBody>
          <a:bodyPr>
            <a:noAutofit/>
          </a:bodyPr>
          <a:lstStyle/>
          <a:p>
            <a:pPr algn="just"/>
            <a:r>
              <a:rPr lang="uk-UA" sz="3200" b="1" dirty="0">
                <a:solidFill>
                  <a:schemeClr val="tx1"/>
                </a:solidFill>
                <a:latin typeface="Times New Roman" panose="02020603050405020304" pitchFamily="18" charset="0"/>
                <a:cs typeface="Times New Roman" panose="02020603050405020304" pitchFamily="18" charset="0"/>
              </a:rPr>
              <a:t>Якщо радянська влада, на певних умовах, дозволила у Криму діяльність початкових мусульманських шкіл-мектебів у </a:t>
            </a:r>
            <a:r>
              <a:rPr lang="uk-UA" sz="3200" b="1" dirty="0">
                <a:solidFill>
                  <a:schemeClr val="tx1"/>
                </a:solidFill>
                <a:highlight>
                  <a:srgbClr val="FFFF00"/>
                </a:highlight>
                <a:latin typeface="Times New Roman" panose="02020603050405020304" pitchFamily="18" charset="0"/>
                <a:cs typeface="Times New Roman" panose="02020603050405020304" pitchFamily="18" charset="0"/>
              </a:rPr>
              <a:t>1922-1928 рр.</a:t>
            </a:r>
            <a:r>
              <a:rPr lang="uk-UA" sz="3200" b="1" dirty="0">
                <a:solidFill>
                  <a:schemeClr val="tx1"/>
                </a:solidFill>
                <a:latin typeface="Times New Roman" panose="02020603050405020304" pitchFamily="18" charset="0"/>
                <a:cs typeface="Times New Roman" panose="02020603050405020304" pitchFamily="18" charset="0"/>
              </a:rPr>
              <a:t>, то питання про відкриття спеціальних курсів для підготовки мусульманських священнослужителів було загальмоване. </a:t>
            </a:r>
          </a:p>
          <a:p>
            <a:pPr algn="just"/>
            <a:r>
              <a:rPr lang="uk-UA" sz="3200" b="1" dirty="0">
                <a:solidFill>
                  <a:schemeClr val="tx1"/>
                </a:solidFill>
                <a:latin typeface="Times New Roman" panose="02020603050405020304" pitchFamily="18" charset="0"/>
                <a:cs typeface="Times New Roman" panose="02020603050405020304" pitchFamily="18" charset="0"/>
              </a:rPr>
              <a:t>Вже у </a:t>
            </a:r>
            <a:r>
              <a:rPr lang="uk-UA" sz="3200" b="1" dirty="0">
                <a:solidFill>
                  <a:schemeClr val="tx1"/>
                </a:solidFill>
                <a:highlight>
                  <a:srgbClr val="FF0000"/>
                </a:highlight>
                <a:latin typeface="Times New Roman" panose="02020603050405020304" pitchFamily="18" charset="0"/>
                <a:cs typeface="Times New Roman" panose="02020603050405020304" pitchFamily="18" charset="0"/>
              </a:rPr>
              <a:t>1927 р.</a:t>
            </a:r>
            <a:r>
              <a:rPr lang="uk-UA" sz="3200" b="1" dirty="0">
                <a:solidFill>
                  <a:schemeClr val="tx1"/>
                </a:solidFill>
                <a:latin typeface="Times New Roman" panose="02020603050405020304" pitchFamily="18" charset="0"/>
                <a:cs typeface="Times New Roman" panose="02020603050405020304" pitchFamily="18" charset="0"/>
              </a:rPr>
              <a:t> радянська влада у Криму, як і в інших мусульманських районах Радянського Союзу, почала </a:t>
            </a:r>
            <a:r>
              <a:rPr lang="uk-UA" sz="3200" b="1" dirty="0">
                <a:solidFill>
                  <a:schemeClr val="tx1"/>
                </a:solidFill>
                <a:highlight>
                  <a:srgbClr val="00FFFF"/>
                </a:highlight>
                <a:latin typeface="Times New Roman" panose="02020603050405020304" pitchFamily="18" charset="0"/>
                <a:cs typeface="Times New Roman" panose="02020603050405020304" pitchFamily="18" charset="0"/>
              </a:rPr>
              <a:t>активну боротьбу з ісламом</a:t>
            </a:r>
            <a:r>
              <a:rPr lang="uk-UA" sz="3200" b="1" dirty="0">
                <a:solidFill>
                  <a:schemeClr val="tx1"/>
                </a:solidFill>
                <a:latin typeface="Times New Roman" panose="02020603050405020304" pitchFamily="18" charset="0"/>
                <a:cs typeface="Times New Roman" panose="02020603050405020304" pitchFamily="18" charset="0"/>
              </a:rPr>
              <a:t>. Фактично, відношення радянської влади до віруючих в цілому і до мусульман зокрема після </a:t>
            </a:r>
            <a:r>
              <a:rPr lang="uk-UA" sz="3200" b="1" dirty="0">
                <a:solidFill>
                  <a:schemeClr val="tx1"/>
                </a:solidFill>
                <a:highlight>
                  <a:srgbClr val="00FFFF"/>
                </a:highlight>
                <a:latin typeface="Times New Roman" panose="02020603050405020304" pitchFamily="18" charset="0"/>
                <a:cs typeface="Times New Roman" panose="02020603050405020304" pitchFamily="18" charset="0"/>
              </a:rPr>
              <a:t>1927-1928 рр. </a:t>
            </a:r>
            <a:r>
              <a:rPr lang="uk-UA" sz="3200" b="1" i="1" u="sng" dirty="0">
                <a:solidFill>
                  <a:schemeClr val="tx1"/>
                </a:solidFill>
                <a:latin typeface="Times New Roman" panose="02020603050405020304" pitchFamily="18" charset="0"/>
                <a:cs typeface="Times New Roman" panose="02020603050405020304" pitchFamily="18" charset="0"/>
              </a:rPr>
              <a:t>досить швидко змінилося з нейтрального на вороже</a:t>
            </a:r>
            <a:r>
              <a:rPr lang="uk-UA" sz="3200" b="1" dirty="0">
                <a:solidFill>
                  <a:schemeClr val="tx1"/>
                </a:solidFill>
                <a:latin typeface="Times New Roman" panose="02020603050405020304" pitchFamily="18" charset="0"/>
                <a:cs typeface="Times New Roman" panose="02020603050405020304" pitchFamily="18" charset="0"/>
              </a:rPr>
              <a:t>. По всій Україні стали закриватися культові споруди та вилучатися на користь держави. Це стосується тих небагатьох мечетей, які діяли в Україні.</a:t>
            </a:r>
          </a:p>
        </p:txBody>
      </p:sp>
    </p:spTree>
    <p:extLst>
      <p:ext uri="{BB962C8B-B14F-4D97-AF65-F5344CB8AC3E}">
        <p14:creationId xmlns:p14="http://schemas.microsoft.com/office/powerpoint/2010/main" val="12614239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738909"/>
          </a:xfrm>
        </p:spPr>
        <p:txBody>
          <a:bodyPr>
            <a:normAutofit/>
          </a:bodyPr>
          <a:lstStyle/>
          <a:p>
            <a:r>
              <a:rPr lang="uk-UA" sz="2300" b="1" dirty="0">
                <a:solidFill>
                  <a:srgbClr val="FF0000"/>
                </a:solidFill>
                <a:highlight>
                  <a:srgbClr val="FFFF00"/>
                </a:highlight>
                <a:latin typeface="Times New Roman" panose="02020603050405020304" pitchFamily="18" charset="0"/>
                <a:cs typeface="Times New Roman" panose="02020603050405020304" pitchFamily="18" charset="0"/>
              </a:rPr>
              <a:t>3</a:t>
            </a:r>
            <a:r>
              <a:rPr lang="uk-UA" sz="2300" b="1" dirty="0">
                <a:highlight>
                  <a:srgbClr val="00FFFF"/>
                </a:highlight>
                <a:latin typeface="Times New Roman" panose="02020603050405020304" pitchFamily="18" charset="0"/>
                <a:cs typeface="Times New Roman" panose="02020603050405020304" pitchFamily="18" charset="0"/>
              </a:rPr>
              <a:t>.	Закінчення «релігійної відлиги» у 1929 р. Закриття церков і молитовних будинків в районах округів з 1930 р. Закриття мечетей в Києві, Дніпрі, Миколаєві. </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738909"/>
            <a:ext cx="12191999" cy="6119089"/>
          </a:xfrm>
        </p:spPr>
        <p:txBody>
          <a:bodyPr>
            <a:noAutofit/>
          </a:bodyPr>
          <a:lstStyle/>
          <a:p>
            <a:pPr algn="just"/>
            <a:r>
              <a:rPr lang="uk-UA" sz="3000" b="1" dirty="0">
                <a:solidFill>
                  <a:schemeClr val="tx1"/>
                </a:solidFill>
                <a:latin typeface="Times New Roman" panose="02020603050405020304" pitchFamily="18" charset="0"/>
                <a:cs typeface="Times New Roman" panose="02020603050405020304" pitchFamily="18" charset="0"/>
              </a:rPr>
              <a:t>Зокрема, </a:t>
            </a:r>
            <a:r>
              <a:rPr lang="uk-UA" sz="3000" b="1" dirty="0">
                <a:solidFill>
                  <a:schemeClr val="tx1"/>
                </a:solidFill>
                <a:highlight>
                  <a:srgbClr val="FFFF00"/>
                </a:highlight>
                <a:latin typeface="Times New Roman" panose="02020603050405020304" pitchFamily="18" charset="0"/>
                <a:cs typeface="Times New Roman" panose="02020603050405020304" pitchFamily="18" charset="0"/>
              </a:rPr>
              <a:t>київська міськрада</a:t>
            </a:r>
            <a:r>
              <a:rPr lang="uk-UA" sz="3000" b="1" dirty="0">
                <a:solidFill>
                  <a:schemeClr val="tx1"/>
                </a:solidFill>
                <a:latin typeface="Times New Roman" panose="02020603050405020304" pitchFamily="18" charset="0"/>
                <a:cs typeface="Times New Roman" panose="02020603050405020304" pitchFamily="18" charset="0"/>
              </a:rPr>
              <a:t> у </a:t>
            </a:r>
            <a:r>
              <a:rPr lang="uk-UA" sz="3000" b="1" dirty="0">
                <a:solidFill>
                  <a:schemeClr val="tx1"/>
                </a:solidFill>
                <a:highlight>
                  <a:srgbClr val="FF0000"/>
                </a:highlight>
                <a:latin typeface="Times New Roman" panose="02020603050405020304" pitchFamily="18" charset="0"/>
                <a:cs typeface="Times New Roman" panose="02020603050405020304" pitchFamily="18" charset="0"/>
              </a:rPr>
              <a:t>грудні 1929 р.</a:t>
            </a:r>
            <a:r>
              <a:rPr lang="uk-UA" sz="3000" b="1" dirty="0">
                <a:solidFill>
                  <a:schemeClr val="tx1"/>
                </a:solidFill>
                <a:latin typeface="Times New Roman" panose="02020603050405020304" pitchFamily="18" charset="0"/>
                <a:cs typeface="Times New Roman" panose="02020603050405020304" pitchFamily="18" charset="0"/>
              </a:rPr>
              <a:t> прийняла постанову закрити мусульманський молитовний дім в Києві на підставі «</a:t>
            </a:r>
            <a:r>
              <a:rPr lang="uk-UA" sz="3000" b="1" u="sng" dirty="0">
                <a:solidFill>
                  <a:schemeClr val="tx1"/>
                </a:solidFill>
                <a:latin typeface="Times New Roman" panose="02020603050405020304" pitchFamily="18" charset="0"/>
                <a:cs typeface="Times New Roman" panose="02020603050405020304" pitchFamily="18" charset="0"/>
              </a:rPr>
              <a:t>відсутності віруючих</a:t>
            </a:r>
            <a:r>
              <a:rPr lang="uk-UA" sz="3000" b="1" dirty="0">
                <a:solidFill>
                  <a:schemeClr val="tx1"/>
                </a:solidFill>
                <a:latin typeface="Times New Roman" panose="02020603050405020304" pitchFamily="18" charset="0"/>
                <a:cs typeface="Times New Roman" panose="02020603050405020304" pitchFamily="18" charset="0"/>
              </a:rPr>
              <a:t>». Майно, яке мало грошову цінність, зокрема персидські килими, вирішено було продати, попередньо провівши «роз’яснювальну роботу серед населення». Решту майна вирішено було передати на збереження в «Будинок народів Сходу».</a:t>
            </a:r>
          </a:p>
          <a:p>
            <a:pPr algn="just"/>
            <a:r>
              <a:rPr lang="uk-UA" sz="3000" b="1" dirty="0">
                <a:solidFill>
                  <a:schemeClr val="tx1"/>
                </a:solidFill>
                <a:latin typeface="Times New Roman" panose="02020603050405020304" pitchFamily="18" charset="0"/>
                <a:cs typeface="Times New Roman" panose="02020603050405020304" pitchFamily="18" charset="0"/>
              </a:rPr>
              <a:t>В Харкові на початку </a:t>
            </a:r>
            <a:r>
              <a:rPr lang="uk-UA" sz="3000" b="1" dirty="0">
                <a:solidFill>
                  <a:schemeClr val="tx1"/>
                </a:solidFill>
                <a:highlight>
                  <a:srgbClr val="FF0000"/>
                </a:highlight>
                <a:latin typeface="Times New Roman" panose="02020603050405020304" pitchFamily="18" charset="0"/>
                <a:cs typeface="Times New Roman" panose="02020603050405020304" pitchFamily="18" charset="0"/>
              </a:rPr>
              <a:t>1930 р.</a:t>
            </a:r>
            <a:r>
              <a:rPr lang="uk-UA" sz="3000" b="1" dirty="0">
                <a:solidFill>
                  <a:schemeClr val="tx1"/>
                </a:solidFill>
                <a:latin typeface="Times New Roman" panose="02020603050405020304" pitchFamily="18" charset="0"/>
                <a:cs typeface="Times New Roman" panose="02020603050405020304" pitchFamily="18" charset="0"/>
              </a:rPr>
              <a:t> секретаріат </a:t>
            </a:r>
            <a:r>
              <a:rPr lang="uk-UA" sz="3000" b="1" dirty="0">
                <a:solidFill>
                  <a:schemeClr val="tx1"/>
                </a:solidFill>
                <a:highlight>
                  <a:srgbClr val="00FF00"/>
                </a:highlight>
                <a:latin typeface="Times New Roman" panose="02020603050405020304" pitchFamily="18" charset="0"/>
                <a:cs typeface="Times New Roman" panose="02020603050405020304" pitchFamily="18" charset="0"/>
              </a:rPr>
              <a:t>Харківського окружного Виконкому</a:t>
            </a:r>
            <a:r>
              <a:rPr lang="uk-UA" sz="3000" b="1" dirty="0">
                <a:solidFill>
                  <a:schemeClr val="tx1"/>
                </a:solidFill>
                <a:latin typeface="Times New Roman" panose="02020603050405020304" pitchFamily="18" charset="0"/>
                <a:cs typeface="Times New Roman" panose="02020603050405020304" pitchFamily="18" charset="0"/>
              </a:rPr>
              <a:t> розглядає питання про закриття церков і молитовних будинків в районах округів і постановляє прискорити виконання рішення на місцях. Щодо імама-</a:t>
            </a:r>
            <a:r>
              <a:rPr lang="uk-UA" sz="3000" b="1" dirty="0" err="1">
                <a:solidFill>
                  <a:schemeClr val="tx1"/>
                </a:solidFill>
                <a:latin typeface="Times New Roman" panose="02020603050405020304" pitchFamily="18" charset="0"/>
                <a:cs typeface="Times New Roman" panose="02020603050405020304" pitchFamily="18" charset="0"/>
              </a:rPr>
              <a:t>мухтасіба</a:t>
            </a:r>
            <a:r>
              <a:rPr lang="uk-UA" sz="3000" b="1" dirty="0">
                <a:solidFill>
                  <a:schemeClr val="tx1"/>
                </a:solidFill>
                <a:latin typeface="Times New Roman" panose="02020603050405020304" pitchFamily="18" charset="0"/>
                <a:cs typeface="Times New Roman" panose="02020603050405020304" pitchFamily="18" charset="0"/>
              </a:rPr>
              <a:t> </a:t>
            </a:r>
            <a:r>
              <a:rPr lang="uk-UA" sz="3000" b="1" dirty="0">
                <a:solidFill>
                  <a:schemeClr val="tx1"/>
                </a:solidFill>
                <a:highlight>
                  <a:srgbClr val="FFFF00"/>
                </a:highlight>
                <a:latin typeface="Times New Roman" panose="02020603050405020304" pitchFamily="18" charset="0"/>
                <a:cs typeface="Times New Roman" panose="02020603050405020304" pitchFamily="18" charset="0"/>
              </a:rPr>
              <a:t>М.-Р. </a:t>
            </a:r>
            <a:r>
              <a:rPr lang="uk-UA" sz="3000" b="1" dirty="0" err="1">
                <a:solidFill>
                  <a:schemeClr val="tx1"/>
                </a:solidFill>
                <a:highlight>
                  <a:srgbClr val="FFFF00"/>
                </a:highlight>
                <a:latin typeface="Times New Roman" panose="02020603050405020304" pitchFamily="18" charset="0"/>
                <a:cs typeface="Times New Roman" panose="02020603050405020304" pitchFamily="18" charset="0"/>
              </a:rPr>
              <a:t>Узбякова</a:t>
            </a:r>
            <a:r>
              <a:rPr lang="uk-UA" sz="3000" b="1" dirty="0">
                <a:solidFill>
                  <a:schemeClr val="tx1"/>
                </a:solidFill>
                <a:latin typeface="Times New Roman" panose="02020603050405020304" pitchFamily="18" charset="0"/>
                <a:cs typeface="Times New Roman" panose="02020603050405020304" pitchFamily="18" charset="0"/>
              </a:rPr>
              <a:t>, то в </a:t>
            </a:r>
            <a:r>
              <a:rPr lang="uk-UA" sz="3000" b="1" dirty="0">
                <a:solidFill>
                  <a:schemeClr val="tx1"/>
                </a:solidFill>
                <a:highlight>
                  <a:srgbClr val="FFFF00"/>
                </a:highlight>
                <a:latin typeface="Times New Roman" panose="02020603050405020304" pitchFamily="18" charset="0"/>
                <a:cs typeface="Times New Roman" panose="02020603050405020304" pitchFamily="18" charset="0"/>
              </a:rPr>
              <a:t>1933р. </a:t>
            </a:r>
            <a:r>
              <a:rPr lang="uk-UA" sz="3000" b="1" dirty="0">
                <a:solidFill>
                  <a:schemeClr val="tx1"/>
                </a:solidFill>
                <a:latin typeface="Times New Roman" panose="02020603050405020304" pitchFamily="18" charset="0"/>
                <a:cs typeface="Times New Roman" panose="02020603050405020304" pitchFamily="18" charset="0"/>
              </a:rPr>
              <a:t>його було заарештовано, кілька тижнів він провів на допитах, і невдовзі після повернення додому помер. Також в </a:t>
            </a:r>
            <a:r>
              <a:rPr lang="uk-UA" sz="3000" b="1" dirty="0">
                <a:solidFill>
                  <a:schemeClr val="tx1"/>
                </a:solidFill>
                <a:highlight>
                  <a:srgbClr val="00FF00"/>
                </a:highlight>
                <a:latin typeface="Times New Roman" panose="02020603050405020304" pitchFamily="18" charset="0"/>
                <a:cs typeface="Times New Roman" panose="02020603050405020304" pitchFamily="18" charset="0"/>
              </a:rPr>
              <a:t>1936 р.</a:t>
            </a:r>
            <a:r>
              <a:rPr lang="uk-UA" sz="3000" b="1" dirty="0">
                <a:solidFill>
                  <a:schemeClr val="tx1"/>
                </a:solidFill>
                <a:latin typeface="Times New Roman" panose="02020603050405020304" pitchFamily="18" charset="0"/>
                <a:cs typeface="Times New Roman" panose="02020603050405020304" pitchFamily="18" charset="0"/>
              </a:rPr>
              <a:t> було заарештовано скарбника ЦДУМ </a:t>
            </a:r>
            <a:r>
              <a:rPr lang="uk-UA" sz="3000" b="1" dirty="0" err="1">
                <a:solidFill>
                  <a:schemeClr val="tx1"/>
                </a:solidFill>
                <a:highlight>
                  <a:srgbClr val="FFFF00"/>
                </a:highlight>
                <a:latin typeface="Times New Roman" panose="02020603050405020304" pitchFamily="18" charset="0"/>
                <a:cs typeface="Times New Roman" panose="02020603050405020304" pitchFamily="18" charset="0"/>
              </a:rPr>
              <a:t>Шагара</a:t>
            </a:r>
            <a:r>
              <a:rPr lang="uk-UA" sz="3000" b="1" dirty="0">
                <a:solidFill>
                  <a:schemeClr val="tx1"/>
                </a:solidFill>
                <a:highlight>
                  <a:srgbClr val="FFFF00"/>
                </a:highlight>
                <a:latin typeface="Times New Roman" panose="02020603050405020304" pitchFamily="18" charset="0"/>
                <a:cs typeface="Times New Roman" panose="02020603050405020304" pitchFamily="18" charset="0"/>
              </a:rPr>
              <a:t> </a:t>
            </a:r>
            <a:r>
              <a:rPr lang="uk-UA" sz="3000" b="1" dirty="0" err="1">
                <a:solidFill>
                  <a:schemeClr val="tx1"/>
                </a:solidFill>
                <a:highlight>
                  <a:srgbClr val="FFFF00"/>
                </a:highlight>
                <a:latin typeface="Times New Roman" panose="02020603050405020304" pitchFamily="18" charset="0"/>
                <a:cs typeface="Times New Roman" panose="02020603050405020304" pitchFamily="18" charset="0"/>
              </a:rPr>
              <a:t>Шарафа</a:t>
            </a:r>
            <a:r>
              <a:rPr lang="uk-UA" sz="3000" b="1" dirty="0">
                <a:solidFill>
                  <a:schemeClr val="tx1"/>
                </a:solidFill>
                <a:latin typeface="Times New Roman" panose="02020603050405020304" pitchFamily="18" charset="0"/>
                <a:cs typeface="Times New Roman" panose="02020603050405020304" pitchFamily="18" charset="0"/>
              </a:rPr>
              <a:t>, який між 1931-1933 рр. деякий час працював у харківській громаді імамом.</a:t>
            </a:r>
          </a:p>
        </p:txBody>
      </p:sp>
    </p:spTree>
    <p:extLst>
      <p:ext uri="{BB962C8B-B14F-4D97-AF65-F5344CB8AC3E}">
        <p14:creationId xmlns:p14="http://schemas.microsoft.com/office/powerpoint/2010/main" val="25526789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738909"/>
          </a:xfrm>
        </p:spPr>
        <p:txBody>
          <a:bodyPr>
            <a:normAutofit/>
          </a:bodyPr>
          <a:lstStyle/>
          <a:p>
            <a:r>
              <a:rPr lang="uk-UA" sz="2300" b="1" dirty="0">
                <a:solidFill>
                  <a:srgbClr val="FF0000"/>
                </a:solidFill>
                <a:highlight>
                  <a:srgbClr val="FFFF00"/>
                </a:highlight>
                <a:latin typeface="Times New Roman" panose="02020603050405020304" pitchFamily="18" charset="0"/>
                <a:cs typeface="Times New Roman" panose="02020603050405020304" pitchFamily="18" charset="0"/>
              </a:rPr>
              <a:t>3</a:t>
            </a:r>
            <a:r>
              <a:rPr lang="uk-UA" sz="2300" b="1" dirty="0">
                <a:highlight>
                  <a:srgbClr val="00FFFF"/>
                </a:highlight>
                <a:latin typeface="Times New Roman" panose="02020603050405020304" pitchFamily="18" charset="0"/>
                <a:cs typeface="Times New Roman" panose="02020603050405020304" pitchFamily="18" charset="0"/>
              </a:rPr>
              <a:t>.	Закінчення «релігійної відлиги» у 1929 р. Закриття церков і молитовних будинків в районах округів з 1930 р. Закриття мечетей в Києві, Дніпрі, Миколаєві. </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738909"/>
            <a:ext cx="12191999" cy="6119089"/>
          </a:xfrm>
        </p:spPr>
        <p:txBody>
          <a:bodyPr>
            <a:noAutofit/>
          </a:bodyPr>
          <a:lstStyle/>
          <a:p>
            <a:pPr algn="just"/>
            <a:r>
              <a:rPr lang="uk-UA" sz="3000" b="1" dirty="0">
                <a:solidFill>
                  <a:schemeClr val="tx1"/>
                </a:solidFill>
                <a:latin typeface="Times New Roman" panose="02020603050405020304" pitchFamily="18" charset="0"/>
                <a:cs typeface="Times New Roman" panose="02020603050405020304" pitchFamily="18" charset="0"/>
              </a:rPr>
              <a:t>В Катеринославі ще у </a:t>
            </a:r>
            <a:r>
              <a:rPr lang="uk-UA" sz="3000" b="1" dirty="0">
                <a:solidFill>
                  <a:schemeClr val="tx1"/>
                </a:solidFill>
                <a:highlight>
                  <a:srgbClr val="FF0000"/>
                </a:highlight>
                <a:latin typeface="Times New Roman" panose="02020603050405020304" pitchFamily="18" charset="0"/>
                <a:cs typeface="Times New Roman" panose="02020603050405020304" pitchFamily="18" charset="0"/>
              </a:rPr>
              <a:t>липні 1926 р. </a:t>
            </a:r>
            <a:r>
              <a:rPr lang="uk-UA" sz="3000" b="1" dirty="0">
                <a:solidFill>
                  <a:schemeClr val="tx1"/>
                </a:solidFill>
                <a:highlight>
                  <a:srgbClr val="00FF00"/>
                </a:highlight>
                <a:latin typeface="Times New Roman" panose="02020603050405020304" pitchFamily="18" charset="0"/>
                <a:cs typeface="Times New Roman" panose="02020603050405020304" pitchFamily="18" charset="0"/>
              </a:rPr>
              <a:t>Окрвиконком</a:t>
            </a:r>
            <a:r>
              <a:rPr lang="uk-UA" sz="3000" b="1" dirty="0">
                <a:solidFill>
                  <a:schemeClr val="tx1"/>
                </a:solidFill>
                <a:latin typeface="Times New Roman" panose="02020603050405020304" pitchFamily="18" charset="0"/>
                <a:cs typeface="Times New Roman" panose="02020603050405020304" pitchFamily="18" charset="0"/>
              </a:rPr>
              <a:t> прийняв рішення про </a:t>
            </a:r>
            <a:r>
              <a:rPr lang="uk-UA" sz="3000" b="1" dirty="0">
                <a:solidFill>
                  <a:schemeClr val="tx1"/>
                </a:solidFill>
                <a:highlight>
                  <a:srgbClr val="00FFFF"/>
                </a:highlight>
                <a:latin typeface="Times New Roman" panose="02020603050405020304" pitchFamily="18" charset="0"/>
                <a:cs typeface="Times New Roman" panose="02020603050405020304" pitchFamily="18" charset="0"/>
              </a:rPr>
              <a:t>передачу будинку мечеті у користування комунгоспу для використання під соціально-культурну споруду</a:t>
            </a:r>
            <a:r>
              <a:rPr lang="uk-UA" sz="3000" b="1" dirty="0">
                <a:solidFill>
                  <a:schemeClr val="tx1"/>
                </a:solidFill>
                <a:latin typeface="Times New Roman" panose="02020603050405020304" pitchFamily="18" charset="0"/>
                <a:cs typeface="Times New Roman" panose="02020603050405020304" pitchFamily="18" charset="0"/>
              </a:rPr>
              <a:t>, оскільки «</a:t>
            </a:r>
            <a:r>
              <a:rPr lang="uk-UA" sz="3000" b="1" dirty="0">
                <a:solidFill>
                  <a:schemeClr val="tx1"/>
                </a:solidFill>
                <a:highlight>
                  <a:srgbClr val="FFFF00"/>
                </a:highlight>
                <a:latin typeface="Times New Roman" panose="02020603050405020304" pitchFamily="18" charset="0"/>
                <a:cs typeface="Times New Roman" panose="02020603050405020304" pitchFamily="18" charset="0"/>
              </a:rPr>
              <a:t>турецька мечеть не використовується жодною релігійною громадою</a:t>
            </a:r>
            <a:r>
              <a:rPr lang="uk-UA" sz="3000" b="1" dirty="0">
                <a:solidFill>
                  <a:schemeClr val="tx1"/>
                </a:solidFill>
                <a:latin typeface="Times New Roman" panose="02020603050405020304" pitchFamily="18" charset="0"/>
                <a:cs typeface="Times New Roman" panose="02020603050405020304" pitchFamily="18" charset="0"/>
              </a:rPr>
              <a:t>». </a:t>
            </a:r>
          </a:p>
          <a:p>
            <a:pPr algn="just"/>
            <a:r>
              <a:rPr lang="uk-UA" sz="3000" b="1" dirty="0">
                <a:solidFill>
                  <a:schemeClr val="tx1"/>
                </a:solidFill>
                <a:highlight>
                  <a:srgbClr val="FF0000"/>
                </a:highlight>
                <a:latin typeface="Times New Roman" panose="02020603050405020304" pitchFamily="18" charset="0"/>
                <a:cs typeface="Times New Roman" panose="02020603050405020304" pitchFamily="18" charset="0"/>
              </a:rPr>
              <a:t>12 березня 1927 р.</a:t>
            </a:r>
            <a:r>
              <a:rPr lang="uk-UA" sz="3000" b="1" dirty="0">
                <a:solidFill>
                  <a:schemeClr val="tx1"/>
                </a:solidFill>
                <a:latin typeface="Times New Roman" panose="02020603050405020304" pitchFamily="18" charset="0"/>
                <a:cs typeface="Times New Roman" panose="02020603050405020304" pitchFamily="18" charset="0"/>
              </a:rPr>
              <a:t> президія міськради </a:t>
            </a:r>
            <a:r>
              <a:rPr lang="en-US" sz="3000" b="1" dirty="0">
                <a:solidFill>
                  <a:schemeClr val="tx1"/>
                </a:solidFill>
                <a:latin typeface="Times New Roman" panose="02020603050405020304" pitchFamily="18" charset="0"/>
                <a:cs typeface="Times New Roman" panose="02020603050405020304" pitchFamily="18" charset="0"/>
              </a:rPr>
              <a:t>XII </a:t>
            </a:r>
            <a:r>
              <a:rPr lang="uk-UA" sz="3000" b="1" dirty="0">
                <a:solidFill>
                  <a:schemeClr val="tx1"/>
                </a:solidFill>
                <a:latin typeface="Times New Roman" panose="02020603050405020304" pitchFamily="18" charset="0"/>
                <a:cs typeface="Times New Roman" panose="02020603050405020304" pitchFamily="18" charset="0"/>
              </a:rPr>
              <a:t>скликання прийняла рішення про виділення коштів і визначення кошторису для перебудови споруди колишньої мечеті під клуб робітників міліції і розшуку: «</a:t>
            </a:r>
            <a:r>
              <a:rPr lang="uk-UA" sz="3000" b="1" dirty="0">
                <a:solidFill>
                  <a:schemeClr val="tx1"/>
                </a:solidFill>
                <a:highlight>
                  <a:srgbClr val="00FF00"/>
                </a:highlight>
                <a:latin typeface="Times New Roman" panose="02020603050405020304" pitchFamily="18" charset="0"/>
                <a:cs typeface="Times New Roman" panose="02020603050405020304" pitchFamily="18" charset="0"/>
              </a:rPr>
              <a:t>будівлю колишньої татарської мечеті закріпити за ДПУ під клуб, татарським сім’ям, які проживають у мечеті, надати житл</a:t>
            </a:r>
            <a:r>
              <a:rPr lang="uk-UA" sz="3000" b="1" dirty="0">
                <a:solidFill>
                  <a:schemeClr val="tx1"/>
                </a:solidFill>
                <a:latin typeface="Times New Roman" panose="02020603050405020304" pitchFamily="18" charset="0"/>
                <a:cs typeface="Times New Roman" panose="02020603050405020304" pitchFamily="18" charset="0"/>
              </a:rPr>
              <a:t>о». </a:t>
            </a:r>
          </a:p>
          <a:p>
            <a:pPr algn="just"/>
            <a:r>
              <a:rPr lang="uk-UA" sz="3000" b="1" dirty="0">
                <a:solidFill>
                  <a:schemeClr val="tx1"/>
                </a:solidFill>
                <a:latin typeface="Times New Roman" panose="02020603050405020304" pitchFamily="18" charset="0"/>
                <a:cs typeface="Times New Roman" panose="02020603050405020304" pitchFamily="18" charset="0"/>
              </a:rPr>
              <a:t>Пізніше в будинку мечеті розташовувалася артіль </a:t>
            </a:r>
            <a:r>
              <a:rPr lang="uk-UA" sz="3000" b="1" dirty="0" err="1">
                <a:solidFill>
                  <a:schemeClr val="tx1"/>
                </a:solidFill>
                <a:latin typeface="Times New Roman" panose="02020603050405020304" pitchFamily="18" charset="0"/>
                <a:cs typeface="Times New Roman" panose="02020603050405020304" pitchFamily="18" charset="0"/>
              </a:rPr>
              <a:t>облкоопполіграфа</a:t>
            </a:r>
            <a:r>
              <a:rPr lang="uk-UA" sz="3000" b="1" dirty="0">
                <a:solidFill>
                  <a:schemeClr val="tx1"/>
                </a:solidFill>
                <a:latin typeface="Times New Roman" panose="02020603050405020304" pitchFamily="18" charset="0"/>
                <a:cs typeface="Times New Roman" panose="02020603050405020304" pitchFamily="18" charset="0"/>
              </a:rPr>
              <a:t>, згодом – клуб інвалідної кооперації, який і пропрацював тут до 1941р., коли будівля була конфіскована німецькою владою.</a:t>
            </a:r>
          </a:p>
        </p:txBody>
      </p:sp>
    </p:spTree>
    <p:extLst>
      <p:ext uri="{BB962C8B-B14F-4D97-AF65-F5344CB8AC3E}">
        <p14:creationId xmlns:p14="http://schemas.microsoft.com/office/powerpoint/2010/main" val="14549075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738909"/>
          </a:xfrm>
        </p:spPr>
        <p:txBody>
          <a:bodyPr>
            <a:normAutofit/>
          </a:bodyPr>
          <a:lstStyle/>
          <a:p>
            <a:r>
              <a:rPr lang="uk-UA" sz="2300" b="1" dirty="0">
                <a:solidFill>
                  <a:srgbClr val="FF0000"/>
                </a:solidFill>
                <a:highlight>
                  <a:srgbClr val="FFFF00"/>
                </a:highlight>
                <a:latin typeface="Times New Roman" panose="02020603050405020304" pitchFamily="18" charset="0"/>
                <a:cs typeface="Times New Roman" panose="02020603050405020304" pitchFamily="18" charset="0"/>
              </a:rPr>
              <a:t>3</a:t>
            </a:r>
            <a:r>
              <a:rPr lang="uk-UA" sz="2300" b="1" dirty="0">
                <a:highlight>
                  <a:srgbClr val="00FFFF"/>
                </a:highlight>
                <a:latin typeface="Times New Roman" panose="02020603050405020304" pitchFamily="18" charset="0"/>
                <a:cs typeface="Times New Roman" panose="02020603050405020304" pitchFamily="18" charset="0"/>
              </a:rPr>
              <a:t>.	Закінчення «релігійної відлиги» у 1929 р. Закриття церков і молитовних будинків в районах округів з 1930 р. Закриття мечетей в Києві, Дніпрі, Миколаєві. </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1283855"/>
            <a:ext cx="12191999" cy="5574143"/>
          </a:xfrm>
        </p:spPr>
        <p:txBody>
          <a:bodyPr>
            <a:noAutofit/>
          </a:bodyPr>
          <a:lstStyle/>
          <a:p>
            <a:pPr algn="just"/>
            <a:r>
              <a:rPr lang="uk-UA" sz="3500" b="1" dirty="0">
                <a:solidFill>
                  <a:schemeClr val="tx1"/>
                </a:solidFill>
                <a:latin typeface="Times New Roman" panose="02020603050405020304" pitchFamily="18" charset="0"/>
                <a:cs typeface="Times New Roman" panose="02020603050405020304" pitchFamily="18" charset="0"/>
              </a:rPr>
              <a:t>В Одесі місцевого мулу </a:t>
            </a:r>
            <a:r>
              <a:rPr lang="uk-UA" sz="3500" b="1" dirty="0" err="1">
                <a:solidFill>
                  <a:schemeClr val="tx1"/>
                </a:solidFill>
                <a:highlight>
                  <a:srgbClr val="00FF00"/>
                </a:highlight>
                <a:latin typeface="Times New Roman" panose="02020603050405020304" pitchFamily="18" charset="0"/>
                <a:cs typeface="Times New Roman" panose="02020603050405020304" pitchFamily="18" charset="0"/>
              </a:rPr>
              <a:t>Сабірзяна</a:t>
            </a:r>
            <a:r>
              <a:rPr lang="uk-UA" sz="3500" b="1" dirty="0">
                <a:solidFill>
                  <a:schemeClr val="tx1"/>
                </a:solidFill>
                <a:highlight>
                  <a:srgbClr val="00FF00"/>
                </a:highlight>
                <a:latin typeface="Times New Roman" panose="02020603050405020304" pitchFamily="18" charset="0"/>
                <a:cs typeface="Times New Roman" panose="02020603050405020304" pitchFamily="18" charset="0"/>
              </a:rPr>
              <a:t> (</a:t>
            </a:r>
            <a:r>
              <a:rPr lang="uk-UA" sz="3500" b="1" dirty="0" err="1">
                <a:solidFill>
                  <a:schemeClr val="tx1"/>
                </a:solidFill>
                <a:highlight>
                  <a:srgbClr val="00FF00"/>
                </a:highlight>
                <a:latin typeface="Times New Roman" panose="02020603050405020304" pitchFamily="18" charset="0"/>
                <a:cs typeface="Times New Roman" panose="02020603050405020304" pitchFamily="18" charset="0"/>
              </a:rPr>
              <a:t>Сабірджана</a:t>
            </a:r>
            <a:r>
              <a:rPr lang="uk-UA" sz="3500" b="1" dirty="0">
                <a:solidFill>
                  <a:schemeClr val="tx1"/>
                </a:solidFill>
                <a:highlight>
                  <a:srgbClr val="00FF00"/>
                </a:highlight>
                <a:latin typeface="Times New Roman" panose="02020603050405020304" pitchFamily="18" charset="0"/>
                <a:cs typeface="Times New Roman" panose="02020603050405020304" pitchFamily="18" charset="0"/>
              </a:rPr>
              <a:t>) </a:t>
            </a:r>
            <a:r>
              <a:rPr lang="uk-UA" sz="3500" b="1" dirty="0" err="1">
                <a:solidFill>
                  <a:schemeClr val="tx1"/>
                </a:solidFill>
                <a:highlight>
                  <a:srgbClr val="00FF00"/>
                </a:highlight>
                <a:latin typeface="Times New Roman" panose="02020603050405020304" pitchFamily="18" charset="0"/>
                <a:cs typeface="Times New Roman" panose="02020603050405020304" pitchFamily="18" charset="0"/>
              </a:rPr>
              <a:t>Сафарова</a:t>
            </a:r>
            <a:r>
              <a:rPr lang="uk-UA" sz="3500" b="1" dirty="0">
                <a:solidFill>
                  <a:schemeClr val="tx1"/>
                </a:solidFill>
                <a:highlight>
                  <a:srgbClr val="00FF00"/>
                </a:highlight>
                <a:latin typeface="Times New Roman" panose="02020603050405020304" pitchFamily="18" charset="0"/>
                <a:cs typeface="Times New Roman" panose="02020603050405020304" pitchFamily="18" charset="0"/>
              </a:rPr>
              <a:t> </a:t>
            </a:r>
            <a:r>
              <a:rPr lang="uk-UA" sz="3500" b="1" dirty="0">
                <a:solidFill>
                  <a:schemeClr val="tx1"/>
                </a:solidFill>
                <a:latin typeface="Times New Roman" panose="02020603050405020304" pitchFamily="18" charset="0"/>
                <a:cs typeface="Times New Roman" panose="02020603050405020304" pitchFamily="18" charset="0"/>
              </a:rPr>
              <a:t>було розстріляно, мечеть закрита і згодом була зруйнована, мусульманське кладовище зрівняли з землею. Тривалий час в одеській громаді релігійне життя зберігалося тільки в колі сім’ї і близьких друзів. В одній з квартир на Молдаванці волзькі татари таємно збиралися на п’ятничну молитву. </a:t>
            </a:r>
          </a:p>
          <a:p>
            <a:pPr algn="just"/>
            <a:r>
              <a:rPr lang="uk-UA" sz="3500" b="1" dirty="0">
                <a:solidFill>
                  <a:schemeClr val="tx1"/>
                </a:solidFill>
                <a:latin typeface="Times New Roman" panose="02020603050405020304" pitchFamily="18" charset="0"/>
                <a:cs typeface="Times New Roman" panose="02020603050405020304" pitchFamily="18" charset="0"/>
              </a:rPr>
              <a:t>В Миколаєві мечеть була повністю розібрана місцевими мешканцями, у напівзруйнованому вигляді зберігся лише мінарет.</a:t>
            </a:r>
          </a:p>
          <a:p>
            <a:pPr algn="just"/>
            <a:endParaRPr lang="uk-UA" sz="35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7120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86692"/>
            <a:ext cx="12191999" cy="5971306"/>
          </a:xfrm>
        </p:spPr>
        <p:txBody>
          <a:bodyPr>
            <a:normAutofit/>
          </a:bodyPr>
          <a:lstStyle/>
          <a:p>
            <a:pPr algn="just"/>
            <a:r>
              <a:rPr lang="uk-UA" sz="3200" b="1" dirty="0">
                <a:solidFill>
                  <a:schemeClr val="tx1"/>
                </a:solidFill>
                <a:latin typeface="Times New Roman" panose="02020603050405020304" pitchFamily="18" charset="0"/>
                <a:cs typeface="Times New Roman" panose="02020603050405020304" pitchFamily="18" charset="0"/>
              </a:rPr>
              <a:t>Ми заявляємо, що таємні договори поваленого царя про захоплення Константинополя, підтверджені скинутим Керенським – нині порвані і знищені. Республіка Російська і її уряд, Рада Народних Комісарів, проти захоплення чужих земель: </a:t>
            </a:r>
            <a:r>
              <a:rPr lang="uk-UA" sz="3200" b="1" dirty="0">
                <a:solidFill>
                  <a:schemeClr val="tx1"/>
                </a:solidFill>
                <a:highlight>
                  <a:srgbClr val="00FFFF"/>
                </a:highlight>
                <a:latin typeface="Times New Roman" panose="02020603050405020304" pitchFamily="18" charset="0"/>
                <a:cs typeface="Times New Roman" panose="02020603050405020304" pitchFamily="18" charset="0"/>
              </a:rPr>
              <a:t>Константинополь повинен залишитися в руках мусульман</a:t>
            </a:r>
            <a:r>
              <a:rPr lang="uk-UA" sz="3200" b="1" dirty="0">
                <a:solidFill>
                  <a:schemeClr val="tx1"/>
                </a:solidFill>
                <a:latin typeface="Times New Roman" panose="02020603050405020304" pitchFamily="18" charset="0"/>
                <a:cs typeface="Times New Roman" panose="02020603050405020304" pitchFamily="18" charset="0"/>
              </a:rPr>
              <a:t>. </a:t>
            </a:r>
          </a:p>
          <a:p>
            <a:pPr algn="just"/>
            <a:r>
              <a:rPr lang="uk-UA" sz="3200" b="1" dirty="0">
                <a:solidFill>
                  <a:schemeClr val="tx1"/>
                </a:solidFill>
                <a:latin typeface="Times New Roman" panose="02020603050405020304" pitchFamily="18" charset="0"/>
                <a:cs typeface="Times New Roman" panose="02020603050405020304" pitchFamily="18" charset="0"/>
              </a:rPr>
              <a:t>Ми заявляємо, що договір про розподіл Персії порваний і знищений. Як тільки припиняться військові дії, війська будуть виведені з Персії і персам буде забезпечено право вільного визначення своєї долі. Ми заявляємо, що договір про розподіл Туреччини і відібрання у неї Вірменії порваний і знищений. Як тільки припиняться військові дії, вірменам буде забезпечено право вільно визначити свою політичну долю.</a:t>
            </a:r>
          </a:p>
          <a:p>
            <a:pPr algn="just"/>
            <a:endParaRPr lang="uk-UA" sz="31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99743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738909"/>
          </a:xfrm>
        </p:spPr>
        <p:txBody>
          <a:bodyPr>
            <a:normAutofit/>
          </a:bodyPr>
          <a:lstStyle/>
          <a:p>
            <a:r>
              <a:rPr lang="uk-UA" sz="2300" b="1" dirty="0">
                <a:solidFill>
                  <a:srgbClr val="FF0000"/>
                </a:solidFill>
                <a:highlight>
                  <a:srgbClr val="FFFF00"/>
                </a:highlight>
                <a:latin typeface="Times New Roman" panose="02020603050405020304" pitchFamily="18" charset="0"/>
                <a:cs typeface="Times New Roman" panose="02020603050405020304" pitchFamily="18" charset="0"/>
              </a:rPr>
              <a:t>3</a:t>
            </a:r>
            <a:r>
              <a:rPr lang="uk-UA" sz="2300" b="1" dirty="0">
                <a:highlight>
                  <a:srgbClr val="00FFFF"/>
                </a:highlight>
                <a:latin typeface="Times New Roman" panose="02020603050405020304" pitchFamily="18" charset="0"/>
                <a:cs typeface="Times New Roman" panose="02020603050405020304" pitchFamily="18" charset="0"/>
              </a:rPr>
              <a:t>.	Закінчення «релігійної відлиги» у 1929 р. Закриття церков і молитовних будинків в районах округів з 1930 р. Закриття мечетей в Києві, Дніпрі, Миколаєві. </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951345"/>
            <a:ext cx="12191999" cy="5906653"/>
          </a:xfrm>
        </p:spPr>
        <p:txBody>
          <a:bodyPr>
            <a:noAutofit/>
          </a:bodyPr>
          <a:lstStyle/>
          <a:p>
            <a:pPr algn="just"/>
            <a:r>
              <a:rPr lang="uk-UA" sz="3500" b="1" i="1" dirty="0">
                <a:solidFill>
                  <a:schemeClr val="tx1"/>
                </a:solidFill>
                <a:highlight>
                  <a:srgbClr val="FFFF00"/>
                </a:highlight>
                <a:latin typeface="Times New Roman" panose="02020603050405020304" pitchFamily="18" charset="0"/>
                <a:cs typeface="Times New Roman" panose="02020603050405020304" pitchFamily="18" charset="0"/>
              </a:rPr>
              <a:t>Духовне Управління мусульман Криму</a:t>
            </a:r>
            <a:r>
              <a:rPr lang="uk-UA" sz="3500" b="1" dirty="0">
                <a:solidFill>
                  <a:schemeClr val="tx1"/>
                </a:solidFill>
                <a:latin typeface="Times New Roman" panose="02020603050405020304" pitchFamily="18" charset="0"/>
                <a:cs typeface="Times New Roman" panose="02020603050405020304" pitchFamily="18" charset="0"/>
              </a:rPr>
              <a:t> (</a:t>
            </a:r>
            <a:r>
              <a:rPr lang="uk-UA" sz="3500" b="1" dirty="0">
                <a:solidFill>
                  <a:schemeClr val="tx1"/>
                </a:solidFill>
                <a:highlight>
                  <a:srgbClr val="00FF00"/>
                </a:highlight>
                <a:latin typeface="Times New Roman" panose="02020603050405020304" pitchFamily="18" charset="0"/>
                <a:cs typeface="Times New Roman" panose="02020603050405020304" pitchFamily="18" charset="0"/>
              </a:rPr>
              <a:t>Народне управління релігійними справами мусульман Криму</a:t>
            </a:r>
            <a:r>
              <a:rPr lang="uk-UA" sz="3500" b="1" dirty="0">
                <a:solidFill>
                  <a:schemeClr val="tx1"/>
                </a:solidFill>
                <a:latin typeface="Times New Roman" panose="02020603050405020304" pitchFamily="18" charset="0"/>
                <a:cs typeface="Times New Roman" panose="02020603050405020304" pitchFamily="18" charset="0"/>
              </a:rPr>
              <a:t>) через фінансові труднощі не змогло у </a:t>
            </a:r>
            <a:r>
              <a:rPr lang="uk-UA" sz="3500" b="1" dirty="0">
                <a:solidFill>
                  <a:schemeClr val="tx1"/>
                </a:solidFill>
                <a:highlight>
                  <a:srgbClr val="00FFFF"/>
                </a:highlight>
                <a:latin typeface="Times New Roman" panose="02020603050405020304" pitchFamily="18" charset="0"/>
                <a:cs typeface="Times New Roman" panose="02020603050405020304" pitchFamily="18" charset="0"/>
              </a:rPr>
              <a:t>кінці 1928 р.</a:t>
            </a:r>
            <a:r>
              <a:rPr lang="uk-UA" sz="3500" b="1" dirty="0">
                <a:solidFill>
                  <a:schemeClr val="tx1"/>
                </a:solidFill>
                <a:latin typeface="Times New Roman" panose="02020603050405020304" pitchFamily="18" charset="0"/>
                <a:cs typeface="Times New Roman" panose="02020603050405020304" pitchFamily="18" charset="0"/>
              </a:rPr>
              <a:t> провести черговий, четвертий (були у в 1923, 1924 і 1925 рр.), з’їзд мусульман Криму, а це за Статутом означало припинення діяльності ДУМК. </a:t>
            </a:r>
          </a:p>
          <a:p>
            <a:pPr algn="just"/>
            <a:r>
              <a:rPr lang="uk-UA" sz="3500" b="1" dirty="0">
                <a:solidFill>
                  <a:schemeClr val="tx1"/>
                </a:solidFill>
                <a:latin typeface="Times New Roman" panose="02020603050405020304" pitchFamily="18" charset="0"/>
                <a:cs typeface="Times New Roman" panose="02020603050405020304" pitchFamily="18" charset="0"/>
              </a:rPr>
              <a:t>Це відобразилося також на функціонуванні мечетей. Якщо на </a:t>
            </a:r>
            <a:r>
              <a:rPr lang="uk-UA" sz="3500" b="1" dirty="0">
                <a:solidFill>
                  <a:schemeClr val="tx1"/>
                </a:solidFill>
                <a:highlight>
                  <a:srgbClr val="00FFFF"/>
                </a:highlight>
                <a:latin typeface="Times New Roman" panose="02020603050405020304" pitchFamily="18" charset="0"/>
                <a:cs typeface="Times New Roman" panose="02020603050405020304" pitchFamily="18" charset="0"/>
              </a:rPr>
              <a:t>початку 1930-х рр.</a:t>
            </a:r>
            <a:r>
              <a:rPr lang="uk-UA" sz="3500" b="1" dirty="0">
                <a:solidFill>
                  <a:schemeClr val="tx1"/>
                </a:solidFill>
                <a:latin typeface="Times New Roman" panose="02020603050405020304" pitchFamily="18" charset="0"/>
                <a:cs typeface="Times New Roman" panose="02020603050405020304" pitchFamily="18" charset="0"/>
              </a:rPr>
              <a:t> у Криму діяло </a:t>
            </a:r>
            <a:r>
              <a:rPr lang="uk-UA" sz="3500" b="1" dirty="0">
                <a:solidFill>
                  <a:schemeClr val="tx1"/>
                </a:solidFill>
                <a:highlight>
                  <a:srgbClr val="00FF00"/>
                </a:highlight>
                <a:latin typeface="Times New Roman" panose="02020603050405020304" pitchFamily="18" charset="0"/>
                <a:cs typeface="Times New Roman" panose="02020603050405020304" pitchFamily="18" charset="0"/>
              </a:rPr>
              <a:t>489</a:t>
            </a:r>
            <a:r>
              <a:rPr lang="uk-UA" sz="3500" b="1" dirty="0">
                <a:solidFill>
                  <a:schemeClr val="tx1"/>
                </a:solidFill>
                <a:latin typeface="Times New Roman" panose="02020603050405020304" pitchFamily="18" charset="0"/>
                <a:cs typeface="Times New Roman" panose="02020603050405020304" pitchFamily="18" charset="0"/>
              </a:rPr>
              <a:t> мечетей, то на початку Другої світової війни кількість діючих мечетей скоротилася до </a:t>
            </a:r>
            <a:r>
              <a:rPr lang="uk-UA" sz="3500" b="1" dirty="0">
                <a:solidFill>
                  <a:schemeClr val="tx1"/>
                </a:solidFill>
                <a:highlight>
                  <a:srgbClr val="00FF00"/>
                </a:highlight>
                <a:latin typeface="Times New Roman" panose="02020603050405020304" pitchFamily="18" charset="0"/>
                <a:cs typeface="Times New Roman" panose="02020603050405020304" pitchFamily="18" charset="0"/>
              </a:rPr>
              <a:t>23</a:t>
            </a:r>
            <a:r>
              <a:rPr lang="uk-UA" sz="3500" b="1"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9538596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544945"/>
          </a:xfrm>
        </p:spPr>
        <p:txBody>
          <a:bodyPr>
            <a:normAutofit/>
          </a:bodyPr>
          <a:lstStyle/>
          <a:p>
            <a:r>
              <a:rPr lang="ru-RU" sz="2300" b="1" dirty="0">
                <a:highlight>
                  <a:srgbClr val="00FFFF"/>
                </a:highlight>
                <a:latin typeface="Times New Roman" panose="02020603050405020304" pitchFamily="18" charset="0"/>
                <a:cs typeface="Times New Roman" panose="02020603050405020304" pitchFamily="18" charset="0"/>
              </a:rPr>
              <a:t>4</a:t>
            </a:r>
            <a:r>
              <a:rPr lang="uk-UA" sz="2300" b="1" dirty="0">
                <a:highlight>
                  <a:srgbClr val="FFFF00"/>
                </a:highlight>
                <a:latin typeface="Times New Roman" panose="02020603050405020304" pitchFamily="18" charset="0"/>
                <a:cs typeface="Times New Roman" panose="02020603050405020304" pitchFamily="18" charset="0"/>
              </a:rPr>
              <a:t>.	Лояльне ставлення німецької влади до мусульман за часів Другої Світової війни </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12800"/>
            <a:ext cx="12191999" cy="6045198"/>
          </a:xfrm>
        </p:spPr>
        <p:txBody>
          <a:bodyPr>
            <a:noAutofit/>
          </a:bodyPr>
          <a:lstStyle/>
          <a:p>
            <a:pPr algn="just"/>
            <a:r>
              <a:rPr lang="uk-UA" sz="3600" b="1" dirty="0">
                <a:solidFill>
                  <a:schemeClr val="tx1"/>
                </a:solidFill>
                <a:latin typeface="Times New Roman" panose="02020603050405020304" pitchFamily="18" charset="0"/>
                <a:cs typeface="Times New Roman" panose="02020603050405020304" pitchFamily="18" charset="0"/>
              </a:rPr>
              <a:t>З початком Другої світової війни ситуація для українських мусульман змінилася. Ці зміни в першу чергу були пов’язані з політикою окупаційної влади щодо мусульман.</a:t>
            </a:r>
          </a:p>
          <a:p>
            <a:pPr algn="just"/>
            <a:r>
              <a:rPr lang="uk-UA" sz="3600" b="1" dirty="0">
                <a:solidFill>
                  <a:schemeClr val="tx1"/>
                </a:solidFill>
                <a:latin typeface="Times New Roman" panose="02020603050405020304" pitchFamily="18" charset="0"/>
                <a:cs typeface="Times New Roman" panose="02020603050405020304" pitchFamily="18" charset="0"/>
              </a:rPr>
              <a:t> Так, німецька влада уважно відносилася до релігійних потреб мусульман, виділяючи приміщення під молитовні дома, землю під мусульманські кладовища. Наприклад, згідно однієї з версій, мусульманське кладовище в Києві на горі </a:t>
            </a:r>
            <a:r>
              <a:rPr lang="uk-UA" sz="3600" b="1" dirty="0" err="1">
                <a:solidFill>
                  <a:schemeClr val="tx1"/>
                </a:solidFill>
                <a:latin typeface="Times New Roman" panose="02020603050405020304" pitchFamily="18" charset="0"/>
                <a:cs typeface="Times New Roman" panose="02020603050405020304" pitchFamily="18" charset="0"/>
              </a:rPr>
              <a:t>Щекавиця</a:t>
            </a:r>
            <a:r>
              <a:rPr lang="uk-UA" sz="3600" b="1" dirty="0">
                <a:solidFill>
                  <a:schemeClr val="tx1"/>
                </a:solidFill>
                <a:latin typeface="Times New Roman" panose="02020603050405020304" pitchFamily="18" charset="0"/>
                <a:cs typeface="Times New Roman" panose="02020603050405020304" pitchFamily="18" charset="0"/>
              </a:rPr>
              <a:t>, де сьогодні розташована соборна мечеть «Ар-</a:t>
            </a:r>
            <a:r>
              <a:rPr lang="uk-UA" sz="3600" b="1" dirty="0" err="1">
                <a:solidFill>
                  <a:schemeClr val="tx1"/>
                </a:solidFill>
                <a:latin typeface="Times New Roman" panose="02020603050405020304" pitchFamily="18" charset="0"/>
                <a:cs typeface="Times New Roman" panose="02020603050405020304" pitchFamily="18" charset="0"/>
              </a:rPr>
              <a:t>Рахма</a:t>
            </a:r>
            <a:r>
              <a:rPr lang="uk-UA" sz="3600" b="1" dirty="0">
                <a:solidFill>
                  <a:schemeClr val="tx1"/>
                </a:solidFill>
                <a:latin typeface="Times New Roman" panose="02020603050405020304" pitchFamily="18" charset="0"/>
                <a:cs typeface="Times New Roman" panose="02020603050405020304" pitchFamily="18" charset="0"/>
              </a:rPr>
              <a:t>», було відкрито якраз в період німецької окупації.</a:t>
            </a:r>
          </a:p>
        </p:txBody>
      </p:sp>
    </p:spTree>
    <p:extLst>
      <p:ext uri="{BB962C8B-B14F-4D97-AF65-F5344CB8AC3E}">
        <p14:creationId xmlns:p14="http://schemas.microsoft.com/office/powerpoint/2010/main" val="1561480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544945"/>
          </a:xfrm>
        </p:spPr>
        <p:txBody>
          <a:bodyPr>
            <a:normAutofit/>
          </a:bodyPr>
          <a:lstStyle/>
          <a:p>
            <a:r>
              <a:rPr lang="ru-RU" sz="2300" b="1" dirty="0">
                <a:highlight>
                  <a:srgbClr val="00FFFF"/>
                </a:highlight>
                <a:latin typeface="Times New Roman" panose="02020603050405020304" pitchFamily="18" charset="0"/>
                <a:cs typeface="Times New Roman" panose="02020603050405020304" pitchFamily="18" charset="0"/>
              </a:rPr>
              <a:t>4</a:t>
            </a:r>
            <a:r>
              <a:rPr lang="uk-UA" sz="2300" b="1" dirty="0">
                <a:highlight>
                  <a:srgbClr val="FFFF00"/>
                </a:highlight>
                <a:latin typeface="Times New Roman" panose="02020603050405020304" pitchFamily="18" charset="0"/>
                <a:cs typeface="Times New Roman" panose="02020603050405020304" pitchFamily="18" charset="0"/>
              </a:rPr>
              <a:t>.	Лояльне ставлення німецької влади до мусульман за часів Другої Світової війни </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628073"/>
            <a:ext cx="12191999" cy="6229925"/>
          </a:xfrm>
        </p:spPr>
        <p:txBody>
          <a:bodyPr>
            <a:noAutofit/>
          </a:bodyPr>
          <a:lstStyle/>
          <a:p>
            <a:pPr algn="just"/>
            <a:r>
              <a:rPr lang="uk-UA" sz="2900" b="1" dirty="0">
                <a:solidFill>
                  <a:schemeClr val="tx1"/>
                </a:solidFill>
                <a:latin typeface="Times New Roman" panose="02020603050405020304" pitchFamily="18" charset="0"/>
                <a:cs typeface="Times New Roman" panose="02020603050405020304" pitchFamily="18" charset="0"/>
              </a:rPr>
              <a:t>Аналогічна ситуація спостерігалася і на промисловому Сході України, в </a:t>
            </a:r>
            <a:r>
              <a:rPr lang="uk-UA" sz="2900" b="1" dirty="0">
                <a:solidFill>
                  <a:schemeClr val="tx1"/>
                </a:solidFill>
                <a:highlight>
                  <a:srgbClr val="FFFF00"/>
                </a:highlight>
                <a:latin typeface="Times New Roman" panose="02020603050405020304" pitchFamily="18" charset="0"/>
                <a:cs typeface="Times New Roman" panose="02020603050405020304" pitchFamily="18" charset="0"/>
              </a:rPr>
              <a:t>Донецькій області</a:t>
            </a:r>
            <a:r>
              <a:rPr lang="uk-UA" sz="2900" b="1" dirty="0">
                <a:solidFill>
                  <a:schemeClr val="tx1"/>
                </a:solidFill>
                <a:latin typeface="Times New Roman" panose="02020603050405020304" pitchFamily="18" charset="0"/>
                <a:cs typeface="Times New Roman" panose="02020603050405020304" pitchFamily="18" charset="0"/>
              </a:rPr>
              <a:t>, де проживала найбільш чисельна община татар-мусульман: </a:t>
            </a:r>
          </a:p>
          <a:p>
            <a:pPr algn="just"/>
            <a:r>
              <a:rPr lang="uk-UA" sz="2900" b="1" dirty="0">
                <a:solidFill>
                  <a:schemeClr val="tx1"/>
                </a:solidFill>
                <a:latin typeface="Times New Roman" panose="02020603050405020304" pitchFamily="18" charset="0"/>
                <a:cs typeface="Times New Roman" panose="02020603050405020304" pitchFamily="18" charset="0"/>
              </a:rPr>
              <a:t>«Вперше офіційно община організовувалася в умовах німецької окупації. Німецька адміністрація сприяла створенню схожих общин в містах області. Общину організовували шановні старійшини. Муллою Рада старійшин обрала </a:t>
            </a:r>
            <a:r>
              <a:rPr lang="uk-UA" sz="2900" b="1" dirty="0" err="1">
                <a:solidFill>
                  <a:schemeClr val="tx1"/>
                </a:solidFill>
                <a:latin typeface="Times New Roman" panose="02020603050405020304" pitchFamily="18" charset="0"/>
                <a:cs typeface="Times New Roman" panose="02020603050405020304" pitchFamily="18" charset="0"/>
              </a:rPr>
              <a:t>Замалєєва</a:t>
            </a:r>
            <a:r>
              <a:rPr lang="uk-UA" sz="2900" b="1" dirty="0">
                <a:solidFill>
                  <a:schemeClr val="tx1"/>
                </a:solidFill>
                <a:latin typeface="Times New Roman" panose="02020603050405020304" pitchFamily="18" charset="0"/>
                <a:cs typeface="Times New Roman" panose="02020603050405020304" pitchFamily="18" charset="0"/>
              </a:rPr>
              <a:t> </a:t>
            </a:r>
            <a:r>
              <a:rPr lang="uk-UA" sz="2900" b="1" dirty="0" err="1">
                <a:solidFill>
                  <a:schemeClr val="tx1"/>
                </a:solidFill>
                <a:latin typeface="Times New Roman" panose="02020603050405020304" pitchFamily="18" charset="0"/>
                <a:cs typeface="Times New Roman" panose="02020603050405020304" pitchFamily="18" charset="0"/>
              </a:rPr>
              <a:t>Мінгалі</a:t>
            </a:r>
            <a:r>
              <a:rPr lang="uk-UA" sz="2900" b="1" dirty="0">
                <a:solidFill>
                  <a:schemeClr val="tx1"/>
                </a:solidFill>
                <a:latin typeface="Times New Roman" panose="02020603050405020304" pitchFamily="18" charset="0"/>
                <a:cs typeface="Times New Roman" panose="02020603050405020304" pitchFamily="18" charset="0"/>
              </a:rPr>
              <a:t> — непересічного організатора, який мав авторитет серед мусульманського населення. З цього часу і почалися систематичні п’ятничні молитви в приватному домі, що належав </a:t>
            </a:r>
            <a:r>
              <a:rPr lang="uk-UA" sz="2900" b="1" dirty="0" err="1">
                <a:solidFill>
                  <a:schemeClr val="tx1"/>
                </a:solidFill>
                <a:latin typeface="Times New Roman" panose="02020603050405020304" pitchFamily="18" charset="0"/>
                <a:cs typeface="Times New Roman" panose="02020603050405020304" pitchFamily="18" charset="0"/>
              </a:rPr>
              <a:t>Кирпичовій</a:t>
            </a:r>
            <a:r>
              <a:rPr lang="uk-UA" sz="2900" b="1" dirty="0">
                <a:solidFill>
                  <a:schemeClr val="tx1"/>
                </a:solidFill>
                <a:latin typeface="Times New Roman" panose="02020603050405020304" pitchFamily="18" charset="0"/>
                <a:cs typeface="Times New Roman" panose="02020603050405020304" pitchFamily="18" charset="0"/>
              </a:rPr>
              <a:t> </a:t>
            </a:r>
            <a:r>
              <a:rPr lang="uk-UA" sz="2900" b="1" dirty="0" err="1">
                <a:solidFill>
                  <a:schemeClr val="tx1"/>
                </a:solidFill>
                <a:latin typeface="Times New Roman" panose="02020603050405020304" pitchFamily="18" charset="0"/>
                <a:cs typeface="Times New Roman" panose="02020603050405020304" pitchFamily="18" charset="0"/>
              </a:rPr>
              <a:t>Гільзіджі</a:t>
            </a:r>
            <a:r>
              <a:rPr lang="uk-UA" sz="2900" b="1" dirty="0">
                <a:solidFill>
                  <a:schemeClr val="tx1"/>
                </a:solidFill>
                <a:latin typeface="Times New Roman" panose="02020603050405020304" pitchFamily="18" charset="0"/>
                <a:cs typeface="Times New Roman" panose="02020603050405020304" pitchFamily="18" charset="0"/>
              </a:rPr>
              <a:t>. Пізніше місцева німецька влада виділила для мусульманської громади покинутий господарями порожній будинок по вулиці Гоголя. Татари своїми силами привели його в порядок, і він був молитовним будинком до звільнення міста Радянською Армією».</a:t>
            </a:r>
          </a:p>
        </p:txBody>
      </p:sp>
    </p:spTree>
    <p:extLst>
      <p:ext uri="{BB962C8B-B14F-4D97-AF65-F5344CB8AC3E}">
        <p14:creationId xmlns:p14="http://schemas.microsoft.com/office/powerpoint/2010/main" val="263696092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544945"/>
          </a:xfrm>
        </p:spPr>
        <p:txBody>
          <a:bodyPr>
            <a:normAutofit/>
          </a:bodyPr>
          <a:lstStyle/>
          <a:p>
            <a:r>
              <a:rPr lang="ru-RU" sz="2300" b="1" dirty="0">
                <a:highlight>
                  <a:srgbClr val="00FFFF"/>
                </a:highlight>
                <a:latin typeface="Times New Roman" panose="02020603050405020304" pitchFamily="18" charset="0"/>
                <a:cs typeface="Times New Roman" panose="02020603050405020304" pitchFamily="18" charset="0"/>
              </a:rPr>
              <a:t>4</a:t>
            </a:r>
            <a:r>
              <a:rPr lang="uk-UA" sz="2300" b="1" dirty="0">
                <a:highlight>
                  <a:srgbClr val="FFFF00"/>
                </a:highlight>
                <a:latin typeface="Times New Roman" panose="02020603050405020304" pitchFamily="18" charset="0"/>
                <a:cs typeface="Times New Roman" panose="02020603050405020304" pitchFamily="18" charset="0"/>
              </a:rPr>
              <a:t>.	Лояльне ставлення німецької влади до мусульман за часів Другої Світової війни </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544945"/>
            <a:ext cx="12191999" cy="6313053"/>
          </a:xfrm>
        </p:spPr>
        <p:txBody>
          <a:bodyPr>
            <a:noAutofit/>
          </a:bodyPr>
          <a:lstStyle/>
          <a:p>
            <a:pPr algn="just"/>
            <a:r>
              <a:rPr lang="uk-UA" sz="3200" b="1" dirty="0">
                <a:solidFill>
                  <a:schemeClr val="tx1"/>
                </a:solidFill>
                <a:latin typeface="Times New Roman" panose="02020603050405020304" pitchFamily="18" charset="0"/>
                <a:cs typeface="Times New Roman" panose="02020603050405020304" pitchFamily="18" charset="0"/>
              </a:rPr>
              <a:t>Загалом, лояльне ставлення німецької влади до мусульман було продиктовано релігійною політикою Третього Рейху щодо радянських віруючих, особливо мусульман, які розглядалися як потенційні союзники у боротьбі з радянським устроєм: «</a:t>
            </a:r>
            <a:r>
              <a:rPr lang="uk-UA" sz="3200" b="1" dirty="0">
                <a:solidFill>
                  <a:schemeClr val="tx1"/>
                </a:solidFill>
                <a:highlight>
                  <a:srgbClr val="FFFF00"/>
                </a:highlight>
                <a:latin typeface="Times New Roman" panose="02020603050405020304" pitchFamily="18" charset="0"/>
                <a:cs typeface="Times New Roman" panose="02020603050405020304" pitchFamily="18" charset="0"/>
              </a:rPr>
              <a:t>У війні проти СРСР керівництво Німеччини одним з головних завдань вважало використання націоналізму, тісно переплетеного з мусульманським чинником...</a:t>
            </a:r>
            <a:r>
              <a:rPr lang="uk-UA" sz="3200" b="1" dirty="0">
                <a:solidFill>
                  <a:schemeClr val="tx1"/>
                </a:solidFill>
                <a:latin typeface="Times New Roman" panose="02020603050405020304" pitchFamily="18" charset="0"/>
                <a:cs typeface="Times New Roman" panose="02020603050405020304" pitchFamily="18" charset="0"/>
              </a:rPr>
              <a:t>».</a:t>
            </a:r>
          </a:p>
          <a:p>
            <a:pPr algn="just"/>
            <a:r>
              <a:rPr lang="uk-UA" sz="3200" b="1" dirty="0">
                <a:solidFill>
                  <a:schemeClr val="tx1"/>
                </a:solidFill>
                <a:latin typeface="Times New Roman" panose="02020603050405020304" pitchFamily="18" charset="0"/>
                <a:cs typeface="Times New Roman" panose="02020603050405020304" pitchFamily="18" charset="0"/>
              </a:rPr>
              <a:t>У матеріалах Нюрнберзького процесу є так звана «Кавказька папка» </a:t>
            </a:r>
            <a:r>
              <a:rPr lang="uk-UA" sz="3200" b="1" dirty="0" err="1">
                <a:solidFill>
                  <a:schemeClr val="tx1"/>
                </a:solidFill>
                <a:latin typeface="Times New Roman" panose="02020603050405020304" pitchFamily="18" charset="0"/>
                <a:cs typeface="Times New Roman" panose="02020603050405020304" pitchFamily="18" charset="0"/>
              </a:rPr>
              <a:t>Розенберга</a:t>
            </a:r>
            <a:r>
              <a:rPr lang="uk-UA" sz="3200" b="1" dirty="0">
                <a:solidFill>
                  <a:schemeClr val="tx1"/>
                </a:solidFill>
                <a:latin typeface="Times New Roman" panose="02020603050405020304" pitchFamily="18" charset="0"/>
                <a:cs typeface="Times New Roman" panose="02020603050405020304" pitchFamily="18" charset="0"/>
              </a:rPr>
              <a:t>. У цьому документі містяться чіткі вказівки нацистів щодо релігійної політики: «</a:t>
            </a:r>
            <a:r>
              <a:rPr lang="uk-UA" sz="3200" b="1" dirty="0">
                <a:solidFill>
                  <a:schemeClr val="tx1"/>
                </a:solidFill>
                <a:highlight>
                  <a:srgbClr val="00FFFF"/>
                </a:highlight>
                <a:latin typeface="Times New Roman" panose="02020603050405020304" pitchFamily="18" charset="0"/>
                <a:cs typeface="Times New Roman" panose="02020603050405020304" pitchFamily="18" charset="0"/>
              </a:rPr>
              <a:t>У галузі релігії — цілковита терпимість, не віддавати перевагу жодній з релігій. Все ж таки необхідно враховувати особливе значення ритуалів та звичаїв ісламу. Церковні будівлі повернути у розпорядження населення</a:t>
            </a:r>
            <a:r>
              <a:rPr lang="uk-UA" sz="3200" b="1"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9524480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434109"/>
          </a:xfrm>
        </p:spPr>
        <p:txBody>
          <a:bodyPr>
            <a:normAutofit/>
          </a:bodyPr>
          <a:lstStyle/>
          <a:p>
            <a:r>
              <a:rPr lang="ru-RU" sz="2300" b="1" dirty="0">
                <a:highlight>
                  <a:srgbClr val="FFFF00"/>
                </a:highlight>
                <a:latin typeface="Times New Roman" panose="02020603050405020304" pitchFamily="18" charset="0"/>
                <a:cs typeface="Times New Roman" panose="02020603050405020304" pitchFamily="18" charset="0"/>
              </a:rPr>
              <a:t>5</a:t>
            </a:r>
            <a:r>
              <a:rPr lang="uk-UA" sz="2300" b="1" dirty="0">
                <a:highlight>
                  <a:srgbClr val="FFFF00"/>
                </a:highlight>
                <a:latin typeface="Times New Roman" panose="02020603050405020304" pitchFamily="18" charset="0"/>
                <a:cs typeface="Times New Roman" panose="02020603050405020304" pitchFamily="18" charset="0"/>
              </a:rPr>
              <a:t>.	Ставлення радянської влади до мусульман як до </a:t>
            </a:r>
            <a:r>
              <a:rPr lang="uk-UA" sz="2300" b="1" dirty="0" err="1">
                <a:highlight>
                  <a:srgbClr val="FFFF00"/>
                </a:highlight>
                <a:latin typeface="Times New Roman" panose="02020603050405020304" pitchFamily="18" charset="0"/>
                <a:cs typeface="Times New Roman" panose="02020603050405020304" pitchFamily="18" charset="0"/>
              </a:rPr>
              <a:t>колаборантів</a:t>
            </a:r>
            <a:r>
              <a:rPr lang="uk-UA" sz="2300" b="1" dirty="0">
                <a:highlight>
                  <a:srgbClr val="FFFF00"/>
                </a:highlight>
                <a:latin typeface="Times New Roman" panose="02020603050405020304" pitchFamily="18" charset="0"/>
                <a:cs typeface="Times New Roman" panose="02020603050405020304" pitchFamily="18" charset="0"/>
              </a:rPr>
              <a:t> у 1950 – 1960-х рр. </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434109"/>
            <a:ext cx="12191999" cy="6423889"/>
          </a:xfrm>
        </p:spPr>
        <p:txBody>
          <a:bodyPr>
            <a:noAutofit/>
          </a:bodyPr>
          <a:lstStyle/>
          <a:p>
            <a:pPr algn="just"/>
            <a:r>
              <a:rPr lang="uk-UA" sz="3500" b="1" dirty="0">
                <a:solidFill>
                  <a:schemeClr val="tx1"/>
                </a:solidFill>
                <a:latin typeface="Times New Roman" panose="02020603050405020304" pitchFamily="18" charset="0"/>
                <a:cs typeface="Times New Roman" panose="02020603050405020304" pitchFamily="18" charset="0"/>
              </a:rPr>
              <a:t>Під час Другої світової війни Крим став об’єктом німецької окупації. У зв’язку з цим, після звільнення Криму радянськими військами, кримських татар звинуватили у колабораціонізмі з німецькою владою, що невдовзі стало причиною їхньої депортації. </a:t>
            </a:r>
          </a:p>
          <a:p>
            <a:pPr algn="just"/>
            <a:r>
              <a:rPr lang="uk-UA" sz="3500" b="1" dirty="0">
                <a:solidFill>
                  <a:schemeClr val="tx1"/>
                </a:solidFill>
                <a:latin typeface="Times New Roman" panose="02020603050405020304" pitchFamily="18" charset="0"/>
                <a:cs typeface="Times New Roman" panose="02020603050405020304" pitchFamily="18" charset="0"/>
              </a:rPr>
              <a:t>Зі скасуванням у </a:t>
            </a:r>
            <a:r>
              <a:rPr lang="uk-UA" sz="3500" b="1" dirty="0">
                <a:solidFill>
                  <a:schemeClr val="tx1"/>
                </a:solidFill>
                <a:highlight>
                  <a:srgbClr val="FFFF00"/>
                </a:highlight>
                <a:latin typeface="Times New Roman" panose="02020603050405020304" pitchFamily="18" charset="0"/>
                <a:cs typeface="Times New Roman" panose="02020603050405020304" pitchFamily="18" charset="0"/>
              </a:rPr>
              <a:t>1944 р. Кримської АРСР</a:t>
            </a:r>
            <a:r>
              <a:rPr lang="uk-UA" sz="3500" b="1" dirty="0">
                <a:solidFill>
                  <a:schemeClr val="tx1"/>
                </a:solidFill>
                <a:latin typeface="Times New Roman" panose="02020603050405020304" pitchFamily="18" charset="0"/>
                <a:cs typeface="Times New Roman" panose="02020603050405020304" pitchFamily="18" charset="0"/>
              </a:rPr>
              <a:t> кримських татар депортували з півострова у східні регіони СРСР, переважно в Узбекистан. Усього з Криму було виселлено 204.698 осіб, серед яких кримських татар було 165.259. В Узбекистан кримських татар було переселено 151,1 тис. осіб: у Ташкентську обл. – 56,1 тис., у Самаркандську – 31,8 тис. </a:t>
            </a:r>
            <a:r>
              <a:rPr lang="uk-UA" sz="3500" b="1" dirty="0">
                <a:solidFill>
                  <a:schemeClr val="tx1"/>
                </a:solidFill>
                <a:highlight>
                  <a:srgbClr val="FF0000"/>
                </a:highlight>
                <a:latin typeface="Times New Roman" panose="02020603050405020304" pitchFamily="18" charset="0"/>
                <a:cs typeface="Times New Roman" panose="02020603050405020304" pitchFamily="18" charset="0"/>
              </a:rPr>
              <a:t>Під час переселення і в перші півтора року загинуло 46,2% засланих</a:t>
            </a:r>
            <a:r>
              <a:rPr lang="uk-UA" sz="3500" b="1"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86478880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434109"/>
          </a:xfrm>
        </p:spPr>
        <p:txBody>
          <a:bodyPr>
            <a:normAutofit/>
          </a:bodyPr>
          <a:lstStyle/>
          <a:p>
            <a:r>
              <a:rPr lang="ru-RU" sz="2300" b="1" dirty="0">
                <a:highlight>
                  <a:srgbClr val="FFFF00"/>
                </a:highlight>
                <a:latin typeface="Times New Roman" panose="02020603050405020304" pitchFamily="18" charset="0"/>
                <a:cs typeface="Times New Roman" panose="02020603050405020304" pitchFamily="18" charset="0"/>
              </a:rPr>
              <a:t>5</a:t>
            </a:r>
            <a:r>
              <a:rPr lang="uk-UA" sz="2300" b="1" dirty="0">
                <a:highlight>
                  <a:srgbClr val="FFFF00"/>
                </a:highlight>
                <a:latin typeface="Times New Roman" panose="02020603050405020304" pitchFamily="18" charset="0"/>
                <a:cs typeface="Times New Roman" panose="02020603050405020304" pitchFamily="18" charset="0"/>
              </a:rPr>
              <a:t>.	Ставлення радянської влади до мусульман як до </a:t>
            </a:r>
            <a:r>
              <a:rPr lang="uk-UA" sz="2300" b="1" dirty="0" err="1">
                <a:highlight>
                  <a:srgbClr val="FFFF00"/>
                </a:highlight>
                <a:latin typeface="Times New Roman" panose="02020603050405020304" pitchFamily="18" charset="0"/>
                <a:cs typeface="Times New Roman" panose="02020603050405020304" pitchFamily="18" charset="0"/>
              </a:rPr>
              <a:t>колаборантів</a:t>
            </a:r>
            <a:r>
              <a:rPr lang="uk-UA" sz="2300" b="1" dirty="0">
                <a:highlight>
                  <a:srgbClr val="FFFF00"/>
                </a:highlight>
                <a:latin typeface="Times New Roman" panose="02020603050405020304" pitchFamily="18" charset="0"/>
                <a:cs typeface="Times New Roman" panose="02020603050405020304" pitchFamily="18" charset="0"/>
              </a:rPr>
              <a:t> у 1950 – 1960-х рр. </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434109"/>
            <a:ext cx="12191999" cy="6423889"/>
          </a:xfrm>
        </p:spPr>
        <p:txBody>
          <a:bodyPr>
            <a:noAutofit/>
          </a:bodyPr>
          <a:lstStyle/>
          <a:p>
            <a:pPr algn="just"/>
            <a:r>
              <a:rPr lang="uk-UA" sz="3200" b="1" dirty="0">
                <a:solidFill>
                  <a:schemeClr val="tx1"/>
                </a:solidFill>
                <a:latin typeface="Times New Roman" panose="02020603050405020304" pitchFamily="18" charset="0"/>
                <a:cs typeface="Times New Roman" panose="02020603050405020304" pitchFamily="18" charset="0"/>
              </a:rPr>
              <a:t>Загалом, лояльне ставлення німецької окупаційної влади до українських мусульман призвело до погіршення їхнього становища після звільнення окупованих територій радянськими військами не тільки в Криму. </a:t>
            </a:r>
            <a:r>
              <a:rPr lang="uk-UA" sz="3200" b="1" dirty="0">
                <a:solidFill>
                  <a:schemeClr val="tx1"/>
                </a:solidFill>
                <a:highlight>
                  <a:srgbClr val="FFFF00"/>
                </a:highlight>
                <a:latin typeface="Times New Roman" panose="02020603050405020304" pitchFamily="18" charset="0"/>
                <a:cs typeface="Times New Roman" panose="02020603050405020304" pitchFamily="18" charset="0"/>
              </a:rPr>
              <a:t>Всі мусульмани почали розглядатися радянською владою як колаборанти</a:t>
            </a:r>
            <a:r>
              <a:rPr lang="uk-UA" sz="3200" b="1" dirty="0">
                <a:solidFill>
                  <a:schemeClr val="tx1"/>
                </a:solidFill>
                <a:latin typeface="Times New Roman" panose="02020603050405020304" pitchFamily="18" charset="0"/>
                <a:cs typeface="Times New Roman" panose="02020603050405020304" pitchFamily="18" charset="0"/>
              </a:rPr>
              <a:t>. Як відомо, аналогічне ставлення з боку німців до кримських татар стало однією з причин їхньої депортації.</a:t>
            </a:r>
          </a:p>
          <a:p>
            <a:pPr algn="just"/>
            <a:r>
              <a:rPr lang="uk-UA" sz="3200" b="1" dirty="0">
                <a:solidFill>
                  <a:schemeClr val="tx1"/>
                </a:solidFill>
                <a:latin typeface="Times New Roman" panose="02020603050405020304" pitchFamily="18" charset="0"/>
                <a:cs typeface="Times New Roman" panose="02020603050405020304" pitchFamily="18" charset="0"/>
              </a:rPr>
              <a:t>Практично для українських мусульман настав час особливо жорсткого відношення з боку держави. З поверненням радянської влади релігійна діяльність мусульман була загнана в підпілля і мусульманські громади опинилися під негласною забороною, особливо в </a:t>
            </a:r>
            <a:r>
              <a:rPr lang="uk-UA" sz="3200" b="1" i="1" dirty="0">
                <a:solidFill>
                  <a:schemeClr val="tx1"/>
                </a:solidFill>
                <a:highlight>
                  <a:srgbClr val="00FFFF"/>
                </a:highlight>
                <a:latin typeface="Times New Roman" panose="02020603050405020304" pitchFamily="18" charset="0"/>
                <a:cs typeface="Times New Roman" panose="02020603050405020304" pitchFamily="18" charset="0"/>
              </a:rPr>
              <a:t>період хрущовської боротьби з релігійними організаціями у 1950-х – на початку 1960-х рр.</a:t>
            </a:r>
          </a:p>
        </p:txBody>
      </p:sp>
    </p:spTree>
    <p:extLst>
      <p:ext uri="{BB962C8B-B14F-4D97-AF65-F5344CB8AC3E}">
        <p14:creationId xmlns:p14="http://schemas.microsoft.com/office/powerpoint/2010/main" val="38152486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434109"/>
          </a:xfrm>
        </p:spPr>
        <p:txBody>
          <a:bodyPr>
            <a:normAutofit/>
          </a:bodyPr>
          <a:lstStyle/>
          <a:p>
            <a:r>
              <a:rPr lang="ru-RU" sz="2300" b="1" dirty="0">
                <a:highlight>
                  <a:srgbClr val="FFFF00"/>
                </a:highlight>
                <a:latin typeface="Times New Roman" panose="02020603050405020304" pitchFamily="18" charset="0"/>
                <a:cs typeface="Times New Roman" panose="02020603050405020304" pitchFamily="18" charset="0"/>
              </a:rPr>
              <a:t>5</a:t>
            </a:r>
            <a:r>
              <a:rPr lang="uk-UA" sz="2300" b="1" dirty="0">
                <a:highlight>
                  <a:srgbClr val="FFFF00"/>
                </a:highlight>
                <a:latin typeface="Times New Roman" panose="02020603050405020304" pitchFamily="18" charset="0"/>
                <a:cs typeface="Times New Roman" panose="02020603050405020304" pitchFamily="18" charset="0"/>
              </a:rPr>
              <a:t>.	Ставлення радянської влади до мусульман як до </a:t>
            </a:r>
            <a:r>
              <a:rPr lang="uk-UA" sz="2300" b="1" dirty="0" err="1">
                <a:highlight>
                  <a:srgbClr val="FFFF00"/>
                </a:highlight>
                <a:latin typeface="Times New Roman" panose="02020603050405020304" pitchFamily="18" charset="0"/>
                <a:cs typeface="Times New Roman" panose="02020603050405020304" pitchFamily="18" charset="0"/>
              </a:rPr>
              <a:t>колаборантів</a:t>
            </a:r>
            <a:r>
              <a:rPr lang="uk-UA" sz="2300" b="1" dirty="0">
                <a:highlight>
                  <a:srgbClr val="FFFF00"/>
                </a:highlight>
                <a:latin typeface="Times New Roman" panose="02020603050405020304" pitchFamily="18" charset="0"/>
                <a:cs typeface="Times New Roman" panose="02020603050405020304" pitchFamily="18" charset="0"/>
              </a:rPr>
              <a:t> у 1950 – 1960-х рр. </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434109"/>
            <a:ext cx="12191999" cy="6423889"/>
          </a:xfrm>
        </p:spPr>
        <p:txBody>
          <a:bodyPr>
            <a:noAutofit/>
          </a:bodyPr>
          <a:lstStyle/>
          <a:p>
            <a:pPr algn="just"/>
            <a:r>
              <a:rPr lang="uk-UA" sz="3500" b="1" dirty="0">
                <a:solidFill>
                  <a:schemeClr val="tx1"/>
                </a:solidFill>
                <a:latin typeface="Times New Roman" panose="02020603050405020304" pitchFamily="18" charset="0"/>
                <a:cs typeface="Times New Roman" panose="02020603050405020304" pitchFamily="18" charset="0"/>
              </a:rPr>
              <a:t>Але у радянській Україні у повоєнний час мусульмани існували, про що свідчать </a:t>
            </a:r>
            <a:r>
              <a:rPr lang="uk-UA" sz="3500" b="1" i="1" dirty="0">
                <a:solidFill>
                  <a:schemeClr val="tx1"/>
                </a:solidFill>
                <a:highlight>
                  <a:srgbClr val="00FFFF"/>
                </a:highlight>
                <a:latin typeface="Times New Roman" panose="02020603050405020304" pitchFamily="18" charset="0"/>
                <a:cs typeface="Times New Roman" panose="02020603050405020304" pitchFamily="18" charset="0"/>
              </a:rPr>
              <a:t>Звіти Уповноваженого у справах релігійних культів при Раді міністрів СРСР по УРСР</a:t>
            </a:r>
            <a:r>
              <a:rPr lang="uk-UA" sz="3500" b="1" dirty="0">
                <a:solidFill>
                  <a:schemeClr val="tx1"/>
                </a:solidFill>
                <a:latin typeface="Times New Roman" panose="02020603050405020304" pitchFamily="18" charset="0"/>
                <a:cs typeface="Times New Roman" panose="02020603050405020304" pitchFamily="18" charset="0"/>
              </a:rPr>
              <a:t>, наявність в ряді великих міст мечетей, діючих мусульманських кладовищ. </a:t>
            </a:r>
          </a:p>
          <a:p>
            <a:pPr algn="just"/>
            <a:r>
              <a:rPr lang="uk-UA" sz="3500" b="1" dirty="0">
                <a:solidFill>
                  <a:schemeClr val="tx1"/>
                </a:solidFill>
                <a:latin typeface="Times New Roman" panose="02020603050405020304" pitchFamily="18" charset="0"/>
                <a:cs typeface="Times New Roman" panose="02020603050405020304" pitchFamily="18" charset="0"/>
              </a:rPr>
              <a:t>Українські мусульмани були представлені перш за все поволзькими татарами, як в довоєнний, так і в післявоєнний період – навіть після включення до складу УРСР </a:t>
            </a:r>
            <a:r>
              <a:rPr lang="uk-UA" sz="3500" b="1" dirty="0">
                <a:solidFill>
                  <a:schemeClr val="tx1"/>
                </a:solidFill>
                <a:highlight>
                  <a:srgbClr val="FFFF00"/>
                </a:highlight>
                <a:latin typeface="Times New Roman" panose="02020603050405020304" pitchFamily="18" charset="0"/>
                <a:cs typeface="Times New Roman" panose="02020603050405020304" pitchFamily="18" charset="0"/>
              </a:rPr>
              <a:t>19 лютого 1954 р.</a:t>
            </a:r>
            <a:r>
              <a:rPr lang="uk-UA" sz="3500" b="1" dirty="0">
                <a:solidFill>
                  <a:schemeClr val="tx1"/>
                </a:solidFill>
                <a:latin typeface="Times New Roman" panose="02020603050405020304" pitchFamily="18" charset="0"/>
                <a:cs typeface="Times New Roman" panose="02020603050405020304" pitchFamily="18" charset="0"/>
              </a:rPr>
              <a:t> Криму, оскільки кримські татари-мусульмани знаходились у депортації в Середній Азії. Ще одну групу складали «внутрішні мігранти» з інших республік Радянського Союзу.</a:t>
            </a:r>
          </a:p>
        </p:txBody>
      </p:sp>
    </p:spTree>
    <p:extLst>
      <p:ext uri="{BB962C8B-B14F-4D97-AF65-F5344CB8AC3E}">
        <p14:creationId xmlns:p14="http://schemas.microsoft.com/office/powerpoint/2010/main" val="406841737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434109"/>
          </a:xfrm>
        </p:spPr>
        <p:txBody>
          <a:bodyPr>
            <a:normAutofit/>
          </a:bodyPr>
          <a:lstStyle/>
          <a:p>
            <a:r>
              <a:rPr lang="ru-RU" sz="2300" b="1" dirty="0">
                <a:highlight>
                  <a:srgbClr val="FFFF00"/>
                </a:highlight>
                <a:latin typeface="Times New Roman" panose="02020603050405020304" pitchFamily="18" charset="0"/>
                <a:cs typeface="Times New Roman" panose="02020603050405020304" pitchFamily="18" charset="0"/>
              </a:rPr>
              <a:t>5</a:t>
            </a:r>
            <a:r>
              <a:rPr lang="uk-UA" sz="2300" b="1" dirty="0">
                <a:highlight>
                  <a:srgbClr val="FFFF00"/>
                </a:highlight>
                <a:latin typeface="Times New Roman" panose="02020603050405020304" pitchFamily="18" charset="0"/>
                <a:cs typeface="Times New Roman" panose="02020603050405020304" pitchFamily="18" charset="0"/>
              </a:rPr>
              <a:t>.	Ставлення радянської влади до мусульман як до </a:t>
            </a:r>
            <a:r>
              <a:rPr lang="uk-UA" sz="2300" b="1" dirty="0" err="1">
                <a:highlight>
                  <a:srgbClr val="FFFF00"/>
                </a:highlight>
                <a:latin typeface="Times New Roman" panose="02020603050405020304" pitchFamily="18" charset="0"/>
                <a:cs typeface="Times New Roman" panose="02020603050405020304" pitchFamily="18" charset="0"/>
              </a:rPr>
              <a:t>колаборантів</a:t>
            </a:r>
            <a:r>
              <a:rPr lang="uk-UA" sz="2300" b="1" dirty="0">
                <a:highlight>
                  <a:srgbClr val="FFFF00"/>
                </a:highlight>
                <a:latin typeface="Times New Roman" panose="02020603050405020304" pitchFamily="18" charset="0"/>
                <a:cs typeface="Times New Roman" panose="02020603050405020304" pitchFamily="18" charset="0"/>
              </a:rPr>
              <a:t> у 1950 – 1960-х рр. </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609600"/>
            <a:ext cx="12191999" cy="6248398"/>
          </a:xfrm>
        </p:spPr>
        <p:txBody>
          <a:bodyPr>
            <a:noAutofit/>
          </a:bodyPr>
          <a:lstStyle/>
          <a:p>
            <a:pPr algn="just"/>
            <a:r>
              <a:rPr lang="uk-UA" sz="2800" b="1" dirty="0">
                <a:solidFill>
                  <a:schemeClr val="tx1"/>
                </a:solidFill>
                <a:latin typeface="Times New Roman" panose="02020603050405020304" pitchFamily="18" charset="0"/>
                <a:cs typeface="Times New Roman" panose="02020603050405020304" pitchFamily="18" charset="0"/>
              </a:rPr>
              <a:t>Через переслідування, тиск і труднощі з реєстрацією мусульманських громад у вітчизняній науці склалося уявлення про те, що </a:t>
            </a:r>
            <a:r>
              <a:rPr lang="uk-UA" sz="2800" b="1" dirty="0">
                <a:solidFill>
                  <a:schemeClr val="tx1"/>
                </a:solidFill>
                <a:highlight>
                  <a:srgbClr val="FFFF00"/>
                </a:highlight>
                <a:latin typeface="Times New Roman" panose="02020603050405020304" pitchFamily="18" charset="0"/>
                <a:cs typeface="Times New Roman" panose="02020603050405020304" pitchFamily="18" charset="0"/>
              </a:rPr>
              <a:t>«... з кінця 40-х років і аж до кінця 80-х в Україні не було жодної мусульманської громади, або ж зареєстрованої групи мусульман</a:t>
            </a:r>
            <a:r>
              <a:rPr lang="uk-UA" sz="2800" b="1" dirty="0">
                <a:solidFill>
                  <a:schemeClr val="tx1"/>
                </a:solidFill>
                <a:latin typeface="Times New Roman" panose="02020603050405020304" pitchFamily="18" charset="0"/>
                <a:cs typeface="Times New Roman" panose="02020603050405020304" pitchFamily="18" charset="0"/>
              </a:rPr>
              <a:t>». </a:t>
            </a:r>
          </a:p>
          <a:p>
            <a:pPr algn="just"/>
            <a:r>
              <a:rPr lang="uk-UA" sz="2800" b="1" dirty="0">
                <a:solidFill>
                  <a:schemeClr val="tx1"/>
                </a:solidFill>
                <a:latin typeface="Times New Roman" panose="02020603050405020304" pitchFamily="18" charset="0"/>
                <a:cs typeface="Times New Roman" panose="02020603050405020304" pitchFamily="18" charset="0"/>
              </a:rPr>
              <a:t>Однак, як бачимо з «</a:t>
            </a:r>
            <a:r>
              <a:rPr lang="uk-UA" sz="2800" b="1" dirty="0">
                <a:solidFill>
                  <a:schemeClr val="tx1"/>
                </a:solidFill>
                <a:highlight>
                  <a:srgbClr val="00FFFF"/>
                </a:highlight>
                <a:latin typeface="Times New Roman" panose="02020603050405020304" pitchFamily="18" charset="0"/>
                <a:cs typeface="Times New Roman" panose="02020603050405020304" pitchFamily="18" charset="0"/>
              </a:rPr>
              <a:t>Інформаційного звіту про роботу уповноваженого Ради у справах релігійних культів при Раді міністрів СРСР по Українській РСР за січень-березень 1946 р.</a:t>
            </a:r>
            <a:r>
              <a:rPr lang="uk-UA" sz="2800" b="1" dirty="0">
                <a:solidFill>
                  <a:schemeClr val="tx1"/>
                </a:solidFill>
                <a:latin typeface="Times New Roman" panose="02020603050405020304" pitchFamily="18" charset="0"/>
                <a:cs typeface="Times New Roman" panose="02020603050405020304" pitchFamily="18" charset="0"/>
              </a:rPr>
              <a:t>», безпосередньо після закінчення війни в УРСР основними центрами, де мусульмани зберегли свої релігійні громади, залишились, як і до війни, </a:t>
            </a:r>
            <a:r>
              <a:rPr lang="uk-UA" sz="2800" b="1" dirty="0">
                <a:solidFill>
                  <a:schemeClr val="tx1"/>
                </a:solidFill>
                <a:highlight>
                  <a:srgbClr val="FF00FF"/>
                </a:highlight>
                <a:latin typeface="Times New Roman" panose="02020603050405020304" pitchFamily="18" charset="0"/>
                <a:cs typeface="Times New Roman" panose="02020603050405020304" pitchFamily="18" charset="0"/>
              </a:rPr>
              <a:t>Київ, Харків та Донбас</a:t>
            </a:r>
            <a:r>
              <a:rPr lang="uk-UA" sz="2800" b="1" dirty="0">
                <a:solidFill>
                  <a:schemeClr val="tx1"/>
                </a:solidFill>
                <a:latin typeface="Times New Roman" panose="02020603050405020304" pitchFamily="18" charset="0"/>
                <a:cs typeface="Times New Roman" panose="02020603050405020304" pitchFamily="18" charset="0"/>
              </a:rPr>
              <a:t>. Згідно звіту, в УРСР діяло 3 мусульманських громади, причому 1 була зареєстрована. </a:t>
            </a:r>
            <a:r>
              <a:rPr lang="uk-UA" sz="2800" b="1" dirty="0">
                <a:solidFill>
                  <a:schemeClr val="tx1"/>
                </a:solidFill>
                <a:highlight>
                  <a:srgbClr val="FFFF00"/>
                </a:highlight>
                <a:latin typeface="Times New Roman" panose="02020603050405020304" pitchFamily="18" charset="0"/>
                <a:cs typeface="Times New Roman" panose="02020603050405020304" pitchFamily="18" charset="0"/>
              </a:rPr>
              <a:t>«... На території України виявлено 3286 релігійних громад, з них офіційно зареєстровано – 1991... мусульманського віросповідання – 3 функціонує, 1 – зареєстрована</a:t>
            </a:r>
            <a:r>
              <a:rPr lang="uk-UA" sz="2800" b="1" dirty="0">
                <a:solidFill>
                  <a:schemeClr val="tx1"/>
                </a:solidFill>
                <a:latin typeface="Times New Roman" panose="02020603050405020304" pitchFamily="18" charset="0"/>
                <a:cs typeface="Times New Roman" panose="02020603050405020304" pitchFamily="18" charset="0"/>
              </a:rPr>
              <a:t>». </a:t>
            </a:r>
          </a:p>
          <a:p>
            <a:pPr algn="just"/>
            <a:r>
              <a:rPr lang="uk-UA" sz="2800" b="1" dirty="0">
                <a:solidFill>
                  <a:schemeClr val="tx1"/>
                </a:solidFill>
                <a:latin typeface="Times New Roman" panose="02020603050405020304" pitchFamily="18" charset="0"/>
                <a:cs typeface="Times New Roman" panose="02020603050405020304" pitchFamily="18" charset="0"/>
              </a:rPr>
              <a:t>При цьому ця єдина зареєстрована мусульманська громада діяла в Києві.</a:t>
            </a:r>
          </a:p>
        </p:txBody>
      </p:sp>
    </p:spTree>
    <p:extLst>
      <p:ext uri="{BB962C8B-B14F-4D97-AF65-F5344CB8AC3E}">
        <p14:creationId xmlns:p14="http://schemas.microsoft.com/office/powerpoint/2010/main" val="10313718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434109"/>
          </a:xfrm>
        </p:spPr>
        <p:txBody>
          <a:bodyPr>
            <a:normAutofit/>
          </a:bodyPr>
          <a:lstStyle/>
          <a:p>
            <a:r>
              <a:rPr lang="ru-RU" sz="2300" b="1" dirty="0">
                <a:highlight>
                  <a:srgbClr val="FFFF00"/>
                </a:highlight>
                <a:latin typeface="Times New Roman" panose="02020603050405020304" pitchFamily="18" charset="0"/>
                <a:cs typeface="Times New Roman" panose="02020603050405020304" pitchFamily="18" charset="0"/>
              </a:rPr>
              <a:t>5</a:t>
            </a:r>
            <a:r>
              <a:rPr lang="uk-UA" sz="2300" b="1" dirty="0">
                <a:highlight>
                  <a:srgbClr val="FFFF00"/>
                </a:highlight>
                <a:latin typeface="Times New Roman" panose="02020603050405020304" pitchFamily="18" charset="0"/>
                <a:cs typeface="Times New Roman" panose="02020603050405020304" pitchFamily="18" charset="0"/>
              </a:rPr>
              <a:t>.	Ставлення радянської влади до мусульман як до </a:t>
            </a:r>
            <a:r>
              <a:rPr lang="uk-UA" sz="2300" b="1" dirty="0" err="1">
                <a:highlight>
                  <a:srgbClr val="FFFF00"/>
                </a:highlight>
                <a:latin typeface="Times New Roman" panose="02020603050405020304" pitchFamily="18" charset="0"/>
                <a:cs typeface="Times New Roman" panose="02020603050405020304" pitchFamily="18" charset="0"/>
              </a:rPr>
              <a:t>колаборантів</a:t>
            </a:r>
            <a:r>
              <a:rPr lang="uk-UA" sz="2300" b="1" dirty="0">
                <a:highlight>
                  <a:srgbClr val="FFFF00"/>
                </a:highlight>
                <a:latin typeface="Times New Roman" panose="02020603050405020304" pitchFamily="18" charset="0"/>
                <a:cs typeface="Times New Roman" panose="02020603050405020304" pitchFamily="18" charset="0"/>
              </a:rPr>
              <a:t> у 1950 – 1960-х рр. </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434109"/>
            <a:ext cx="12191999" cy="6423889"/>
          </a:xfrm>
        </p:spPr>
        <p:txBody>
          <a:bodyPr>
            <a:noAutofit/>
          </a:bodyPr>
          <a:lstStyle/>
          <a:p>
            <a:pPr algn="just"/>
            <a:r>
              <a:rPr lang="uk-UA" sz="3200" b="1" dirty="0">
                <a:solidFill>
                  <a:schemeClr val="tx1"/>
                </a:solidFill>
                <a:latin typeface="Times New Roman" panose="02020603050405020304" pitchFamily="18" charset="0"/>
                <a:cs typeface="Times New Roman" panose="02020603050405020304" pitchFamily="18" charset="0"/>
              </a:rPr>
              <a:t>Інші, незареєстровані, громади мусульман в УРСР знаходились у </a:t>
            </a:r>
            <a:r>
              <a:rPr lang="uk-UA" sz="3200" b="1" dirty="0">
                <a:solidFill>
                  <a:schemeClr val="tx1"/>
                </a:solidFill>
                <a:highlight>
                  <a:srgbClr val="00FF00"/>
                </a:highlight>
                <a:latin typeface="Times New Roman" panose="02020603050405020304" pitchFamily="18" charset="0"/>
                <a:cs typeface="Times New Roman" panose="02020603050405020304" pitchFamily="18" charset="0"/>
              </a:rPr>
              <a:t>Харківській та Сталінській (Донецькій) областях</a:t>
            </a:r>
            <a:r>
              <a:rPr lang="uk-UA" sz="3200" b="1" dirty="0">
                <a:solidFill>
                  <a:schemeClr val="tx1"/>
                </a:solidFill>
                <a:latin typeface="Times New Roman" panose="02020603050405020304" pitchFamily="18" charset="0"/>
                <a:cs typeface="Times New Roman" panose="02020603050405020304" pitchFamily="18" charset="0"/>
              </a:rPr>
              <a:t>. Обидві незареєстровані громади складались переважно з поволзьких татар, а в Харкові до війни знаходився адміністративний центр українських мусульман – </a:t>
            </a:r>
            <a:r>
              <a:rPr lang="uk-UA" sz="3200" b="1" dirty="0" err="1">
                <a:solidFill>
                  <a:schemeClr val="tx1"/>
                </a:solidFill>
                <a:highlight>
                  <a:srgbClr val="FFFF00"/>
                </a:highlight>
                <a:latin typeface="Times New Roman" panose="02020603050405020304" pitchFamily="18" charset="0"/>
                <a:cs typeface="Times New Roman" panose="02020603050405020304" pitchFamily="18" charset="0"/>
              </a:rPr>
              <a:t>мухтасібат</a:t>
            </a:r>
            <a:r>
              <a:rPr lang="uk-UA" sz="3200" b="1" dirty="0">
                <a:solidFill>
                  <a:schemeClr val="tx1"/>
                </a:solidFill>
                <a:highlight>
                  <a:srgbClr val="FFFF00"/>
                </a:highlight>
                <a:latin typeface="Times New Roman" panose="02020603050405020304" pitchFamily="18" charset="0"/>
                <a:cs typeface="Times New Roman" panose="02020603050405020304" pitchFamily="18" charset="0"/>
              </a:rPr>
              <a:t> ЦДУМ в УРСР на чолі з муллою </a:t>
            </a:r>
            <a:r>
              <a:rPr lang="uk-UA" sz="3200" b="1" dirty="0" err="1">
                <a:solidFill>
                  <a:schemeClr val="tx1"/>
                </a:solidFill>
                <a:highlight>
                  <a:srgbClr val="FFFF00"/>
                </a:highlight>
                <a:latin typeface="Times New Roman" panose="02020603050405020304" pitchFamily="18" charset="0"/>
                <a:cs typeface="Times New Roman" panose="02020603050405020304" pitchFamily="18" charset="0"/>
              </a:rPr>
              <a:t>Рахімом</a:t>
            </a:r>
            <a:r>
              <a:rPr lang="uk-UA" sz="3200" b="1" dirty="0">
                <a:solidFill>
                  <a:schemeClr val="tx1"/>
                </a:solidFill>
                <a:highlight>
                  <a:srgbClr val="FFFF00"/>
                </a:highlight>
                <a:latin typeface="Times New Roman" panose="02020603050405020304" pitchFamily="18" charset="0"/>
                <a:cs typeface="Times New Roman" panose="02020603050405020304" pitchFamily="18" charset="0"/>
              </a:rPr>
              <a:t> </a:t>
            </a:r>
            <a:r>
              <a:rPr lang="uk-UA" sz="3200" b="1" dirty="0" err="1">
                <a:solidFill>
                  <a:schemeClr val="tx1"/>
                </a:solidFill>
                <a:highlight>
                  <a:srgbClr val="FFFF00"/>
                </a:highlight>
                <a:latin typeface="Times New Roman" panose="02020603050405020304" pitchFamily="18" charset="0"/>
                <a:cs typeface="Times New Roman" panose="02020603050405020304" pitchFamily="18" charset="0"/>
              </a:rPr>
              <a:t>Узбяковим</a:t>
            </a:r>
            <a:r>
              <a:rPr lang="uk-UA" sz="3200" b="1" dirty="0">
                <a:solidFill>
                  <a:schemeClr val="tx1"/>
                </a:solidFill>
                <a:latin typeface="Times New Roman" panose="02020603050405020304" pitchFamily="18" charset="0"/>
                <a:cs typeface="Times New Roman" panose="02020603050405020304" pitchFamily="18" charset="0"/>
              </a:rPr>
              <a:t>.</a:t>
            </a:r>
          </a:p>
          <a:p>
            <a:pPr algn="just"/>
            <a:r>
              <a:rPr lang="uk-UA" sz="3200" b="1" dirty="0">
                <a:solidFill>
                  <a:schemeClr val="tx1"/>
                </a:solidFill>
                <a:latin typeface="Times New Roman" panose="02020603050405020304" pitchFamily="18" charset="0"/>
                <a:cs typeface="Times New Roman" panose="02020603050405020304" pitchFamily="18" charset="0"/>
              </a:rPr>
              <a:t>Але вже з </a:t>
            </a:r>
            <a:r>
              <a:rPr lang="uk-UA" sz="3200" b="1" dirty="0">
                <a:solidFill>
                  <a:schemeClr val="tx1"/>
                </a:solidFill>
                <a:highlight>
                  <a:srgbClr val="FF0000"/>
                </a:highlight>
                <a:latin typeface="Times New Roman" panose="02020603050405020304" pitchFamily="18" charset="0"/>
                <a:cs typeface="Times New Roman" panose="02020603050405020304" pitchFamily="18" charset="0"/>
              </a:rPr>
              <a:t>1951 р.</a:t>
            </a:r>
            <a:r>
              <a:rPr lang="uk-UA" sz="3200" b="1" dirty="0">
                <a:solidFill>
                  <a:schemeClr val="tx1"/>
                </a:solidFill>
                <a:latin typeface="Times New Roman" panose="02020603050405020304" pitchFamily="18" charset="0"/>
                <a:cs typeface="Times New Roman" panose="02020603050405020304" pitchFamily="18" charset="0"/>
              </a:rPr>
              <a:t> київська мусульманська громада в документах згадується як незареєстрована та «</a:t>
            </a:r>
            <a:r>
              <a:rPr lang="uk-UA" sz="3200" b="1" dirty="0" err="1">
                <a:solidFill>
                  <a:schemeClr val="tx1"/>
                </a:solidFill>
                <a:latin typeface="Times New Roman" panose="02020603050405020304" pitchFamily="18" charset="0"/>
                <a:cs typeface="Times New Roman" panose="02020603050405020304" pitchFamily="18" charset="0"/>
              </a:rPr>
              <a:t>с</a:t>
            </a:r>
            <a:r>
              <a:rPr lang="uk-UA" sz="3200" b="1" i="1" dirty="0" err="1">
                <a:solidFill>
                  <a:schemeClr val="tx1"/>
                </a:solidFill>
                <a:highlight>
                  <a:srgbClr val="FFFF00"/>
                </a:highlight>
                <a:latin typeface="Times New Roman" panose="02020603050405020304" pitchFamily="18" charset="0"/>
                <a:cs typeface="Times New Roman" panose="02020603050405020304" pitchFamily="18" charset="0"/>
              </a:rPr>
              <a:t>амоліквідована</a:t>
            </a:r>
            <a:r>
              <a:rPr lang="uk-UA" sz="3200" b="1" dirty="0">
                <a:solidFill>
                  <a:schemeClr val="tx1"/>
                </a:solidFill>
                <a:latin typeface="Times New Roman" panose="02020603050405020304" pitchFamily="18" charset="0"/>
                <a:cs typeface="Times New Roman" panose="02020603050405020304" pitchFamily="18" charset="0"/>
              </a:rPr>
              <a:t>». </a:t>
            </a:r>
          </a:p>
          <a:p>
            <a:pPr algn="just"/>
            <a:r>
              <a:rPr lang="uk-UA" sz="3200" b="1" dirty="0">
                <a:solidFill>
                  <a:schemeClr val="tx1"/>
                </a:solidFill>
                <a:latin typeface="Times New Roman" panose="02020603050405020304" pitchFamily="18" charset="0"/>
                <a:cs typeface="Times New Roman" panose="02020603050405020304" pitchFamily="18" charset="0"/>
              </a:rPr>
              <a:t>Водночас релігійне життя мусульман цих регіонів не припинилось, та привертало увагу з боку радянської влади. В цілому в Україні на місцях проводилася </a:t>
            </a:r>
            <a:r>
              <a:rPr lang="uk-UA" sz="3200" b="1" dirty="0">
                <a:solidFill>
                  <a:schemeClr val="tx1"/>
                </a:solidFill>
                <a:highlight>
                  <a:srgbClr val="FFFF00"/>
                </a:highlight>
                <a:latin typeface="Times New Roman" panose="02020603050405020304" pitchFamily="18" charset="0"/>
                <a:cs typeface="Times New Roman" panose="02020603050405020304" pitchFamily="18" charset="0"/>
              </a:rPr>
              <a:t>політика вичавлювання мусульман з публічного простору, позбавлення їх релігійних прав</a:t>
            </a:r>
            <a:r>
              <a:rPr lang="uk-UA" sz="3200" b="1" dirty="0">
                <a:solidFill>
                  <a:schemeClr val="tx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76508901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434109"/>
          </a:xfrm>
        </p:spPr>
        <p:txBody>
          <a:bodyPr>
            <a:normAutofit/>
          </a:bodyPr>
          <a:lstStyle/>
          <a:p>
            <a:r>
              <a:rPr lang="ru-RU" sz="2300" b="1" dirty="0">
                <a:highlight>
                  <a:srgbClr val="FFFF00"/>
                </a:highlight>
                <a:latin typeface="Times New Roman" panose="02020603050405020304" pitchFamily="18" charset="0"/>
                <a:cs typeface="Times New Roman" panose="02020603050405020304" pitchFamily="18" charset="0"/>
              </a:rPr>
              <a:t>5</a:t>
            </a:r>
            <a:r>
              <a:rPr lang="uk-UA" sz="2300" b="1" dirty="0">
                <a:highlight>
                  <a:srgbClr val="FFFF00"/>
                </a:highlight>
                <a:latin typeface="Times New Roman" panose="02020603050405020304" pitchFamily="18" charset="0"/>
                <a:cs typeface="Times New Roman" panose="02020603050405020304" pitchFamily="18" charset="0"/>
              </a:rPr>
              <a:t>.	Ставлення радянської влади до мусульман як до </a:t>
            </a:r>
            <a:r>
              <a:rPr lang="uk-UA" sz="2300" b="1" dirty="0" err="1">
                <a:highlight>
                  <a:srgbClr val="FFFF00"/>
                </a:highlight>
                <a:latin typeface="Times New Roman" panose="02020603050405020304" pitchFamily="18" charset="0"/>
                <a:cs typeface="Times New Roman" panose="02020603050405020304" pitchFamily="18" charset="0"/>
              </a:rPr>
              <a:t>колаборантів</a:t>
            </a:r>
            <a:r>
              <a:rPr lang="uk-UA" sz="2300" b="1" dirty="0">
                <a:highlight>
                  <a:srgbClr val="FFFF00"/>
                </a:highlight>
                <a:latin typeface="Times New Roman" panose="02020603050405020304" pitchFamily="18" charset="0"/>
                <a:cs typeface="Times New Roman" panose="02020603050405020304" pitchFamily="18" charset="0"/>
              </a:rPr>
              <a:t> у 1950 – 1960-х рр. </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434109"/>
            <a:ext cx="12191999" cy="6423889"/>
          </a:xfrm>
        </p:spPr>
        <p:txBody>
          <a:bodyPr>
            <a:noAutofit/>
          </a:bodyPr>
          <a:lstStyle/>
          <a:p>
            <a:pPr algn="just"/>
            <a:r>
              <a:rPr lang="uk-UA" sz="2900" b="1" dirty="0">
                <a:solidFill>
                  <a:schemeClr val="tx1"/>
                </a:solidFill>
                <a:latin typeface="Times New Roman" panose="02020603050405020304" pitchFamily="18" charset="0"/>
                <a:cs typeface="Times New Roman" panose="02020603050405020304" pitchFamily="18" charset="0"/>
              </a:rPr>
              <a:t>В інших регіонах України уповноважені Ради у справах релігійних культів при РМ СРСР робили все від них залежне, щоб мусульманські громади не набули офіційного статусу. Варто зазначити, що </a:t>
            </a:r>
            <a:r>
              <a:rPr lang="uk-UA" sz="2900" b="1" dirty="0">
                <a:solidFill>
                  <a:schemeClr val="tx1"/>
                </a:solidFill>
                <a:highlight>
                  <a:srgbClr val="00FFFF"/>
                </a:highlight>
                <a:latin typeface="Times New Roman" panose="02020603050405020304" pitchFamily="18" charset="0"/>
                <a:cs typeface="Times New Roman" panose="02020603050405020304" pitchFamily="18" charset="0"/>
              </a:rPr>
              <a:t>не завжди це було напряму пов’язано з політикою центрального апарату, а з особистим ставленням конкретного уповноваженого</a:t>
            </a:r>
            <a:r>
              <a:rPr lang="uk-UA" sz="2900" b="1" dirty="0">
                <a:solidFill>
                  <a:schemeClr val="tx1"/>
                </a:solidFill>
                <a:latin typeface="Times New Roman" panose="02020603050405020304" pitchFamily="18" charset="0"/>
                <a:cs typeface="Times New Roman" panose="02020603050405020304" pitchFamily="18" charset="0"/>
              </a:rPr>
              <a:t>.</a:t>
            </a:r>
          </a:p>
          <a:p>
            <a:pPr algn="just"/>
            <a:r>
              <a:rPr lang="uk-UA" sz="2900" b="1" dirty="0">
                <a:solidFill>
                  <a:schemeClr val="tx1"/>
                </a:solidFill>
                <a:latin typeface="Times New Roman" panose="02020603050405020304" pitchFamily="18" charset="0"/>
                <a:cs typeface="Times New Roman" panose="02020603050405020304" pitchFamily="18" charset="0"/>
              </a:rPr>
              <a:t>Водночас утиски з боку влади продовжувались, навіть підсилювались, особливо за </a:t>
            </a:r>
            <a:r>
              <a:rPr lang="uk-UA" sz="2900" b="1" dirty="0">
                <a:solidFill>
                  <a:schemeClr val="tx1"/>
                </a:solidFill>
                <a:highlight>
                  <a:srgbClr val="FFFF00"/>
                </a:highlight>
                <a:latin typeface="Times New Roman" panose="02020603050405020304" pitchFamily="18" charset="0"/>
                <a:cs typeface="Times New Roman" panose="02020603050405020304" pitchFamily="18" charset="0"/>
              </a:rPr>
              <a:t>часи хрущовської «відлиги»</a:t>
            </a:r>
            <a:r>
              <a:rPr lang="uk-UA" sz="2900" b="1" dirty="0">
                <a:solidFill>
                  <a:schemeClr val="tx1"/>
                </a:solidFill>
                <a:latin typeface="Times New Roman" panose="02020603050405020304" pitchFamily="18" charset="0"/>
                <a:cs typeface="Times New Roman" panose="02020603050405020304" pitchFamily="18" charset="0"/>
              </a:rPr>
              <a:t>, </a:t>
            </a:r>
            <a:r>
              <a:rPr lang="uk-UA" sz="2900" b="1" dirty="0">
                <a:solidFill>
                  <a:schemeClr val="tx1"/>
                </a:solidFill>
                <a:highlight>
                  <a:srgbClr val="FFFF00"/>
                </a:highlight>
                <a:latin typeface="Times New Roman" panose="02020603050405020304" pitchFamily="18" charset="0"/>
                <a:cs typeface="Times New Roman" panose="02020603050405020304" pitchFamily="18" charset="0"/>
              </a:rPr>
              <a:t>яка супроводжувалась жорсткою боротьбою з релігійними організаціями</a:t>
            </a:r>
            <a:r>
              <a:rPr lang="uk-UA" sz="2900" b="1" dirty="0">
                <a:solidFill>
                  <a:schemeClr val="tx1"/>
                </a:solidFill>
                <a:latin typeface="Times New Roman" panose="02020603050405020304" pitchFamily="18" charset="0"/>
                <a:cs typeface="Times New Roman" panose="02020603050405020304" pitchFamily="18" charset="0"/>
              </a:rPr>
              <a:t>. </a:t>
            </a:r>
          </a:p>
          <a:p>
            <a:pPr algn="just"/>
            <a:r>
              <a:rPr lang="uk-UA" sz="2900" b="1" dirty="0">
                <a:solidFill>
                  <a:schemeClr val="tx1"/>
                </a:solidFill>
                <a:latin typeface="Times New Roman" panose="02020603050405020304" pitchFamily="18" charset="0"/>
                <a:cs typeface="Times New Roman" panose="02020603050405020304" pitchFamily="18" charset="0"/>
              </a:rPr>
              <a:t>Наприклад, за свідченням голови Торезької мусульманської громади «</a:t>
            </a:r>
            <a:r>
              <a:rPr lang="uk-UA" sz="2900" b="1" dirty="0" err="1">
                <a:solidFill>
                  <a:schemeClr val="tx1"/>
                </a:solidFill>
                <a:latin typeface="Times New Roman" panose="02020603050405020304" pitchFamily="18" charset="0"/>
                <a:cs typeface="Times New Roman" panose="02020603050405020304" pitchFamily="18" charset="0"/>
              </a:rPr>
              <a:t>Юлдуз</a:t>
            </a:r>
            <a:r>
              <a:rPr lang="uk-UA" sz="2900" b="1" dirty="0">
                <a:solidFill>
                  <a:schemeClr val="tx1"/>
                </a:solidFill>
                <a:latin typeface="Times New Roman" panose="02020603050405020304" pitchFamily="18" charset="0"/>
                <a:cs typeface="Times New Roman" panose="02020603050405020304" pitchFamily="18" charset="0"/>
              </a:rPr>
              <a:t>» Касима </a:t>
            </a:r>
            <a:r>
              <a:rPr lang="uk-UA" sz="2900" b="1" dirty="0" err="1">
                <a:solidFill>
                  <a:schemeClr val="tx1"/>
                </a:solidFill>
                <a:latin typeface="Times New Roman" panose="02020603050405020304" pitchFamily="18" charset="0"/>
                <a:cs typeface="Times New Roman" panose="02020603050405020304" pitchFamily="18" charset="0"/>
              </a:rPr>
              <a:t>Фарахутдінова</a:t>
            </a:r>
            <a:r>
              <a:rPr lang="uk-UA" sz="2900" b="1" dirty="0">
                <a:solidFill>
                  <a:schemeClr val="tx1"/>
                </a:solidFill>
                <a:latin typeface="Times New Roman" panose="02020603050405020304" pitchFamily="18" charset="0"/>
                <a:cs typeface="Times New Roman" panose="02020603050405020304" pitchFamily="18" charset="0"/>
              </a:rPr>
              <a:t>, в післявоєнні роки радянська влада перешкоджали мусульманам виконувати колективні обряди, в тому числі намаз: «</a:t>
            </a:r>
            <a:r>
              <a:rPr lang="uk-UA" sz="2900" b="1" i="1" dirty="0">
                <a:solidFill>
                  <a:schemeClr val="tx1"/>
                </a:solidFill>
                <a:latin typeface="Times New Roman" panose="02020603050405020304" pitchFamily="18" charset="0"/>
                <a:cs typeface="Times New Roman" panose="02020603050405020304" pitchFamily="18" charset="0"/>
              </a:rPr>
              <a:t>Всілякі релігійні збори і тим більше п’ятничні намази радянською владою не схвалювалися. Релігійних лідерів, зокрема </a:t>
            </a:r>
            <a:r>
              <a:rPr lang="uk-UA" sz="2900" b="1" i="1" dirty="0" err="1">
                <a:solidFill>
                  <a:schemeClr val="tx1"/>
                </a:solidFill>
                <a:latin typeface="Times New Roman" panose="02020603050405020304" pitchFamily="18" charset="0"/>
                <a:cs typeface="Times New Roman" panose="02020603050405020304" pitchFamily="18" charset="0"/>
              </a:rPr>
              <a:t>Замалєєва</a:t>
            </a:r>
            <a:r>
              <a:rPr lang="uk-UA" sz="2900" b="1" i="1" dirty="0">
                <a:solidFill>
                  <a:schemeClr val="tx1"/>
                </a:solidFill>
                <a:latin typeface="Times New Roman" panose="02020603050405020304" pitchFamily="18" charset="0"/>
                <a:cs typeface="Times New Roman" panose="02020603050405020304" pitchFamily="18" charset="0"/>
              </a:rPr>
              <a:t> </a:t>
            </a:r>
            <a:r>
              <a:rPr lang="uk-UA" sz="2900" b="1" i="1" dirty="0" err="1">
                <a:solidFill>
                  <a:schemeClr val="tx1"/>
                </a:solidFill>
                <a:latin typeface="Times New Roman" panose="02020603050405020304" pitchFamily="18" charset="0"/>
                <a:cs typeface="Times New Roman" panose="02020603050405020304" pitchFamily="18" charset="0"/>
              </a:rPr>
              <a:t>Мінгалі</a:t>
            </a:r>
            <a:r>
              <a:rPr lang="uk-UA" sz="2900" b="1" i="1" dirty="0">
                <a:solidFill>
                  <a:schemeClr val="tx1"/>
                </a:solidFill>
                <a:latin typeface="Times New Roman" panose="02020603050405020304" pitchFamily="18" charset="0"/>
                <a:cs typeface="Times New Roman" panose="02020603050405020304" pitchFamily="18" charset="0"/>
              </a:rPr>
              <a:t>, неодноразово запрошували до відповідних органів для «бесіди»...  </a:t>
            </a:r>
          </a:p>
        </p:txBody>
      </p:sp>
    </p:spTree>
    <p:extLst>
      <p:ext uri="{BB962C8B-B14F-4D97-AF65-F5344CB8AC3E}">
        <p14:creationId xmlns:p14="http://schemas.microsoft.com/office/powerpoint/2010/main" val="2316461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1080654"/>
            <a:ext cx="12191999" cy="5777343"/>
          </a:xfrm>
        </p:spPr>
        <p:txBody>
          <a:bodyPr>
            <a:normAutofit/>
          </a:bodyPr>
          <a:lstStyle/>
          <a:p>
            <a:pPr algn="just"/>
            <a:r>
              <a:rPr lang="uk-UA" sz="3600" b="1" dirty="0">
                <a:solidFill>
                  <a:schemeClr val="tx1"/>
                </a:solidFill>
                <a:latin typeface="Times New Roman" panose="02020603050405020304" pitchFamily="18" charset="0"/>
                <a:cs typeface="Times New Roman" panose="02020603050405020304" pitchFamily="18" charset="0"/>
              </a:rPr>
              <a:t>Не від Росії і її революційного Уряду чекає вас поневолення, а від хижаків європейського імперіалізму, від тих, які перетворили вашу батьківщину в розкрадену і оббирають свою «колонію» &lt;...&gt; Мусульмани Росії! Мусульмани Сходу! На цьому шляху оновлення світу ми чекаємо від вас співчуття і підтримки. </a:t>
            </a:r>
          </a:p>
          <a:p>
            <a:pPr algn="just"/>
            <a:r>
              <a:rPr lang="uk-UA" sz="3600" b="1" dirty="0">
                <a:solidFill>
                  <a:schemeClr val="tx1"/>
                </a:solidFill>
                <a:highlight>
                  <a:srgbClr val="00FFFF"/>
                </a:highlight>
                <a:latin typeface="Times New Roman" panose="02020603050405020304" pitchFamily="18" charset="0"/>
                <a:cs typeface="Times New Roman" panose="02020603050405020304" pitchFamily="18" charset="0"/>
              </a:rPr>
              <a:t>Народний комісар з національних справ </a:t>
            </a:r>
            <a:r>
              <a:rPr lang="uk-UA" sz="3600" b="1" dirty="0" err="1">
                <a:solidFill>
                  <a:schemeClr val="tx1"/>
                </a:solidFill>
                <a:highlight>
                  <a:srgbClr val="00FFFF"/>
                </a:highlight>
                <a:latin typeface="Times New Roman" panose="02020603050405020304" pitchFamily="18" charset="0"/>
                <a:cs typeface="Times New Roman" panose="02020603050405020304" pitchFamily="18" charset="0"/>
              </a:rPr>
              <a:t>Джугашвілі</a:t>
            </a:r>
            <a:r>
              <a:rPr lang="uk-UA" sz="3600" b="1" dirty="0">
                <a:solidFill>
                  <a:schemeClr val="tx1"/>
                </a:solidFill>
                <a:highlight>
                  <a:srgbClr val="00FFFF"/>
                </a:highlight>
                <a:latin typeface="Times New Roman" panose="02020603050405020304" pitchFamily="18" charset="0"/>
                <a:cs typeface="Times New Roman" panose="02020603050405020304" pitchFamily="18" charset="0"/>
              </a:rPr>
              <a:t>-Сталін. </a:t>
            </a:r>
          </a:p>
          <a:p>
            <a:pPr algn="just"/>
            <a:r>
              <a:rPr lang="uk-UA" sz="3600" b="1" dirty="0">
                <a:solidFill>
                  <a:schemeClr val="tx1"/>
                </a:solidFill>
                <a:highlight>
                  <a:srgbClr val="00FFFF"/>
                </a:highlight>
                <a:latin typeface="Times New Roman" panose="02020603050405020304" pitchFamily="18" charset="0"/>
                <a:cs typeface="Times New Roman" panose="02020603050405020304" pitchFamily="18" charset="0"/>
              </a:rPr>
              <a:t>Голова Ради Народних Комісарів: В. Ульянов (Ленін)</a:t>
            </a:r>
            <a:r>
              <a:rPr lang="uk-UA" sz="3600" b="1" dirty="0">
                <a:solidFill>
                  <a:schemeClr val="tx1"/>
                </a:solidFill>
                <a:latin typeface="Times New Roman" panose="02020603050405020304" pitchFamily="18" charset="0"/>
                <a:cs typeface="Times New Roman" panose="02020603050405020304" pitchFamily="18" charset="0"/>
              </a:rPr>
              <a:t>».</a:t>
            </a:r>
          </a:p>
          <a:p>
            <a:pPr algn="just"/>
            <a:endParaRPr lang="uk-UA" sz="31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13018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434109"/>
          </a:xfrm>
        </p:spPr>
        <p:txBody>
          <a:bodyPr>
            <a:normAutofit/>
          </a:bodyPr>
          <a:lstStyle/>
          <a:p>
            <a:r>
              <a:rPr lang="ru-RU" sz="2300" b="1" dirty="0">
                <a:highlight>
                  <a:srgbClr val="FFFF00"/>
                </a:highlight>
                <a:latin typeface="Times New Roman" panose="02020603050405020304" pitchFamily="18" charset="0"/>
                <a:cs typeface="Times New Roman" panose="02020603050405020304" pitchFamily="18" charset="0"/>
              </a:rPr>
              <a:t>5</a:t>
            </a:r>
            <a:r>
              <a:rPr lang="uk-UA" sz="2300" b="1" dirty="0">
                <a:highlight>
                  <a:srgbClr val="FFFF00"/>
                </a:highlight>
                <a:latin typeface="Times New Roman" panose="02020603050405020304" pitchFamily="18" charset="0"/>
                <a:cs typeface="Times New Roman" panose="02020603050405020304" pitchFamily="18" charset="0"/>
              </a:rPr>
              <a:t>.	Ставлення радянської влади до мусульман як до </a:t>
            </a:r>
            <a:r>
              <a:rPr lang="uk-UA" sz="2300" b="1" dirty="0" err="1">
                <a:highlight>
                  <a:srgbClr val="FFFF00"/>
                </a:highlight>
                <a:latin typeface="Times New Roman" panose="02020603050405020304" pitchFamily="18" charset="0"/>
                <a:cs typeface="Times New Roman" panose="02020603050405020304" pitchFamily="18" charset="0"/>
              </a:rPr>
              <a:t>колаборантів</a:t>
            </a:r>
            <a:r>
              <a:rPr lang="uk-UA" sz="2300" b="1" dirty="0">
                <a:highlight>
                  <a:srgbClr val="FFFF00"/>
                </a:highlight>
                <a:latin typeface="Times New Roman" panose="02020603050405020304" pitchFamily="18" charset="0"/>
                <a:cs typeface="Times New Roman" panose="02020603050405020304" pitchFamily="18" charset="0"/>
              </a:rPr>
              <a:t> у 1950 – 1960-х рр. </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434109"/>
            <a:ext cx="12191999" cy="6423889"/>
          </a:xfrm>
        </p:spPr>
        <p:txBody>
          <a:bodyPr>
            <a:noAutofit/>
          </a:bodyPr>
          <a:lstStyle/>
          <a:p>
            <a:pPr algn="just"/>
            <a:r>
              <a:rPr lang="uk-UA" sz="3500" b="1" dirty="0">
                <a:solidFill>
                  <a:schemeClr val="tx1"/>
                </a:solidFill>
                <a:latin typeface="Times New Roman" panose="02020603050405020304" pitchFamily="18" charset="0"/>
                <a:cs typeface="Times New Roman" panose="02020603050405020304" pitchFamily="18" charset="0"/>
              </a:rPr>
              <a:t>Незважаючи на те, що </a:t>
            </a:r>
            <a:r>
              <a:rPr lang="uk-UA" sz="3500" b="1" dirty="0" err="1">
                <a:solidFill>
                  <a:schemeClr val="tx1"/>
                </a:solidFill>
                <a:latin typeface="Times New Roman" panose="02020603050405020304" pitchFamily="18" charset="0"/>
                <a:cs typeface="Times New Roman" panose="02020603050405020304" pitchFamily="18" charset="0"/>
              </a:rPr>
              <a:t>Мінгалі</a:t>
            </a:r>
            <a:r>
              <a:rPr lang="uk-UA" sz="3500" b="1" dirty="0">
                <a:solidFill>
                  <a:schemeClr val="tx1"/>
                </a:solidFill>
                <a:latin typeface="Times New Roman" panose="02020603050405020304" pitchFamily="18" charset="0"/>
                <a:cs typeface="Times New Roman" panose="02020603050405020304" pitchFamily="18" charset="0"/>
              </a:rPr>
              <a:t>-муллу попередили з приводу релігійної діяльності, він не збирався припиняти п’ятничні молитви, його підтримали одновірці – такі ж віруючі, як і він. Хоча молитовний будинок знову було повернуто господарям (</a:t>
            </a:r>
            <a:r>
              <a:rPr lang="uk-UA" sz="3500" b="1" i="1" dirty="0">
                <a:solidFill>
                  <a:schemeClr val="tx1"/>
                </a:solidFill>
                <a:latin typeface="Times New Roman" panose="02020603050405020304" pitchFamily="18" charset="0"/>
                <a:cs typeface="Times New Roman" panose="02020603050405020304" pitchFamily="18" charset="0"/>
              </a:rPr>
              <a:t>під час окупації кинутий будинок був виділений німецькими властями під молитовний будинок місцевим мусульманам</a:t>
            </a:r>
            <a:r>
              <a:rPr lang="uk-UA" sz="3500" b="1" dirty="0">
                <a:solidFill>
                  <a:schemeClr val="tx1"/>
                </a:solidFill>
                <a:latin typeface="Times New Roman" panose="02020603050405020304" pitchFamily="18" charset="0"/>
                <a:cs typeface="Times New Roman" panose="02020603050405020304" pitchFamily="18" charset="0"/>
              </a:rPr>
              <a:t>), але заборонені збори все ж тривали, тільки тепер їх стали проводити крадькома, потайки в будинках місцевих мусульман». </a:t>
            </a:r>
          </a:p>
          <a:p>
            <a:pPr algn="just"/>
            <a:r>
              <a:rPr lang="uk-UA" sz="3500" b="1" dirty="0">
                <a:solidFill>
                  <a:schemeClr val="tx1"/>
                </a:solidFill>
                <a:latin typeface="Times New Roman" panose="02020603050405020304" pitchFamily="18" charset="0"/>
                <a:cs typeface="Times New Roman" panose="02020603050405020304" pitchFamily="18" charset="0"/>
              </a:rPr>
              <a:t>На щастя, торезького мулу не репресували, хоча доля релігійних лідерів у таких випадках нерідко була фатальною.</a:t>
            </a:r>
          </a:p>
        </p:txBody>
      </p:sp>
    </p:spTree>
    <p:extLst>
      <p:ext uri="{BB962C8B-B14F-4D97-AF65-F5344CB8AC3E}">
        <p14:creationId xmlns:p14="http://schemas.microsoft.com/office/powerpoint/2010/main" val="24459620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434109"/>
          </a:xfrm>
        </p:spPr>
        <p:txBody>
          <a:bodyPr>
            <a:normAutofit/>
          </a:bodyPr>
          <a:lstStyle/>
          <a:p>
            <a:r>
              <a:rPr lang="ru-RU" sz="2300" b="1" dirty="0">
                <a:highlight>
                  <a:srgbClr val="FFFF00"/>
                </a:highlight>
                <a:latin typeface="Times New Roman" panose="02020603050405020304" pitchFamily="18" charset="0"/>
                <a:cs typeface="Times New Roman" panose="02020603050405020304" pitchFamily="18" charset="0"/>
              </a:rPr>
              <a:t>5</a:t>
            </a:r>
            <a:r>
              <a:rPr lang="uk-UA" sz="2300" b="1" dirty="0">
                <a:highlight>
                  <a:srgbClr val="FFFF00"/>
                </a:highlight>
                <a:latin typeface="Times New Roman" panose="02020603050405020304" pitchFamily="18" charset="0"/>
                <a:cs typeface="Times New Roman" panose="02020603050405020304" pitchFamily="18" charset="0"/>
              </a:rPr>
              <a:t>.	Ставлення радянської влади до мусульман як до </a:t>
            </a:r>
            <a:r>
              <a:rPr lang="uk-UA" sz="2300" b="1" dirty="0" err="1">
                <a:highlight>
                  <a:srgbClr val="FFFF00"/>
                </a:highlight>
                <a:latin typeface="Times New Roman" panose="02020603050405020304" pitchFamily="18" charset="0"/>
                <a:cs typeface="Times New Roman" panose="02020603050405020304" pitchFamily="18" charset="0"/>
              </a:rPr>
              <a:t>колаборантів</a:t>
            </a:r>
            <a:r>
              <a:rPr lang="uk-UA" sz="2300" b="1" dirty="0">
                <a:highlight>
                  <a:srgbClr val="FFFF00"/>
                </a:highlight>
                <a:latin typeface="Times New Roman" panose="02020603050405020304" pitchFamily="18" charset="0"/>
                <a:cs typeface="Times New Roman" panose="02020603050405020304" pitchFamily="18" charset="0"/>
              </a:rPr>
              <a:t> у 1950 – 1960-х рр. </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434109"/>
            <a:ext cx="12191999" cy="6423889"/>
          </a:xfrm>
        </p:spPr>
        <p:txBody>
          <a:bodyPr>
            <a:noAutofit/>
          </a:bodyPr>
          <a:lstStyle/>
          <a:p>
            <a:pPr algn="just"/>
            <a:r>
              <a:rPr lang="uk-UA" sz="3500" b="1" dirty="0">
                <a:solidFill>
                  <a:schemeClr val="tx1"/>
                </a:solidFill>
                <a:latin typeface="Times New Roman" panose="02020603050405020304" pitchFamily="18" charset="0"/>
                <a:cs typeface="Times New Roman" panose="02020603050405020304" pitchFamily="18" charset="0"/>
              </a:rPr>
              <a:t>Спроби зареєструвати релігійну громаду з боку мусульман мали місце не лише в місцях традиційного розташування татарських діаспор (Київ, Схід України), а й на </a:t>
            </a:r>
            <a:r>
              <a:rPr lang="uk-UA" sz="3500" b="1" dirty="0">
                <a:solidFill>
                  <a:schemeClr val="tx1"/>
                </a:solidFill>
                <a:highlight>
                  <a:srgbClr val="FFFF00"/>
                </a:highlight>
                <a:latin typeface="Times New Roman" panose="02020603050405020304" pitchFamily="18" charset="0"/>
                <a:cs typeface="Times New Roman" panose="02020603050405020304" pitchFamily="18" charset="0"/>
              </a:rPr>
              <a:t>Західній Україні</a:t>
            </a:r>
            <a:r>
              <a:rPr lang="uk-UA" sz="3500" b="1" dirty="0">
                <a:solidFill>
                  <a:schemeClr val="tx1"/>
                </a:solidFill>
                <a:latin typeface="Times New Roman" panose="02020603050405020304" pitchFamily="18" charset="0"/>
                <a:cs typeface="Times New Roman" panose="02020603050405020304" pitchFamily="18" charset="0"/>
              </a:rPr>
              <a:t>. </a:t>
            </a:r>
          </a:p>
          <a:p>
            <a:pPr algn="just"/>
            <a:r>
              <a:rPr lang="uk-UA" sz="3500" b="1" dirty="0">
                <a:solidFill>
                  <a:schemeClr val="tx1"/>
                </a:solidFill>
                <a:latin typeface="Times New Roman" panose="02020603050405020304" pitchFamily="18" charset="0"/>
                <a:cs typeface="Times New Roman" panose="02020603050405020304" pitchFamily="18" charset="0"/>
              </a:rPr>
              <a:t>Зокрема, про це повідомляє Я. Стоцький, який вказує, що після визволення України від німецької окупації </a:t>
            </a:r>
            <a:r>
              <a:rPr lang="uk-UA" sz="3500" b="1" dirty="0">
                <a:solidFill>
                  <a:schemeClr val="tx1"/>
                </a:solidFill>
                <a:highlight>
                  <a:srgbClr val="00FFFF"/>
                </a:highlight>
                <a:latin typeface="Times New Roman" panose="02020603050405020304" pitchFamily="18" charset="0"/>
                <a:cs typeface="Times New Roman" panose="02020603050405020304" pitchFamily="18" charset="0"/>
              </a:rPr>
              <a:t>наприкінці 1944 р. до Львова почали приїжджати із Казані, </a:t>
            </a:r>
            <a:r>
              <a:rPr lang="uk-UA" sz="3500" b="1" dirty="0" err="1">
                <a:solidFill>
                  <a:schemeClr val="tx1"/>
                </a:solidFill>
                <a:highlight>
                  <a:srgbClr val="00FFFF"/>
                </a:highlight>
                <a:latin typeface="Times New Roman" panose="02020603050405020304" pitchFamily="18" charset="0"/>
                <a:cs typeface="Times New Roman" panose="02020603050405020304" pitchFamily="18" charset="0"/>
              </a:rPr>
              <a:t>Молотовської</a:t>
            </a:r>
            <a:r>
              <a:rPr lang="uk-UA" sz="3500" b="1" dirty="0">
                <a:solidFill>
                  <a:schemeClr val="tx1"/>
                </a:solidFill>
                <a:highlight>
                  <a:srgbClr val="00FFFF"/>
                </a:highlight>
                <a:latin typeface="Times New Roman" panose="02020603050405020304" pitchFamily="18" charset="0"/>
                <a:cs typeface="Times New Roman" panose="02020603050405020304" pitchFamily="18" charset="0"/>
              </a:rPr>
              <a:t> області, з Уралу та інших регіонів СРСР на постійне помешкання татари-мусульмани</a:t>
            </a:r>
            <a:r>
              <a:rPr lang="uk-UA" sz="3500" b="1" dirty="0">
                <a:solidFill>
                  <a:schemeClr val="tx1"/>
                </a:solidFill>
                <a:latin typeface="Times New Roman" panose="02020603050405020304" pitchFamily="18" charset="0"/>
                <a:cs typeface="Times New Roman" panose="02020603050405020304" pitchFamily="18" charset="0"/>
              </a:rPr>
              <a:t>. </a:t>
            </a:r>
          </a:p>
          <a:p>
            <a:pPr algn="just"/>
            <a:r>
              <a:rPr lang="uk-UA" sz="3500" b="1" dirty="0">
                <a:solidFill>
                  <a:schemeClr val="tx1"/>
                </a:solidFill>
                <a:latin typeface="Times New Roman" panose="02020603050405020304" pitchFamily="18" charset="0"/>
                <a:cs typeface="Times New Roman" panose="02020603050405020304" pitchFamily="18" charset="0"/>
              </a:rPr>
              <a:t>Як зазначає Я. Стоцький, за соціальним станом більшість із них були робітниками підприємств Львова, і тільки незначний відсоток належав до категорії службовців.</a:t>
            </a:r>
          </a:p>
        </p:txBody>
      </p:sp>
    </p:spTree>
    <p:extLst>
      <p:ext uri="{BB962C8B-B14F-4D97-AF65-F5344CB8AC3E}">
        <p14:creationId xmlns:p14="http://schemas.microsoft.com/office/powerpoint/2010/main" val="412419608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434109"/>
          </a:xfrm>
        </p:spPr>
        <p:txBody>
          <a:bodyPr>
            <a:normAutofit/>
          </a:bodyPr>
          <a:lstStyle/>
          <a:p>
            <a:r>
              <a:rPr lang="ru-RU" sz="2300" b="1" dirty="0">
                <a:highlight>
                  <a:srgbClr val="FFFF00"/>
                </a:highlight>
                <a:latin typeface="Times New Roman" panose="02020603050405020304" pitchFamily="18" charset="0"/>
                <a:cs typeface="Times New Roman" panose="02020603050405020304" pitchFamily="18" charset="0"/>
              </a:rPr>
              <a:t>5</a:t>
            </a:r>
            <a:r>
              <a:rPr lang="uk-UA" sz="2300" b="1" dirty="0">
                <a:highlight>
                  <a:srgbClr val="FFFF00"/>
                </a:highlight>
                <a:latin typeface="Times New Roman" panose="02020603050405020304" pitchFamily="18" charset="0"/>
                <a:cs typeface="Times New Roman" panose="02020603050405020304" pitchFamily="18" charset="0"/>
              </a:rPr>
              <a:t>.	Ставлення радянської влади до мусульман як до </a:t>
            </a:r>
            <a:r>
              <a:rPr lang="uk-UA" sz="2300" b="1" dirty="0" err="1">
                <a:highlight>
                  <a:srgbClr val="FFFF00"/>
                </a:highlight>
                <a:latin typeface="Times New Roman" panose="02020603050405020304" pitchFamily="18" charset="0"/>
                <a:cs typeface="Times New Roman" panose="02020603050405020304" pitchFamily="18" charset="0"/>
              </a:rPr>
              <a:t>колаборантів</a:t>
            </a:r>
            <a:r>
              <a:rPr lang="uk-UA" sz="2300" b="1" dirty="0">
                <a:highlight>
                  <a:srgbClr val="FFFF00"/>
                </a:highlight>
                <a:latin typeface="Times New Roman" panose="02020603050405020304" pitchFamily="18" charset="0"/>
                <a:cs typeface="Times New Roman" panose="02020603050405020304" pitchFamily="18" charset="0"/>
              </a:rPr>
              <a:t> у 1950 – 1960-х рр. </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434109"/>
            <a:ext cx="12191999" cy="6423889"/>
          </a:xfrm>
        </p:spPr>
        <p:txBody>
          <a:bodyPr>
            <a:noAutofit/>
          </a:bodyPr>
          <a:lstStyle/>
          <a:p>
            <a:pPr algn="just"/>
            <a:r>
              <a:rPr lang="uk-UA" sz="3500" b="1" dirty="0">
                <a:solidFill>
                  <a:schemeClr val="tx1"/>
                </a:solidFill>
                <a:latin typeface="Times New Roman" panose="02020603050405020304" pitchFamily="18" charset="0"/>
                <a:cs typeface="Times New Roman" panose="02020603050405020304" pitchFamily="18" charset="0"/>
              </a:rPr>
              <a:t>У </a:t>
            </a:r>
            <a:r>
              <a:rPr lang="uk-UA" sz="3500" b="1" dirty="0">
                <a:solidFill>
                  <a:schemeClr val="tx1"/>
                </a:solidFill>
                <a:highlight>
                  <a:srgbClr val="00FFFF"/>
                </a:highlight>
                <a:latin typeface="Times New Roman" panose="02020603050405020304" pitchFamily="18" charset="0"/>
                <a:cs typeface="Times New Roman" panose="02020603050405020304" pitchFamily="18" charset="0"/>
              </a:rPr>
              <a:t>1949 р.</a:t>
            </a:r>
            <a:r>
              <a:rPr lang="uk-UA" sz="3500" b="1" dirty="0">
                <a:solidFill>
                  <a:schemeClr val="tx1"/>
                </a:solidFill>
                <a:latin typeface="Times New Roman" panose="02020603050405020304" pitchFamily="18" charset="0"/>
                <a:cs typeface="Times New Roman" panose="02020603050405020304" pitchFamily="18" charset="0"/>
              </a:rPr>
              <a:t> ініціативна група з 30 віруючих звернулася до Львівського облвиконкому з проханням про реєстрацію релігійної громади та виділення земельної ділянки для мусульманського кладовища. Однак, </a:t>
            </a:r>
            <a:r>
              <a:rPr lang="uk-UA" sz="3500" b="1" dirty="0" err="1">
                <a:solidFill>
                  <a:schemeClr val="tx1"/>
                </a:solidFill>
                <a:latin typeface="Times New Roman" panose="02020603050405020304" pitchFamily="18" charset="0"/>
                <a:cs typeface="Times New Roman" panose="02020603050405020304" pitchFamily="18" charset="0"/>
              </a:rPr>
              <a:t>міськкомунгосп</a:t>
            </a:r>
            <a:r>
              <a:rPr lang="uk-UA" sz="3500" b="1" dirty="0">
                <a:solidFill>
                  <a:schemeClr val="tx1"/>
                </a:solidFill>
                <a:latin typeface="Times New Roman" panose="02020603050405020304" pitchFamily="18" charset="0"/>
                <a:cs typeface="Times New Roman" panose="02020603050405020304" pitchFamily="18" charset="0"/>
              </a:rPr>
              <a:t> відмовив їй в отриманні земельної ділянки для окремого кладовища.</a:t>
            </a:r>
          </a:p>
          <a:p>
            <a:pPr algn="just"/>
            <a:r>
              <a:rPr lang="uk-UA" sz="3500" b="1" dirty="0">
                <a:solidFill>
                  <a:schemeClr val="tx1"/>
                </a:solidFill>
                <a:latin typeface="Times New Roman" panose="02020603050405020304" pitchFamily="18" charset="0"/>
                <a:cs typeface="Times New Roman" panose="02020603050405020304" pitchFamily="18" charset="0"/>
              </a:rPr>
              <a:t>Наприкінці </a:t>
            </a:r>
            <a:r>
              <a:rPr lang="uk-UA" sz="3500" b="1" dirty="0">
                <a:solidFill>
                  <a:schemeClr val="tx1"/>
                </a:solidFill>
                <a:highlight>
                  <a:srgbClr val="00FF00"/>
                </a:highlight>
                <a:latin typeface="Times New Roman" panose="02020603050405020304" pitchFamily="18" charset="0"/>
                <a:cs typeface="Times New Roman" panose="02020603050405020304" pitchFamily="18" charset="0"/>
              </a:rPr>
              <a:t>1949 р.</a:t>
            </a:r>
            <a:r>
              <a:rPr lang="uk-UA" sz="3500" b="1" dirty="0">
                <a:solidFill>
                  <a:schemeClr val="tx1"/>
                </a:solidFill>
                <a:latin typeface="Times New Roman" panose="02020603050405020304" pitchFamily="18" charset="0"/>
                <a:cs typeface="Times New Roman" panose="02020603050405020304" pitchFamily="18" charset="0"/>
              </a:rPr>
              <a:t> до Львова приїхав мулла із Татарстану, і місцеві мусульмани намагалися допомогти йому отримати постійну приписку у Львові. Це їм зробити не вдалося, причому, на думку Я. Стоцького, не виключено, що «допомогли» органи держбезпеки, тому він покинув Львів.</a:t>
            </a:r>
          </a:p>
          <a:p>
            <a:pPr algn="just"/>
            <a:endParaRPr lang="uk-UA" sz="35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174069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434109"/>
          </a:xfrm>
        </p:spPr>
        <p:txBody>
          <a:bodyPr>
            <a:normAutofit/>
          </a:bodyPr>
          <a:lstStyle/>
          <a:p>
            <a:r>
              <a:rPr lang="ru-RU" sz="2300" b="1" dirty="0">
                <a:highlight>
                  <a:srgbClr val="FFFF00"/>
                </a:highlight>
                <a:latin typeface="Times New Roman" panose="02020603050405020304" pitchFamily="18" charset="0"/>
                <a:cs typeface="Times New Roman" panose="02020603050405020304" pitchFamily="18" charset="0"/>
              </a:rPr>
              <a:t>5</a:t>
            </a:r>
            <a:r>
              <a:rPr lang="uk-UA" sz="2300" b="1" dirty="0">
                <a:highlight>
                  <a:srgbClr val="FFFF00"/>
                </a:highlight>
                <a:latin typeface="Times New Roman" panose="02020603050405020304" pitchFamily="18" charset="0"/>
                <a:cs typeface="Times New Roman" panose="02020603050405020304" pitchFamily="18" charset="0"/>
              </a:rPr>
              <a:t>.	Ставлення радянської влади до мусульман як до </a:t>
            </a:r>
            <a:r>
              <a:rPr lang="uk-UA" sz="2300" b="1" dirty="0" err="1">
                <a:highlight>
                  <a:srgbClr val="FFFF00"/>
                </a:highlight>
                <a:latin typeface="Times New Roman" panose="02020603050405020304" pitchFamily="18" charset="0"/>
                <a:cs typeface="Times New Roman" panose="02020603050405020304" pitchFamily="18" charset="0"/>
              </a:rPr>
              <a:t>колаборантів</a:t>
            </a:r>
            <a:r>
              <a:rPr lang="uk-UA" sz="2300" b="1" dirty="0">
                <a:highlight>
                  <a:srgbClr val="FFFF00"/>
                </a:highlight>
                <a:latin typeface="Times New Roman" panose="02020603050405020304" pitchFamily="18" charset="0"/>
                <a:cs typeface="Times New Roman" panose="02020603050405020304" pitchFamily="18" charset="0"/>
              </a:rPr>
              <a:t> у 1950 – 1960-х рр. </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434109"/>
            <a:ext cx="12191999" cy="6423889"/>
          </a:xfrm>
        </p:spPr>
        <p:txBody>
          <a:bodyPr>
            <a:noAutofit/>
          </a:bodyPr>
          <a:lstStyle/>
          <a:p>
            <a:pPr algn="just"/>
            <a:r>
              <a:rPr lang="uk-UA" sz="3200" b="1" dirty="0">
                <a:solidFill>
                  <a:schemeClr val="tx1"/>
                </a:solidFill>
                <a:latin typeface="Times New Roman" panose="02020603050405020304" pitchFamily="18" charset="0"/>
                <a:cs typeface="Times New Roman" panose="02020603050405020304" pitchFamily="18" charset="0"/>
              </a:rPr>
              <a:t>Активність мусульман у Львові привернула увагу навіть центральної влади, і в </a:t>
            </a:r>
            <a:r>
              <a:rPr lang="uk-UA" sz="3200" b="1" dirty="0">
                <a:solidFill>
                  <a:schemeClr val="tx1"/>
                </a:solidFill>
                <a:highlight>
                  <a:srgbClr val="00FF00"/>
                </a:highlight>
                <a:latin typeface="Times New Roman" panose="02020603050405020304" pitchFamily="18" charset="0"/>
                <a:cs typeface="Times New Roman" panose="02020603050405020304" pitchFamily="18" charset="0"/>
              </a:rPr>
              <a:t>березні 1950 р.</a:t>
            </a:r>
            <a:r>
              <a:rPr lang="uk-UA" sz="3200" b="1" dirty="0">
                <a:solidFill>
                  <a:schemeClr val="tx1"/>
                </a:solidFill>
                <a:latin typeface="Times New Roman" panose="02020603050405020304" pitchFamily="18" charset="0"/>
                <a:cs typeface="Times New Roman" panose="02020603050405020304" pitchFamily="18" charset="0"/>
              </a:rPr>
              <a:t> з Ради у справах релігійних культів при Раді Міністрів СРСР до уповноваженого Ради по УРСР П. Вільхового надійшов лист, в якому містилася наступна вказівка: </a:t>
            </a:r>
            <a:r>
              <a:rPr lang="uk-UA" sz="3200" b="1" dirty="0">
                <a:solidFill>
                  <a:schemeClr val="tx1"/>
                </a:solidFill>
                <a:highlight>
                  <a:srgbClr val="FFFF00"/>
                </a:highlight>
                <a:latin typeface="Times New Roman" panose="02020603050405020304" pitchFamily="18" charset="0"/>
                <a:cs typeface="Times New Roman" panose="02020603050405020304" pitchFamily="18" charset="0"/>
              </a:rPr>
              <a:t>«... Необхідно орієнтувати Уповноваженого по Львівській області тов. Кучерявого на вивчення діяльності групи мусульман м. Львова, які проявили останнім часом певну активність</a:t>
            </a:r>
            <a:r>
              <a:rPr lang="uk-UA" sz="3200" b="1" dirty="0">
                <a:solidFill>
                  <a:schemeClr val="tx1"/>
                </a:solidFill>
                <a:latin typeface="Times New Roman" panose="02020603050405020304" pitchFamily="18" charset="0"/>
                <a:cs typeface="Times New Roman" panose="02020603050405020304" pitchFamily="18" charset="0"/>
              </a:rPr>
              <a:t>». </a:t>
            </a:r>
          </a:p>
          <a:p>
            <a:pPr algn="just"/>
            <a:r>
              <a:rPr lang="uk-UA" sz="3200" b="1" dirty="0">
                <a:solidFill>
                  <a:schemeClr val="tx1"/>
                </a:solidFill>
                <a:latin typeface="Times New Roman" panose="02020603050405020304" pitchFamily="18" charset="0"/>
                <a:cs typeface="Times New Roman" panose="02020603050405020304" pitchFamily="18" charset="0"/>
              </a:rPr>
              <a:t>П. Кучерявий вважав, що приїзд на помешкання до Львова мусульманських віруючих може зростати, тому він поставив перед собою та державними органами завдання не допустити розширення впливів ісламу у Львові: «</a:t>
            </a:r>
            <a:r>
              <a:rPr lang="uk-UA" sz="3200" b="1" dirty="0">
                <a:solidFill>
                  <a:schemeClr val="tx1"/>
                </a:solidFill>
                <a:highlight>
                  <a:srgbClr val="00FFFF"/>
                </a:highlight>
                <a:latin typeface="Times New Roman" panose="02020603050405020304" pitchFamily="18" charset="0"/>
                <a:cs typeface="Times New Roman" panose="02020603050405020304" pitchFamily="18" charset="0"/>
              </a:rPr>
              <a:t>Але ми приймемо всіх заходів, щоб до цього не допустити</a:t>
            </a:r>
            <a:r>
              <a:rPr lang="uk-UA" sz="3200" b="1" dirty="0">
                <a:solidFill>
                  <a:schemeClr val="tx1"/>
                </a:solidFill>
                <a:latin typeface="Times New Roman" panose="02020603050405020304" pitchFamily="18" charset="0"/>
                <a:cs typeface="Times New Roman" panose="02020603050405020304" pitchFamily="18" charset="0"/>
              </a:rPr>
              <a:t>». </a:t>
            </a:r>
            <a:r>
              <a:rPr lang="uk-UA" sz="3200" b="1" dirty="0">
                <a:solidFill>
                  <a:schemeClr val="tx1"/>
                </a:solidFill>
                <a:highlight>
                  <a:srgbClr val="FF0000"/>
                </a:highlight>
                <a:latin typeface="Times New Roman" panose="02020603050405020304" pitchFamily="18" charset="0"/>
                <a:cs typeface="Times New Roman" panose="02020603050405020304" pitchFamily="18" charset="0"/>
              </a:rPr>
              <a:t>Після 1950 р. згадок про мусульманську громаду у Львові вже не зустрічається</a:t>
            </a:r>
            <a:r>
              <a:rPr lang="uk-UA" sz="3200" b="1"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344578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434109"/>
          </a:xfrm>
        </p:spPr>
        <p:txBody>
          <a:bodyPr>
            <a:normAutofit/>
          </a:bodyPr>
          <a:lstStyle/>
          <a:p>
            <a:r>
              <a:rPr lang="ru-RU" sz="2300" b="1" dirty="0">
                <a:highlight>
                  <a:srgbClr val="FFFF00"/>
                </a:highlight>
                <a:latin typeface="Times New Roman" panose="02020603050405020304" pitchFamily="18" charset="0"/>
                <a:cs typeface="Times New Roman" panose="02020603050405020304" pitchFamily="18" charset="0"/>
              </a:rPr>
              <a:t>5</a:t>
            </a:r>
            <a:r>
              <a:rPr lang="uk-UA" sz="2300" b="1" dirty="0">
                <a:highlight>
                  <a:srgbClr val="FFFF00"/>
                </a:highlight>
                <a:latin typeface="Times New Roman" panose="02020603050405020304" pitchFamily="18" charset="0"/>
                <a:cs typeface="Times New Roman" panose="02020603050405020304" pitchFamily="18" charset="0"/>
              </a:rPr>
              <a:t>.	Ставлення радянської влади до мусульман як до </a:t>
            </a:r>
            <a:r>
              <a:rPr lang="uk-UA" sz="2300" b="1" dirty="0" err="1">
                <a:highlight>
                  <a:srgbClr val="FFFF00"/>
                </a:highlight>
                <a:latin typeface="Times New Roman" panose="02020603050405020304" pitchFamily="18" charset="0"/>
                <a:cs typeface="Times New Roman" panose="02020603050405020304" pitchFamily="18" charset="0"/>
              </a:rPr>
              <a:t>колаборантів</a:t>
            </a:r>
            <a:r>
              <a:rPr lang="uk-UA" sz="2300" b="1" dirty="0">
                <a:highlight>
                  <a:srgbClr val="FFFF00"/>
                </a:highlight>
                <a:latin typeface="Times New Roman" panose="02020603050405020304" pitchFamily="18" charset="0"/>
                <a:cs typeface="Times New Roman" panose="02020603050405020304" pitchFamily="18" charset="0"/>
              </a:rPr>
              <a:t> у 1950 – 1960-х рр. </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1052945"/>
            <a:ext cx="12191999" cy="5805053"/>
          </a:xfrm>
        </p:spPr>
        <p:txBody>
          <a:bodyPr>
            <a:noAutofit/>
          </a:bodyPr>
          <a:lstStyle/>
          <a:p>
            <a:pPr algn="just"/>
            <a:r>
              <a:rPr lang="uk-UA" sz="3500" b="1" dirty="0">
                <a:solidFill>
                  <a:srgbClr val="FF0000"/>
                </a:solidFill>
                <a:highlight>
                  <a:srgbClr val="00FF00"/>
                </a:highlight>
                <a:latin typeface="Times New Roman" panose="02020603050405020304" pitchFamily="18" charset="0"/>
                <a:cs typeface="Times New Roman" panose="02020603050405020304" pitchFamily="18" charset="0"/>
              </a:rPr>
              <a:t>Отже, на рівні державної політики іслам в Україні активно витіснявся в нелегальне поле, незважаючи на наявність великих мусульманських діаспор. </a:t>
            </a:r>
          </a:p>
          <a:p>
            <a:pPr algn="just"/>
            <a:r>
              <a:rPr lang="uk-UA" sz="3500" b="1" dirty="0">
                <a:solidFill>
                  <a:srgbClr val="FF0000"/>
                </a:solidFill>
                <a:highlight>
                  <a:srgbClr val="00FF00"/>
                </a:highlight>
                <a:latin typeface="Times New Roman" panose="02020603050405020304" pitchFamily="18" charset="0"/>
                <a:cs typeface="Times New Roman" panose="02020603050405020304" pitchFamily="18" charset="0"/>
              </a:rPr>
              <a:t>Наявні документи дають змогу стверджувати, що в післявоєнний період, не зважаючи на тиск з боку держави, існували мусульманські громади, а київська громада навіть була зареєстрована.</a:t>
            </a:r>
          </a:p>
        </p:txBody>
      </p:sp>
    </p:spTree>
    <p:extLst>
      <p:ext uri="{BB962C8B-B14F-4D97-AF65-F5344CB8AC3E}">
        <p14:creationId xmlns:p14="http://schemas.microsoft.com/office/powerpoint/2010/main" val="161983524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674255"/>
          </a:xfrm>
        </p:spPr>
        <p:txBody>
          <a:bodyPr>
            <a:normAutofit fontScale="90000"/>
          </a:bodyPr>
          <a:lstStyle/>
          <a:p>
            <a:r>
              <a:rPr lang="ru-RU" sz="2300" b="1" dirty="0">
                <a:highlight>
                  <a:srgbClr val="00FF00"/>
                </a:highlight>
                <a:latin typeface="Times New Roman" panose="02020603050405020304" pitchFamily="18" charset="0"/>
                <a:cs typeface="Times New Roman" panose="02020603050405020304" pitchFamily="18" charset="0"/>
              </a:rPr>
              <a:t>6</a:t>
            </a:r>
            <a:r>
              <a:rPr lang="uk-UA" sz="2300" b="1" dirty="0">
                <a:solidFill>
                  <a:srgbClr val="FF0000"/>
                </a:solidFill>
                <a:highlight>
                  <a:srgbClr val="00FF00"/>
                </a:highlight>
                <a:latin typeface="Times New Roman" panose="02020603050405020304" pitchFamily="18" charset="0"/>
                <a:cs typeface="Times New Roman" panose="02020603050405020304" pitchFamily="18" charset="0"/>
              </a:rPr>
              <a:t>.	Спроба кримських татар оселитися в Херсонській області на початку 1970-х рр. Державна політика 1970-х рр. на самоліквідацію ісламу і мусульманських традицій</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674255"/>
            <a:ext cx="12191999" cy="6183743"/>
          </a:xfrm>
        </p:spPr>
        <p:txBody>
          <a:bodyPr>
            <a:noAutofit/>
          </a:bodyPr>
          <a:lstStyle/>
          <a:p>
            <a:pPr algn="just"/>
            <a:r>
              <a:rPr lang="uk-UA" sz="3500" b="1" dirty="0">
                <a:solidFill>
                  <a:schemeClr val="tx1"/>
                </a:solidFill>
                <a:highlight>
                  <a:srgbClr val="FF0000"/>
                </a:highlight>
                <a:latin typeface="Times New Roman" panose="02020603050405020304" pitchFamily="18" charset="0"/>
                <a:cs typeface="Times New Roman" panose="02020603050405020304" pitchFamily="18" charset="0"/>
              </a:rPr>
              <a:t>17 серпня 1967 р.</a:t>
            </a:r>
            <a:r>
              <a:rPr lang="uk-UA" sz="3500" b="1" dirty="0">
                <a:solidFill>
                  <a:schemeClr val="tx1"/>
                </a:solidFill>
                <a:latin typeface="Times New Roman" panose="02020603050405020304" pitchFamily="18" charset="0"/>
                <a:cs typeface="Times New Roman" panose="02020603050405020304" pitchFamily="18" charset="0"/>
              </a:rPr>
              <a:t> була ухвалена Постанова Політбюро ЦК КПРС, основною тезою якого: </a:t>
            </a:r>
            <a:r>
              <a:rPr lang="uk-UA" sz="3500" b="1" dirty="0">
                <a:solidFill>
                  <a:schemeClr val="tx1"/>
                </a:solidFill>
                <a:highlight>
                  <a:srgbClr val="FFFF00"/>
                </a:highlight>
                <a:latin typeface="Times New Roman" panose="02020603050405020304" pitchFamily="18" charset="0"/>
                <a:cs typeface="Times New Roman" panose="02020603050405020304" pitchFamily="18" charset="0"/>
              </a:rPr>
              <a:t>кримські татари «вкоренилися в місцях нинішнього проживання», а повернення їх до Криму недоцільне.</a:t>
            </a:r>
            <a:r>
              <a:rPr lang="uk-UA" sz="3500" b="1" dirty="0">
                <a:solidFill>
                  <a:schemeClr val="tx1"/>
                </a:solidFill>
                <a:latin typeface="Times New Roman" panose="02020603050405020304" pitchFamily="18" charset="0"/>
                <a:cs typeface="Times New Roman" panose="02020603050405020304" pitchFamily="18" charset="0"/>
              </a:rPr>
              <a:t> </a:t>
            </a:r>
          </a:p>
          <a:p>
            <a:pPr algn="just"/>
            <a:r>
              <a:rPr lang="uk-UA" sz="3500" b="1" dirty="0">
                <a:solidFill>
                  <a:schemeClr val="tx1"/>
                </a:solidFill>
                <a:latin typeface="Times New Roman" panose="02020603050405020304" pitchFamily="18" charset="0"/>
                <a:cs typeface="Times New Roman" panose="02020603050405020304" pitchFamily="18" charset="0"/>
              </a:rPr>
              <a:t>Партійні рішення були оформлені Указом Президії Верховної Ради СРСР № 493 від </a:t>
            </a:r>
            <a:r>
              <a:rPr lang="uk-UA" sz="3500" b="1" dirty="0">
                <a:solidFill>
                  <a:schemeClr val="tx1"/>
                </a:solidFill>
                <a:highlight>
                  <a:srgbClr val="FF0000"/>
                </a:highlight>
                <a:latin typeface="Times New Roman" panose="02020603050405020304" pitchFamily="18" charset="0"/>
                <a:cs typeface="Times New Roman" panose="02020603050405020304" pitchFamily="18" charset="0"/>
              </a:rPr>
              <a:t>5 вересня 1967 р.</a:t>
            </a:r>
            <a:r>
              <a:rPr lang="uk-UA" sz="3500" b="1" dirty="0">
                <a:solidFill>
                  <a:schemeClr val="tx1"/>
                </a:solidFill>
                <a:latin typeface="Times New Roman" panose="02020603050405020304" pitchFamily="18" charset="0"/>
                <a:cs typeface="Times New Roman" panose="02020603050405020304" pitchFamily="18" charset="0"/>
              </a:rPr>
              <a:t> «</a:t>
            </a:r>
            <a:r>
              <a:rPr lang="uk-UA" sz="3500" b="1" dirty="0">
                <a:solidFill>
                  <a:schemeClr val="tx1"/>
                </a:solidFill>
                <a:highlight>
                  <a:srgbClr val="00FFFF"/>
                </a:highlight>
                <a:latin typeface="Times New Roman" panose="02020603050405020304" pitchFamily="18" charset="0"/>
                <a:cs typeface="Times New Roman" panose="02020603050405020304" pitchFamily="18" charset="0"/>
              </a:rPr>
              <a:t>Про громадян татарської національності, які раніше проживали в Криму</a:t>
            </a:r>
            <a:r>
              <a:rPr lang="uk-UA" sz="3500" b="1" dirty="0">
                <a:solidFill>
                  <a:schemeClr val="tx1"/>
                </a:solidFill>
                <a:latin typeface="Times New Roman" panose="02020603050405020304" pitchFamily="18" charset="0"/>
                <a:cs typeface="Times New Roman" panose="02020603050405020304" pitchFamily="18" charset="0"/>
              </a:rPr>
              <a:t>». Він </a:t>
            </a:r>
            <a:r>
              <a:rPr lang="uk-UA" sz="3500" b="1" u="sng" dirty="0">
                <a:solidFill>
                  <a:schemeClr val="tx1"/>
                </a:solidFill>
                <a:latin typeface="Times New Roman" panose="02020603050405020304" pitchFamily="18" charset="0"/>
                <a:cs typeface="Times New Roman" panose="02020603050405020304" pitchFamily="18" charset="0"/>
              </a:rPr>
              <a:t>скасовував рішення державних органів у частині, яка мала огульні звинувачення</a:t>
            </a:r>
            <a:r>
              <a:rPr lang="uk-UA" sz="3500" b="1" dirty="0">
                <a:solidFill>
                  <a:schemeClr val="tx1"/>
                </a:solidFill>
                <a:latin typeface="Times New Roman" panose="02020603050405020304" pitchFamily="18" charset="0"/>
                <a:cs typeface="Times New Roman" panose="02020603050405020304" pitchFamily="18" charset="0"/>
              </a:rPr>
              <a:t> щодо «</a:t>
            </a:r>
            <a:r>
              <a:rPr lang="uk-UA" sz="3500" b="1" dirty="0">
                <a:solidFill>
                  <a:schemeClr val="tx1"/>
                </a:solidFill>
                <a:highlight>
                  <a:srgbClr val="00FF00"/>
                </a:highlight>
                <a:latin typeface="Times New Roman" panose="02020603050405020304" pitchFamily="18" charset="0"/>
                <a:cs typeface="Times New Roman" panose="02020603050405020304" pitchFamily="18" charset="0"/>
              </a:rPr>
              <a:t>громадян татарської національності, які проживали в Криму</a:t>
            </a:r>
            <a:r>
              <a:rPr lang="uk-UA" sz="3500" b="1" dirty="0">
                <a:solidFill>
                  <a:schemeClr val="tx1"/>
                </a:solidFill>
                <a:latin typeface="Times New Roman" panose="02020603050405020304" pitchFamily="18" charset="0"/>
                <a:cs typeface="Times New Roman" panose="02020603050405020304" pitchFamily="18" charset="0"/>
              </a:rPr>
              <a:t>», але стверджував, що вони «</a:t>
            </a:r>
            <a:r>
              <a:rPr lang="uk-UA" sz="3500" b="1" dirty="0">
                <a:solidFill>
                  <a:schemeClr val="tx1"/>
                </a:solidFill>
                <a:highlight>
                  <a:srgbClr val="00FF00"/>
                </a:highlight>
                <a:latin typeface="Times New Roman" panose="02020603050405020304" pitchFamily="18" charset="0"/>
                <a:cs typeface="Times New Roman" panose="02020603050405020304" pitchFamily="18" charset="0"/>
              </a:rPr>
              <a:t>вкоренилися на території Узбецької та інших союзних республік</a:t>
            </a:r>
            <a:r>
              <a:rPr lang="uk-UA" sz="3500" b="1"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7172094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674255"/>
          </a:xfrm>
        </p:spPr>
        <p:txBody>
          <a:bodyPr>
            <a:normAutofit fontScale="90000"/>
          </a:bodyPr>
          <a:lstStyle/>
          <a:p>
            <a:r>
              <a:rPr lang="ru-RU" sz="2300" b="1" dirty="0">
                <a:highlight>
                  <a:srgbClr val="00FF00"/>
                </a:highlight>
                <a:latin typeface="Times New Roman" panose="02020603050405020304" pitchFamily="18" charset="0"/>
                <a:cs typeface="Times New Roman" panose="02020603050405020304" pitchFamily="18" charset="0"/>
              </a:rPr>
              <a:t>6</a:t>
            </a:r>
            <a:r>
              <a:rPr lang="uk-UA" sz="2300" b="1" dirty="0">
                <a:solidFill>
                  <a:srgbClr val="FF0000"/>
                </a:solidFill>
                <a:highlight>
                  <a:srgbClr val="00FF00"/>
                </a:highlight>
                <a:latin typeface="Times New Roman" panose="02020603050405020304" pitchFamily="18" charset="0"/>
                <a:cs typeface="Times New Roman" panose="02020603050405020304" pitchFamily="18" charset="0"/>
              </a:rPr>
              <a:t>.	Спроба кримських татар оселитися в Херсонській області на початку 1970-х рр. Державна політика 1970-х рр. на самоліквідацію ісламу і мусульманських традицій</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674255"/>
            <a:ext cx="12191999" cy="6183743"/>
          </a:xfrm>
        </p:spPr>
        <p:txBody>
          <a:bodyPr>
            <a:noAutofit/>
          </a:bodyPr>
          <a:lstStyle/>
          <a:p>
            <a:pPr algn="just"/>
            <a:r>
              <a:rPr lang="uk-UA" sz="4000" b="1" dirty="0">
                <a:solidFill>
                  <a:schemeClr val="tx1"/>
                </a:solidFill>
                <a:latin typeface="Times New Roman" panose="02020603050405020304" pitchFamily="18" charset="0"/>
                <a:cs typeface="Times New Roman" panose="02020603050405020304" pitchFamily="18" charset="0"/>
              </a:rPr>
              <a:t>У Постанові Президії Верховної Ради № 494, яка була видана безпосередньо за Указом, говорилося про те, що «</a:t>
            </a:r>
            <a:r>
              <a:rPr lang="uk-UA" sz="4000" b="1" dirty="0">
                <a:solidFill>
                  <a:schemeClr val="tx1"/>
                </a:solidFill>
                <a:highlight>
                  <a:srgbClr val="FFFF00"/>
                </a:highlight>
                <a:latin typeface="Times New Roman" panose="02020603050405020304" pitchFamily="18" charset="0"/>
                <a:cs typeface="Times New Roman" panose="02020603050405020304" pitchFamily="18" charset="0"/>
              </a:rPr>
              <a:t>громадяни татарської національності... та члени їхніх сімей користуються правом, як і всі громадяни СРСР, проживати на всій території Радянського Союзу відповідно до чинного законодавства про працевлаштування та паспортний режим</a:t>
            </a:r>
            <a:r>
              <a:rPr lang="uk-UA" sz="4000" b="1" dirty="0">
                <a:solidFill>
                  <a:schemeClr val="tx1"/>
                </a:solidFill>
                <a:latin typeface="Times New Roman" panose="02020603050405020304" pitchFamily="18" charset="0"/>
                <a:cs typeface="Times New Roman" panose="02020603050405020304" pitchFamily="18" charset="0"/>
              </a:rPr>
              <a:t>». </a:t>
            </a:r>
          </a:p>
          <a:p>
            <a:pPr algn="just"/>
            <a:r>
              <a:rPr lang="uk-UA" sz="4000" b="1" dirty="0">
                <a:solidFill>
                  <a:schemeClr val="tx1"/>
                </a:solidFill>
                <a:latin typeface="Times New Roman" panose="02020603050405020304" pitchFamily="18" charset="0"/>
                <a:cs typeface="Times New Roman" panose="02020603050405020304" pitchFamily="18" charset="0"/>
              </a:rPr>
              <a:t>До </a:t>
            </a:r>
            <a:r>
              <a:rPr lang="uk-UA" sz="4000" b="1" dirty="0">
                <a:solidFill>
                  <a:srgbClr val="FF0000"/>
                </a:solidFill>
                <a:highlight>
                  <a:srgbClr val="FFFF00"/>
                </a:highlight>
                <a:latin typeface="Times New Roman" panose="02020603050405020304" pitchFamily="18" charset="0"/>
                <a:cs typeface="Times New Roman" panose="02020603050405020304" pitchFamily="18" charset="0"/>
              </a:rPr>
              <a:t>кінця вересня 1967 року</a:t>
            </a:r>
            <a:r>
              <a:rPr lang="uk-UA" sz="4000" b="1" dirty="0">
                <a:solidFill>
                  <a:schemeClr val="tx1"/>
                </a:solidFill>
                <a:latin typeface="Times New Roman" panose="02020603050405020304" pitchFamily="18" charset="0"/>
                <a:cs typeface="Times New Roman" panose="02020603050405020304" pitchFamily="18" charset="0"/>
              </a:rPr>
              <a:t> на півострів прибули близько 2 тисяч кримських татар, однак практично ніхто з прибулих прописаний не був. </a:t>
            </a:r>
          </a:p>
        </p:txBody>
      </p:sp>
    </p:spTree>
    <p:extLst>
      <p:ext uri="{BB962C8B-B14F-4D97-AF65-F5344CB8AC3E}">
        <p14:creationId xmlns:p14="http://schemas.microsoft.com/office/powerpoint/2010/main" val="203487539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674255"/>
          </a:xfrm>
        </p:spPr>
        <p:txBody>
          <a:bodyPr>
            <a:normAutofit fontScale="90000"/>
          </a:bodyPr>
          <a:lstStyle/>
          <a:p>
            <a:r>
              <a:rPr lang="ru-RU" sz="2300" b="1" dirty="0">
                <a:highlight>
                  <a:srgbClr val="00FF00"/>
                </a:highlight>
                <a:latin typeface="Times New Roman" panose="02020603050405020304" pitchFamily="18" charset="0"/>
                <a:cs typeface="Times New Roman" panose="02020603050405020304" pitchFamily="18" charset="0"/>
              </a:rPr>
              <a:t>6</a:t>
            </a:r>
            <a:r>
              <a:rPr lang="uk-UA" sz="2300" b="1" dirty="0">
                <a:solidFill>
                  <a:srgbClr val="FF0000"/>
                </a:solidFill>
                <a:highlight>
                  <a:srgbClr val="00FF00"/>
                </a:highlight>
                <a:latin typeface="Times New Roman" panose="02020603050405020304" pitchFamily="18" charset="0"/>
                <a:cs typeface="Times New Roman" panose="02020603050405020304" pitchFamily="18" charset="0"/>
              </a:rPr>
              <a:t>.	Спроба кримських татар оселитися в Херсонській області на початку 1970-х рр. Державна політика 1970-х рр. на самоліквідацію ісламу і мусульманських традицій</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674255"/>
            <a:ext cx="12191999" cy="6183743"/>
          </a:xfrm>
        </p:spPr>
        <p:txBody>
          <a:bodyPr>
            <a:noAutofit/>
          </a:bodyPr>
          <a:lstStyle/>
          <a:p>
            <a:pPr algn="just"/>
            <a:r>
              <a:rPr lang="uk-UA" sz="4000" b="1" dirty="0">
                <a:solidFill>
                  <a:schemeClr val="tx1"/>
                </a:solidFill>
                <a:latin typeface="Times New Roman" panose="02020603050405020304" pitchFamily="18" charset="0"/>
                <a:cs typeface="Times New Roman" panose="02020603050405020304" pitchFamily="18" charset="0"/>
              </a:rPr>
              <a:t>Проте вже задовго до </a:t>
            </a:r>
            <a:r>
              <a:rPr lang="uk-UA" sz="4000" b="1" dirty="0">
                <a:solidFill>
                  <a:schemeClr val="tx1"/>
                </a:solidFill>
                <a:highlight>
                  <a:srgbClr val="FFFF00"/>
                </a:highlight>
                <a:latin typeface="Times New Roman" panose="02020603050405020304" pitchFamily="18" charset="0"/>
                <a:cs typeface="Times New Roman" panose="02020603050405020304" pitchFamily="18" charset="0"/>
              </a:rPr>
              <a:t>1967 р.</a:t>
            </a:r>
            <a:r>
              <a:rPr lang="uk-UA" sz="4000" b="1" dirty="0">
                <a:solidFill>
                  <a:schemeClr val="tx1"/>
                </a:solidFill>
                <a:latin typeface="Times New Roman" panose="02020603050405020304" pitchFamily="18" charset="0"/>
                <a:cs typeface="Times New Roman" panose="02020603050405020304" pitchFamily="18" charset="0"/>
              </a:rPr>
              <a:t> кримські татари без дозволу місцевої влади почали заселяти території півдня України, що знаходилися поблизу Криму. Вже у </a:t>
            </a:r>
            <a:r>
              <a:rPr lang="uk-UA" sz="4000" b="1" dirty="0">
                <a:solidFill>
                  <a:schemeClr val="tx1"/>
                </a:solidFill>
                <a:highlight>
                  <a:srgbClr val="FF0000"/>
                </a:highlight>
                <a:latin typeface="Times New Roman" panose="02020603050405020304" pitchFamily="18" charset="0"/>
                <a:cs typeface="Times New Roman" panose="02020603050405020304" pitchFamily="18" charset="0"/>
              </a:rPr>
              <a:t>1956 р.</a:t>
            </a:r>
            <a:r>
              <a:rPr lang="uk-UA" sz="4000" b="1" dirty="0">
                <a:solidFill>
                  <a:schemeClr val="tx1"/>
                </a:solidFill>
                <a:latin typeface="Times New Roman" panose="02020603050405020304" pitchFamily="18" charset="0"/>
                <a:cs typeface="Times New Roman" panose="02020603050405020304" pitchFamily="18" charset="0"/>
              </a:rPr>
              <a:t> більше 700 кримських татар проживали в </a:t>
            </a:r>
            <a:r>
              <a:rPr lang="uk-UA" sz="4000" b="1" i="1" dirty="0">
                <a:solidFill>
                  <a:schemeClr val="tx1"/>
                </a:solidFill>
                <a:highlight>
                  <a:srgbClr val="FFFF00"/>
                </a:highlight>
                <a:latin typeface="Times New Roman" panose="02020603050405020304" pitchFamily="18" charset="0"/>
                <a:cs typeface="Times New Roman" panose="02020603050405020304" pitchFamily="18" charset="0"/>
              </a:rPr>
              <a:t>Запорізькій, Херсонській, Миколаївській та Одеській областях.</a:t>
            </a:r>
            <a:r>
              <a:rPr lang="uk-UA" sz="4000" b="1" dirty="0">
                <a:solidFill>
                  <a:schemeClr val="tx1"/>
                </a:solidFill>
                <a:latin typeface="Times New Roman" panose="02020603050405020304" pitchFamily="18" charset="0"/>
                <a:cs typeface="Times New Roman" panose="02020603050405020304" pitchFamily="18" charset="0"/>
              </a:rPr>
              <a:t> Однак Крим татари почали заселяти лише після 1967 р. </a:t>
            </a:r>
          </a:p>
          <a:p>
            <a:pPr algn="just"/>
            <a:r>
              <a:rPr lang="uk-UA" sz="4000" b="1" dirty="0">
                <a:solidFill>
                  <a:schemeClr val="tx1"/>
                </a:solidFill>
                <a:latin typeface="Times New Roman" panose="02020603050405020304" pitchFamily="18" charset="0"/>
                <a:cs typeface="Times New Roman" panose="02020603050405020304" pitchFamily="18" charset="0"/>
              </a:rPr>
              <a:t>На початку </a:t>
            </a:r>
            <a:r>
              <a:rPr lang="uk-UA" sz="4000" b="1" dirty="0">
                <a:solidFill>
                  <a:schemeClr val="tx1"/>
                </a:solidFill>
                <a:highlight>
                  <a:srgbClr val="FF0000"/>
                </a:highlight>
                <a:latin typeface="Times New Roman" panose="02020603050405020304" pitchFamily="18" charset="0"/>
                <a:cs typeface="Times New Roman" panose="02020603050405020304" pitchFamily="18" charset="0"/>
              </a:rPr>
              <a:t>1970-х рр.</a:t>
            </a:r>
            <a:r>
              <a:rPr lang="uk-UA" sz="4000" b="1" dirty="0">
                <a:solidFill>
                  <a:schemeClr val="tx1"/>
                </a:solidFill>
                <a:latin typeface="Times New Roman" panose="02020603050405020304" pitchFamily="18" charset="0"/>
                <a:cs typeface="Times New Roman" panose="02020603050405020304" pitchFamily="18" charset="0"/>
              </a:rPr>
              <a:t> з’являються відомості про появу 1200 віруючих мусульман кримськотатарської національності в Херсонській області. </a:t>
            </a:r>
          </a:p>
        </p:txBody>
      </p:sp>
    </p:spTree>
    <p:extLst>
      <p:ext uri="{BB962C8B-B14F-4D97-AF65-F5344CB8AC3E}">
        <p14:creationId xmlns:p14="http://schemas.microsoft.com/office/powerpoint/2010/main" val="236427869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674255"/>
          </a:xfrm>
        </p:spPr>
        <p:txBody>
          <a:bodyPr>
            <a:normAutofit fontScale="90000"/>
          </a:bodyPr>
          <a:lstStyle/>
          <a:p>
            <a:r>
              <a:rPr lang="ru-RU" sz="2300" b="1" dirty="0">
                <a:highlight>
                  <a:srgbClr val="00FF00"/>
                </a:highlight>
                <a:latin typeface="Times New Roman" panose="02020603050405020304" pitchFamily="18" charset="0"/>
                <a:cs typeface="Times New Roman" panose="02020603050405020304" pitchFamily="18" charset="0"/>
              </a:rPr>
              <a:t>6</a:t>
            </a:r>
            <a:r>
              <a:rPr lang="uk-UA" sz="2300" b="1" dirty="0">
                <a:solidFill>
                  <a:srgbClr val="FF0000"/>
                </a:solidFill>
                <a:highlight>
                  <a:srgbClr val="00FF00"/>
                </a:highlight>
                <a:latin typeface="Times New Roman" panose="02020603050405020304" pitchFamily="18" charset="0"/>
                <a:cs typeface="Times New Roman" panose="02020603050405020304" pitchFamily="18" charset="0"/>
              </a:rPr>
              <a:t>.	Спроба кримських татар оселитися в Херсонській області на початку 1970-х рр. Державна політика 1970-х рр. на самоліквідацію ісламу і мусульманських традицій</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581891"/>
            <a:ext cx="12191999" cy="6276107"/>
          </a:xfrm>
        </p:spPr>
        <p:txBody>
          <a:bodyPr>
            <a:noAutofit/>
          </a:bodyPr>
          <a:lstStyle/>
          <a:p>
            <a:pPr algn="just"/>
            <a:r>
              <a:rPr lang="uk-UA" sz="3700" b="1" dirty="0">
                <a:solidFill>
                  <a:schemeClr val="tx1"/>
                </a:solidFill>
                <a:latin typeface="Times New Roman" panose="02020603050405020304" pitchFamily="18" charset="0"/>
                <a:cs typeface="Times New Roman" panose="02020603050405020304" pitchFamily="18" charset="0"/>
              </a:rPr>
              <a:t>Про це повідомляє інформація від Уповноваженого Ради у справах релігій по УРСР К. Литвина на ім’я Заступника Голови Ради міністрів УРСР В.Ю. </a:t>
            </a:r>
            <a:r>
              <a:rPr lang="uk-UA" sz="3700" b="1" dirty="0" err="1">
                <a:solidFill>
                  <a:schemeClr val="tx1"/>
                </a:solidFill>
                <a:latin typeface="Times New Roman" panose="02020603050405020304" pitchFamily="18" charset="0"/>
                <a:cs typeface="Times New Roman" panose="02020603050405020304" pitchFamily="18" charset="0"/>
              </a:rPr>
              <a:t>Семичасного</a:t>
            </a:r>
            <a:r>
              <a:rPr lang="uk-UA" sz="3700" b="1" dirty="0">
                <a:solidFill>
                  <a:schemeClr val="tx1"/>
                </a:solidFill>
                <a:latin typeface="Times New Roman" panose="02020603050405020304" pitchFamily="18" charset="0"/>
                <a:cs typeface="Times New Roman" panose="02020603050405020304" pitchFamily="18" charset="0"/>
              </a:rPr>
              <a:t> (колишнього голови КДБ СРСР) від </a:t>
            </a:r>
            <a:r>
              <a:rPr lang="uk-UA" sz="3700" b="1" dirty="0">
                <a:solidFill>
                  <a:schemeClr val="tx1"/>
                </a:solidFill>
                <a:highlight>
                  <a:srgbClr val="FF0000"/>
                </a:highlight>
                <a:latin typeface="Times New Roman" panose="02020603050405020304" pitchFamily="18" charset="0"/>
                <a:cs typeface="Times New Roman" panose="02020603050405020304" pitchFamily="18" charset="0"/>
              </a:rPr>
              <a:t>5 січня 1972 р.</a:t>
            </a:r>
            <a:r>
              <a:rPr lang="uk-UA" sz="3700" b="1" dirty="0">
                <a:solidFill>
                  <a:schemeClr val="tx1"/>
                </a:solidFill>
                <a:latin typeface="Times New Roman" panose="02020603050405020304" pitchFamily="18" charset="0"/>
                <a:cs typeface="Times New Roman" panose="02020603050405020304" pitchFamily="18" charset="0"/>
              </a:rPr>
              <a:t>: </a:t>
            </a:r>
          </a:p>
          <a:p>
            <a:pPr algn="just"/>
            <a:r>
              <a:rPr lang="uk-UA" sz="3700" b="1" dirty="0">
                <a:solidFill>
                  <a:schemeClr val="tx1"/>
                </a:solidFill>
                <a:latin typeface="Times New Roman" panose="02020603050405020304" pitchFamily="18" charset="0"/>
                <a:cs typeface="Times New Roman" panose="02020603050405020304" pitchFamily="18" charset="0"/>
              </a:rPr>
              <a:t>«</a:t>
            </a:r>
            <a:r>
              <a:rPr lang="uk-UA" sz="3700" b="1" i="1" dirty="0">
                <a:solidFill>
                  <a:schemeClr val="tx1"/>
                </a:solidFill>
                <a:latin typeface="Times New Roman" panose="02020603050405020304" pitchFamily="18" charset="0"/>
                <a:cs typeface="Times New Roman" panose="02020603050405020304" pitchFamily="18" charset="0"/>
              </a:rPr>
              <a:t>За останні три роки в Херсонській області оселилося понад 1200 громадян татарської національності, які повертаються в Крим з місць адміністративного поселення. Розмістились вони в різних районах області, але найбільша кількість татар понад 800 чоловік зупинилась в селищі міського типу Ново-</a:t>
            </a:r>
            <a:r>
              <a:rPr lang="uk-UA" sz="3700" b="1" i="1" dirty="0" err="1">
                <a:solidFill>
                  <a:schemeClr val="tx1"/>
                </a:solidFill>
                <a:latin typeface="Times New Roman" panose="02020603050405020304" pitchFamily="18" charset="0"/>
                <a:cs typeface="Times New Roman" panose="02020603050405020304" pitchFamily="18" charset="0"/>
              </a:rPr>
              <a:t>Олексіївці</a:t>
            </a:r>
            <a:r>
              <a:rPr lang="uk-UA" sz="3700" b="1" i="1" dirty="0">
                <a:solidFill>
                  <a:schemeClr val="tx1"/>
                </a:solidFill>
                <a:latin typeface="Times New Roman" panose="02020603050405020304" pitchFamily="18" charset="0"/>
                <a:cs typeface="Times New Roman" panose="02020603050405020304" pitchFamily="18" charset="0"/>
              </a:rPr>
              <a:t> Генічеського району. </a:t>
            </a:r>
          </a:p>
        </p:txBody>
      </p:sp>
    </p:spTree>
    <p:extLst>
      <p:ext uri="{BB962C8B-B14F-4D97-AF65-F5344CB8AC3E}">
        <p14:creationId xmlns:p14="http://schemas.microsoft.com/office/powerpoint/2010/main" val="214068768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674255"/>
          </a:xfrm>
        </p:spPr>
        <p:txBody>
          <a:bodyPr>
            <a:normAutofit fontScale="90000"/>
          </a:bodyPr>
          <a:lstStyle/>
          <a:p>
            <a:r>
              <a:rPr lang="ru-RU" sz="2300" b="1" dirty="0">
                <a:highlight>
                  <a:srgbClr val="00FF00"/>
                </a:highlight>
                <a:latin typeface="Times New Roman" panose="02020603050405020304" pitchFamily="18" charset="0"/>
                <a:cs typeface="Times New Roman" panose="02020603050405020304" pitchFamily="18" charset="0"/>
              </a:rPr>
              <a:t>6</a:t>
            </a:r>
            <a:r>
              <a:rPr lang="uk-UA" sz="2300" b="1" dirty="0">
                <a:solidFill>
                  <a:srgbClr val="FF0000"/>
                </a:solidFill>
                <a:highlight>
                  <a:srgbClr val="00FF00"/>
                </a:highlight>
                <a:latin typeface="Times New Roman" panose="02020603050405020304" pitchFamily="18" charset="0"/>
                <a:cs typeface="Times New Roman" panose="02020603050405020304" pitchFamily="18" charset="0"/>
              </a:rPr>
              <a:t>.	Спроба кримських татар оселитися в Херсонській області на початку 1970-х рр. Державна політика 1970-х рр. на самоліквідацію ісламу і мусульманських традицій</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674255"/>
            <a:ext cx="12191999" cy="6183743"/>
          </a:xfrm>
        </p:spPr>
        <p:txBody>
          <a:bodyPr>
            <a:noAutofit/>
          </a:bodyPr>
          <a:lstStyle/>
          <a:p>
            <a:pPr algn="just"/>
            <a:r>
              <a:rPr lang="uk-UA" sz="3100" b="1" dirty="0">
                <a:solidFill>
                  <a:schemeClr val="tx1"/>
                </a:solidFill>
                <a:latin typeface="Times New Roman" panose="02020603050405020304" pitchFamily="18" charset="0"/>
                <a:cs typeface="Times New Roman" panose="02020603050405020304" pitchFamily="18" charset="0"/>
              </a:rPr>
              <a:t>Переважна більшість прибулих являються віруючими і сповідають мусульманську релігію. Офіційно ніхто з них не ставив питання перед місцевими органами про реєстрацію релігійної громади і відкриття мечеті. Проте, як вдалося встановити, церковний актив нелегально організовує богослужіння і виконання релігійних обрядів по квартирам своїх прихильників. </a:t>
            </a:r>
          </a:p>
          <a:p>
            <a:pPr algn="just"/>
            <a:r>
              <a:rPr lang="uk-UA" sz="3100" b="1" dirty="0">
                <a:solidFill>
                  <a:schemeClr val="tx1"/>
                </a:solidFill>
                <a:latin typeface="Times New Roman" panose="02020603050405020304" pitchFamily="18" charset="0"/>
                <a:cs typeface="Times New Roman" panose="02020603050405020304" pitchFamily="18" charset="0"/>
              </a:rPr>
              <a:t>Постійного служителя культу віруючи мусульмани, що проживають в </a:t>
            </a:r>
            <a:r>
              <a:rPr lang="uk-UA" sz="3100" b="1" dirty="0">
                <a:solidFill>
                  <a:schemeClr val="tx1"/>
                </a:solidFill>
                <a:highlight>
                  <a:srgbClr val="FF0000"/>
                </a:highlight>
                <a:latin typeface="Times New Roman" panose="02020603050405020304" pitchFamily="18" charset="0"/>
                <a:cs typeface="Times New Roman" panose="02020603050405020304" pitchFamily="18" charset="0"/>
              </a:rPr>
              <a:t>Ново-</a:t>
            </a:r>
            <a:r>
              <a:rPr lang="uk-UA" sz="3100" b="1" dirty="0" err="1">
                <a:solidFill>
                  <a:schemeClr val="tx1"/>
                </a:solidFill>
                <a:highlight>
                  <a:srgbClr val="FF0000"/>
                </a:highlight>
                <a:latin typeface="Times New Roman" panose="02020603050405020304" pitchFamily="18" charset="0"/>
                <a:cs typeface="Times New Roman" panose="02020603050405020304" pitchFamily="18" charset="0"/>
              </a:rPr>
              <a:t>Олексіївці</a:t>
            </a:r>
            <a:r>
              <a:rPr lang="uk-UA" sz="3100" b="1" dirty="0">
                <a:solidFill>
                  <a:schemeClr val="tx1"/>
                </a:solidFill>
                <a:latin typeface="Times New Roman" panose="02020603050405020304" pitchFamily="18" charset="0"/>
                <a:cs typeface="Times New Roman" panose="02020603050405020304" pitchFamily="18" charset="0"/>
              </a:rPr>
              <a:t>, не мають. </a:t>
            </a:r>
            <a:r>
              <a:rPr lang="uk-UA" sz="3100" b="1" dirty="0">
                <a:solidFill>
                  <a:schemeClr val="tx1"/>
                </a:solidFill>
                <a:highlight>
                  <a:srgbClr val="FFFF00"/>
                </a:highlight>
                <a:latin typeface="Times New Roman" panose="02020603050405020304" pitchFamily="18" charset="0"/>
                <a:cs typeface="Times New Roman" panose="02020603050405020304" pitchFamily="18" charset="0"/>
              </a:rPr>
              <a:t>Але не так давно тут був затриманий бродячий мулла, якого запросили віруючі з </a:t>
            </a:r>
            <a:r>
              <a:rPr lang="uk-UA" sz="3100" b="1" dirty="0" err="1">
                <a:solidFill>
                  <a:schemeClr val="tx1"/>
                </a:solidFill>
                <a:highlight>
                  <a:srgbClr val="FFFF00"/>
                </a:highlight>
                <a:latin typeface="Times New Roman" panose="02020603050405020304" pitchFamily="18" charset="0"/>
                <a:cs typeface="Times New Roman" panose="02020603050405020304" pitchFamily="18" charset="0"/>
              </a:rPr>
              <a:t>м.Ташкента</a:t>
            </a:r>
            <a:r>
              <a:rPr lang="uk-UA" sz="3100" b="1" dirty="0">
                <a:solidFill>
                  <a:schemeClr val="tx1"/>
                </a:solidFill>
                <a:highlight>
                  <a:srgbClr val="FFFF00"/>
                </a:highlight>
                <a:latin typeface="Times New Roman" panose="02020603050405020304" pitchFamily="18" charset="0"/>
                <a:cs typeface="Times New Roman" panose="02020603050405020304" pitchFamily="18" charset="0"/>
              </a:rPr>
              <a:t>.</a:t>
            </a:r>
            <a:r>
              <a:rPr lang="uk-UA" sz="3100" b="1" dirty="0">
                <a:solidFill>
                  <a:schemeClr val="tx1"/>
                </a:solidFill>
                <a:latin typeface="Times New Roman" panose="02020603050405020304" pitchFamily="18" charset="0"/>
                <a:cs typeface="Times New Roman" panose="02020603050405020304" pitchFamily="18" charset="0"/>
              </a:rPr>
              <a:t> </a:t>
            </a:r>
            <a:r>
              <a:rPr lang="uk-UA" sz="3100" b="1" i="1" dirty="0">
                <a:solidFill>
                  <a:schemeClr val="tx1"/>
                </a:solidFill>
                <a:latin typeface="Times New Roman" panose="02020603050405020304" pitchFamily="18" charset="0"/>
                <a:cs typeface="Times New Roman" panose="02020603050405020304" pitchFamily="18" charset="0"/>
              </a:rPr>
              <a:t>Завдяки завчасно вжитих заходів адміністративними органами, мулла виїхав з Херсонської області</a:t>
            </a:r>
            <a:r>
              <a:rPr lang="uk-UA" sz="3100" b="1" dirty="0">
                <a:solidFill>
                  <a:schemeClr val="tx1"/>
                </a:solidFill>
                <a:latin typeface="Times New Roman" panose="02020603050405020304" pitchFamily="18" charset="0"/>
                <a:cs typeface="Times New Roman" panose="02020603050405020304" pitchFamily="18" charset="0"/>
              </a:rPr>
              <a:t>. Та незважаючи на це служителі мусульманського культу періодично приїжджають в Ново-</a:t>
            </a:r>
            <a:r>
              <a:rPr lang="uk-UA" sz="3100" b="1" dirty="0" err="1">
                <a:solidFill>
                  <a:schemeClr val="tx1"/>
                </a:solidFill>
                <a:latin typeface="Times New Roman" panose="02020603050405020304" pitchFamily="18" charset="0"/>
                <a:cs typeface="Times New Roman" panose="02020603050405020304" pitchFamily="18" charset="0"/>
              </a:rPr>
              <a:t>Олексіївку</a:t>
            </a:r>
            <a:r>
              <a:rPr lang="uk-UA" sz="3100" b="1" dirty="0">
                <a:solidFill>
                  <a:schemeClr val="tx1"/>
                </a:solidFill>
                <a:latin typeface="Times New Roman" panose="02020603050405020304" pitchFamily="18" charset="0"/>
                <a:cs typeface="Times New Roman" panose="02020603050405020304" pitchFamily="18" charset="0"/>
              </a:rPr>
              <a:t> і нелегально виконують там релігійні обряди. </a:t>
            </a:r>
          </a:p>
        </p:txBody>
      </p:sp>
    </p:spTree>
    <p:extLst>
      <p:ext uri="{BB962C8B-B14F-4D97-AF65-F5344CB8AC3E}">
        <p14:creationId xmlns:p14="http://schemas.microsoft.com/office/powerpoint/2010/main" val="3146443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1080654"/>
            <a:ext cx="12191999" cy="5777343"/>
          </a:xfrm>
        </p:spPr>
        <p:txBody>
          <a:bodyPr>
            <a:normAutofit fontScale="92500" lnSpcReduction="20000"/>
          </a:bodyPr>
          <a:lstStyle/>
          <a:p>
            <a:pPr algn="just"/>
            <a:r>
              <a:rPr lang="uk-UA" sz="3100" b="1" dirty="0">
                <a:solidFill>
                  <a:schemeClr val="tx1"/>
                </a:solidFill>
                <a:highlight>
                  <a:srgbClr val="00FFFF"/>
                </a:highlight>
                <a:latin typeface="Times New Roman" panose="02020603050405020304" pitchFamily="18" charset="0"/>
                <a:cs typeface="Times New Roman" panose="02020603050405020304" pitchFamily="18" charset="0"/>
              </a:rPr>
              <a:t>У цей самий час чимало мусульманських інтелектуалів, маючи нагоду порівняти власне «західні» та мусульманські суспільства, починають пропонувати певні ідеї реформаційного характеру. </a:t>
            </a:r>
            <a:endParaRPr lang="en-US" sz="3100" b="1" dirty="0">
              <a:solidFill>
                <a:schemeClr val="tx1"/>
              </a:solidFill>
              <a:highlight>
                <a:srgbClr val="00FFFF"/>
              </a:highlight>
              <a:latin typeface="Times New Roman" panose="02020603050405020304" pitchFamily="18" charset="0"/>
              <a:cs typeface="Times New Roman" panose="02020603050405020304" pitchFamily="18" charset="0"/>
            </a:endParaRPr>
          </a:p>
          <a:p>
            <a:pPr algn="just"/>
            <a:r>
              <a:rPr lang="uk-UA" sz="3100" b="1" dirty="0">
                <a:solidFill>
                  <a:schemeClr val="tx1"/>
                </a:solidFill>
                <a:highlight>
                  <a:srgbClr val="00FFFF"/>
                </a:highlight>
                <a:latin typeface="Times New Roman" panose="02020603050405020304" pitchFamily="18" charset="0"/>
                <a:cs typeface="Times New Roman" panose="02020603050405020304" pitchFamily="18" charset="0"/>
              </a:rPr>
              <a:t>У </a:t>
            </a:r>
            <a:r>
              <a:rPr lang="uk-UA" sz="3100" b="1" dirty="0">
                <a:solidFill>
                  <a:schemeClr val="tx1"/>
                </a:solidFill>
                <a:highlight>
                  <a:srgbClr val="FF0000"/>
                </a:highlight>
                <a:latin typeface="Times New Roman" panose="02020603050405020304" pitchFamily="18" charset="0"/>
                <a:cs typeface="Times New Roman" panose="02020603050405020304" pitchFamily="18" charset="0"/>
              </a:rPr>
              <a:t>1917 р.</a:t>
            </a:r>
            <a:r>
              <a:rPr lang="uk-UA" sz="3100" b="1" dirty="0">
                <a:solidFill>
                  <a:schemeClr val="tx1"/>
                </a:solidFill>
                <a:highlight>
                  <a:srgbClr val="00FFFF"/>
                </a:highlight>
                <a:latin typeface="Times New Roman" panose="02020603050405020304" pitchFamily="18" charset="0"/>
                <a:cs typeface="Times New Roman" panose="02020603050405020304" pitchFamily="18" charset="0"/>
              </a:rPr>
              <a:t>, після формування Мусульманського виконавчого комітету, було проголошено </a:t>
            </a:r>
            <a:r>
              <a:rPr lang="uk-UA" sz="3100" b="1" dirty="0">
                <a:solidFill>
                  <a:schemeClr val="tx1"/>
                </a:solidFill>
                <a:highlight>
                  <a:srgbClr val="FFFF00"/>
                </a:highlight>
                <a:latin typeface="Times New Roman" panose="02020603050405020304" pitchFamily="18" charset="0"/>
                <a:cs typeface="Times New Roman" panose="02020603050405020304" pitchFamily="18" charset="0"/>
              </a:rPr>
              <a:t>Кримську народну республіку (КНР)</a:t>
            </a:r>
            <a:r>
              <a:rPr lang="uk-UA" sz="3100" b="1" dirty="0">
                <a:solidFill>
                  <a:schemeClr val="tx1"/>
                </a:solidFill>
                <a:highlight>
                  <a:srgbClr val="00FFFF"/>
                </a:highlight>
                <a:latin typeface="Times New Roman" panose="02020603050405020304" pitchFamily="18" charset="0"/>
                <a:cs typeface="Times New Roman" panose="02020603050405020304" pitchFamily="18" charset="0"/>
              </a:rPr>
              <a:t>, на чолі якої став </a:t>
            </a:r>
            <a:r>
              <a:rPr lang="uk-UA" sz="3100" b="1" dirty="0" err="1">
                <a:solidFill>
                  <a:schemeClr val="tx1"/>
                </a:solidFill>
                <a:highlight>
                  <a:srgbClr val="FFFF00"/>
                </a:highlight>
                <a:latin typeface="Times New Roman" panose="02020603050405020304" pitchFamily="18" charset="0"/>
                <a:cs typeface="Times New Roman" panose="02020603050405020304" pitchFamily="18" charset="0"/>
              </a:rPr>
              <a:t>Номан</a:t>
            </a:r>
            <a:r>
              <a:rPr lang="uk-UA" sz="3100" b="1" dirty="0">
                <a:solidFill>
                  <a:schemeClr val="tx1"/>
                </a:solidFill>
                <a:highlight>
                  <a:srgbClr val="FFFF00"/>
                </a:highlight>
                <a:latin typeface="Times New Roman" panose="02020603050405020304" pitchFamily="18" charset="0"/>
                <a:cs typeface="Times New Roman" panose="02020603050405020304" pitchFamily="18" charset="0"/>
              </a:rPr>
              <a:t> </a:t>
            </a:r>
            <a:r>
              <a:rPr lang="uk-UA" sz="3100" b="1" dirty="0" err="1">
                <a:solidFill>
                  <a:schemeClr val="tx1"/>
                </a:solidFill>
                <a:highlight>
                  <a:srgbClr val="FFFF00"/>
                </a:highlight>
                <a:latin typeface="Times New Roman" panose="02020603050405020304" pitchFamily="18" charset="0"/>
                <a:cs typeface="Times New Roman" panose="02020603050405020304" pitchFamily="18" charset="0"/>
              </a:rPr>
              <a:t>Челебіджихан</a:t>
            </a:r>
            <a:r>
              <a:rPr lang="uk-UA" sz="3100" b="1" dirty="0">
                <a:solidFill>
                  <a:schemeClr val="tx1"/>
                </a:solidFill>
                <a:highlight>
                  <a:srgbClr val="FFFF00"/>
                </a:highlight>
                <a:latin typeface="Times New Roman" panose="02020603050405020304" pitchFamily="18" charset="0"/>
                <a:cs typeface="Times New Roman" panose="02020603050405020304" pitchFamily="18" charset="0"/>
              </a:rPr>
              <a:t> </a:t>
            </a:r>
            <a:r>
              <a:rPr lang="uk-UA" sz="3100" b="1" dirty="0">
                <a:solidFill>
                  <a:schemeClr val="tx1"/>
                </a:solidFill>
                <a:highlight>
                  <a:srgbClr val="00FFFF"/>
                </a:highlight>
                <a:latin typeface="Times New Roman" panose="02020603050405020304" pitchFamily="18" charset="0"/>
                <a:cs typeface="Times New Roman" panose="02020603050405020304" pitchFamily="18" charset="0"/>
              </a:rPr>
              <a:t>(1885-1918). Проіснувала вона лише декілька місяців; після окупації Криму більшовиками </a:t>
            </a:r>
            <a:r>
              <a:rPr lang="uk-UA" sz="3100" b="1" dirty="0" err="1">
                <a:solidFill>
                  <a:schemeClr val="tx1"/>
                </a:solidFill>
                <a:highlight>
                  <a:srgbClr val="00FFFF"/>
                </a:highlight>
                <a:latin typeface="Times New Roman" panose="02020603050405020304" pitchFamily="18" charset="0"/>
                <a:cs typeface="Times New Roman" panose="02020603050405020304" pitchFamily="18" charset="0"/>
              </a:rPr>
              <a:t>Номана</a:t>
            </a:r>
            <a:r>
              <a:rPr lang="uk-UA" sz="3100" b="1" dirty="0">
                <a:solidFill>
                  <a:schemeClr val="tx1"/>
                </a:solidFill>
                <a:highlight>
                  <a:srgbClr val="00FFFF"/>
                </a:highlight>
                <a:latin typeface="Times New Roman" panose="02020603050405020304" pitchFamily="18" charset="0"/>
                <a:cs typeface="Times New Roman" panose="02020603050405020304" pitchFamily="18" charset="0"/>
              </a:rPr>
              <a:t> </a:t>
            </a:r>
            <a:r>
              <a:rPr lang="uk-UA" sz="3100" b="1" dirty="0" err="1">
                <a:solidFill>
                  <a:schemeClr val="tx1"/>
                </a:solidFill>
                <a:highlight>
                  <a:srgbClr val="00FFFF"/>
                </a:highlight>
                <a:latin typeface="Times New Roman" panose="02020603050405020304" pitchFamily="18" charset="0"/>
                <a:cs typeface="Times New Roman" panose="02020603050405020304" pitchFamily="18" charset="0"/>
              </a:rPr>
              <a:t>Челебіджихана</a:t>
            </a:r>
            <a:r>
              <a:rPr lang="uk-UA" sz="3100" b="1" dirty="0">
                <a:solidFill>
                  <a:schemeClr val="tx1"/>
                </a:solidFill>
                <a:highlight>
                  <a:srgbClr val="00FFFF"/>
                </a:highlight>
                <a:latin typeface="Times New Roman" panose="02020603050405020304" pitchFamily="18" charset="0"/>
                <a:cs typeface="Times New Roman" panose="02020603050405020304" pitchFamily="18" charset="0"/>
              </a:rPr>
              <a:t> було страчено, </a:t>
            </a:r>
            <a:r>
              <a:rPr lang="uk-UA" sz="3100" b="1" dirty="0" err="1">
                <a:solidFill>
                  <a:schemeClr val="tx1"/>
                </a:solidFill>
                <a:highlight>
                  <a:srgbClr val="FFFF00"/>
                </a:highlight>
                <a:latin typeface="Times New Roman" panose="02020603050405020304" pitchFamily="18" charset="0"/>
                <a:cs typeface="Times New Roman" panose="02020603050405020304" pitchFamily="18" charset="0"/>
              </a:rPr>
              <a:t>Джафер</a:t>
            </a:r>
            <a:r>
              <a:rPr lang="uk-UA" sz="3100" b="1" dirty="0">
                <a:solidFill>
                  <a:schemeClr val="tx1"/>
                </a:solidFill>
                <a:highlight>
                  <a:srgbClr val="FFFF00"/>
                </a:highlight>
                <a:latin typeface="Times New Roman" panose="02020603050405020304" pitchFamily="18" charset="0"/>
                <a:cs typeface="Times New Roman" panose="02020603050405020304" pitchFamily="18" charset="0"/>
              </a:rPr>
              <a:t> </a:t>
            </a:r>
            <a:r>
              <a:rPr lang="uk-UA" sz="3100" b="1" dirty="0" err="1">
                <a:solidFill>
                  <a:schemeClr val="tx1"/>
                </a:solidFill>
                <a:highlight>
                  <a:srgbClr val="FFFF00"/>
                </a:highlight>
                <a:latin typeface="Times New Roman" panose="02020603050405020304" pitchFamily="18" charset="0"/>
                <a:cs typeface="Times New Roman" panose="02020603050405020304" pitchFamily="18" charset="0"/>
              </a:rPr>
              <a:t>Сейдамет</a:t>
            </a:r>
            <a:r>
              <a:rPr lang="uk-UA" sz="3100" b="1" dirty="0">
                <a:solidFill>
                  <a:schemeClr val="tx1"/>
                </a:solidFill>
                <a:highlight>
                  <a:srgbClr val="00FFFF"/>
                </a:highlight>
                <a:latin typeface="Times New Roman" panose="02020603050405020304" pitchFamily="18" charset="0"/>
                <a:cs typeface="Times New Roman" panose="02020603050405020304" pitchFamily="18" charset="0"/>
              </a:rPr>
              <a:t> (1889-1960), який був військовим міністром КНР, емігрував до Туреччини. </a:t>
            </a:r>
            <a:endParaRPr lang="en-US" sz="3100" b="1" dirty="0">
              <a:solidFill>
                <a:schemeClr val="tx1"/>
              </a:solidFill>
              <a:highlight>
                <a:srgbClr val="00FFFF"/>
              </a:highlight>
              <a:latin typeface="Times New Roman" panose="02020603050405020304" pitchFamily="18" charset="0"/>
              <a:cs typeface="Times New Roman" panose="02020603050405020304" pitchFamily="18" charset="0"/>
            </a:endParaRPr>
          </a:p>
          <a:p>
            <a:pPr algn="just"/>
            <a:r>
              <a:rPr lang="uk-UA" sz="3100" b="1" dirty="0">
                <a:solidFill>
                  <a:schemeClr val="tx1"/>
                </a:solidFill>
                <a:highlight>
                  <a:srgbClr val="00FFFF"/>
                </a:highlight>
                <a:latin typeface="Times New Roman" panose="02020603050405020304" pitchFamily="18" charset="0"/>
                <a:cs typeface="Times New Roman" panose="02020603050405020304" pitchFamily="18" charset="0"/>
              </a:rPr>
              <a:t>Його наступник, командувач сформованого Тимчасовим урядом Першого мусульманського корпусу </a:t>
            </a:r>
            <a:r>
              <a:rPr lang="uk-UA" sz="3100" b="1" dirty="0">
                <a:solidFill>
                  <a:schemeClr val="tx1"/>
                </a:solidFill>
                <a:highlight>
                  <a:srgbClr val="FFFF00"/>
                </a:highlight>
                <a:latin typeface="Times New Roman" panose="02020603050405020304" pitchFamily="18" charset="0"/>
                <a:cs typeface="Times New Roman" panose="02020603050405020304" pitchFamily="18" charset="0"/>
              </a:rPr>
              <a:t>Матвій </a:t>
            </a:r>
            <a:r>
              <a:rPr lang="uk-UA" sz="3100" b="1" dirty="0" err="1">
                <a:solidFill>
                  <a:schemeClr val="tx1"/>
                </a:solidFill>
                <a:highlight>
                  <a:srgbClr val="FFFF00"/>
                </a:highlight>
                <a:latin typeface="Times New Roman" panose="02020603050405020304" pitchFamily="18" charset="0"/>
                <a:cs typeface="Times New Roman" panose="02020603050405020304" pitchFamily="18" charset="0"/>
              </a:rPr>
              <a:t>Сулкевич</a:t>
            </a:r>
            <a:r>
              <a:rPr lang="uk-UA" sz="3100" b="1" dirty="0">
                <a:solidFill>
                  <a:schemeClr val="tx1"/>
                </a:solidFill>
                <a:highlight>
                  <a:srgbClr val="00FFFF"/>
                </a:highlight>
                <a:latin typeface="Times New Roman" panose="02020603050405020304" pitchFamily="18" charset="0"/>
                <a:cs typeface="Times New Roman" panose="02020603050405020304" pitchFamily="18" charset="0"/>
              </a:rPr>
              <a:t>, став військовим міністром Азербайджану, але в </a:t>
            </a:r>
            <a:r>
              <a:rPr lang="uk-UA" sz="3100" b="1" dirty="0">
                <a:solidFill>
                  <a:schemeClr val="tx1"/>
                </a:solidFill>
                <a:highlight>
                  <a:srgbClr val="FF0000"/>
                </a:highlight>
                <a:latin typeface="Times New Roman" panose="02020603050405020304" pitchFamily="18" charset="0"/>
                <a:cs typeface="Times New Roman" panose="02020603050405020304" pitchFamily="18" charset="0"/>
              </a:rPr>
              <a:t>1920 р.</a:t>
            </a:r>
            <a:r>
              <a:rPr lang="uk-UA" sz="3100" b="1" dirty="0">
                <a:solidFill>
                  <a:schemeClr val="tx1"/>
                </a:solidFill>
                <a:highlight>
                  <a:srgbClr val="00FFFF"/>
                </a:highlight>
                <a:latin typeface="Times New Roman" panose="02020603050405020304" pitchFamily="18" charset="0"/>
                <a:cs typeface="Times New Roman" panose="02020603050405020304" pitchFamily="18" charset="0"/>
              </a:rPr>
              <a:t> більшовики знищили і його. </a:t>
            </a:r>
            <a:endParaRPr lang="en-US" sz="3100" b="1" dirty="0">
              <a:solidFill>
                <a:schemeClr val="tx1"/>
              </a:solidFill>
              <a:highlight>
                <a:srgbClr val="00FFFF"/>
              </a:highlight>
              <a:latin typeface="Times New Roman" panose="02020603050405020304" pitchFamily="18" charset="0"/>
              <a:cs typeface="Times New Roman" panose="02020603050405020304" pitchFamily="18" charset="0"/>
            </a:endParaRPr>
          </a:p>
          <a:p>
            <a:pPr algn="just"/>
            <a:r>
              <a:rPr lang="uk-UA" sz="3100" b="1" dirty="0">
                <a:solidFill>
                  <a:schemeClr val="tx1"/>
                </a:solidFill>
                <a:highlight>
                  <a:srgbClr val="00FFFF"/>
                </a:highlight>
                <a:latin typeface="Times New Roman" panose="02020603050405020304" pitchFamily="18" charset="0"/>
                <a:cs typeface="Times New Roman" panose="02020603050405020304" pitchFamily="18" charset="0"/>
              </a:rPr>
              <a:t>Подібна доля спіткала й кримських учених тих часів — письменника і видавця </a:t>
            </a:r>
            <a:r>
              <a:rPr lang="uk-UA" sz="3100" b="1" dirty="0" err="1">
                <a:solidFill>
                  <a:schemeClr val="tx1"/>
                </a:solidFill>
                <a:highlight>
                  <a:srgbClr val="FFFF00"/>
                </a:highlight>
                <a:latin typeface="Times New Roman" panose="02020603050405020304" pitchFamily="18" charset="0"/>
                <a:cs typeface="Times New Roman" panose="02020603050405020304" pitchFamily="18" charset="0"/>
              </a:rPr>
              <a:t>Абібуллу</a:t>
            </a:r>
            <a:r>
              <a:rPr lang="uk-UA" sz="3100" b="1" dirty="0">
                <a:solidFill>
                  <a:schemeClr val="tx1"/>
                </a:solidFill>
                <a:highlight>
                  <a:srgbClr val="FFFF00"/>
                </a:highlight>
                <a:latin typeface="Times New Roman" panose="02020603050405020304" pitchFamily="18" charset="0"/>
                <a:cs typeface="Times New Roman" panose="02020603050405020304" pitchFamily="18" charset="0"/>
              </a:rPr>
              <a:t> </a:t>
            </a:r>
            <a:r>
              <a:rPr lang="uk-UA" sz="3100" b="1" dirty="0" err="1">
                <a:solidFill>
                  <a:schemeClr val="tx1"/>
                </a:solidFill>
                <a:highlight>
                  <a:srgbClr val="FFFF00"/>
                </a:highlight>
                <a:latin typeface="Times New Roman" panose="02020603050405020304" pitchFamily="18" charset="0"/>
                <a:cs typeface="Times New Roman" panose="02020603050405020304" pitchFamily="18" charset="0"/>
              </a:rPr>
              <a:t>Одабаша</a:t>
            </a:r>
            <a:r>
              <a:rPr lang="uk-UA" sz="3100" b="1" dirty="0">
                <a:solidFill>
                  <a:schemeClr val="tx1"/>
                </a:solidFill>
                <a:highlight>
                  <a:srgbClr val="00FFFF"/>
                </a:highlight>
                <a:latin typeface="Times New Roman" panose="02020603050405020304" pitchFamily="18" charset="0"/>
                <a:cs typeface="Times New Roman" panose="02020603050405020304" pitchFamily="18" charset="0"/>
              </a:rPr>
              <a:t> (1891-бл. 1937) було засуджено до 10 років таборів, звідки він не повернувся; тюрколога </a:t>
            </a:r>
            <a:r>
              <a:rPr lang="uk-UA" sz="3100" b="1" dirty="0" err="1">
                <a:solidFill>
                  <a:schemeClr val="tx1"/>
                </a:solidFill>
                <a:highlight>
                  <a:srgbClr val="FFFF00"/>
                </a:highlight>
                <a:latin typeface="Times New Roman" panose="02020603050405020304" pitchFamily="18" charset="0"/>
                <a:cs typeface="Times New Roman" panose="02020603050405020304" pitchFamily="18" charset="0"/>
              </a:rPr>
              <a:t>Бекіра</a:t>
            </a:r>
            <a:r>
              <a:rPr lang="uk-UA" sz="3100" b="1" dirty="0">
                <a:solidFill>
                  <a:schemeClr val="tx1"/>
                </a:solidFill>
                <a:highlight>
                  <a:srgbClr val="FFFF00"/>
                </a:highlight>
                <a:latin typeface="Times New Roman" panose="02020603050405020304" pitchFamily="18" charset="0"/>
                <a:cs typeface="Times New Roman" panose="02020603050405020304" pitchFamily="18" charset="0"/>
              </a:rPr>
              <a:t> Чобан-заде</a:t>
            </a:r>
            <a:r>
              <a:rPr lang="uk-UA" sz="3100" b="1" dirty="0">
                <a:solidFill>
                  <a:schemeClr val="tx1"/>
                </a:solidFill>
                <a:highlight>
                  <a:srgbClr val="00FFFF"/>
                </a:highlight>
                <a:latin typeface="Times New Roman" panose="02020603050405020304" pitchFamily="18" charset="0"/>
                <a:cs typeface="Times New Roman" panose="02020603050405020304" pitchFamily="18" charset="0"/>
              </a:rPr>
              <a:t> (1893-1937) було розстріляно.</a:t>
            </a:r>
          </a:p>
        </p:txBody>
      </p:sp>
    </p:spTree>
    <p:extLst>
      <p:ext uri="{BB962C8B-B14F-4D97-AF65-F5344CB8AC3E}">
        <p14:creationId xmlns:p14="http://schemas.microsoft.com/office/powerpoint/2010/main" val="290784418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674255"/>
          </a:xfrm>
        </p:spPr>
        <p:txBody>
          <a:bodyPr>
            <a:normAutofit fontScale="90000"/>
          </a:bodyPr>
          <a:lstStyle/>
          <a:p>
            <a:r>
              <a:rPr lang="ru-RU" sz="2300" b="1" dirty="0">
                <a:highlight>
                  <a:srgbClr val="00FF00"/>
                </a:highlight>
                <a:latin typeface="Times New Roman" panose="02020603050405020304" pitchFamily="18" charset="0"/>
                <a:cs typeface="Times New Roman" panose="02020603050405020304" pitchFamily="18" charset="0"/>
              </a:rPr>
              <a:t>6</a:t>
            </a:r>
            <a:r>
              <a:rPr lang="uk-UA" sz="2300" b="1" dirty="0">
                <a:solidFill>
                  <a:srgbClr val="FF0000"/>
                </a:solidFill>
                <a:highlight>
                  <a:srgbClr val="00FF00"/>
                </a:highlight>
                <a:latin typeface="Times New Roman" panose="02020603050405020304" pitchFamily="18" charset="0"/>
                <a:cs typeface="Times New Roman" panose="02020603050405020304" pitchFamily="18" charset="0"/>
              </a:rPr>
              <a:t>.	Спроба кримських татар оселитися в Херсонській області на початку 1970-х рр. Державна політика 1970-х рр. на самоліквідацію ісламу і мусульманських традицій</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674255"/>
            <a:ext cx="12191999" cy="6183743"/>
          </a:xfrm>
        </p:spPr>
        <p:txBody>
          <a:bodyPr>
            <a:noAutofit/>
          </a:bodyPr>
          <a:lstStyle/>
          <a:p>
            <a:pPr algn="just"/>
            <a:r>
              <a:rPr lang="uk-UA" sz="3000" b="1" dirty="0">
                <a:solidFill>
                  <a:schemeClr val="tx1"/>
                </a:solidFill>
                <a:latin typeface="Times New Roman" panose="02020603050405020304" pitchFamily="18" charset="0"/>
                <a:cs typeface="Times New Roman" panose="02020603050405020304" pitchFamily="18" charset="0"/>
              </a:rPr>
              <a:t>Один з таких бродячих мулл виконав обряд обрізання у сина робітника районного відділення “Сільгосптехніка”. Цей обряд було зроблено в антисанітарних умовах і лише завдяки завчасно вжитим заходам лікарів вдалося спасти життя цієї дитини, батько якої зізнався, що цей обряд зробив мулла, але назвати його прізвище категорично відмовився. </a:t>
            </a:r>
          </a:p>
          <a:p>
            <a:pPr algn="just"/>
            <a:r>
              <a:rPr lang="uk-UA" sz="3000" b="1" dirty="0">
                <a:solidFill>
                  <a:schemeClr val="tx1"/>
                </a:solidFill>
                <a:latin typeface="Times New Roman" panose="02020603050405020304" pitchFamily="18" charset="0"/>
                <a:cs typeface="Times New Roman" panose="02020603050405020304" pitchFamily="18" charset="0"/>
              </a:rPr>
              <a:t>Перед тим, як оформити одруження в </a:t>
            </a:r>
            <a:r>
              <a:rPr lang="uk-UA" sz="3000" b="1" dirty="0" err="1">
                <a:solidFill>
                  <a:schemeClr val="tx1"/>
                </a:solidFill>
                <a:latin typeface="Times New Roman" panose="02020603050405020304" pitchFamily="18" charset="0"/>
                <a:cs typeface="Times New Roman" panose="02020603050405020304" pitchFamily="18" charset="0"/>
              </a:rPr>
              <a:t>РАГСі</a:t>
            </a:r>
            <a:r>
              <a:rPr lang="uk-UA" sz="3000" b="1" dirty="0">
                <a:solidFill>
                  <a:schemeClr val="tx1"/>
                </a:solidFill>
                <a:latin typeface="Times New Roman" panose="02020603050405020304" pitchFamily="18" charset="0"/>
                <a:cs typeface="Times New Roman" panose="02020603050405020304" pitchFamily="18" charset="0"/>
              </a:rPr>
              <a:t>, молодь татарської національності виконують цей ритуал дома, по-релігійному і лише після цього йдуть реєструвати одруження до селищної Ради. Навіть відвідування селищної Ради, в якому приймає участь багато молоді носить відбиток релігійності. Всі учасники цього походу поділені на дві групи – чоловіків і жінок, як це передбачено законом Шаріату. Майбутній чоловік йде попереду, а його дружина – позаду, на значному віддаленні і в досить сумному настрої.</a:t>
            </a:r>
          </a:p>
        </p:txBody>
      </p:sp>
    </p:spTree>
    <p:extLst>
      <p:ext uri="{BB962C8B-B14F-4D97-AF65-F5344CB8AC3E}">
        <p14:creationId xmlns:p14="http://schemas.microsoft.com/office/powerpoint/2010/main" val="420383655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674255"/>
          </a:xfrm>
        </p:spPr>
        <p:txBody>
          <a:bodyPr>
            <a:normAutofit fontScale="90000"/>
          </a:bodyPr>
          <a:lstStyle/>
          <a:p>
            <a:r>
              <a:rPr lang="ru-RU" sz="2300" b="1" dirty="0">
                <a:highlight>
                  <a:srgbClr val="00FF00"/>
                </a:highlight>
                <a:latin typeface="Times New Roman" panose="02020603050405020304" pitchFamily="18" charset="0"/>
                <a:cs typeface="Times New Roman" panose="02020603050405020304" pitchFamily="18" charset="0"/>
              </a:rPr>
              <a:t>6</a:t>
            </a:r>
            <a:r>
              <a:rPr lang="uk-UA" sz="2300" b="1" dirty="0">
                <a:solidFill>
                  <a:srgbClr val="FF0000"/>
                </a:solidFill>
                <a:highlight>
                  <a:srgbClr val="00FF00"/>
                </a:highlight>
                <a:latin typeface="Times New Roman" panose="02020603050405020304" pitchFamily="18" charset="0"/>
                <a:cs typeface="Times New Roman" panose="02020603050405020304" pitchFamily="18" charset="0"/>
              </a:rPr>
              <a:t>.	Спроба кримських татар оселитися в Херсонській області на початку 1970-х рр. Державна політика 1970-х рр. на самоліквідацію ісламу і мусульманських традицій</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674255"/>
            <a:ext cx="12191999" cy="6183743"/>
          </a:xfrm>
        </p:spPr>
        <p:txBody>
          <a:bodyPr>
            <a:noAutofit/>
          </a:bodyPr>
          <a:lstStyle/>
          <a:p>
            <a:pPr algn="just"/>
            <a:r>
              <a:rPr lang="uk-UA" sz="3600" b="1" dirty="0">
                <a:solidFill>
                  <a:schemeClr val="tx1"/>
                </a:solidFill>
                <a:latin typeface="Times New Roman" panose="02020603050405020304" pitchFamily="18" charset="0"/>
                <a:cs typeface="Times New Roman" panose="02020603050405020304" pitchFamily="18" charset="0"/>
              </a:rPr>
              <a:t>Поховання померлих провадиться також по релігійному звичаю. Після виконання над померлим, передбачених мусульманською релігією ритуалів, його в сидячому положенні замотують в білий саван і в супроводі лише чоловіків, голови яких покриті тюбетейками, прискореними темпами заносять на кладовище і хоронять. </a:t>
            </a:r>
          </a:p>
          <a:p>
            <a:pPr algn="just"/>
            <a:r>
              <a:rPr lang="uk-UA" sz="3600" b="1" dirty="0">
                <a:solidFill>
                  <a:schemeClr val="tx1"/>
                </a:solidFill>
                <a:latin typeface="Times New Roman" panose="02020603050405020304" pitchFamily="18" charset="0"/>
                <a:cs typeface="Times New Roman" panose="02020603050405020304" pitchFamily="18" charset="0"/>
              </a:rPr>
              <a:t>Серед деякої частини віруючих мусульман проявляються націоналістичні тенденції, злоба до інших національностей, підкреслюється перевага татарської національності і її обов’язок сповідати мусульманську релігію. </a:t>
            </a:r>
          </a:p>
        </p:txBody>
      </p:sp>
    </p:spTree>
    <p:extLst>
      <p:ext uri="{BB962C8B-B14F-4D97-AF65-F5344CB8AC3E}">
        <p14:creationId xmlns:p14="http://schemas.microsoft.com/office/powerpoint/2010/main" val="284735699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674255"/>
          </a:xfrm>
        </p:spPr>
        <p:txBody>
          <a:bodyPr>
            <a:normAutofit fontScale="90000"/>
          </a:bodyPr>
          <a:lstStyle/>
          <a:p>
            <a:r>
              <a:rPr lang="ru-RU" sz="2300" b="1" dirty="0">
                <a:highlight>
                  <a:srgbClr val="00FF00"/>
                </a:highlight>
                <a:latin typeface="Times New Roman" panose="02020603050405020304" pitchFamily="18" charset="0"/>
                <a:cs typeface="Times New Roman" panose="02020603050405020304" pitchFamily="18" charset="0"/>
              </a:rPr>
              <a:t>6</a:t>
            </a:r>
            <a:r>
              <a:rPr lang="uk-UA" sz="2300" b="1" dirty="0">
                <a:solidFill>
                  <a:srgbClr val="FF0000"/>
                </a:solidFill>
                <a:highlight>
                  <a:srgbClr val="00FF00"/>
                </a:highlight>
                <a:latin typeface="Times New Roman" panose="02020603050405020304" pitchFamily="18" charset="0"/>
                <a:cs typeface="Times New Roman" panose="02020603050405020304" pitchFamily="18" charset="0"/>
              </a:rPr>
              <a:t>.	Спроба кримських татар оселитися в Херсонській області на початку 1970-х рр. Державна політика 1970-х рр. на самоліквідацію ісламу і мусульманських традицій</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674255"/>
            <a:ext cx="12191999" cy="6183743"/>
          </a:xfrm>
        </p:spPr>
        <p:txBody>
          <a:bodyPr>
            <a:noAutofit/>
          </a:bodyPr>
          <a:lstStyle/>
          <a:p>
            <a:pPr algn="just"/>
            <a:r>
              <a:rPr lang="uk-UA" sz="3500" b="1" dirty="0">
                <a:solidFill>
                  <a:schemeClr val="tx1"/>
                </a:solidFill>
                <a:latin typeface="Times New Roman" panose="02020603050405020304" pitchFamily="18" charset="0"/>
                <a:cs typeface="Times New Roman" panose="02020603050405020304" pitchFamily="18" charset="0"/>
              </a:rPr>
              <a:t>Були наміри організувати на передодні радянських свят щось подібне татаро-вірменської різні. Посиленим нарядам дружинників і міліції, при допомозі активу, вдалося попередити цю провокаційну вилазку татарських націоналістів. </a:t>
            </a:r>
          </a:p>
          <a:p>
            <a:pPr algn="just"/>
            <a:r>
              <a:rPr lang="uk-UA" sz="3500" b="1" dirty="0">
                <a:solidFill>
                  <a:schemeClr val="tx1"/>
                </a:solidFill>
                <a:latin typeface="Times New Roman" panose="02020603050405020304" pitchFamily="18" charset="0"/>
                <a:cs typeface="Times New Roman" panose="02020603050405020304" pitchFamily="18" charset="0"/>
              </a:rPr>
              <a:t>За даними селищної і районної Рад депутатів трудящих серед віруючих мусульман є також комуністи, які відкрито приймають участь у виконанні релігійних обрядів. В середній школі селища Ново-</a:t>
            </a:r>
            <a:r>
              <a:rPr lang="uk-UA" sz="3500" b="1" dirty="0" err="1">
                <a:solidFill>
                  <a:schemeClr val="tx1"/>
                </a:solidFill>
                <a:latin typeface="Times New Roman" panose="02020603050405020304" pitchFamily="18" charset="0"/>
                <a:cs typeface="Times New Roman" panose="02020603050405020304" pitchFamily="18" charset="0"/>
              </a:rPr>
              <a:t>Олексіївка</a:t>
            </a:r>
            <a:r>
              <a:rPr lang="uk-UA" sz="3500" b="1" dirty="0">
                <a:solidFill>
                  <a:schemeClr val="tx1"/>
                </a:solidFill>
                <a:latin typeface="Times New Roman" panose="02020603050405020304" pitchFamily="18" charset="0"/>
                <a:cs typeface="Times New Roman" panose="02020603050405020304" pitchFamily="18" charset="0"/>
              </a:rPr>
              <a:t> навчається понад 200 дітей татарської національності. Вони тримають себе </a:t>
            </a:r>
            <a:r>
              <a:rPr lang="uk-UA" sz="3500" b="1" dirty="0" err="1">
                <a:solidFill>
                  <a:schemeClr val="tx1"/>
                </a:solidFill>
                <a:latin typeface="Times New Roman" panose="02020603050405020304" pitchFamily="18" charset="0"/>
                <a:cs typeface="Times New Roman" panose="02020603050405020304" pitchFamily="18" charset="0"/>
              </a:rPr>
              <a:t>відокремлено</a:t>
            </a:r>
            <a:r>
              <a:rPr lang="uk-UA" sz="3500" b="1" dirty="0">
                <a:solidFill>
                  <a:schemeClr val="tx1"/>
                </a:solidFill>
                <a:latin typeface="Times New Roman" panose="02020603050405020304" pitchFamily="18" charset="0"/>
                <a:cs typeface="Times New Roman" panose="02020603050405020304" pitchFamily="18" charset="0"/>
              </a:rPr>
              <a:t> від інших учнів і розмовляють лише на татарській мові».</a:t>
            </a:r>
          </a:p>
        </p:txBody>
      </p:sp>
    </p:spTree>
    <p:extLst>
      <p:ext uri="{BB962C8B-B14F-4D97-AF65-F5344CB8AC3E}">
        <p14:creationId xmlns:p14="http://schemas.microsoft.com/office/powerpoint/2010/main" val="191853864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674255"/>
          </a:xfrm>
        </p:spPr>
        <p:txBody>
          <a:bodyPr>
            <a:normAutofit fontScale="90000"/>
          </a:bodyPr>
          <a:lstStyle/>
          <a:p>
            <a:r>
              <a:rPr lang="ru-RU" sz="2300" b="1" dirty="0">
                <a:highlight>
                  <a:srgbClr val="00FF00"/>
                </a:highlight>
                <a:latin typeface="Times New Roman" panose="02020603050405020304" pitchFamily="18" charset="0"/>
                <a:cs typeface="Times New Roman" panose="02020603050405020304" pitchFamily="18" charset="0"/>
              </a:rPr>
              <a:t>6</a:t>
            </a:r>
            <a:r>
              <a:rPr lang="uk-UA" sz="2300" b="1" dirty="0">
                <a:solidFill>
                  <a:srgbClr val="FF0000"/>
                </a:solidFill>
                <a:highlight>
                  <a:srgbClr val="00FF00"/>
                </a:highlight>
                <a:latin typeface="Times New Roman" panose="02020603050405020304" pitchFamily="18" charset="0"/>
                <a:cs typeface="Times New Roman" panose="02020603050405020304" pitchFamily="18" charset="0"/>
              </a:rPr>
              <a:t>.	Спроба кримських татар оселитися в Херсонській області на початку 1970-х рр. Державна політика 1970-х рр. на самоліквідацію ісламу і мусульманських традицій</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674255"/>
            <a:ext cx="12191999" cy="6183743"/>
          </a:xfrm>
        </p:spPr>
        <p:txBody>
          <a:bodyPr>
            <a:noAutofit/>
          </a:bodyPr>
          <a:lstStyle/>
          <a:p>
            <a:pPr algn="just"/>
            <a:r>
              <a:rPr lang="uk-UA" sz="3100" b="1" dirty="0">
                <a:solidFill>
                  <a:schemeClr val="tx1"/>
                </a:solidFill>
                <a:latin typeface="Times New Roman" panose="02020603050405020304" pitchFamily="18" charset="0"/>
                <a:cs typeface="Times New Roman" panose="02020603050405020304" pitchFamily="18" charset="0"/>
              </a:rPr>
              <a:t>За даними МВС УРСР, у </a:t>
            </a:r>
            <a:r>
              <a:rPr lang="uk-UA" sz="3100" b="1" dirty="0">
                <a:solidFill>
                  <a:schemeClr val="tx1"/>
                </a:solidFill>
                <a:highlight>
                  <a:srgbClr val="FFFF00"/>
                </a:highlight>
                <a:latin typeface="Times New Roman" panose="02020603050405020304" pitchFamily="18" charset="0"/>
                <a:cs typeface="Times New Roman" panose="02020603050405020304" pitchFamily="18" charset="0"/>
              </a:rPr>
              <a:t>1974 р.</a:t>
            </a:r>
            <a:r>
              <a:rPr lang="uk-UA" sz="3100" b="1" dirty="0">
                <a:solidFill>
                  <a:schemeClr val="tx1"/>
                </a:solidFill>
                <a:latin typeface="Times New Roman" panose="02020603050405020304" pitchFamily="18" charset="0"/>
                <a:cs typeface="Times New Roman" panose="02020603050405020304" pitchFamily="18" charset="0"/>
              </a:rPr>
              <a:t> у Криму проживало 3.500 кримських татар, при цьому багато з них – нелегально. </a:t>
            </a:r>
            <a:r>
              <a:rPr lang="uk-UA" sz="3100" b="1" dirty="0">
                <a:solidFill>
                  <a:schemeClr val="tx1"/>
                </a:solidFill>
                <a:highlight>
                  <a:srgbClr val="00FFFF"/>
                </a:highlight>
                <a:latin typeface="Times New Roman" panose="02020603050405020304" pitchFamily="18" charset="0"/>
                <a:cs typeface="Times New Roman" panose="02020603050405020304" pitchFamily="18" charset="0"/>
              </a:rPr>
              <a:t>Фактично до кінця 1980-х рр. основною територією проживання кримських татар не значився Крим, а насамперед Ферганська та Ташкентська обл. Узбекистану</a:t>
            </a:r>
            <a:r>
              <a:rPr lang="uk-UA" sz="3100" b="1" dirty="0">
                <a:solidFill>
                  <a:schemeClr val="tx1"/>
                </a:solidFill>
                <a:latin typeface="Times New Roman" panose="02020603050405020304" pitchFamily="18" charset="0"/>
                <a:cs typeface="Times New Roman" panose="02020603050405020304" pitchFamily="18" charset="0"/>
              </a:rPr>
              <a:t>. </a:t>
            </a:r>
          </a:p>
          <a:p>
            <a:pPr algn="just"/>
            <a:r>
              <a:rPr lang="uk-UA" sz="3100" b="1" dirty="0">
                <a:solidFill>
                  <a:schemeClr val="tx1"/>
                </a:solidFill>
                <a:latin typeface="Times New Roman" panose="02020603050405020304" pitchFamily="18" charset="0"/>
                <a:cs typeface="Times New Roman" panose="02020603050405020304" pitchFamily="18" charset="0"/>
              </a:rPr>
              <a:t>Проте в довідковій літературі радянського періоду не вказувалося, чому сталася така ситуація: у ті часи не згадували про депортацію кримських татар у роки Другої світової війни. Етнонім кримські татари навіть зник із вжитку – у радянських паспортах та інших документах у графі “національність” почали писати просто “татарин”, що ускладнювало в значній мірі етнічну ідентифікацію представників цього етносу. Однак кримські татари на сьогодні зберегли свою самоназву </a:t>
            </a:r>
            <a:r>
              <a:rPr lang="uk-UA" sz="3100" b="1" dirty="0" err="1">
                <a:solidFill>
                  <a:schemeClr val="tx1"/>
                </a:solidFill>
                <a:highlight>
                  <a:srgbClr val="00FFFF"/>
                </a:highlight>
                <a:latin typeface="Times New Roman" panose="02020603050405020304" pitchFamily="18" charset="0"/>
                <a:cs typeface="Times New Roman" panose="02020603050405020304" pitchFamily="18" charset="0"/>
              </a:rPr>
              <a:t>кърим</a:t>
            </a:r>
            <a:r>
              <a:rPr lang="uk-UA" sz="3100" b="1" dirty="0">
                <a:solidFill>
                  <a:schemeClr val="tx1"/>
                </a:solidFill>
                <a:highlight>
                  <a:srgbClr val="00FFFF"/>
                </a:highlight>
                <a:latin typeface="Times New Roman" panose="02020603050405020304" pitchFamily="18" charset="0"/>
                <a:cs typeface="Times New Roman" panose="02020603050405020304" pitchFamily="18" charset="0"/>
              </a:rPr>
              <a:t> </a:t>
            </a:r>
            <a:r>
              <a:rPr lang="uk-UA" sz="3100" b="1" dirty="0" err="1">
                <a:solidFill>
                  <a:schemeClr val="tx1"/>
                </a:solidFill>
                <a:highlight>
                  <a:srgbClr val="00FFFF"/>
                </a:highlight>
                <a:latin typeface="Times New Roman" panose="02020603050405020304" pitchFamily="18" charset="0"/>
                <a:cs typeface="Times New Roman" panose="02020603050405020304" pitchFamily="18" charset="0"/>
              </a:rPr>
              <a:t>татарлар</a:t>
            </a:r>
            <a:r>
              <a:rPr lang="uk-UA" sz="3100" b="1"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63036539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674255"/>
          </a:xfrm>
        </p:spPr>
        <p:txBody>
          <a:bodyPr>
            <a:normAutofit fontScale="90000"/>
          </a:bodyPr>
          <a:lstStyle/>
          <a:p>
            <a:r>
              <a:rPr lang="ru-RU" sz="2300" b="1" dirty="0">
                <a:highlight>
                  <a:srgbClr val="00FF00"/>
                </a:highlight>
                <a:latin typeface="Times New Roman" panose="02020603050405020304" pitchFamily="18" charset="0"/>
                <a:cs typeface="Times New Roman" panose="02020603050405020304" pitchFamily="18" charset="0"/>
              </a:rPr>
              <a:t>6</a:t>
            </a:r>
            <a:r>
              <a:rPr lang="uk-UA" sz="2300" b="1" dirty="0">
                <a:solidFill>
                  <a:srgbClr val="FF0000"/>
                </a:solidFill>
                <a:highlight>
                  <a:srgbClr val="00FF00"/>
                </a:highlight>
                <a:latin typeface="Times New Roman" panose="02020603050405020304" pitchFamily="18" charset="0"/>
                <a:cs typeface="Times New Roman" panose="02020603050405020304" pitchFamily="18" charset="0"/>
              </a:rPr>
              <a:t>.	Спроба кримських татар оселитися в Херсонській області на початку 1970-х рр. Державна політика 1970-х рр. на самоліквідацію ісламу і мусульманських традицій</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22036"/>
            <a:ext cx="12191999" cy="6035962"/>
          </a:xfrm>
        </p:spPr>
        <p:txBody>
          <a:bodyPr>
            <a:noAutofit/>
          </a:bodyPr>
          <a:lstStyle/>
          <a:p>
            <a:pPr algn="just"/>
            <a:r>
              <a:rPr lang="uk-UA" sz="3600" b="1" dirty="0">
                <a:solidFill>
                  <a:schemeClr val="tx1"/>
                </a:solidFill>
                <a:highlight>
                  <a:srgbClr val="00FFFF"/>
                </a:highlight>
                <a:latin typeface="Times New Roman" panose="02020603050405020304" pitchFamily="18" charset="0"/>
                <a:cs typeface="Times New Roman" panose="02020603050405020304" pitchFamily="18" charset="0"/>
              </a:rPr>
              <a:t>25 грудня 1989 р.</a:t>
            </a:r>
            <a:r>
              <a:rPr lang="uk-UA" sz="3600" b="1" dirty="0">
                <a:solidFill>
                  <a:schemeClr val="tx1"/>
                </a:solidFill>
                <a:latin typeface="Times New Roman" panose="02020603050405020304" pitchFamily="18" charset="0"/>
                <a:cs typeface="Times New Roman" panose="02020603050405020304" pitchFamily="18" charset="0"/>
              </a:rPr>
              <a:t> їм дозволене добровільне повернення на історичну батьківщину. Перебуваючи в еміграції, кримські татари зазнали наслідків такого процесу, як </a:t>
            </a:r>
            <a:r>
              <a:rPr lang="uk-UA" sz="3600" b="1" dirty="0" err="1">
                <a:solidFill>
                  <a:schemeClr val="tx1"/>
                </a:solidFill>
                <a:latin typeface="Times New Roman" panose="02020603050405020304" pitchFamily="18" charset="0"/>
                <a:cs typeface="Times New Roman" panose="02020603050405020304" pitchFamily="18" charset="0"/>
              </a:rPr>
              <a:t>внутрішньоетнічна</a:t>
            </a:r>
            <a:r>
              <a:rPr lang="uk-UA" sz="3600" b="1" dirty="0">
                <a:solidFill>
                  <a:schemeClr val="tx1"/>
                </a:solidFill>
                <a:latin typeface="Times New Roman" panose="02020603050405020304" pitchFamily="18" charset="0"/>
                <a:cs typeface="Times New Roman" panose="02020603050405020304" pitchFamily="18" charset="0"/>
              </a:rPr>
              <a:t> </a:t>
            </a:r>
            <a:r>
              <a:rPr lang="uk-UA" sz="3600" b="1" dirty="0" err="1">
                <a:solidFill>
                  <a:schemeClr val="tx1"/>
                </a:solidFill>
                <a:latin typeface="Times New Roman" panose="02020603050405020304" pitchFamily="18" charset="0"/>
                <a:cs typeface="Times New Roman" panose="02020603050405020304" pitchFamily="18" charset="0"/>
              </a:rPr>
              <a:t>міксація</a:t>
            </a:r>
            <a:r>
              <a:rPr lang="uk-UA" sz="3600" b="1" dirty="0">
                <a:solidFill>
                  <a:schemeClr val="tx1"/>
                </a:solidFill>
                <a:latin typeface="Times New Roman" panose="02020603050405020304" pitchFamily="18" charset="0"/>
                <a:cs typeface="Times New Roman" panose="02020603050405020304" pitchFamily="18" charset="0"/>
              </a:rPr>
              <a:t>: представники окремих </a:t>
            </a:r>
            <a:r>
              <a:rPr lang="uk-UA" sz="3600" b="1" dirty="0" err="1">
                <a:solidFill>
                  <a:schemeClr val="tx1"/>
                </a:solidFill>
                <a:latin typeface="Times New Roman" panose="02020603050405020304" pitchFamily="18" charset="0"/>
                <a:cs typeface="Times New Roman" panose="02020603050405020304" pitchFamily="18" charset="0"/>
              </a:rPr>
              <a:t>субетнічних</a:t>
            </a:r>
            <a:r>
              <a:rPr lang="uk-UA" sz="3600" b="1" dirty="0">
                <a:solidFill>
                  <a:schemeClr val="tx1"/>
                </a:solidFill>
                <a:latin typeface="Times New Roman" panose="02020603050405020304" pitchFamily="18" charset="0"/>
                <a:cs typeface="Times New Roman" panose="02020603050405020304" pitchFamily="18" charset="0"/>
              </a:rPr>
              <a:t> груп були розселені та розпорошені в Середній Азії без урахування етнічних та культурних особливостей.</a:t>
            </a:r>
          </a:p>
          <a:p>
            <a:pPr algn="just"/>
            <a:r>
              <a:rPr lang="uk-UA" sz="3600" b="1" dirty="0">
                <a:solidFill>
                  <a:schemeClr val="tx1"/>
                </a:solidFill>
                <a:latin typeface="Times New Roman" panose="02020603050405020304" pitchFamily="18" charset="0"/>
                <a:cs typeface="Times New Roman" panose="02020603050405020304" pitchFamily="18" charset="0"/>
              </a:rPr>
              <a:t> У даному випадку у намаганні зберегти хоча б свою </a:t>
            </a:r>
            <a:r>
              <a:rPr lang="uk-UA" sz="3600" b="1" dirty="0" err="1">
                <a:solidFill>
                  <a:schemeClr val="tx1"/>
                </a:solidFill>
                <a:latin typeface="Times New Roman" panose="02020603050405020304" pitchFamily="18" charset="0"/>
                <a:cs typeface="Times New Roman" panose="02020603050405020304" pitchFamily="18" charset="0"/>
              </a:rPr>
              <a:t>загальноетнічну</a:t>
            </a:r>
            <a:r>
              <a:rPr lang="uk-UA" sz="3600" b="1" dirty="0">
                <a:solidFill>
                  <a:schemeClr val="tx1"/>
                </a:solidFill>
                <a:latin typeface="Times New Roman" panose="02020603050405020304" pitchFamily="18" charset="0"/>
                <a:cs typeface="Times New Roman" panose="02020603050405020304" pitchFamily="18" charset="0"/>
              </a:rPr>
              <a:t> особливість представники різних </a:t>
            </a:r>
            <a:r>
              <a:rPr lang="uk-UA" sz="3600" b="1" dirty="0" err="1">
                <a:solidFill>
                  <a:schemeClr val="tx1"/>
                </a:solidFill>
                <a:latin typeface="Times New Roman" panose="02020603050405020304" pitchFamily="18" charset="0"/>
                <a:cs typeface="Times New Roman" panose="02020603050405020304" pitchFamily="18" charset="0"/>
              </a:rPr>
              <a:t>субетнічних</a:t>
            </a:r>
            <a:r>
              <a:rPr lang="uk-UA" sz="3600" b="1" dirty="0">
                <a:solidFill>
                  <a:schemeClr val="tx1"/>
                </a:solidFill>
                <a:latin typeface="Times New Roman" panose="02020603050405020304" pitchFamily="18" charset="0"/>
                <a:cs typeface="Times New Roman" panose="02020603050405020304" pitchFamily="18" charset="0"/>
              </a:rPr>
              <a:t> груп кримських татар почали в еміграції укладати змішані шлюби. </a:t>
            </a:r>
          </a:p>
        </p:txBody>
      </p:sp>
    </p:spTree>
    <p:extLst>
      <p:ext uri="{BB962C8B-B14F-4D97-AF65-F5344CB8AC3E}">
        <p14:creationId xmlns:p14="http://schemas.microsoft.com/office/powerpoint/2010/main" val="371689648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674255"/>
          </a:xfrm>
        </p:spPr>
        <p:txBody>
          <a:bodyPr>
            <a:normAutofit fontScale="90000"/>
          </a:bodyPr>
          <a:lstStyle/>
          <a:p>
            <a:r>
              <a:rPr lang="ru-RU" sz="2300" b="1" dirty="0">
                <a:highlight>
                  <a:srgbClr val="00FF00"/>
                </a:highlight>
                <a:latin typeface="Times New Roman" panose="02020603050405020304" pitchFamily="18" charset="0"/>
                <a:cs typeface="Times New Roman" panose="02020603050405020304" pitchFamily="18" charset="0"/>
              </a:rPr>
              <a:t>6</a:t>
            </a:r>
            <a:r>
              <a:rPr lang="uk-UA" sz="2300" b="1" dirty="0">
                <a:solidFill>
                  <a:srgbClr val="FF0000"/>
                </a:solidFill>
                <a:highlight>
                  <a:srgbClr val="00FF00"/>
                </a:highlight>
                <a:latin typeface="Times New Roman" panose="02020603050405020304" pitchFamily="18" charset="0"/>
                <a:cs typeface="Times New Roman" panose="02020603050405020304" pitchFamily="18" charset="0"/>
              </a:rPr>
              <a:t>.	Спроба кримських татар оселитися в Херсонській області на початку 1970-х рр. Державна політика 1970-х рр. на самоліквідацію ісламу і мусульманських традицій</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674255"/>
            <a:ext cx="12191999" cy="6183743"/>
          </a:xfrm>
        </p:spPr>
        <p:txBody>
          <a:bodyPr>
            <a:noAutofit/>
          </a:bodyPr>
          <a:lstStyle/>
          <a:p>
            <a:pPr algn="just"/>
            <a:r>
              <a:rPr lang="uk-UA" sz="4000" b="1" dirty="0">
                <a:solidFill>
                  <a:schemeClr val="tx1"/>
                </a:solidFill>
                <a:latin typeface="Times New Roman" panose="02020603050405020304" pitchFamily="18" charset="0"/>
                <a:cs typeface="Times New Roman" panose="02020603050405020304" pitchFamily="18" charset="0"/>
              </a:rPr>
              <a:t>Внаслідок цього у Середній Азії за кілька десятиліть стерлися відмінності усередині кримськотатарського етносу. З іншого боку, була відзначена інша зміна: у Середній Азії кримські татари із переважно сільських жителів перетворилися на городян (до 75%). </a:t>
            </a:r>
          </a:p>
          <a:p>
            <a:pPr algn="just"/>
            <a:r>
              <a:rPr lang="uk-UA" sz="4000" b="1" dirty="0">
                <a:solidFill>
                  <a:schemeClr val="tx1"/>
                </a:solidFill>
                <a:latin typeface="Times New Roman" panose="02020603050405020304" pitchFamily="18" charset="0"/>
                <a:cs typeface="Times New Roman" panose="02020603050405020304" pitchFamily="18" charset="0"/>
              </a:rPr>
              <a:t>Тобто наприкінці 1980-х рр. до Криму почали повертатися зовсім не такі кримські татари, які були депортовані в 1944р. За офіційними та неофіційними даними, в 1989 р. у Криму проживало вже майже 40 тис. кримських татар.</a:t>
            </a:r>
          </a:p>
        </p:txBody>
      </p:sp>
    </p:spTree>
    <p:extLst>
      <p:ext uri="{BB962C8B-B14F-4D97-AF65-F5344CB8AC3E}">
        <p14:creationId xmlns:p14="http://schemas.microsoft.com/office/powerpoint/2010/main" val="279680890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674255"/>
          </a:xfrm>
        </p:spPr>
        <p:txBody>
          <a:bodyPr>
            <a:normAutofit fontScale="90000"/>
          </a:bodyPr>
          <a:lstStyle/>
          <a:p>
            <a:r>
              <a:rPr lang="ru-RU" sz="2300" b="1" dirty="0">
                <a:highlight>
                  <a:srgbClr val="00FF00"/>
                </a:highlight>
                <a:latin typeface="Times New Roman" panose="02020603050405020304" pitchFamily="18" charset="0"/>
                <a:cs typeface="Times New Roman" panose="02020603050405020304" pitchFamily="18" charset="0"/>
              </a:rPr>
              <a:t>6</a:t>
            </a:r>
            <a:r>
              <a:rPr lang="uk-UA" sz="2300" b="1" dirty="0">
                <a:solidFill>
                  <a:srgbClr val="FF0000"/>
                </a:solidFill>
                <a:highlight>
                  <a:srgbClr val="00FF00"/>
                </a:highlight>
                <a:latin typeface="Times New Roman" panose="02020603050405020304" pitchFamily="18" charset="0"/>
                <a:cs typeface="Times New Roman" panose="02020603050405020304" pitchFamily="18" charset="0"/>
              </a:rPr>
              <a:t>.	Спроба кримських татар оселитися в Херсонській області на початку 1970-х рр. Державна політика 1970-х рр. на самоліквідацію ісламу і мусульманських традицій</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1043709"/>
            <a:ext cx="12191999" cy="5814289"/>
          </a:xfrm>
        </p:spPr>
        <p:txBody>
          <a:bodyPr>
            <a:noAutofit/>
          </a:bodyPr>
          <a:lstStyle/>
          <a:p>
            <a:pPr algn="just"/>
            <a:r>
              <a:rPr lang="uk-UA" sz="3500" b="1" dirty="0">
                <a:solidFill>
                  <a:schemeClr val="tx1"/>
                </a:solidFill>
                <a:latin typeface="Times New Roman" panose="02020603050405020304" pitchFamily="18" charset="0"/>
                <a:cs typeface="Times New Roman" panose="02020603050405020304" pitchFamily="18" charset="0"/>
              </a:rPr>
              <a:t>Після ослаблення напруження антирелігійної політики хрущовського періоду, в </a:t>
            </a:r>
            <a:r>
              <a:rPr lang="uk-UA" sz="3500" b="1" dirty="0">
                <a:solidFill>
                  <a:schemeClr val="tx1"/>
                </a:solidFill>
                <a:highlight>
                  <a:srgbClr val="00FFFF"/>
                </a:highlight>
                <a:latin typeface="Times New Roman" panose="02020603050405020304" pitchFamily="18" charset="0"/>
                <a:cs typeface="Times New Roman" panose="02020603050405020304" pitchFamily="18" charset="0"/>
              </a:rPr>
              <a:t>1970-ті рр.</a:t>
            </a:r>
            <a:r>
              <a:rPr lang="uk-UA" sz="3500" b="1" dirty="0">
                <a:solidFill>
                  <a:schemeClr val="tx1"/>
                </a:solidFill>
                <a:latin typeface="Times New Roman" panose="02020603050405020304" pitchFamily="18" charset="0"/>
                <a:cs typeface="Times New Roman" panose="02020603050405020304" pitchFamily="18" charset="0"/>
              </a:rPr>
              <a:t> державна політика була спрямована на поступову, ненасильницьку самоліквідацію ісламу через відсутність їх підтримки і та збереження мусульманських традицій з боку молоді, а також відсутність освічених імамів. </a:t>
            </a:r>
          </a:p>
          <a:p>
            <a:pPr algn="just"/>
            <a:r>
              <a:rPr lang="uk-UA" sz="3500" b="1" dirty="0">
                <a:solidFill>
                  <a:schemeClr val="tx1"/>
                </a:solidFill>
                <a:latin typeface="Times New Roman" panose="02020603050405020304" pitchFamily="18" charset="0"/>
                <a:cs typeface="Times New Roman" panose="02020603050405020304" pitchFamily="18" charset="0"/>
              </a:rPr>
              <a:t>Часто це призводило до того, що муллою (неофіційно) ставали рядові члени громад, які знали певні мусульманські традиції (як правило це були поважні люди похилого віку – бабаї, або навіть ними ставали жінки).</a:t>
            </a:r>
          </a:p>
        </p:txBody>
      </p:sp>
    </p:spTree>
    <p:extLst>
      <p:ext uri="{BB962C8B-B14F-4D97-AF65-F5344CB8AC3E}">
        <p14:creationId xmlns:p14="http://schemas.microsoft.com/office/powerpoint/2010/main" val="194285973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674255"/>
          </a:xfrm>
        </p:spPr>
        <p:txBody>
          <a:bodyPr>
            <a:normAutofit fontScale="90000"/>
          </a:bodyPr>
          <a:lstStyle/>
          <a:p>
            <a:r>
              <a:rPr lang="ru-RU" sz="2300" b="1" dirty="0">
                <a:highlight>
                  <a:srgbClr val="00FF00"/>
                </a:highlight>
                <a:latin typeface="Times New Roman" panose="02020603050405020304" pitchFamily="18" charset="0"/>
                <a:cs typeface="Times New Roman" panose="02020603050405020304" pitchFamily="18" charset="0"/>
              </a:rPr>
              <a:t>6</a:t>
            </a:r>
            <a:r>
              <a:rPr lang="uk-UA" sz="2300" b="1" dirty="0">
                <a:solidFill>
                  <a:srgbClr val="FF0000"/>
                </a:solidFill>
                <a:highlight>
                  <a:srgbClr val="00FF00"/>
                </a:highlight>
                <a:latin typeface="Times New Roman" panose="02020603050405020304" pitchFamily="18" charset="0"/>
                <a:cs typeface="Times New Roman" panose="02020603050405020304" pitchFamily="18" charset="0"/>
              </a:rPr>
              <a:t>.	Спроба кримських татар оселитися в Херсонській області на початку 1970-х рр. Державна політика 1970-х рр. на самоліквідацію ісламу і мусульманських традицій</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674255"/>
            <a:ext cx="12191999" cy="6183743"/>
          </a:xfrm>
        </p:spPr>
        <p:txBody>
          <a:bodyPr>
            <a:noAutofit/>
          </a:bodyPr>
          <a:lstStyle/>
          <a:p>
            <a:pPr algn="just"/>
            <a:r>
              <a:rPr lang="uk-UA" sz="3500" b="1" dirty="0">
                <a:solidFill>
                  <a:schemeClr val="tx1"/>
                </a:solidFill>
                <a:latin typeface="Times New Roman" panose="02020603050405020304" pitchFamily="18" charset="0"/>
                <a:cs typeface="Times New Roman" panose="02020603050405020304" pitchFamily="18" charset="0"/>
              </a:rPr>
              <a:t>У цей період взагалі не ставилося питання про реєстрацію мусульманських громад в Україні, якщо виходити з того, що радянське керівництво України повністю ігнорувало існування мусульманського фактору. </a:t>
            </a:r>
          </a:p>
          <a:p>
            <a:pPr algn="just"/>
            <a:r>
              <a:rPr lang="uk-UA" sz="3500" b="1" dirty="0">
                <a:solidFill>
                  <a:schemeClr val="tx1"/>
                </a:solidFill>
                <a:latin typeface="Times New Roman" panose="02020603050405020304" pitchFamily="18" charset="0"/>
                <a:cs typeface="Times New Roman" panose="02020603050405020304" pitchFamily="18" charset="0"/>
              </a:rPr>
              <a:t>Досить показовою виявилася ситуація, що коли </a:t>
            </a:r>
            <a:r>
              <a:rPr lang="uk-UA" sz="3500" b="1" dirty="0">
                <a:solidFill>
                  <a:schemeClr val="tx1"/>
                </a:solidFill>
                <a:highlight>
                  <a:srgbClr val="FF0000"/>
                </a:highlight>
                <a:latin typeface="Times New Roman" panose="02020603050405020304" pitchFamily="18" charset="0"/>
                <a:cs typeface="Times New Roman" panose="02020603050405020304" pitchFamily="18" charset="0"/>
              </a:rPr>
              <a:t>2 грудня 1972 р.</a:t>
            </a:r>
            <a:r>
              <a:rPr lang="uk-UA" sz="3500" b="1" dirty="0">
                <a:solidFill>
                  <a:schemeClr val="tx1"/>
                </a:solidFill>
                <a:latin typeface="Times New Roman" panose="02020603050405020304" pitchFamily="18" charset="0"/>
                <a:cs typeface="Times New Roman" panose="02020603050405020304" pitchFamily="18" charset="0"/>
              </a:rPr>
              <a:t> до Києва прибула делегація, на чолі якої був член парламенту Лівану, голова вищої ісламської Ради шиїтів Лівану, </a:t>
            </a:r>
            <a:r>
              <a:rPr lang="uk-UA" sz="3500" b="1" dirty="0">
                <a:solidFill>
                  <a:schemeClr val="tx1"/>
                </a:solidFill>
                <a:highlight>
                  <a:srgbClr val="FFFF00"/>
                </a:highlight>
                <a:latin typeface="Times New Roman" panose="02020603050405020304" pitchFamily="18" charset="0"/>
                <a:cs typeface="Times New Roman" panose="02020603050405020304" pitchFamily="18" charset="0"/>
              </a:rPr>
              <a:t>імам Муса </a:t>
            </a:r>
            <a:r>
              <a:rPr lang="uk-UA" sz="3500" b="1" dirty="0" err="1">
                <a:solidFill>
                  <a:schemeClr val="tx1"/>
                </a:solidFill>
                <a:highlight>
                  <a:srgbClr val="FFFF00"/>
                </a:highlight>
                <a:latin typeface="Times New Roman" panose="02020603050405020304" pitchFamily="18" charset="0"/>
                <a:cs typeface="Times New Roman" panose="02020603050405020304" pitchFamily="18" charset="0"/>
              </a:rPr>
              <a:t>Садр</a:t>
            </a:r>
            <a:r>
              <a:rPr lang="uk-UA" sz="3500" b="1" dirty="0">
                <a:solidFill>
                  <a:schemeClr val="tx1"/>
                </a:solidFill>
                <a:latin typeface="Times New Roman" panose="02020603050405020304" pitchFamily="18" charset="0"/>
                <a:cs typeface="Times New Roman" panose="02020603050405020304" pitchFamily="18" charset="0"/>
              </a:rPr>
              <a:t>, то в Києві гостей супроводжував не представник мусульманського духовенства, а представник православної християнської церкви священик Ростислав Швець.</a:t>
            </a:r>
          </a:p>
        </p:txBody>
      </p:sp>
    </p:spTree>
    <p:extLst>
      <p:ext uri="{BB962C8B-B14F-4D97-AF65-F5344CB8AC3E}">
        <p14:creationId xmlns:p14="http://schemas.microsoft.com/office/powerpoint/2010/main" val="150108564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674255"/>
          </a:xfrm>
        </p:spPr>
        <p:txBody>
          <a:bodyPr>
            <a:normAutofit fontScale="90000"/>
          </a:bodyPr>
          <a:lstStyle/>
          <a:p>
            <a:r>
              <a:rPr lang="ru-RU" sz="2300" b="1" dirty="0">
                <a:highlight>
                  <a:srgbClr val="FFFF00"/>
                </a:highlight>
                <a:latin typeface="Times New Roman" panose="02020603050405020304" pitchFamily="18" charset="0"/>
                <a:cs typeface="Times New Roman" panose="02020603050405020304" pitchFamily="18" charset="0"/>
              </a:rPr>
              <a:t>7</a:t>
            </a:r>
            <a:r>
              <a:rPr lang="uk-UA" sz="2300" b="1" dirty="0">
                <a:highlight>
                  <a:srgbClr val="FFFF00"/>
                </a:highlight>
                <a:latin typeface="Times New Roman" panose="02020603050405020304" pitchFamily="18" charset="0"/>
                <a:cs typeface="Times New Roman" panose="02020603050405020304" pitchFamily="18" charset="0"/>
              </a:rPr>
              <a:t>.	Збереження традицій у 1950-1980-х рр. в головних громадах волзьких татар Києва, Харкова, Запоріжжя, Дніпра, Одеси, Донбасу. Перша київська мусульманська громада 1989 р. </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674255"/>
            <a:ext cx="12191999" cy="6183743"/>
          </a:xfrm>
        </p:spPr>
        <p:txBody>
          <a:bodyPr>
            <a:noAutofit/>
          </a:bodyPr>
          <a:lstStyle/>
          <a:p>
            <a:pPr algn="just"/>
            <a:r>
              <a:rPr lang="uk-UA" sz="3500" b="1" dirty="0">
                <a:solidFill>
                  <a:schemeClr val="tx1"/>
                </a:solidFill>
                <a:latin typeface="Times New Roman" panose="02020603050405020304" pitchFamily="18" charset="0"/>
                <a:cs typeface="Times New Roman" panose="02020603050405020304" pitchFamily="18" charset="0"/>
              </a:rPr>
              <a:t>Незважаючи на тиск з боку влади, українські мусульмани продовжували зберігати свою релігійну ідентичність, вдаючись до різних способів. Нерідко релігійна ідентичність тісно перепліталася з етнічною, дозволяючи протистояти асиміляції за допомогою звернення до релігії. Цікавим прикладом подібного симбіозу є </a:t>
            </a:r>
            <a:r>
              <a:rPr lang="uk-UA" sz="3500" b="1" dirty="0">
                <a:solidFill>
                  <a:schemeClr val="tx1"/>
                </a:solidFill>
                <a:highlight>
                  <a:srgbClr val="FFFF00"/>
                </a:highlight>
                <a:latin typeface="Times New Roman" panose="02020603050405020304" pitchFamily="18" charset="0"/>
                <a:cs typeface="Times New Roman" panose="02020603050405020304" pitchFamily="18" charset="0"/>
              </a:rPr>
              <a:t>сімейні історії українських татарок</a:t>
            </a:r>
            <a:r>
              <a:rPr lang="uk-UA" sz="3500" b="1" dirty="0">
                <a:solidFill>
                  <a:schemeClr val="tx1"/>
                </a:solidFill>
                <a:latin typeface="Times New Roman" panose="02020603050405020304" pitchFamily="18" charset="0"/>
                <a:cs typeface="Times New Roman" panose="02020603050405020304" pitchFamily="18" charset="0"/>
              </a:rPr>
              <a:t>, які не маючи можливості зберігати моноетнічні сім’ї, зверталися до ісламу, як маркера ідентичності. </a:t>
            </a:r>
          </a:p>
          <a:p>
            <a:pPr algn="just"/>
            <a:r>
              <a:rPr lang="uk-UA" sz="3500" b="1" dirty="0">
                <a:solidFill>
                  <a:schemeClr val="tx1"/>
                </a:solidFill>
                <a:highlight>
                  <a:srgbClr val="00FF00"/>
                </a:highlight>
                <a:latin typeface="Times New Roman" panose="02020603050405020304" pitchFamily="18" charset="0"/>
                <a:cs typeface="Times New Roman" panose="02020603050405020304" pitchFamily="18" charset="0"/>
              </a:rPr>
              <a:t>Від своїх майбутніх чоловіків (українців чи росіян) вони вимагали в якості умови своєї згоди прийняття ісламу</a:t>
            </a:r>
            <a:r>
              <a:rPr lang="uk-UA" sz="3500" b="1" dirty="0">
                <a:solidFill>
                  <a:schemeClr val="tx1"/>
                </a:solidFill>
                <a:latin typeface="Times New Roman" panose="02020603050405020304" pitchFamily="18" charset="0"/>
                <a:cs typeface="Times New Roman" panose="02020603050405020304" pitchFamily="18" charset="0"/>
              </a:rPr>
              <a:t> (підкреслимо – мова йде про 1950-1980-і рр.): </a:t>
            </a:r>
          </a:p>
        </p:txBody>
      </p:sp>
    </p:spTree>
    <p:extLst>
      <p:ext uri="{BB962C8B-B14F-4D97-AF65-F5344CB8AC3E}">
        <p14:creationId xmlns:p14="http://schemas.microsoft.com/office/powerpoint/2010/main" val="96473921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674255"/>
          </a:xfrm>
        </p:spPr>
        <p:txBody>
          <a:bodyPr>
            <a:normAutofit fontScale="90000"/>
          </a:bodyPr>
          <a:lstStyle/>
          <a:p>
            <a:r>
              <a:rPr lang="ru-RU" sz="2300" b="1" dirty="0">
                <a:highlight>
                  <a:srgbClr val="FFFF00"/>
                </a:highlight>
                <a:latin typeface="Times New Roman" panose="02020603050405020304" pitchFamily="18" charset="0"/>
                <a:cs typeface="Times New Roman" panose="02020603050405020304" pitchFamily="18" charset="0"/>
              </a:rPr>
              <a:t>7</a:t>
            </a:r>
            <a:r>
              <a:rPr lang="uk-UA" sz="2300" b="1" dirty="0">
                <a:highlight>
                  <a:srgbClr val="FFFF00"/>
                </a:highlight>
                <a:latin typeface="Times New Roman" panose="02020603050405020304" pitchFamily="18" charset="0"/>
                <a:cs typeface="Times New Roman" panose="02020603050405020304" pitchFamily="18" charset="0"/>
              </a:rPr>
              <a:t>.	Збереження традицій у 1950-1980-х рр. в головних громадах волзьких татар Києва, Харкова, Запоріжжя, Дніпра, Одеси, Донбасу. Перша київська мусульманська громада 1989 р. </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674255"/>
            <a:ext cx="12191999" cy="6183743"/>
          </a:xfrm>
        </p:spPr>
        <p:txBody>
          <a:bodyPr>
            <a:noAutofit/>
          </a:bodyPr>
          <a:lstStyle/>
          <a:p>
            <a:pPr algn="just"/>
            <a:r>
              <a:rPr lang="uk-UA" sz="3400" b="1" dirty="0" err="1">
                <a:solidFill>
                  <a:schemeClr val="tx1"/>
                </a:solidFill>
                <a:latin typeface="Times New Roman" panose="02020603050405020304" pitchFamily="18" charset="0"/>
                <a:cs typeface="Times New Roman" panose="02020603050405020304" pitchFamily="18" charset="0"/>
              </a:rPr>
              <a:t>Райса</a:t>
            </a:r>
            <a:r>
              <a:rPr lang="uk-UA" sz="3400" b="1" dirty="0">
                <a:solidFill>
                  <a:schemeClr val="tx1"/>
                </a:solidFill>
                <a:latin typeface="Times New Roman" panose="02020603050405020304" pitchFamily="18" charset="0"/>
                <a:cs typeface="Times New Roman" panose="02020603050405020304" pitchFamily="18" charset="0"/>
              </a:rPr>
              <a:t> </a:t>
            </a:r>
            <a:r>
              <a:rPr lang="uk-UA" sz="3400" b="1" dirty="0" err="1">
                <a:solidFill>
                  <a:schemeClr val="tx1"/>
                </a:solidFill>
                <a:latin typeface="Times New Roman" panose="02020603050405020304" pitchFamily="18" charset="0"/>
                <a:cs typeface="Times New Roman" panose="02020603050405020304" pitchFamily="18" charset="0"/>
              </a:rPr>
              <a:t>Фросеняк</a:t>
            </a:r>
            <a:r>
              <a:rPr lang="uk-UA" sz="3400" b="1" dirty="0">
                <a:solidFill>
                  <a:schemeClr val="tx1"/>
                </a:solidFill>
                <a:latin typeface="Times New Roman" panose="02020603050405020304" pitchFamily="18" charset="0"/>
                <a:cs typeface="Times New Roman" panose="02020603050405020304" pitchFamily="18" charset="0"/>
              </a:rPr>
              <a:t>: </a:t>
            </a:r>
          </a:p>
          <a:p>
            <a:pPr algn="just"/>
            <a:r>
              <a:rPr lang="uk-UA" sz="3400" b="1" dirty="0">
                <a:solidFill>
                  <a:schemeClr val="tx1"/>
                </a:solidFill>
                <a:latin typeface="Times New Roman" panose="02020603050405020304" pitchFamily="18" charset="0"/>
                <a:cs typeface="Times New Roman" panose="02020603050405020304" pitchFamily="18" charset="0"/>
              </a:rPr>
              <a:t>- А Ви вийшли заміж за росіянина, тобто традицію порушили? </a:t>
            </a:r>
          </a:p>
          <a:p>
            <a:pPr algn="just"/>
            <a:r>
              <a:rPr lang="uk-UA" sz="3400" b="1" dirty="0">
                <a:solidFill>
                  <a:schemeClr val="tx1"/>
                </a:solidFill>
                <a:latin typeface="Times New Roman" panose="02020603050405020304" pitchFamily="18" charset="0"/>
                <a:cs typeface="Times New Roman" panose="02020603050405020304" pitchFamily="18" charset="0"/>
              </a:rPr>
              <a:t>- Ні, Сергій прийняв Іслам. Правда переживав дуже, просив мамі не говорити. Весілля у нас було в </a:t>
            </a:r>
            <a:r>
              <a:rPr lang="uk-UA" sz="3400" b="1" dirty="0">
                <a:solidFill>
                  <a:schemeClr val="tx1"/>
                </a:solidFill>
                <a:highlight>
                  <a:srgbClr val="00FF00"/>
                </a:highlight>
                <a:latin typeface="Times New Roman" panose="02020603050405020304" pitchFamily="18" charset="0"/>
                <a:cs typeface="Times New Roman" panose="02020603050405020304" pitchFamily="18" charset="0"/>
              </a:rPr>
              <a:t>1969 році</a:t>
            </a:r>
            <a:r>
              <a:rPr lang="uk-UA" sz="3400" b="1" dirty="0">
                <a:solidFill>
                  <a:schemeClr val="tx1"/>
                </a:solidFill>
                <a:latin typeface="Times New Roman" panose="02020603050405020304" pitchFamily="18" charset="0"/>
                <a:cs typeface="Times New Roman" panose="02020603050405020304" pitchFamily="18" charset="0"/>
              </a:rPr>
              <a:t>. </a:t>
            </a:r>
          </a:p>
          <a:p>
            <a:pPr algn="just"/>
            <a:r>
              <a:rPr lang="uk-UA" sz="3400" b="1" dirty="0" err="1">
                <a:solidFill>
                  <a:schemeClr val="tx1"/>
                </a:solidFill>
                <a:latin typeface="Times New Roman" panose="02020603050405020304" pitchFamily="18" charset="0"/>
                <a:cs typeface="Times New Roman" panose="02020603050405020304" pitchFamily="18" charset="0"/>
              </a:rPr>
              <a:t>Ельміра</a:t>
            </a:r>
            <a:r>
              <a:rPr lang="uk-UA" sz="3400" b="1" dirty="0">
                <a:solidFill>
                  <a:schemeClr val="tx1"/>
                </a:solidFill>
                <a:latin typeface="Times New Roman" panose="02020603050405020304" pitchFamily="18" charset="0"/>
                <a:cs typeface="Times New Roman" panose="02020603050405020304" pitchFamily="18" charset="0"/>
              </a:rPr>
              <a:t> </a:t>
            </a:r>
            <a:r>
              <a:rPr lang="uk-UA" sz="3400" b="1" dirty="0" err="1">
                <a:solidFill>
                  <a:schemeClr val="tx1"/>
                </a:solidFill>
                <a:latin typeface="Times New Roman" panose="02020603050405020304" pitchFamily="18" charset="0"/>
                <a:cs typeface="Times New Roman" panose="02020603050405020304" pitchFamily="18" charset="0"/>
              </a:rPr>
              <a:t>Хабібуліна</a:t>
            </a:r>
            <a:r>
              <a:rPr lang="uk-UA" sz="3400" b="1" dirty="0">
                <a:solidFill>
                  <a:schemeClr val="tx1"/>
                </a:solidFill>
                <a:latin typeface="Times New Roman" panose="02020603050405020304" pitchFamily="18" charset="0"/>
                <a:cs typeface="Times New Roman" panose="02020603050405020304" pitchFamily="18" charset="0"/>
              </a:rPr>
              <a:t>: </a:t>
            </a:r>
          </a:p>
          <a:p>
            <a:pPr algn="just"/>
            <a:r>
              <a:rPr lang="uk-UA" sz="3400" b="1" dirty="0">
                <a:solidFill>
                  <a:schemeClr val="tx1"/>
                </a:solidFill>
                <a:latin typeface="Times New Roman" panose="02020603050405020304" pitchFamily="18" charset="0"/>
                <a:cs typeface="Times New Roman" panose="02020603050405020304" pitchFamily="18" charset="0"/>
              </a:rPr>
              <a:t>Після школи я вступила до інституту, де познайомилася з однокурсником </a:t>
            </a:r>
            <a:r>
              <a:rPr lang="uk-UA" sz="3400" b="1" dirty="0" err="1">
                <a:solidFill>
                  <a:schemeClr val="tx1"/>
                </a:solidFill>
                <a:latin typeface="Times New Roman" panose="02020603050405020304" pitchFamily="18" charset="0"/>
                <a:cs typeface="Times New Roman" panose="02020603050405020304" pitchFamily="18" charset="0"/>
              </a:rPr>
              <a:t>Алімом</a:t>
            </a:r>
            <a:r>
              <a:rPr lang="uk-UA" sz="3400" b="1" dirty="0">
                <a:solidFill>
                  <a:schemeClr val="tx1"/>
                </a:solidFill>
                <a:latin typeface="Times New Roman" panose="02020603050405020304" pitchFamily="18" charset="0"/>
                <a:cs typeface="Times New Roman" panose="02020603050405020304" pitchFamily="18" charset="0"/>
              </a:rPr>
              <a:t>. Зустрічалися ми з ним 4 роки. Він родом із </a:t>
            </a:r>
            <a:r>
              <a:rPr lang="uk-UA" sz="3400" b="1" dirty="0">
                <a:solidFill>
                  <a:schemeClr val="tx1"/>
                </a:solidFill>
                <a:highlight>
                  <a:srgbClr val="FFFF00"/>
                </a:highlight>
                <a:latin typeface="Times New Roman" panose="02020603050405020304" pitchFamily="18" charset="0"/>
                <a:cs typeface="Times New Roman" panose="02020603050405020304" pitchFamily="18" charset="0"/>
              </a:rPr>
              <a:t>Запорізької області</a:t>
            </a:r>
            <a:r>
              <a:rPr lang="uk-UA" sz="3400" b="1" dirty="0">
                <a:solidFill>
                  <a:schemeClr val="tx1"/>
                </a:solidFill>
                <a:latin typeface="Times New Roman" panose="02020603050405020304" pitchFamily="18" charset="0"/>
                <a:cs typeface="Times New Roman" panose="02020603050405020304" pitchFamily="18" charset="0"/>
              </a:rPr>
              <a:t>, звідки його сім’я переїхала в Боярку. Його батько був директором школи, мама – завучем. І коли ми захотіли одружитися, мої батьки були проти, тому що він був не татарин. </a:t>
            </a:r>
          </a:p>
        </p:txBody>
      </p:sp>
    </p:spTree>
    <p:extLst>
      <p:ext uri="{BB962C8B-B14F-4D97-AF65-F5344CB8AC3E}">
        <p14:creationId xmlns:p14="http://schemas.microsoft.com/office/powerpoint/2010/main" val="2682296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86692"/>
            <a:ext cx="12191999" cy="5971306"/>
          </a:xfrm>
        </p:spPr>
        <p:txBody>
          <a:bodyPr>
            <a:noAutofit/>
          </a:bodyPr>
          <a:lstStyle/>
          <a:p>
            <a:pPr algn="just"/>
            <a:r>
              <a:rPr lang="uk-UA" sz="3500" b="1" dirty="0">
                <a:solidFill>
                  <a:schemeClr val="tx1"/>
                </a:solidFill>
                <a:highlight>
                  <a:srgbClr val="FF0000"/>
                </a:highlight>
                <a:latin typeface="Times New Roman" panose="02020603050405020304" pitchFamily="18" charset="0"/>
                <a:cs typeface="Times New Roman" panose="02020603050405020304" pitchFamily="18" charset="0"/>
              </a:rPr>
              <a:t>13 листопада 1920 р.</a:t>
            </a:r>
            <a:r>
              <a:rPr lang="uk-UA" sz="3500" b="1" dirty="0">
                <a:solidFill>
                  <a:schemeClr val="tx1"/>
                </a:solidFill>
                <a:latin typeface="Times New Roman" panose="02020603050405020304" pitchFamily="18" charset="0"/>
                <a:cs typeface="Times New Roman" panose="02020603050405020304" pitchFamily="18" charset="0"/>
              </a:rPr>
              <a:t> на Надзвичайному з’їзді народів Дагестану від імені уряду РРФСР, Й. </a:t>
            </a:r>
            <a:r>
              <a:rPr lang="uk-UA" sz="3500" b="1" dirty="0" err="1">
                <a:solidFill>
                  <a:schemeClr val="tx1"/>
                </a:solidFill>
                <a:latin typeface="Times New Roman" panose="02020603050405020304" pitchFamily="18" charset="0"/>
                <a:cs typeface="Times New Roman" panose="02020603050405020304" pitchFamily="18" charset="0"/>
              </a:rPr>
              <a:t>Джугашвілі</a:t>
            </a:r>
            <a:r>
              <a:rPr lang="uk-UA" sz="3500" b="1" dirty="0">
                <a:solidFill>
                  <a:schemeClr val="tx1"/>
                </a:solidFill>
                <a:latin typeface="Times New Roman" panose="02020603050405020304" pitchFamily="18" charset="0"/>
                <a:cs typeface="Times New Roman" panose="02020603050405020304" pitchFamily="18" charset="0"/>
              </a:rPr>
              <a:t>-Сталін заявив: </a:t>
            </a:r>
            <a:endParaRPr lang="en-US" sz="3500" b="1" dirty="0">
              <a:solidFill>
                <a:schemeClr val="tx1"/>
              </a:solidFill>
              <a:latin typeface="Times New Roman" panose="02020603050405020304" pitchFamily="18" charset="0"/>
              <a:cs typeface="Times New Roman" panose="02020603050405020304" pitchFamily="18" charset="0"/>
            </a:endParaRPr>
          </a:p>
          <a:p>
            <a:pPr algn="just"/>
            <a:r>
              <a:rPr lang="uk-UA" sz="3500" b="1" dirty="0">
                <a:solidFill>
                  <a:schemeClr val="tx1"/>
                </a:solidFill>
                <a:latin typeface="Times New Roman" panose="02020603050405020304" pitchFamily="18" charset="0"/>
                <a:cs typeface="Times New Roman" panose="02020603050405020304" pitchFamily="18" charset="0"/>
              </a:rPr>
              <a:t>«До нашого відома також дійшло, що вороги Радянської влади поширюють чутки, що Радянська влада забороняє </a:t>
            </a:r>
            <a:r>
              <a:rPr lang="uk-UA" sz="3500" b="1" dirty="0">
                <a:solidFill>
                  <a:schemeClr val="tx1"/>
                </a:solidFill>
                <a:highlight>
                  <a:srgbClr val="FFFF00"/>
                </a:highlight>
                <a:latin typeface="Times New Roman" panose="02020603050405020304" pitchFamily="18" charset="0"/>
                <a:cs typeface="Times New Roman" panose="02020603050405020304" pitchFamily="18" charset="0"/>
              </a:rPr>
              <a:t>шаріат</a:t>
            </a:r>
            <a:r>
              <a:rPr lang="uk-UA" sz="3500" b="1" dirty="0">
                <a:solidFill>
                  <a:schemeClr val="tx1"/>
                </a:solidFill>
                <a:latin typeface="Times New Roman" panose="02020603050405020304" pitchFamily="18" charset="0"/>
                <a:cs typeface="Times New Roman" panose="02020603050405020304" pitchFamily="18" charset="0"/>
              </a:rPr>
              <a:t>. Я тут від імені уряду Російської Радянської Федеративної Соціалістичної Республіки уповноважений заявити, що ці чутки невірні. Уряд Росії надає кожному народу повне право управлятися на підставі своїх законів і звичаїв. Радянський уряд вважає шаріат таким же правомочним, звичаєвим правом, яке є і у інших народів, що населяють Росію». </a:t>
            </a:r>
          </a:p>
        </p:txBody>
      </p:sp>
    </p:spTree>
    <p:extLst>
      <p:ext uri="{BB962C8B-B14F-4D97-AF65-F5344CB8AC3E}">
        <p14:creationId xmlns:p14="http://schemas.microsoft.com/office/powerpoint/2010/main" val="98771041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674255"/>
          </a:xfrm>
        </p:spPr>
        <p:txBody>
          <a:bodyPr>
            <a:normAutofit fontScale="90000"/>
          </a:bodyPr>
          <a:lstStyle/>
          <a:p>
            <a:r>
              <a:rPr lang="ru-RU" sz="2300" b="1" dirty="0">
                <a:highlight>
                  <a:srgbClr val="FFFF00"/>
                </a:highlight>
                <a:latin typeface="Times New Roman" panose="02020603050405020304" pitchFamily="18" charset="0"/>
                <a:cs typeface="Times New Roman" panose="02020603050405020304" pitchFamily="18" charset="0"/>
              </a:rPr>
              <a:t>7</a:t>
            </a:r>
            <a:r>
              <a:rPr lang="uk-UA" sz="2300" b="1" dirty="0">
                <a:highlight>
                  <a:srgbClr val="FFFF00"/>
                </a:highlight>
                <a:latin typeface="Times New Roman" panose="02020603050405020304" pitchFamily="18" charset="0"/>
                <a:cs typeface="Times New Roman" panose="02020603050405020304" pitchFamily="18" charset="0"/>
              </a:rPr>
              <a:t>.	Збереження традицій у 1950-1980-х рр. в головних громадах волзьких татар Києва, Харкова, Запоріжжя, Дніпра, Одеси, Донбасу. Перша київська мусульманська громада 1989 р. </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674255"/>
            <a:ext cx="12191999" cy="6183743"/>
          </a:xfrm>
        </p:spPr>
        <p:txBody>
          <a:bodyPr>
            <a:noAutofit/>
          </a:bodyPr>
          <a:lstStyle/>
          <a:p>
            <a:pPr algn="just"/>
            <a:r>
              <a:rPr lang="uk-UA" sz="3400" b="1" dirty="0">
                <a:solidFill>
                  <a:schemeClr val="tx1"/>
                </a:solidFill>
                <a:latin typeface="Times New Roman" panose="02020603050405020304" pitchFamily="18" charset="0"/>
                <a:cs typeface="Times New Roman" panose="02020603050405020304" pitchFamily="18" charset="0"/>
              </a:rPr>
              <a:t>Але потім мама сказала, що якщо мій дядько дозволить, то можна. Так я з чоловіком пішла до дядька на Поділ. Перше, що він запитав у мого майбутнього чоловіка: «Як тебе звуть? Хто ти за національністю?». На що мій чоловік відповів: «Мене звуть </a:t>
            </a:r>
            <a:r>
              <a:rPr lang="uk-UA" sz="3400" b="1" dirty="0" err="1">
                <a:solidFill>
                  <a:schemeClr val="tx1"/>
                </a:solidFill>
                <a:latin typeface="Times New Roman" panose="02020603050405020304" pitchFamily="18" charset="0"/>
                <a:cs typeface="Times New Roman" panose="02020603050405020304" pitchFamily="18" charset="0"/>
              </a:rPr>
              <a:t>Алім</a:t>
            </a:r>
            <a:r>
              <a:rPr lang="uk-UA" sz="3400" b="1" dirty="0">
                <a:solidFill>
                  <a:schemeClr val="tx1"/>
                </a:solidFill>
                <a:latin typeface="Times New Roman" panose="02020603050405020304" pitchFamily="18" charset="0"/>
                <a:cs typeface="Times New Roman" panose="02020603050405020304" pitchFamily="18" charset="0"/>
              </a:rPr>
              <a:t>. Я українець». – А чому тебе звуть </a:t>
            </a:r>
            <a:r>
              <a:rPr lang="uk-UA" sz="3400" b="1" dirty="0" err="1">
                <a:solidFill>
                  <a:schemeClr val="tx1"/>
                </a:solidFill>
                <a:latin typeface="Times New Roman" panose="02020603050405020304" pitchFamily="18" charset="0"/>
                <a:cs typeface="Times New Roman" panose="02020603050405020304" pitchFamily="18" charset="0"/>
              </a:rPr>
              <a:t>Алім</a:t>
            </a:r>
            <a:r>
              <a:rPr lang="uk-UA" sz="3400" b="1" dirty="0">
                <a:solidFill>
                  <a:schemeClr val="tx1"/>
                </a:solidFill>
                <a:latin typeface="Times New Roman" panose="02020603050405020304" pitchFamily="18" charset="0"/>
                <a:cs typeface="Times New Roman" panose="02020603050405020304" pitchFamily="18" charset="0"/>
              </a:rPr>
              <a:t>? – запитав дядько. – Напевно, мій тато відчував, що полюблю татарочку, тому і дав мені таке ім’я, з гумором відповів мій чоловік. – Але ти ж не мусульманин, – продовжував дядько. – Я не хрещений, я комсомолець, – сказав мій чоловік, – і якщо треба, я прийму віру, тільки дозвольте нам одружитися. Так дядька дав свою згоду. У нашому роду я перша порушила заповіти і вийшла заміж за українця».</a:t>
            </a:r>
          </a:p>
        </p:txBody>
      </p:sp>
    </p:spTree>
    <p:extLst>
      <p:ext uri="{BB962C8B-B14F-4D97-AF65-F5344CB8AC3E}">
        <p14:creationId xmlns:p14="http://schemas.microsoft.com/office/powerpoint/2010/main" val="5436341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674255"/>
          </a:xfrm>
        </p:spPr>
        <p:txBody>
          <a:bodyPr>
            <a:normAutofit fontScale="90000"/>
          </a:bodyPr>
          <a:lstStyle/>
          <a:p>
            <a:r>
              <a:rPr lang="ru-RU" sz="2300" b="1" dirty="0">
                <a:highlight>
                  <a:srgbClr val="FFFF00"/>
                </a:highlight>
                <a:latin typeface="Times New Roman" panose="02020603050405020304" pitchFamily="18" charset="0"/>
                <a:cs typeface="Times New Roman" panose="02020603050405020304" pitchFamily="18" charset="0"/>
              </a:rPr>
              <a:t>7</a:t>
            </a:r>
            <a:r>
              <a:rPr lang="uk-UA" sz="2300" b="1" dirty="0">
                <a:highlight>
                  <a:srgbClr val="FFFF00"/>
                </a:highlight>
                <a:latin typeface="Times New Roman" panose="02020603050405020304" pitchFamily="18" charset="0"/>
                <a:cs typeface="Times New Roman" panose="02020603050405020304" pitchFamily="18" charset="0"/>
              </a:rPr>
              <a:t>.	Збереження традицій у 1950-1980-х рр. в головних громадах волзьких татар Києва, Харкова, Запоріжжя, Дніпра, Одеси, Донбасу. Перша київська мусульманська громада 1989 р. </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674255"/>
            <a:ext cx="12191999" cy="6183743"/>
          </a:xfrm>
        </p:spPr>
        <p:txBody>
          <a:bodyPr>
            <a:noAutofit/>
          </a:bodyPr>
          <a:lstStyle/>
          <a:p>
            <a:pPr algn="just"/>
            <a:r>
              <a:rPr lang="uk-UA" sz="3200" b="1" dirty="0">
                <a:solidFill>
                  <a:schemeClr val="tx1"/>
                </a:solidFill>
                <a:latin typeface="Times New Roman" panose="02020603050405020304" pitchFamily="18" charset="0"/>
                <a:cs typeface="Times New Roman" panose="02020603050405020304" pitchFamily="18" charset="0"/>
              </a:rPr>
              <a:t>Українські мусульмани об’єднувалися навколо невеликої групи людей, які зберігали певні релігійні знання і навички. Цю групу, як правило, становили підпільні мулли, їхні помічники, а також жінки, які спеціалізуються на читанні Корану і обрядах похорону (</a:t>
            </a:r>
            <a:r>
              <a:rPr lang="uk-UA" sz="3200" b="1" dirty="0" err="1">
                <a:solidFill>
                  <a:schemeClr val="tx1"/>
                </a:solidFill>
                <a:latin typeface="Times New Roman" panose="02020603050405020304" pitchFamily="18" charset="0"/>
                <a:cs typeface="Times New Roman" panose="02020603050405020304" pitchFamily="18" charset="0"/>
              </a:rPr>
              <a:t>абистай</a:t>
            </a:r>
            <a:r>
              <a:rPr lang="uk-UA" sz="3200" b="1" dirty="0">
                <a:solidFill>
                  <a:schemeClr val="tx1"/>
                </a:solidFill>
                <a:latin typeface="Times New Roman" panose="02020603050405020304" pitchFamily="18" charset="0"/>
                <a:cs typeface="Times New Roman" panose="02020603050405020304" pitchFamily="18" charset="0"/>
              </a:rPr>
              <a:t> в традиції волзьких татар). </a:t>
            </a:r>
          </a:p>
          <a:p>
            <a:pPr algn="just"/>
            <a:r>
              <a:rPr lang="uk-UA" sz="3200" b="1" dirty="0">
                <a:solidFill>
                  <a:schemeClr val="tx1"/>
                </a:solidFill>
                <a:latin typeface="Times New Roman" panose="02020603050405020304" pitchFamily="18" charset="0"/>
                <a:cs typeface="Times New Roman" panose="02020603050405020304" pitchFamily="18" charset="0"/>
              </a:rPr>
              <a:t>Така ситуація спостерігалася протягом 1950-1980-х рр. в головних громадах волзьких татар </a:t>
            </a:r>
            <a:r>
              <a:rPr lang="uk-UA" sz="3200" b="1" dirty="0">
                <a:solidFill>
                  <a:schemeClr val="tx1"/>
                </a:solidFill>
                <a:highlight>
                  <a:srgbClr val="FFFF00"/>
                </a:highlight>
                <a:latin typeface="Times New Roman" panose="02020603050405020304" pitchFamily="18" charset="0"/>
                <a:cs typeface="Times New Roman" panose="02020603050405020304" pitchFamily="18" charset="0"/>
              </a:rPr>
              <a:t>Києва, Харкова, Запоріжжя, Дніпра, Одеси, Донбасу</a:t>
            </a:r>
            <a:r>
              <a:rPr lang="uk-UA" sz="3200" b="1" dirty="0">
                <a:solidFill>
                  <a:schemeClr val="tx1"/>
                </a:solidFill>
                <a:latin typeface="Times New Roman" panose="02020603050405020304" pitchFamily="18" charset="0"/>
                <a:cs typeface="Times New Roman" panose="02020603050405020304" pitchFamily="18" charset="0"/>
              </a:rPr>
              <a:t>. У цей період сформувалася своєрідна «традиція», коли відкрите сповідування ісламу не виявлялося можливим, і життєздатність зберегли релігійні обряди, пов’язані з релігійними святами (Ід аль-</a:t>
            </a:r>
            <a:r>
              <a:rPr lang="uk-UA" sz="3200" b="1" dirty="0" err="1">
                <a:solidFill>
                  <a:schemeClr val="tx1"/>
                </a:solidFill>
                <a:latin typeface="Times New Roman" panose="02020603050405020304" pitchFamily="18" charset="0"/>
                <a:cs typeface="Times New Roman" panose="02020603050405020304" pitchFamily="18" charset="0"/>
              </a:rPr>
              <a:t>Адха</a:t>
            </a:r>
            <a:r>
              <a:rPr lang="uk-UA" sz="3200" b="1" dirty="0">
                <a:solidFill>
                  <a:schemeClr val="tx1"/>
                </a:solidFill>
                <a:latin typeface="Times New Roman" panose="02020603050405020304" pitchFamily="18" charset="0"/>
                <a:cs typeface="Times New Roman" panose="02020603050405020304" pitchFamily="18" charset="0"/>
              </a:rPr>
              <a:t>, Ід аль-</a:t>
            </a:r>
            <a:r>
              <a:rPr lang="uk-UA" sz="3200" b="1" dirty="0" err="1">
                <a:solidFill>
                  <a:schemeClr val="tx1"/>
                </a:solidFill>
                <a:latin typeface="Times New Roman" panose="02020603050405020304" pitchFamily="18" charset="0"/>
                <a:cs typeface="Times New Roman" panose="02020603050405020304" pitchFamily="18" charset="0"/>
              </a:rPr>
              <a:t>Фітр</a:t>
            </a:r>
            <a:r>
              <a:rPr lang="uk-UA" sz="3200" b="1" dirty="0">
                <a:solidFill>
                  <a:schemeClr val="tx1"/>
                </a:solidFill>
                <a:latin typeface="Times New Roman" panose="02020603050405020304" pitchFamily="18" charset="0"/>
                <a:cs typeface="Times New Roman" panose="02020603050405020304" pitchFamily="18" charset="0"/>
              </a:rPr>
              <a:t> і </a:t>
            </a:r>
            <a:r>
              <a:rPr lang="uk-UA" sz="3200" b="1" dirty="0" err="1">
                <a:solidFill>
                  <a:schemeClr val="tx1"/>
                </a:solidFill>
                <a:latin typeface="Times New Roman" panose="02020603050405020304" pitchFamily="18" charset="0"/>
                <a:cs typeface="Times New Roman" panose="02020603050405020304" pitchFamily="18" charset="0"/>
              </a:rPr>
              <a:t>маулід</a:t>
            </a:r>
            <a:r>
              <a:rPr lang="uk-UA" sz="3200" b="1" dirty="0">
                <a:solidFill>
                  <a:schemeClr val="tx1"/>
                </a:solidFill>
                <a:latin typeface="Times New Roman" panose="02020603050405020304" pitchFamily="18" charset="0"/>
                <a:cs typeface="Times New Roman" panose="02020603050405020304" pitchFamily="18" charset="0"/>
              </a:rPr>
              <a:t>) і обрядами життєвого циклу (</a:t>
            </a:r>
            <a:r>
              <a:rPr lang="uk-UA" sz="3200" b="1" dirty="0" err="1">
                <a:solidFill>
                  <a:schemeClr val="tx1"/>
                </a:solidFill>
                <a:latin typeface="Times New Roman" panose="02020603050405020304" pitchFamily="18" charset="0"/>
                <a:cs typeface="Times New Roman" panose="02020603050405020304" pitchFamily="18" charset="0"/>
              </a:rPr>
              <a:t>ім’янаречення</a:t>
            </a:r>
            <a:r>
              <a:rPr lang="uk-UA" sz="3200" b="1" dirty="0">
                <a:solidFill>
                  <a:schemeClr val="tx1"/>
                </a:solidFill>
                <a:latin typeface="Times New Roman" panose="02020603050405020304" pitchFamily="18" charset="0"/>
                <a:cs typeface="Times New Roman" panose="02020603050405020304" pitchFamily="18" charset="0"/>
              </a:rPr>
              <a:t>, обрізання, </a:t>
            </a:r>
            <a:r>
              <a:rPr lang="uk-UA" sz="3200" b="1" dirty="0" err="1">
                <a:solidFill>
                  <a:schemeClr val="tx1"/>
                </a:solidFill>
                <a:latin typeface="Times New Roman" panose="02020603050405020304" pitchFamily="18" charset="0"/>
                <a:cs typeface="Times New Roman" panose="02020603050405020304" pitchFamily="18" charset="0"/>
              </a:rPr>
              <a:t>нікях</a:t>
            </a:r>
            <a:r>
              <a:rPr lang="uk-UA" sz="3200" b="1" dirty="0">
                <a:solidFill>
                  <a:schemeClr val="tx1"/>
                </a:solidFill>
                <a:latin typeface="Times New Roman" panose="02020603050405020304" pitchFamily="18" charset="0"/>
                <a:cs typeface="Times New Roman" panose="02020603050405020304" pitchFamily="18" charset="0"/>
              </a:rPr>
              <a:t>, </a:t>
            </a:r>
            <a:r>
              <a:rPr lang="uk-UA" sz="3200" b="1" dirty="0" err="1">
                <a:solidFill>
                  <a:schemeClr val="tx1"/>
                </a:solidFill>
                <a:latin typeface="Times New Roman" panose="02020603050405020304" pitchFamily="18" charset="0"/>
                <a:cs typeface="Times New Roman" panose="02020603050405020304" pitchFamily="18" charset="0"/>
              </a:rPr>
              <a:t>джаназа</a:t>
            </a:r>
            <a:r>
              <a:rPr lang="uk-UA" sz="3200" b="1" dirty="0">
                <a:solidFill>
                  <a:schemeClr val="tx1"/>
                </a:solidFill>
                <a:latin typeface="Times New Roman" panose="02020603050405020304" pitchFamily="18" charset="0"/>
                <a:cs typeface="Times New Roman" panose="02020603050405020304" pitchFamily="18" charset="0"/>
              </a:rPr>
              <a:t>, поминки). </a:t>
            </a:r>
          </a:p>
          <a:p>
            <a:pPr algn="just"/>
            <a:endParaRPr lang="uk-UA" sz="35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354391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674255"/>
          </a:xfrm>
        </p:spPr>
        <p:txBody>
          <a:bodyPr>
            <a:normAutofit fontScale="90000"/>
          </a:bodyPr>
          <a:lstStyle/>
          <a:p>
            <a:r>
              <a:rPr lang="ru-RU" sz="2300" b="1" dirty="0">
                <a:highlight>
                  <a:srgbClr val="FFFF00"/>
                </a:highlight>
                <a:latin typeface="Times New Roman" panose="02020603050405020304" pitchFamily="18" charset="0"/>
                <a:cs typeface="Times New Roman" panose="02020603050405020304" pitchFamily="18" charset="0"/>
              </a:rPr>
              <a:t>7</a:t>
            </a:r>
            <a:r>
              <a:rPr lang="uk-UA" sz="2300" b="1" dirty="0">
                <a:highlight>
                  <a:srgbClr val="FFFF00"/>
                </a:highlight>
                <a:latin typeface="Times New Roman" panose="02020603050405020304" pitchFamily="18" charset="0"/>
                <a:cs typeface="Times New Roman" panose="02020603050405020304" pitchFamily="18" charset="0"/>
              </a:rPr>
              <a:t>.	Збереження традицій у 1950-1980-х рр. в головних громадах волзьких татар Києва, Харкова, Запоріжжя, Дніпра, Одеси, Донбасу. Перша київська мусульманська громада 1989 р. </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674255"/>
            <a:ext cx="12191999" cy="6183743"/>
          </a:xfrm>
        </p:spPr>
        <p:txBody>
          <a:bodyPr>
            <a:noAutofit/>
          </a:bodyPr>
          <a:lstStyle/>
          <a:p>
            <a:pPr algn="just"/>
            <a:r>
              <a:rPr lang="uk-UA" sz="3000" b="1" dirty="0">
                <a:solidFill>
                  <a:schemeClr val="tx1"/>
                </a:solidFill>
                <a:latin typeface="Times New Roman" panose="02020603050405020304" pitchFamily="18" charset="0"/>
                <a:cs typeface="Times New Roman" panose="02020603050405020304" pitchFamily="18" charset="0"/>
              </a:rPr>
              <a:t>В </a:t>
            </a:r>
            <a:r>
              <a:rPr lang="uk-UA" sz="3000" b="1" dirty="0">
                <a:solidFill>
                  <a:schemeClr val="tx1"/>
                </a:solidFill>
                <a:highlight>
                  <a:srgbClr val="00FF00"/>
                </a:highlight>
                <a:latin typeface="Times New Roman" panose="02020603050405020304" pitchFamily="18" charset="0"/>
                <a:cs typeface="Times New Roman" panose="02020603050405020304" pitchFamily="18" charset="0"/>
              </a:rPr>
              <a:t>кінці 1970-х – початку 1980-х рр.</a:t>
            </a:r>
            <a:r>
              <a:rPr lang="uk-UA" sz="3000" b="1" dirty="0">
                <a:solidFill>
                  <a:schemeClr val="tx1"/>
                </a:solidFill>
                <a:latin typeface="Times New Roman" panose="02020603050405020304" pitchFamily="18" charset="0"/>
                <a:cs typeface="Times New Roman" panose="02020603050405020304" pitchFamily="18" charset="0"/>
              </a:rPr>
              <a:t> диктат держави по відношенню до мусульман послабшав. Стали можливі певні поступки з боку офіційної влади мусульманській громаді, хоча це подавалося швидше в етнічному обрамленні. </a:t>
            </a:r>
            <a:r>
              <a:rPr lang="uk-UA" sz="3000" b="1" dirty="0">
                <a:solidFill>
                  <a:schemeClr val="tx1"/>
                </a:solidFill>
                <a:highlight>
                  <a:srgbClr val="FFFF00"/>
                </a:highlight>
                <a:latin typeface="Times New Roman" panose="02020603050405020304" pitchFamily="18" charset="0"/>
                <a:cs typeface="Times New Roman" panose="02020603050405020304" pitchFamily="18" charset="0"/>
              </a:rPr>
              <a:t>Так, в 1970-і рр. планувалося знесення мусульманського кладовища на горі </a:t>
            </a:r>
            <a:r>
              <a:rPr lang="uk-UA" sz="3000" b="1" dirty="0" err="1">
                <a:solidFill>
                  <a:schemeClr val="tx1"/>
                </a:solidFill>
                <a:highlight>
                  <a:srgbClr val="FFFF00"/>
                </a:highlight>
                <a:latin typeface="Times New Roman" panose="02020603050405020304" pitchFamily="18" charset="0"/>
                <a:cs typeface="Times New Roman" panose="02020603050405020304" pitchFamily="18" charset="0"/>
              </a:rPr>
              <a:t>Щекавиця</a:t>
            </a:r>
            <a:r>
              <a:rPr lang="uk-UA" sz="3000" b="1" dirty="0">
                <a:solidFill>
                  <a:schemeClr val="tx1"/>
                </a:solidFill>
                <a:highlight>
                  <a:srgbClr val="FFFF00"/>
                </a:highlight>
                <a:latin typeface="Times New Roman" panose="02020603050405020304" pitchFamily="18" charset="0"/>
                <a:cs typeface="Times New Roman" panose="02020603050405020304" pitchFamily="18" charset="0"/>
              </a:rPr>
              <a:t>, однак київські мусульмани змогли домогтися його збереження як татарського кладовища – тим більше, що більшість поховань на ньому були татарські.</a:t>
            </a:r>
            <a:r>
              <a:rPr lang="uk-UA" sz="3000" b="1" dirty="0">
                <a:solidFill>
                  <a:schemeClr val="tx1"/>
                </a:solidFill>
                <a:latin typeface="Times New Roman" panose="02020603050405020304" pitchFamily="18" charset="0"/>
                <a:cs typeface="Times New Roman" panose="02020603050405020304" pitchFamily="18" charset="0"/>
              </a:rPr>
              <a:t> </a:t>
            </a:r>
          </a:p>
          <a:p>
            <a:pPr algn="just"/>
            <a:r>
              <a:rPr lang="uk-UA" sz="3000" b="1" dirty="0">
                <a:solidFill>
                  <a:schemeClr val="tx1"/>
                </a:solidFill>
                <a:latin typeface="Times New Roman" panose="02020603050405020304" pitchFamily="18" charset="0"/>
                <a:cs typeface="Times New Roman" panose="02020603050405020304" pitchFamily="18" charset="0"/>
              </a:rPr>
              <a:t>Більш того, на початку 1980-х рр. київські мусульмани зуміли отримати ділянку для нових поховань. З настанням 1989 р. ситуація для більшості віруючих України (в </a:t>
            </a:r>
            <a:r>
              <a:rPr lang="uk-UA" sz="3000" b="1" dirty="0" err="1">
                <a:solidFill>
                  <a:schemeClr val="tx1"/>
                </a:solidFill>
                <a:latin typeface="Times New Roman" panose="02020603050405020304" pitchFamily="18" charset="0"/>
                <a:cs typeface="Times New Roman" panose="02020603050405020304" pitchFamily="18" charset="0"/>
              </a:rPr>
              <a:t>т.ч</a:t>
            </a:r>
            <a:r>
              <a:rPr lang="uk-UA" sz="3000" b="1" dirty="0">
                <a:solidFill>
                  <a:schemeClr val="tx1"/>
                </a:solidFill>
                <a:latin typeface="Times New Roman" panose="02020603050405020304" pitchFamily="18" charset="0"/>
                <a:cs typeface="Times New Roman" panose="02020603050405020304" pitchFamily="18" charset="0"/>
              </a:rPr>
              <a:t>. мусульман) різко змінилася, відкрилася можливість легального існування громад. </a:t>
            </a:r>
            <a:r>
              <a:rPr lang="uk-UA" sz="3000" b="1" dirty="0">
                <a:solidFill>
                  <a:schemeClr val="tx1"/>
                </a:solidFill>
                <a:highlight>
                  <a:srgbClr val="00FFFF"/>
                </a:highlight>
                <a:latin typeface="Times New Roman" panose="02020603050405020304" pitchFamily="18" charset="0"/>
                <a:cs typeface="Times New Roman" panose="02020603050405020304" pitchFamily="18" charset="0"/>
              </a:rPr>
              <a:t>Саме тоді, у квітні 1989 р. була організована перша київська мусульманська громада, імамом якої став </a:t>
            </a:r>
            <a:r>
              <a:rPr lang="uk-UA" sz="3000" b="1" dirty="0" err="1">
                <a:solidFill>
                  <a:schemeClr val="tx1"/>
                </a:solidFill>
                <a:highlight>
                  <a:srgbClr val="00FFFF"/>
                </a:highlight>
                <a:latin typeface="Times New Roman" panose="02020603050405020304" pitchFamily="18" charset="0"/>
                <a:cs typeface="Times New Roman" panose="02020603050405020304" pitchFamily="18" charset="0"/>
              </a:rPr>
              <a:t>Парса</a:t>
            </a:r>
            <a:r>
              <a:rPr lang="uk-UA" sz="3000" b="1" dirty="0">
                <a:solidFill>
                  <a:schemeClr val="tx1"/>
                </a:solidFill>
                <a:highlight>
                  <a:srgbClr val="00FFFF"/>
                </a:highlight>
                <a:latin typeface="Times New Roman" panose="02020603050405020304" pitchFamily="18" charset="0"/>
                <a:cs typeface="Times New Roman" panose="02020603050405020304" pitchFamily="18" charset="0"/>
              </a:rPr>
              <a:t> </a:t>
            </a:r>
            <a:r>
              <a:rPr lang="uk-UA" sz="3000" b="1" dirty="0" err="1">
                <a:solidFill>
                  <a:schemeClr val="tx1"/>
                </a:solidFill>
                <a:highlight>
                  <a:srgbClr val="00FFFF"/>
                </a:highlight>
                <a:latin typeface="Times New Roman" panose="02020603050405020304" pitchFamily="18" charset="0"/>
                <a:cs typeface="Times New Roman" panose="02020603050405020304" pitchFamily="18" charset="0"/>
              </a:rPr>
              <a:t>Ахатов</a:t>
            </a:r>
            <a:r>
              <a:rPr lang="uk-UA" sz="3000" b="1" dirty="0">
                <a:solidFill>
                  <a:schemeClr val="tx1"/>
                </a:solidFill>
                <a:highlight>
                  <a:srgbClr val="00FFFF"/>
                </a:highligh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88958795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674255"/>
          </a:xfrm>
        </p:spPr>
        <p:txBody>
          <a:bodyPr>
            <a:normAutofit fontScale="90000"/>
          </a:bodyPr>
          <a:lstStyle/>
          <a:p>
            <a:r>
              <a:rPr lang="ru-RU" sz="2300" b="1" dirty="0">
                <a:highlight>
                  <a:srgbClr val="FFFF00"/>
                </a:highlight>
                <a:latin typeface="Times New Roman" panose="02020603050405020304" pitchFamily="18" charset="0"/>
                <a:cs typeface="Times New Roman" panose="02020603050405020304" pitchFamily="18" charset="0"/>
              </a:rPr>
              <a:t>7</a:t>
            </a:r>
            <a:r>
              <a:rPr lang="uk-UA" sz="2300" b="1" dirty="0">
                <a:highlight>
                  <a:srgbClr val="FFFF00"/>
                </a:highlight>
                <a:latin typeface="Times New Roman" panose="02020603050405020304" pitchFamily="18" charset="0"/>
                <a:cs typeface="Times New Roman" panose="02020603050405020304" pitchFamily="18" charset="0"/>
              </a:rPr>
              <a:t>.	Збереження традицій у 1950-1980-х рр. в головних громадах волзьких татар Києва, Харкова, Запоріжжя, Дніпра, Одеси, Донбасу. Перша київська мусульманська громада 1989 р. </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674255"/>
            <a:ext cx="12191999" cy="6183743"/>
          </a:xfrm>
        </p:spPr>
        <p:txBody>
          <a:bodyPr>
            <a:noAutofit/>
          </a:bodyPr>
          <a:lstStyle/>
          <a:p>
            <a:pPr algn="just"/>
            <a:r>
              <a:rPr lang="uk-UA" sz="3000" b="1" dirty="0">
                <a:solidFill>
                  <a:schemeClr val="tx1"/>
                </a:solidFill>
                <a:latin typeface="Times New Roman" panose="02020603050405020304" pitchFamily="18" charset="0"/>
                <a:cs typeface="Times New Roman" panose="02020603050405020304" pitchFamily="18" charset="0"/>
              </a:rPr>
              <a:t>Радянська влада, маючи інформацію про нелегально діючі мусульманські громади і про проведення мусульманських обрядів на території регіону, </a:t>
            </a:r>
            <a:r>
              <a:rPr lang="uk-UA" sz="3000" b="1" dirty="0">
                <a:solidFill>
                  <a:schemeClr val="tx1"/>
                </a:solidFill>
                <a:highlight>
                  <a:srgbClr val="00FFFF"/>
                </a:highlight>
                <a:latin typeface="Times New Roman" panose="02020603050405020304" pitchFamily="18" charset="0"/>
                <a:cs typeface="Times New Roman" panose="02020603050405020304" pitchFamily="18" charset="0"/>
              </a:rPr>
              <a:t>не протидіяла і не заохочувала це</a:t>
            </a:r>
            <a:r>
              <a:rPr lang="uk-UA" sz="3000" b="1" dirty="0">
                <a:solidFill>
                  <a:schemeClr val="tx1"/>
                </a:solidFill>
                <a:latin typeface="Times New Roman" panose="02020603050405020304" pitchFamily="18" charset="0"/>
                <a:cs typeface="Times New Roman" panose="02020603050405020304" pitchFamily="18" charset="0"/>
              </a:rPr>
              <a:t>. </a:t>
            </a:r>
          </a:p>
          <a:p>
            <a:pPr algn="just"/>
            <a:r>
              <a:rPr lang="uk-UA" sz="3000" b="1" dirty="0">
                <a:solidFill>
                  <a:schemeClr val="tx1"/>
                </a:solidFill>
                <a:latin typeface="Times New Roman" panose="02020603050405020304" pitchFamily="18" charset="0"/>
                <a:cs typeface="Times New Roman" panose="02020603050405020304" pitchFamily="18" charset="0"/>
              </a:rPr>
              <a:t>Існувала негласна практика ігнорування існування нелегальних мусульманських громад, в тому числі і на рівні статистичної звітності з боку співробітників апарату уповноваженого Ради у справах релігій при Раді Міністрів УРСР. І це при тому, що окремим напрямком діяльності  уповноваженого було вивчення релігійної ситуації в республіці по легально діючим сектантським об’єднанням і релігійному підпіллю. Як зазначав в інтерв’ю співробітник Ради, який працював в </a:t>
            </a:r>
            <a:r>
              <a:rPr lang="uk-UA" sz="3000" b="1" dirty="0">
                <a:solidFill>
                  <a:schemeClr val="tx1"/>
                </a:solidFill>
                <a:highlight>
                  <a:srgbClr val="00FFFF"/>
                </a:highlight>
                <a:latin typeface="Times New Roman" panose="02020603050405020304" pitchFamily="18" charset="0"/>
                <a:cs typeface="Times New Roman" panose="02020603050405020304" pitchFamily="18" charset="0"/>
              </a:rPr>
              <a:t>1970-1980-і рр.</a:t>
            </a:r>
            <a:r>
              <a:rPr lang="uk-UA" sz="3000" b="1" dirty="0">
                <a:solidFill>
                  <a:schemeClr val="tx1"/>
                </a:solidFill>
                <a:latin typeface="Times New Roman" panose="02020603050405020304" pitchFamily="18" charset="0"/>
                <a:cs typeface="Times New Roman" panose="02020603050405020304" pitchFamily="18" charset="0"/>
              </a:rPr>
              <a:t>: </a:t>
            </a:r>
            <a:r>
              <a:rPr lang="uk-UA" sz="3000" b="1" dirty="0">
                <a:solidFill>
                  <a:schemeClr val="tx1"/>
                </a:solidFill>
                <a:highlight>
                  <a:srgbClr val="FFFF00"/>
                </a:highlight>
                <a:latin typeface="Times New Roman" panose="02020603050405020304" pitchFamily="18" charset="0"/>
                <a:cs typeface="Times New Roman" panose="02020603050405020304" pitchFamily="18" charset="0"/>
              </a:rPr>
              <a:t>«...у нас була «легенда» – </a:t>
            </a:r>
            <a:r>
              <a:rPr lang="uk-UA" sz="3000" b="1" dirty="0">
                <a:solidFill>
                  <a:srgbClr val="C00000"/>
                </a:solidFill>
                <a:highlight>
                  <a:srgbClr val="FFFF00"/>
                </a:highlight>
                <a:latin typeface="Times New Roman" panose="02020603050405020304" pitchFamily="18" charset="0"/>
                <a:cs typeface="Times New Roman" panose="02020603050405020304" pitchFamily="18" charset="0"/>
              </a:rPr>
              <a:t>ісламу в Україні немає</a:t>
            </a:r>
            <a:r>
              <a:rPr lang="uk-UA" sz="3000" b="1" dirty="0">
                <a:solidFill>
                  <a:schemeClr val="tx1"/>
                </a:solidFill>
                <a:highlight>
                  <a:srgbClr val="FFFF00"/>
                </a:highlight>
                <a:latin typeface="Times New Roman" panose="02020603050405020304" pitchFamily="18" charset="0"/>
                <a:cs typeface="Times New Roman" panose="02020603050405020304" pitchFamily="18" charset="0"/>
              </a:rPr>
              <a:t>. Тобто ми всі знали що є громади, але інформація про них існувала тільки на рівні службових записок, не потрапляючи в статистичні звіти, які ми подавали в Москву</a:t>
            </a:r>
            <a:r>
              <a:rPr lang="uk-UA" sz="3000" b="1"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18700016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674255"/>
          </a:xfrm>
        </p:spPr>
        <p:txBody>
          <a:bodyPr>
            <a:normAutofit fontScale="90000"/>
          </a:bodyPr>
          <a:lstStyle/>
          <a:p>
            <a:r>
              <a:rPr lang="ru-RU" sz="2300" b="1" dirty="0">
                <a:highlight>
                  <a:srgbClr val="FFFF00"/>
                </a:highlight>
                <a:latin typeface="Times New Roman" panose="02020603050405020304" pitchFamily="18" charset="0"/>
                <a:cs typeface="Times New Roman" panose="02020603050405020304" pitchFamily="18" charset="0"/>
              </a:rPr>
              <a:t>7</a:t>
            </a:r>
            <a:r>
              <a:rPr lang="uk-UA" sz="2300" b="1" dirty="0">
                <a:highlight>
                  <a:srgbClr val="FFFF00"/>
                </a:highlight>
                <a:latin typeface="Times New Roman" panose="02020603050405020304" pitchFamily="18" charset="0"/>
                <a:cs typeface="Times New Roman" panose="02020603050405020304" pitchFamily="18" charset="0"/>
              </a:rPr>
              <a:t>.	Збереження традицій у 1950-1980-х рр. в головних громадах волзьких татар Києва, Харкова, Запоріжжя, Дніпра, Одеси, Донбасу. Перша київська мусульманська громада 1989 р. </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674255"/>
            <a:ext cx="12191999" cy="6183743"/>
          </a:xfrm>
        </p:spPr>
        <p:txBody>
          <a:bodyPr>
            <a:noAutofit/>
          </a:bodyPr>
          <a:lstStyle/>
          <a:p>
            <a:pPr algn="just"/>
            <a:r>
              <a:rPr lang="uk-UA" sz="2800" b="1" dirty="0">
                <a:solidFill>
                  <a:schemeClr val="tx1"/>
                </a:solidFill>
                <a:latin typeface="Times New Roman" panose="02020603050405020304" pitchFamily="18" charset="0"/>
                <a:cs typeface="Times New Roman" panose="02020603050405020304" pitchFamily="18" charset="0"/>
              </a:rPr>
              <a:t>За словами іншого співробітника Ради, який працював в регіонах, корекції (по суті – фальсифікації) піддавалися навіть первинні дані статистичної звітності, </a:t>
            </a:r>
            <a:r>
              <a:rPr lang="uk-UA" sz="2800" b="1" dirty="0">
                <a:solidFill>
                  <a:schemeClr val="tx1"/>
                </a:solidFill>
                <a:highlight>
                  <a:srgbClr val="FFFF00"/>
                </a:highlight>
                <a:latin typeface="Times New Roman" panose="02020603050405020304" pitchFamily="18" charset="0"/>
                <a:cs typeface="Times New Roman" panose="02020603050405020304" pitchFamily="18" charset="0"/>
              </a:rPr>
              <a:t>щоб підсумкові дані, які передавалися в Москву відповідали вигаданій картині, що транслювалася від республіканського керівництва всесоюзному</a:t>
            </a:r>
            <a:r>
              <a:rPr lang="uk-UA" sz="2800" b="1" dirty="0">
                <a:solidFill>
                  <a:schemeClr val="tx1"/>
                </a:solidFill>
                <a:latin typeface="Times New Roman" panose="02020603050405020304" pitchFamily="18" charset="0"/>
                <a:cs typeface="Times New Roman" panose="02020603050405020304" pitchFamily="18" charset="0"/>
              </a:rPr>
              <a:t>. </a:t>
            </a:r>
          </a:p>
          <a:p>
            <a:pPr algn="just"/>
            <a:r>
              <a:rPr lang="uk-UA" sz="2800" b="1" dirty="0">
                <a:solidFill>
                  <a:schemeClr val="tx1"/>
                </a:solidFill>
                <a:latin typeface="Times New Roman" panose="02020603050405020304" pitchFamily="18" charset="0"/>
                <a:cs typeface="Times New Roman" panose="02020603050405020304" pitchFamily="18" charset="0"/>
              </a:rPr>
              <a:t>Починаючи з </a:t>
            </a:r>
            <a:r>
              <a:rPr lang="uk-UA" sz="2800" b="1" dirty="0">
                <a:solidFill>
                  <a:schemeClr val="tx1"/>
                </a:solidFill>
                <a:highlight>
                  <a:srgbClr val="00FFFF"/>
                </a:highlight>
                <a:latin typeface="Times New Roman" panose="02020603050405020304" pitchFamily="18" charset="0"/>
                <a:cs typeface="Times New Roman" panose="02020603050405020304" pitchFamily="18" charset="0"/>
              </a:rPr>
              <a:t>1987 р.</a:t>
            </a:r>
            <a:r>
              <a:rPr lang="uk-UA" sz="2800" b="1" dirty="0">
                <a:solidFill>
                  <a:schemeClr val="tx1"/>
                </a:solidFill>
                <a:latin typeface="Times New Roman" panose="02020603050405020304" pitchFamily="18" charset="0"/>
                <a:cs typeface="Times New Roman" panose="02020603050405020304" pitchFamily="18" charset="0"/>
              </a:rPr>
              <a:t>, і особливо з прийняттям у </a:t>
            </a:r>
            <a:r>
              <a:rPr lang="uk-UA" sz="2800" b="1" dirty="0">
                <a:solidFill>
                  <a:schemeClr val="tx1"/>
                </a:solidFill>
                <a:highlight>
                  <a:srgbClr val="00FF00"/>
                </a:highlight>
                <a:latin typeface="Times New Roman" panose="02020603050405020304" pitchFamily="18" charset="0"/>
                <a:cs typeface="Times New Roman" panose="02020603050405020304" pitchFamily="18" charset="0"/>
              </a:rPr>
              <a:t>листопаді 1989 р. </a:t>
            </a:r>
            <a:r>
              <a:rPr lang="uk-UA" sz="2800" b="1" dirty="0">
                <a:solidFill>
                  <a:schemeClr val="tx1"/>
                </a:solidFill>
                <a:latin typeface="Times New Roman" panose="02020603050405020304" pitchFamily="18" charset="0"/>
                <a:cs typeface="Times New Roman" panose="02020603050405020304" pitchFamily="18" charset="0"/>
              </a:rPr>
              <a:t>Верховною Радою СРСР декларації «</a:t>
            </a:r>
            <a:r>
              <a:rPr lang="uk-UA" sz="2800" b="1" i="1" dirty="0">
                <a:solidFill>
                  <a:schemeClr val="tx1"/>
                </a:solidFill>
                <a:highlight>
                  <a:srgbClr val="00FFFF"/>
                </a:highlight>
                <a:latin typeface="Times New Roman" panose="02020603050405020304" pitchFamily="18" charset="0"/>
                <a:cs typeface="Times New Roman" panose="02020603050405020304" pitchFamily="18" charset="0"/>
              </a:rPr>
              <a:t>Про визнання незаконними і злочинними репресивних актів проти народів, що були піддані насильницькому переселенню, і забезпечення їхніх прав</a:t>
            </a:r>
            <a:r>
              <a:rPr lang="uk-UA" sz="2800" b="1" dirty="0">
                <a:solidFill>
                  <a:schemeClr val="tx1"/>
                </a:solidFill>
                <a:latin typeface="Times New Roman" panose="02020603050405020304" pitchFamily="18" charset="0"/>
                <a:cs typeface="Times New Roman" panose="02020603050405020304" pitchFamily="18" charset="0"/>
              </a:rPr>
              <a:t>» почалося масове повернення кримських татар із депортації до Криму. Відповідно, кількість мусульман в Україні почала стрімко зростати, тим більше, що до кримських татар-репатріантів додалися турки-месхетинці, які втекли від загострення міжетнічного конфлікту в Узбекистані в </a:t>
            </a:r>
            <a:r>
              <a:rPr lang="uk-UA" sz="2800" b="1" dirty="0">
                <a:solidFill>
                  <a:schemeClr val="tx1"/>
                </a:solidFill>
                <a:highlight>
                  <a:srgbClr val="00FF00"/>
                </a:highlight>
                <a:latin typeface="Times New Roman" panose="02020603050405020304" pitchFamily="18" charset="0"/>
                <a:cs typeface="Times New Roman" panose="02020603050405020304" pitchFamily="18" charset="0"/>
              </a:rPr>
              <a:t>1989 р.</a:t>
            </a:r>
            <a:r>
              <a:rPr lang="uk-UA" sz="2800" b="1" dirty="0">
                <a:solidFill>
                  <a:schemeClr val="tx1"/>
                </a:solidFill>
                <a:latin typeface="Times New Roman" panose="02020603050405020304" pitchFamily="18" charset="0"/>
                <a:cs typeface="Times New Roman" panose="02020603050405020304" pitchFamily="18" charset="0"/>
              </a:rPr>
              <a:t> Кримські татари, а також представники інших мусульманських народів отримали можливість реєструвати свої громади і вийшли в публічний простір.</a:t>
            </a:r>
          </a:p>
          <a:p>
            <a:pPr algn="just"/>
            <a:endParaRPr lang="uk-UA" sz="35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389980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0"/>
            <a:ext cx="12192000" cy="674255"/>
          </a:xfrm>
        </p:spPr>
        <p:txBody>
          <a:bodyPr>
            <a:normAutofit fontScale="90000"/>
          </a:bodyPr>
          <a:lstStyle/>
          <a:p>
            <a:r>
              <a:rPr lang="ru-RU" sz="2300" b="1" dirty="0">
                <a:highlight>
                  <a:srgbClr val="FFFF00"/>
                </a:highlight>
                <a:latin typeface="Times New Roman" panose="02020603050405020304" pitchFamily="18" charset="0"/>
                <a:cs typeface="Times New Roman" panose="02020603050405020304" pitchFamily="18" charset="0"/>
              </a:rPr>
              <a:t>7</a:t>
            </a:r>
            <a:r>
              <a:rPr lang="uk-UA" sz="2300" b="1" dirty="0">
                <a:highlight>
                  <a:srgbClr val="FFFF00"/>
                </a:highlight>
                <a:latin typeface="Times New Roman" panose="02020603050405020304" pitchFamily="18" charset="0"/>
                <a:cs typeface="Times New Roman" panose="02020603050405020304" pitchFamily="18" charset="0"/>
              </a:rPr>
              <a:t>.	Збереження традицій у 1950-1980-х рр. в головних громадах волзьких татар Києва, Харкова, Запоріжжя, Дніпра, Одеси, Донбасу. Перша київська мусульманська громада 1989 р. </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674255"/>
            <a:ext cx="12191999" cy="6183743"/>
          </a:xfrm>
        </p:spPr>
        <p:txBody>
          <a:bodyPr>
            <a:noAutofit/>
          </a:bodyPr>
          <a:lstStyle/>
          <a:p>
            <a:pPr algn="just"/>
            <a:endParaRPr lang="uk-UA" sz="35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5970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FAF15-B0A7-FB8C-F643-5AC717F01F5E}"/>
              </a:ext>
            </a:extLst>
          </p:cNvPr>
          <p:cNvSpPr>
            <a:spLocks noGrp="1"/>
          </p:cNvSpPr>
          <p:nvPr>
            <p:ph type="ctrTitle"/>
          </p:nvPr>
        </p:nvSpPr>
        <p:spPr>
          <a:xfrm>
            <a:off x="0" y="2"/>
            <a:ext cx="12192000" cy="886690"/>
          </a:xfrm>
        </p:spPr>
        <p:txBody>
          <a:bodyPr>
            <a:normAutofit/>
          </a:bodyPr>
          <a:lstStyle/>
          <a:p>
            <a:r>
              <a:rPr lang="ru-RU" sz="2800" b="1" dirty="0">
                <a:highlight>
                  <a:srgbClr val="FFFF00"/>
                </a:highlight>
                <a:latin typeface="Times New Roman" panose="02020603050405020304" pitchFamily="18" charset="0"/>
                <a:cs typeface="Times New Roman" panose="02020603050405020304" pitchFamily="18" charset="0"/>
              </a:rPr>
              <a:t>1</a:t>
            </a:r>
            <a:r>
              <a:rPr lang="uk-UA" sz="2800" b="1" dirty="0">
                <a:highlight>
                  <a:srgbClr val="FFFF00"/>
                </a:highlight>
                <a:latin typeface="Times New Roman" panose="02020603050405020304" pitchFamily="18" charset="0"/>
                <a:cs typeface="Times New Roman" panose="02020603050405020304" pitchFamily="18" charset="0"/>
              </a:rPr>
              <a:t>.	«Релігійний НЕП» середини 1920-х рр. Радянська кампанія хаджу 1927 р. «</a:t>
            </a:r>
            <a:r>
              <a:rPr lang="uk-UA" sz="2800" b="1" dirty="0" err="1">
                <a:highlight>
                  <a:srgbClr val="FFFF00"/>
                </a:highlight>
                <a:latin typeface="Times New Roman" panose="02020603050405020304" pitchFamily="18" charset="0"/>
                <a:cs typeface="Times New Roman" panose="02020603050405020304" pitchFamily="18" charset="0"/>
              </a:rPr>
              <a:t>Хаджи</a:t>
            </a:r>
            <a:r>
              <a:rPr lang="uk-UA" sz="2800" b="1" dirty="0">
                <a:highlight>
                  <a:srgbClr val="FFFF00"/>
                </a:highlight>
                <a:latin typeface="Times New Roman" panose="02020603050405020304" pitchFamily="18" charset="0"/>
                <a:cs typeface="Times New Roman" panose="02020603050405020304" pitchFamily="18" charset="0"/>
              </a:rPr>
              <a:t>-хане» в Одесі</a:t>
            </a:r>
          </a:p>
        </p:txBody>
      </p:sp>
      <p:sp>
        <p:nvSpPr>
          <p:cNvPr id="3" name="Подзаголовок 2">
            <a:extLst>
              <a:ext uri="{FF2B5EF4-FFF2-40B4-BE49-F238E27FC236}">
                <a16:creationId xmlns:a16="http://schemas.microsoft.com/office/drawing/2014/main" id="{D2C1BBC1-1919-24A0-7527-E364C73233BE}"/>
              </a:ext>
            </a:extLst>
          </p:cNvPr>
          <p:cNvSpPr>
            <a:spLocks noGrp="1"/>
          </p:cNvSpPr>
          <p:nvPr>
            <p:ph type="subTitle" idx="1"/>
          </p:nvPr>
        </p:nvSpPr>
        <p:spPr>
          <a:xfrm>
            <a:off x="-1" y="886692"/>
            <a:ext cx="12191999" cy="5971306"/>
          </a:xfrm>
        </p:spPr>
        <p:txBody>
          <a:bodyPr>
            <a:noAutofit/>
          </a:bodyPr>
          <a:lstStyle/>
          <a:p>
            <a:pPr algn="just"/>
            <a:r>
              <a:rPr lang="uk-UA" sz="3500" b="1" dirty="0">
                <a:solidFill>
                  <a:schemeClr val="tx1"/>
                </a:solidFill>
                <a:latin typeface="Times New Roman" panose="02020603050405020304" pitchFamily="18" charset="0"/>
                <a:cs typeface="Times New Roman" panose="02020603050405020304" pitchFamily="18" charset="0"/>
              </a:rPr>
              <a:t>Рік потому, </a:t>
            </a:r>
            <a:r>
              <a:rPr lang="uk-UA" sz="3500" b="1" dirty="0">
                <a:solidFill>
                  <a:schemeClr val="tx1"/>
                </a:solidFill>
                <a:highlight>
                  <a:srgbClr val="FF0000"/>
                </a:highlight>
                <a:latin typeface="Times New Roman" panose="02020603050405020304" pitchFamily="18" charset="0"/>
                <a:cs typeface="Times New Roman" panose="02020603050405020304" pitchFamily="18" charset="0"/>
              </a:rPr>
              <a:t>21 квітня 1921 р.</a:t>
            </a:r>
            <a:r>
              <a:rPr lang="uk-UA" sz="3500" b="1" dirty="0">
                <a:solidFill>
                  <a:schemeClr val="tx1"/>
                </a:solidFill>
                <a:latin typeface="Times New Roman" panose="02020603050405020304" pitchFamily="18" charset="0"/>
                <a:cs typeface="Times New Roman" panose="02020603050405020304" pitchFamily="18" charset="0"/>
              </a:rPr>
              <a:t>, виступаючи з промовою «Про шаріат» на установчому з’їзді Рад Горської АРСР, С. Кіров також заявляв, що «…Жодним чином наша комуністична партія ніколи </a:t>
            </a:r>
            <a:r>
              <a:rPr lang="uk-UA" sz="3500" b="1" dirty="0">
                <a:solidFill>
                  <a:schemeClr val="tx1"/>
                </a:solidFill>
                <a:highlight>
                  <a:srgbClr val="FFFF00"/>
                </a:highlight>
                <a:latin typeface="Times New Roman" panose="02020603050405020304" pitchFamily="18" charset="0"/>
                <a:cs typeface="Times New Roman" panose="02020603050405020304" pitchFamily="18" charset="0"/>
              </a:rPr>
              <a:t>не збиралась встановлювати будь-який контроль над вашим шаріатом</a:t>
            </a:r>
            <a:r>
              <a:rPr lang="uk-UA" sz="3500" b="1" dirty="0">
                <a:solidFill>
                  <a:schemeClr val="tx1"/>
                </a:solidFill>
                <a:latin typeface="Times New Roman" panose="02020603050405020304" pitchFamily="18" charset="0"/>
                <a:cs typeface="Times New Roman" panose="02020603050405020304" pitchFamily="18" charset="0"/>
              </a:rPr>
              <a:t>. Це ваша справа &lt;...&gt; Ми зовсім не намагаємось ввести будь-який екзамен релігії. Це ваш світ. Ще раз повторюю, ця справа нас не стосується &lt;...&gt; Одного разу інгуші, обговорюючи питання про грабежи та розбої в своїй постанові сказали наступне: судити грабіжників судом шаріату, але за законом Військово-революційного трибуналу. </a:t>
            </a:r>
          </a:p>
        </p:txBody>
      </p:sp>
    </p:spTree>
    <p:extLst>
      <p:ext uri="{BB962C8B-B14F-4D97-AF65-F5344CB8AC3E}">
        <p14:creationId xmlns:p14="http://schemas.microsoft.com/office/powerpoint/2010/main" val="153279509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358</TotalTime>
  <Words>10984</Words>
  <Application>Microsoft Office PowerPoint</Application>
  <PresentationFormat>Широкоэкранный</PresentationFormat>
  <Paragraphs>294</Paragraphs>
  <Slides>85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85</vt:i4>
      </vt:variant>
    </vt:vector>
  </HeadingPairs>
  <TitlesOfParts>
    <vt:vector size="90" baseType="lpstr">
      <vt:lpstr>Arial</vt:lpstr>
      <vt:lpstr>Calibri</vt:lpstr>
      <vt:lpstr>Calibri Light</vt:lpstr>
      <vt:lpstr>Times New Roman</vt:lpstr>
      <vt:lpstr>Тема Office</vt:lpstr>
      <vt:lpstr>Лекція 2. Мусульманська спільнота  в Україні в радянській період</vt:lpstr>
      <vt:lpstr>Література:</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1. «Релігійний НЕП» середини 1920-х рр. Радянська кампанія хаджу 1927 р. «Хаджи-хане» в Одесі</vt:lpstr>
      <vt:lpstr>2. Тенденція збільшення татарського населення України протягом 1926 – 1989 рр.: вихідці з Нижегородської, Казанської, Пензенської, Самарської та Саратовської губерній</vt:lpstr>
      <vt:lpstr>2. Тенденція збільшення татарського населення України протягом 1926 – 1989 рр.: вихідці з Нижегородської, Казанської, Пензенської, Самарської та Саратовської губерній</vt:lpstr>
      <vt:lpstr>2. Тенденція збільшення татарського населення України протягом 1926 – 1989 рр.: вихідці з Нижегородської, Казанської, Пензенської, Самарської та Саратовської губерній</vt:lpstr>
      <vt:lpstr>2. Тенденція збільшення татарського населення України протягом 1926 – 1989 рр.: вихідці з Нижегородської, Казанської, Пензенської, Самарської та Саратовської губерній</vt:lpstr>
      <vt:lpstr>2. Тенденція збільшення татарського населення України протягом 1926 – 1989 рр.: вихідці з Нижегородської, Казанської, Пензенської, Самарської та Саратовської губерній</vt:lpstr>
      <vt:lpstr>2. Тенденція збільшення татарського населення України протягом 1926 – 1989 рр.: вихідці з Нижегородської, Казанської, Пензенської, Самарської та Саратовської губерній</vt:lpstr>
      <vt:lpstr>2. Тенденція збільшення татарського населення України протягом 1926 – 1989 рр.: вихідці з Нижегородської, Казанської, Пензенської, Самарської та Саратовської губерній</vt:lpstr>
      <vt:lpstr>2. Тенденція збільшення татарського населення України протягом 1926 – 1989 рр.: вихідці з Нижегородської, Казанської, Пензенської, Самарської та Саратовської губерній</vt:lpstr>
      <vt:lpstr>2. Тенденція збільшення татарського населення України протягом 1926 – 1989 рр.: вихідці з Нижегородської, Казанської, Пензенської, Самарської та Саратовської губерній</vt:lpstr>
      <vt:lpstr>3. Закінчення «релігійної відлиги» у 1929 р. Закриття церков і молитовних будинків в районах округів з 1930 р. Закриття мечетей в Києві, Дніпрі, Миколаєві. </vt:lpstr>
      <vt:lpstr>3. Закінчення «релігійної відлиги» у 1929 р. Закриття церков і молитовних будинків в районах округів з 1930 р. Закриття мечетей в Києві, Дніпрі, Миколаєві. </vt:lpstr>
      <vt:lpstr>3. Закінчення «релігійної відлиги» у 1929 р. Закриття церков і молитовних будинків в районах округів з 1930 р. Закриття мечетей в Києві, Дніпрі, Миколаєві. </vt:lpstr>
      <vt:lpstr>3. Закінчення «релігійної відлиги» у 1929 р. Закриття церков і молитовних будинків в районах округів з 1930 р. Закриття мечетей в Києві, Дніпрі, Миколаєві. </vt:lpstr>
      <vt:lpstr>3. Закінчення «релігійної відлиги» у 1929 р. Закриття церков і молитовних будинків в районах округів з 1930 р. Закриття мечетей в Києві, Дніпрі, Миколаєві. </vt:lpstr>
      <vt:lpstr>4. Лояльне ставлення німецької влади до мусульман за часів Другої Світової війни </vt:lpstr>
      <vt:lpstr>4. Лояльне ставлення німецької влади до мусульман за часів Другої Світової війни </vt:lpstr>
      <vt:lpstr>4. Лояльне ставлення німецької влади до мусульман за часів Другої Світової війни </vt:lpstr>
      <vt:lpstr>5. Ставлення радянської влади до мусульман як до колаборантів у 1950 – 1960-х рр. </vt:lpstr>
      <vt:lpstr>5. Ставлення радянської влади до мусульман як до колаборантів у 1950 – 1960-х рр. </vt:lpstr>
      <vt:lpstr>5. Ставлення радянської влади до мусульман як до колаборантів у 1950 – 1960-х рр. </vt:lpstr>
      <vt:lpstr>5. Ставлення радянської влади до мусульман як до колаборантів у 1950 – 1960-х рр. </vt:lpstr>
      <vt:lpstr>5. Ставлення радянської влади до мусульман як до колаборантів у 1950 – 1960-х рр. </vt:lpstr>
      <vt:lpstr>5. Ставлення радянської влади до мусульман як до колаборантів у 1950 – 1960-х рр. </vt:lpstr>
      <vt:lpstr>5. Ставлення радянської влади до мусульман як до колаборантів у 1950 – 1960-х рр. </vt:lpstr>
      <vt:lpstr>5. Ставлення радянської влади до мусульман як до колаборантів у 1950 – 1960-х рр. </vt:lpstr>
      <vt:lpstr>5. Ставлення радянської влади до мусульман як до колаборантів у 1950 – 1960-х рр. </vt:lpstr>
      <vt:lpstr>5. Ставлення радянської влади до мусульман як до колаборантів у 1950 – 1960-х рр. </vt:lpstr>
      <vt:lpstr>5. Ставлення радянської влади до мусульман як до колаборантів у 1950 – 1960-х рр. </vt:lpstr>
      <vt:lpstr>6. Спроба кримських татар оселитися в Херсонській області на початку 1970-х рр. Державна політика 1970-х рр. на самоліквідацію ісламу і мусульманських традицій</vt:lpstr>
      <vt:lpstr>6. Спроба кримських татар оселитися в Херсонській області на початку 1970-х рр. Державна політика 1970-х рр. на самоліквідацію ісламу і мусульманських традицій</vt:lpstr>
      <vt:lpstr>6. Спроба кримських татар оселитися в Херсонській області на початку 1970-х рр. Державна політика 1970-х рр. на самоліквідацію ісламу і мусульманських традицій</vt:lpstr>
      <vt:lpstr>6. Спроба кримських татар оселитися в Херсонській області на початку 1970-х рр. Державна політика 1970-х рр. на самоліквідацію ісламу і мусульманських традицій</vt:lpstr>
      <vt:lpstr>6. Спроба кримських татар оселитися в Херсонській області на початку 1970-х рр. Державна політика 1970-х рр. на самоліквідацію ісламу і мусульманських традицій</vt:lpstr>
      <vt:lpstr>6. Спроба кримських татар оселитися в Херсонській області на початку 1970-х рр. Державна політика 1970-х рр. на самоліквідацію ісламу і мусульманських традицій</vt:lpstr>
      <vt:lpstr>6. Спроба кримських татар оселитися в Херсонській області на початку 1970-х рр. Державна політика 1970-х рр. на самоліквідацію ісламу і мусульманських традицій</vt:lpstr>
      <vt:lpstr>6. Спроба кримських татар оселитися в Херсонській області на початку 1970-х рр. Державна політика 1970-х рр. на самоліквідацію ісламу і мусульманських традицій</vt:lpstr>
      <vt:lpstr>6. Спроба кримських татар оселитися в Херсонській області на початку 1970-х рр. Державна політика 1970-х рр. на самоліквідацію ісламу і мусульманських традицій</vt:lpstr>
      <vt:lpstr>6. Спроба кримських татар оселитися в Херсонській області на початку 1970-х рр. Державна політика 1970-х рр. на самоліквідацію ісламу і мусульманських традицій</vt:lpstr>
      <vt:lpstr>6. Спроба кримських татар оселитися в Херсонській області на початку 1970-х рр. Державна політика 1970-х рр. на самоліквідацію ісламу і мусульманських традицій</vt:lpstr>
      <vt:lpstr>6. Спроба кримських татар оселитися в Херсонській області на початку 1970-х рр. Державна політика 1970-х рр. на самоліквідацію ісламу і мусульманських традицій</vt:lpstr>
      <vt:lpstr>6. Спроба кримських татар оселитися в Херсонській області на початку 1970-х рр. Державна політика 1970-х рр. на самоліквідацію ісламу і мусульманських традицій</vt:lpstr>
      <vt:lpstr>7. Збереження традицій у 1950-1980-х рр. в головних громадах волзьких татар Києва, Харкова, Запоріжжя, Дніпра, Одеси, Донбасу. Перша київська мусульманська громада 1989 р. </vt:lpstr>
      <vt:lpstr>7. Збереження традицій у 1950-1980-х рр. в головних громадах волзьких татар Києва, Харкова, Запоріжжя, Дніпра, Одеси, Донбасу. Перша київська мусульманська громада 1989 р. </vt:lpstr>
      <vt:lpstr>7. Збереження традицій у 1950-1980-х рр. в головних громадах волзьких татар Києва, Харкова, Запоріжжя, Дніпра, Одеси, Донбасу. Перша київська мусульманська громада 1989 р. </vt:lpstr>
      <vt:lpstr>7. Збереження традицій у 1950-1980-х рр. в головних громадах волзьких татар Києва, Харкова, Запоріжжя, Дніпра, Одеси, Донбасу. Перша київська мусульманська громада 1989 р. </vt:lpstr>
      <vt:lpstr>7. Збереження традицій у 1950-1980-х рр. в головних громадах волзьких татар Києва, Харкова, Запоріжжя, Дніпра, Одеси, Донбасу. Перша київська мусульманська громада 1989 р. </vt:lpstr>
      <vt:lpstr>7. Збереження традицій у 1950-1980-х рр. в головних громадах волзьких татар Києва, Харкова, Запоріжжя, Дніпра, Одеси, Донбасу. Перша київська мусульманська громада 1989 р. </vt:lpstr>
      <vt:lpstr>7. Збереження традицій у 1950-1980-х рр. в головних громадах волзьких татар Києва, Харкова, Запоріжжя, Дніпра, Одеси, Донбасу. Перша київська мусульманська громада 1989 р. </vt:lpstr>
      <vt:lpstr>7. Збереження традицій у 1950-1980-х рр. в головних громадах волзьких татар Києва, Харкова, Запоріжжя, Дніпра, Одеси, Донбасу. Перша київська мусульманська громада 1989 р.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2. Мусульманська спільнота  в Україні в радянській період</dc:title>
  <dc:creator>admin</dc:creator>
  <cp:lastModifiedBy>admin</cp:lastModifiedBy>
  <cp:revision>9</cp:revision>
  <dcterms:created xsi:type="dcterms:W3CDTF">2023-09-06T16:32:53Z</dcterms:created>
  <dcterms:modified xsi:type="dcterms:W3CDTF">2023-09-07T19:22:28Z</dcterms:modified>
</cp:coreProperties>
</file>