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Calibri" panose="020F0502020204030204" pitchFamily="34" charset="0"/>
      <p:regular r:id="rId13"/>
      <p:bold r:id="rId14"/>
      <p:italic r:id="rId15"/>
      <p:boldItalic r:id="rId16"/>
    </p:embeddedFont>
    <p:embeddedFont>
      <p:font typeface="Roboto" panose="020B0604020202020204" charset="0"/>
      <p:regular r:id="rId17"/>
    </p:embeddedFont>
    <p:embeddedFont>
      <p:font typeface="Roboto Medium"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1" d="100"/>
          <a:sy n="61" d="100"/>
        </p:scale>
        <p:origin x="6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511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6280190" y="1974294"/>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FFFFFF"/>
                </a:solidFill>
                <a:latin typeface="Roboto Medium" pitchFamily="34" charset="0"/>
                <a:ea typeface="Roboto Medium" pitchFamily="34" charset="-122"/>
                <a:cs typeface="Roboto Medium" pitchFamily="34" charset="-120"/>
              </a:rPr>
              <a:t>Методи оцінки стану екосистем та їх компонентів</a:t>
            </a:r>
            <a:endParaRPr lang="en-US" sz="4450" dirty="0"/>
          </a:p>
        </p:txBody>
      </p:sp>
      <p:sp>
        <p:nvSpPr>
          <p:cNvPr id="4" name="Text 1"/>
          <p:cNvSpPr/>
          <p:nvPr/>
        </p:nvSpPr>
        <p:spPr>
          <a:xfrm>
            <a:off x="6280190" y="4440793"/>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CFD0D8"/>
                </a:solidFill>
                <a:latin typeface="Roboto" pitchFamily="34" charset="0"/>
                <a:ea typeface="Roboto" pitchFamily="34" charset="-122"/>
                <a:cs typeface="Roboto" pitchFamily="34" charset="-120"/>
              </a:rPr>
              <a:t>Цей курс надасть студентам та викладачам біологічних та екологічних спеціальностей глибокі знання та практичні навички для дослідження екосистем, їх компонентів та властивостей. Особлива увага приділяється оцінці стійкості, різноманіття та екосистемних сервісів, що є ключовим для збереження біологічного різноманіття.</a:t>
            </a:r>
            <a:endParaRPr lang="en-US" sz="1750" dirty="0"/>
          </a:p>
        </p:txBody>
      </p:sp>
      <p:pic>
        <p:nvPicPr>
          <p:cNvPr id="5" name="Picture 2" descr="https://blogger.googleusercontent.com/img/b/R29vZ2xl/AVvXsEi-6B8JQrhPIOSBpBBzeR2bnS8ctrqzcMQJMAG3mBxQbSoDAMBATFa5gfsBd2WCfRzMnMcPJfBhbsqKB09jY88p5v0KXxs3n3w-p08k01-qkV3AjWoRwNIwSh6lp29Mrvb_PAUvfk8Jh4E/s1600/%25D1%2580%25D0%25B8%25D1%258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187" y="198665"/>
            <a:ext cx="5713067" cy="78039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3" name="Text 0"/>
          <p:cNvSpPr/>
          <p:nvPr/>
        </p:nvSpPr>
        <p:spPr>
          <a:xfrm>
            <a:off x="6258044" y="606266"/>
            <a:ext cx="7600712" cy="1378029"/>
          </a:xfrm>
          <a:prstGeom prst="rect">
            <a:avLst/>
          </a:prstGeom>
          <a:noFill/>
          <a:ln/>
        </p:spPr>
        <p:txBody>
          <a:bodyPr wrap="square" lIns="0" tIns="0" rIns="0" bIns="0" rtlCol="0" anchor="t"/>
          <a:lstStyle/>
          <a:p>
            <a:pPr marL="0" indent="0" algn="l">
              <a:lnSpc>
                <a:spcPts val="5400"/>
              </a:lnSpc>
              <a:buNone/>
            </a:pPr>
            <a:r>
              <a:rPr lang="en-US" sz="4300" dirty="0">
                <a:solidFill>
                  <a:srgbClr val="FFFFFF"/>
                </a:solidFill>
                <a:latin typeface="Roboto Medium" pitchFamily="34" charset="0"/>
                <a:ea typeface="Roboto Medium" pitchFamily="34" charset="-122"/>
                <a:cs typeface="Roboto Medium" pitchFamily="34" charset="-120"/>
              </a:rPr>
              <a:t>Прогноз стану поверхневих вод</a:t>
            </a:r>
            <a:endParaRPr lang="en-US" sz="4300" dirty="0"/>
          </a:p>
        </p:txBody>
      </p:sp>
      <p:sp>
        <p:nvSpPr>
          <p:cNvPr id="4" name="Shape 1"/>
          <p:cNvSpPr/>
          <p:nvPr/>
        </p:nvSpPr>
        <p:spPr>
          <a:xfrm>
            <a:off x="6258044" y="2314932"/>
            <a:ext cx="220385" cy="1623060"/>
          </a:xfrm>
          <a:prstGeom prst="roundRect">
            <a:avLst>
              <a:gd name="adj" fmla="val 42022"/>
            </a:avLst>
          </a:prstGeom>
          <a:solidFill>
            <a:srgbClr val="182567"/>
          </a:solidFill>
          <a:ln w="7620">
            <a:solidFill>
              <a:srgbClr val="313E80"/>
            </a:solidFill>
            <a:prstDash val="solid"/>
          </a:ln>
        </p:spPr>
      </p:sp>
      <p:sp>
        <p:nvSpPr>
          <p:cNvPr id="5" name="Text 2"/>
          <p:cNvSpPr/>
          <p:nvPr/>
        </p:nvSpPr>
        <p:spPr>
          <a:xfrm>
            <a:off x="6698813" y="2535317"/>
            <a:ext cx="4844891" cy="344448"/>
          </a:xfrm>
          <a:prstGeom prst="rect">
            <a:avLst/>
          </a:prstGeom>
          <a:noFill/>
          <a:ln/>
        </p:spPr>
        <p:txBody>
          <a:bodyPr wrap="none" lIns="0" tIns="0" rIns="0" bIns="0" rtlCol="0" anchor="t"/>
          <a:lstStyle/>
          <a:p>
            <a:pPr marL="0" indent="0" algn="l">
              <a:lnSpc>
                <a:spcPts val="2700"/>
              </a:lnSpc>
              <a:buNone/>
            </a:pPr>
            <a:r>
              <a:rPr lang="en-US" sz="2150" dirty="0">
                <a:solidFill>
                  <a:srgbClr val="CFD0D8"/>
                </a:solidFill>
                <a:latin typeface="Roboto Medium" pitchFamily="34" charset="0"/>
                <a:ea typeface="Roboto Medium" pitchFamily="34" charset="-122"/>
                <a:cs typeface="Roboto Medium" pitchFamily="34" charset="-120"/>
              </a:rPr>
              <a:t>Моделювання впливу мікропластику</a:t>
            </a:r>
            <a:endParaRPr lang="en-US" sz="2150" dirty="0"/>
          </a:p>
        </p:txBody>
      </p:sp>
      <p:sp>
        <p:nvSpPr>
          <p:cNvPr id="6" name="Text 3"/>
          <p:cNvSpPr/>
          <p:nvPr/>
        </p:nvSpPr>
        <p:spPr>
          <a:xfrm>
            <a:off x="6698813" y="3012043"/>
            <a:ext cx="7159943" cy="705564"/>
          </a:xfrm>
          <a:prstGeom prst="rect">
            <a:avLst/>
          </a:prstGeom>
          <a:noFill/>
          <a:ln/>
        </p:spPr>
        <p:txBody>
          <a:bodyPr wrap="square" lIns="0" tIns="0" rIns="0" bIns="0" rtlCol="0" anchor="t"/>
          <a:lstStyle/>
          <a:p>
            <a:pPr marL="0" indent="0" algn="l">
              <a:lnSpc>
                <a:spcPts val="2750"/>
              </a:lnSpc>
              <a:buNone/>
            </a:pPr>
            <a:r>
              <a:rPr lang="en-US" sz="1700" dirty="0">
                <a:solidFill>
                  <a:srgbClr val="CFD0D8"/>
                </a:solidFill>
                <a:latin typeface="Roboto" pitchFamily="34" charset="0"/>
                <a:ea typeface="Roboto" pitchFamily="34" charset="-122"/>
                <a:cs typeface="Roboto" pitchFamily="34" charset="-120"/>
              </a:rPr>
              <a:t>Розробка моделі для прогнозу стану змін якості водних ресурсів через забруднення мікропластиком.</a:t>
            </a:r>
            <a:endParaRPr lang="en-US" sz="1700" dirty="0"/>
          </a:p>
        </p:txBody>
      </p:sp>
      <p:sp>
        <p:nvSpPr>
          <p:cNvPr id="7" name="Shape 4"/>
          <p:cNvSpPr/>
          <p:nvPr/>
        </p:nvSpPr>
        <p:spPr>
          <a:xfrm>
            <a:off x="6588681" y="4158377"/>
            <a:ext cx="220385" cy="1623060"/>
          </a:xfrm>
          <a:prstGeom prst="roundRect">
            <a:avLst>
              <a:gd name="adj" fmla="val 42022"/>
            </a:avLst>
          </a:prstGeom>
          <a:solidFill>
            <a:srgbClr val="182567"/>
          </a:solidFill>
          <a:ln w="7620">
            <a:solidFill>
              <a:srgbClr val="313E80"/>
            </a:solidFill>
            <a:prstDash val="solid"/>
          </a:ln>
        </p:spPr>
      </p:sp>
      <p:sp>
        <p:nvSpPr>
          <p:cNvPr id="8" name="Text 5"/>
          <p:cNvSpPr/>
          <p:nvPr/>
        </p:nvSpPr>
        <p:spPr>
          <a:xfrm>
            <a:off x="7029450" y="4378762"/>
            <a:ext cx="4986099" cy="344448"/>
          </a:xfrm>
          <a:prstGeom prst="rect">
            <a:avLst/>
          </a:prstGeom>
          <a:noFill/>
          <a:ln/>
        </p:spPr>
        <p:txBody>
          <a:bodyPr wrap="none" lIns="0" tIns="0" rIns="0" bIns="0" rtlCol="0" anchor="t"/>
          <a:lstStyle/>
          <a:p>
            <a:pPr marL="0" indent="0" algn="l">
              <a:lnSpc>
                <a:spcPts val="2700"/>
              </a:lnSpc>
              <a:buNone/>
            </a:pPr>
            <a:r>
              <a:rPr lang="en-US" sz="2150" dirty="0">
                <a:solidFill>
                  <a:srgbClr val="CFD0D8"/>
                </a:solidFill>
                <a:latin typeface="Roboto Medium" pitchFamily="34" charset="0"/>
                <a:ea typeface="Roboto Medium" pitchFamily="34" charset="-122"/>
                <a:cs typeface="Roboto Medium" pitchFamily="34" charset="-120"/>
              </a:rPr>
              <a:t>Транспорт поживних речовин річками</a:t>
            </a:r>
            <a:endParaRPr lang="en-US" sz="2150" dirty="0"/>
          </a:p>
        </p:txBody>
      </p:sp>
      <p:sp>
        <p:nvSpPr>
          <p:cNvPr id="9" name="Text 6"/>
          <p:cNvSpPr/>
          <p:nvPr/>
        </p:nvSpPr>
        <p:spPr>
          <a:xfrm>
            <a:off x="7029450" y="4855488"/>
            <a:ext cx="6829306" cy="705564"/>
          </a:xfrm>
          <a:prstGeom prst="rect">
            <a:avLst/>
          </a:prstGeom>
          <a:noFill/>
          <a:ln/>
        </p:spPr>
        <p:txBody>
          <a:bodyPr wrap="square" lIns="0" tIns="0" rIns="0" bIns="0" rtlCol="0" anchor="t"/>
          <a:lstStyle/>
          <a:p>
            <a:pPr marL="0" indent="0" algn="l">
              <a:lnSpc>
                <a:spcPts val="2750"/>
              </a:lnSpc>
              <a:buNone/>
            </a:pPr>
            <a:r>
              <a:rPr lang="en-US" sz="1700" dirty="0">
                <a:solidFill>
                  <a:srgbClr val="CFD0D8"/>
                </a:solidFill>
                <a:latin typeface="Roboto" pitchFamily="34" charset="0"/>
                <a:ea typeface="Roboto" pitchFamily="34" charset="-122"/>
                <a:cs typeface="Roboto" pitchFamily="34" charset="-120"/>
              </a:rPr>
              <a:t>Прогноз стану змін якості водних ресурсів за рахунок транспорту поживних речовин річками.</a:t>
            </a:r>
            <a:endParaRPr lang="en-US" sz="1700" dirty="0"/>
          </a:p>
        </p:txBody>
      </p:sp>
      <p:sp>
        <p:nvSpPr>
          <p:cNvPr id="10" name="Shape 7"/>
          <p:cNvSpPr/>
          <p:nvPr/>
        </p:nvSpPr>
        <p:spPr>
          <a:xfrm>
            <a:off x="6919436" y="6001822"/>
            <a:ext cx="220385" cy="1623060"/>
          </a:xfrm>
          <a:prstGeom prst="roundRect">
            <a:avLst>
              <a:gd name="adj" fmla="val 42022"/>
            </a:avLst>
          </a:prstGeom>
          <a:solidFill>
            <a:srgbClr val="182567"/>
          </a:solidFill>
          <a:ln w="7620">
            <a:solidFill>
              <a:srgbClr val="313E80"/>
            </a:solidFill>
            <a:prstDash val="solid"/>
          </a:ln>
        </p:spPr>
      </p:sp>
      <p:sp>
        <p:nvSpPr>
          <p:cNvPr id="11" name="Text 8"/>
          <p:cNvSpPr/>
          <p:nvPr/>
        </p:nvSpPr>
        <p:spPr>
          <a:xfrm>
            <a:off x="7360206" y="6222206"/>
            <a:ext cx="3908703" cy="344448"/>
          </a:xfrm>
          <a:prstGeom prst="rect">
            <a:avLst/>
          </a:prstGeom>
          <a:noFill/>
          <a:ln/>
        </p:spPr>
        <p:txBody>
          <a:bodyPr wrap="none" lIns="0" tIns="0" rIns="0" bIns="0" rtlCol="0" anchor="t"/>
          <a:lstStyle/>
          <a:p>
            <a:pPr marL="0" indent="0" algn="l">
              <a:lnSpc>
                <a:spcPts val="2700"/>
              </a:lnSpc>
              <a:buNone/>
            </a:pPr>
            <a:r>
              <a:rPr lang="en-US" sz="2150" dirty="0">
                <a:solidFill>
                  <a:srgbClr val="CFD0D8"/>
                </a:solidFill>
                <a:latin typeface="Roboto Medium" pitchFamily="34" charset="0"/>
                <a:ea typeface="Roboto Medium" pitchFamily="34" charset="-122"/>
                <a:cs typeface="Roboto Medium" pitchFamily="34" charset="-120"/>
              </a:rPr>
              <a:t>Сценарії змін водних ресурсів</a:t>
            </a:r>
            <a:endParaRPr lang="en-US" sz="2150" dirty="0"/>
          </a:p>
        </p:txBody>
      </p:sp>
      <p:sp>
        <p:nvSpPr>
          <p:cNvPr id="12" name="Text 9"/>
          <p:cNvSpPr/>
          <p:nvPr/>
        </p:nvSpPr>
        <p:spPr>
          <a:xfrm>
            <a:off x="7360206" y="6698933"/>
            <a:ext cx="6498550" cy="705564"/>
          </a:xfrm>
          <a:prstGeom prst="rect">
            <a:avLst/>
          </a:prstGeom>
          <a:noFill/>
          <a:ln/>
        </p:spPr>
        <p:txBody>
          <a:bodyPr wrap="square" lIns="0" tIns="0" rIns="0" bIns="0" rtlCol="0" anchor="t"/>
          <a:lstStyle/>
          <a:p>
            <a:pPr marL="0" indent="0" algn="l">
              <a:lnSpc>
                <a:spcPts val="2750"/>
              </a:lnSpc>
              <a:buNone/>
            </a:pPr>
            <a:r>
              <a:rPr lang="en-US" sz="1700" dirty="0">
                <a:solidFill>
                  <a:srgbClr val="CFD0D8"/>
                </a:solidFill>
                <a:latin typeface="Roboto" pitchFamily="34" charset="0"/>
                <a:ea typeface="Roboto" pitchFamily="34" charset="-122"/>
                <a:cs typeface="Roboto" pitchFamily="34" charset="-120"/>
              </a:rPr>
              <a:t>Розробка сценаріїв змін стану водних ресурсів під впливом різних антропогенних чинників.</a:t>
            </a:r>
            <a:endParaRPr lang="en-US" sz="1700" dirty="0"/>
          </a:p>
        </p:txBody>
      </p:sp>
      <p:pic>
        <p:nvPicPr>
          <p:cNvPr id="3080" name="Picture 8" descr="Химические показатели качества вод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79" y="756744"/>
            <a:ext cx="5753880" cy="6868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148"/>
          </a:xfrm>
          <a:prstGeom prst="rect">
            <a:avLst/>
          </a:prstGeom>
        </p:spPr>
      </p:pic>
      <p:sp>
        <p:nvSpPr>
          <p:cNvPr id="3" name="Text 0"/>
          <p:cNvSpPr/>
          <p:nvPr/>
        </p:nvSpPr>
        <p:spPr>
          <a:xfrm>
            <a:off x="6258044" y="606266"/>
            <a:ext cx="7600712" cy="1378029"/>
          </a:xfrm>
          <a:prstGeom prst="rect">
            <a:avLst/>
          </a:prstGeom>
          <a:noFill/>
          <a:ln/>
        </p:spPr>
        <p:txBody>
          <a:bodyPr wrap="square" lIns="0" tIns="0" rIns="0" bIns="0" rtlCol="0" anchor="t"/>
          <a:lstStyle/>
          <a:p>
            <a:pPr marL="0" indent="0" algn="l">
              <a:lnSpc>
                <a:spcPts val="5400"/>
              </a:lnSpc>
              <a:buNone/>
            </a:pPr>
            <a:r>
              <a:rPr lang="en-US" sz="4300" dirty="0">
                <a:solidFill>
                  <a:srgbClr val="FFFFFF"/>
                </a:solidFill>
                <a:latin typeface="Roboto Medium" pitchFamily="34" charset="0"/>
                <a:ea typeface="Roboto Medium" pitchFamily="34" charset="-122"/>
                <a:cs typeface="Roboto Medium" pitchFamily="34" charset="-120"/>
              </a:rPr>
              <a:t>Програма навчальної дисципліни</a:t>
            </a:r>
            <a:endParaRPr lang="en-US" sz="4300" dirty="0"/>
          </a:p>
        </p:txBody>
      </p:sp>
      <p:sp>
        <p:nvSpPr>
          <p:cNvPr id="4" name="Shape 1"/>
          <p:cNvSpPr/>
          <p:nvPr/>
        </p:nvSpPr>
        <p:spPr>
          <a:xfrm>
            <a:off x="6258044" y="2314932"/>
            <a:ext cx="881896" cy="1623060"/>
          </a:xfrm>
          <a:prstGeom prst="roundRect">
            <a:avLst>
              <a:gd name="adj" fmla="val 360040"/>
            </a:avLst>
          </a:prstGeom>
          <a:solidFill>
            <a:srgbClr val="182567"/>
          </a:solidFill>
          <a:ln w="7620">
            <a:solidFill>
              <a:srgbClr val="313E80"/>
            </a:solidFill>
            <a:prstDash val="solid"/>
          </a:ln>
        </p:spPr>
      </p:sp>
      <p:sp>
        <p:nvSpPr>
          <p:cNvPr id="5" name="Text 2"/>
          <p:cNvSpPr/>
          <p:nvPr/>
        </p:nvSpPr>
        <p:spPr>
          <a:xfrm>
            <a:off x="6533674" y="2919770"/>
            <a:ext cx="330637" cy="413385"/>
          </a:xfrm>
          <a:prstGeom prst="rect">
            <a:avLst/>
          </a:prstGeom>
          <a:noFill/>
          <a:ln/>
        </p:spPr>
        <p:txBody>
          <a:bodyPr wrap="none" lIns="0" tIns="0" rIns="0" bIns="0" rtlCol="0" anchor="t"/>
          <a:lstStyle/>
          <a:p>
            <a:pPr marL="0" indent="0" algn="l">
              <a:lnSpc>
                <a:spcPts val="2600"/>
              </a:lnSpc>
              <a:buNone/>
            </a:pPr>
            <a:r>
              <a:rPr lang="en-US" sz="2600" dirty="0">
                <a:solidFill>
                  <a:srgbClr val="CFD0D8"/>
                </a:solidFill>
                <a:latin typeface="Roboto Medium" pitchFamily="34" charset="0"/>
                <a:ea typeface="Roboto Medium" pitchFamily="34" charset="-122"/>
                <a:cs typeface="Roboto Medium" pitchFamily="34" charset="-120"/>
              </a:rPr>
              <a:t>1</a:t>
            </a:r>
            <a:endParaRPr lang="en-US" sz="2600" dirty="0"/>
          </a:p>
        </p:txBody>
      </p:sp>
      <p:sp>
        <p:nvSpPr>
          <p:cNvPr id="6" name="Text 3"/>
          <p:cNvSpPr/>
          <p:nvPr/>
        </p:nvSpPr>
        <p:spPr>
          <a:xfrm>
            <a:off x="7360325" y="2535317"/>
            <a:ext cx="3658553" cy="344448"/>
          </a:xfrm>
          <a:prstGeom prst="rect">
            <a:avLst/>
          </a:prstGeom>
          <a:noFill/>
          <a:ln/>
        </p:spPr>
        <p:txBody>
          <a:bodyPr wrap="none" lIns="0" tIns="0" rIns="0" bIns="0" rtlCol="0" anchor="t"/>
          <a:lstStyle/>
          <a:p>
            <a:pPr marL="0" indent="0" algn="l">
              <a:lnSpc>
                <a:spcPts val="2700"/>
              </a:lnSpc>
              <a:buNone/>
            </a:pPr>
            <a:r>
              <a:rPr lang="en-US" sz="2150" dirty="0">
                <a:solidFill>
                  <a:srgbClr val="CFD0D8"/>
                </a:solidFill>
                <a:latin typeface="Roboto Medium" pitchFamily="34" charset="0"/>
                <a:ea typeface="Roboto Medium" pitchFamily="34" charset="-122"/>
                <a:cs typeface="Roboto Medium" pitchFamily="34" charset="-120"/>
              </a:rPr>
              <a:t>Розділ 1: Теоретичні основи</a:t>
            </a:r>
            <a:endParaRPr lang="en-US" sz="2150" dirty="0"/>
          </a:p>
        </p:txBody>
      </p:sp>
      <p:sp>
        <p:nvSpPr>
          <p:cNvPr id="7" name="Text 4"/>
          <p:cNvSpPr/>
          <p:nvPr/>
        </p:nvSpPr>
        <p:spPr>
          <a:xfrm>
            <a:off x="7360325" y="3012043"/>
            <a:ext cx="6498431" cy="705564"/>
          </a:xfrm>
          <a:prstGeom prst="rect">
            <a:avLst/>
          </a:prstGeom>
          <a:noFill/>
          <a:ln/>
        </p:spPr>
        <p:txBody>
          <a:bodyPr wrap="square" lIns="0" tIns="0" rIns="0" bIns="0" rtlCol="0" anchor="t"/>
          <a:lstStyle/>
          <a:p>
            <a:pPr marL="0" indent="0" algn="l">
              <a:lnSpc>
                <a:spcPts val="2750"/>
              </a:lnSpc>
              <a:buNone/>
            </a:pPr>
            <a:r>
              <a:rPr lang="en-US" sz="1700" dirty="0">
                <a:solidFill>
                  <a:srgbClr val="CFD0D8"/>
                </a:solidFill>
                <a:latin typeface="Roboto" pitchFamily="34" charset="0"/>
                <a:ea typeface="Roboto" pitchFamily="34" charset="-122"/>
                <a:cs typeface="Roboto" pitchFamily="34" charset="-120"/>
              </a:rPr>
              <a:t>Сутність екосистем, системний підхід, компоненти, властивості та ієрархія.</a:t>
            </a:r>
            <a:endParaRPr lang="en-US" sz="1700" dirty="0"/>
          </a:p>
        </p:txBody>
      </p:sp>
      <p:sp>
        <p:nvSpPr>
          <p:cNvPr id="8" name="Shape 5"/>
          <p:cNvSpPr/>
          <p:nvPr/>
        </p:nvSpPr>
        <p:spPr>
          <a:xfrm>
            <a:off x="6258044" y="4158377"/>
            <a:ext cx="881896" cy="1623060"/>
          </a:xfrm>
          <a:prstGeom prst="roundRect">
            <a:avLst>
              <a:gd name="adj" fmla="val 360040"/>
            </a:avLst>
          </a:prstGeom>
          <a:solidFill>
            <a:srgbClr val="182567"/>
          </a:solidFill>
          <a:ln w="7620">
            <a:solidFill>
              <a:srgbClr val="313E80"/>
            </a:solidFill>
            <a:prstDash val="solid"/>
          </a:ln>
        </p:spPr>
      </p:sp>
      <p:sp>
        <p:nvSpPr>
          <p:cNvPr id="9" name="Text 6"/>
          <p:cNvSpPr/>
          <p:nvPr/>
        </p:nvSpPr>
        <p:spPr>
          <a:xfrm>
            <a:off x="6533674" y="4763214"/>
            <a:ext cx="330637" cy="413385"/>
          </a:xfrm>
          <a:prstGeom prst="rect">
            <a:avLst/>
          </a:prstGeom>
          <a:noFill/>
          <a:ln/>
        </p:spPr>
        <p:txBody>
          <a:bodyPr wrap="none" lIns="0" tIns="0" rIns="0" bIns="0" rtlCol="0" anchor="t"/>
          <a:lstStyle/>
          <a:p>
            <a:pPr marL="0" indent="0" algn="l">
              <a:lnSpc>
                <a:spcPts val="2600"/>
              </a:lnSpc>
              <a:buNone/>
            </a:pPr>
            <a:r>
              <a:rPr lang="en-US" sz="2600" dirty="0">
                <a:solidFill>
                  <a:srgbClr val="CFD0D8"/>
                </a:solidFill>
                <a:latin typeface="Roboto Medium" pitchFamily="34" charset="0"/>
                <a:ea typeface="Roboto Medium" pitchFamily="34" charset="-122"/>
                <a:cs typeface="Roboto Medium" pitchFamily="34" charset="-120"/>
              </a:rPr>
              <a:t>2</a:t>
            </a:r>
            <a:endParaRPr lang="en-US" sz="2600" dirty="0"/>
          </a:p>
        </p:txBody>
      </p:sp>
      <p:sp>
        <p:nvSpPr>
          <p:cNvPr id="10" name="Text 7"/>
          <p:cNvSpPr/>
          <p:nvPr/>
        </p:nvSpPr>
        <p:spPr>
          <a:xfrm>
            <a:off x="7360325" y="4378762"/>
            <a:ext cx="2907149" cy="344448"/>
          </a:xfrm>
          <a:prstGeom prst="rect">
            <a:avLst/>
          </a:prstGeom>
          <a:noFill/>
          <a:ln/>
        </p:spPr>
        <p:txBody>
          <a:bodyPr wrap="none" lIns="0" tIns="0" rIns="0" bIns="0" rtlCol="0" anchor="t"/>
          <a:lstStyle/>
          <a:p>
            <a:pPr marL="0" indent="0" algn="l">
              <a:lnSpc>
                <a:spcPts val="2700"/>
              </a:lnSpc>
              <a:buNone/>
            </a:pPr>
            <a:r>
              <a:rPr lang="en-US" sz="2150" dirty="0">
                <a:solidFill>
                  <a:srgbClr val="CFD0D8"/>
                </a:solidFill>
                <a:latin typeface="Roboto Medium" pitchFamily="34" charset="0"/>
                <a:ea typeface="Roboto Medium" pitchFamily="34" charset="-122"/>
                <a:cs typeface="Roboto Medium" pitchFamily="34" charset="-120"/>
              </a:rPr>
              <a:t>Розділ 2: Оцінка стану</a:t>
            </a:r>
            <a:endParaRPr lang="en-US" sz="2150" dirty="0"/>
          </a:p>
        </p:txBody>
      </p:sp>
      <p:sp>
        <p:nvSpPr>
          <p:cNvPr id="11" name="Text 8"/>
          <p:cNvSpPr/>
          <p:nvPr/>
        </p:nvSpPr>
        <p:spPr>
          <a:xfrm>
            <a:off x="7360325" y="4855488"/>
            <a:ext cx="6498431" cy="705564"/>
          </a:xfrm>
          <a:prstGeom prst="rect">
            <a:avLst/>
          </a:prstGeom>
          <a:noFill/>
          <a:ln/>
        </p:spPr>
        <p:txBody>
          <a:bodyPr wrap="square" lIns="0" tIns="0" rIns="0" bIns="0" rtlCol="0" anchor="t"/>
          <a:lstStyle/>
          <a:p>
            <a:pPr marL="0" indent="0" algn="l">
              <a:lnSpc>
                <a:spcPts val="2750"/>
              </a:lnSpc>
              <a:buNone/>
            </a:pPr>
            <a:r>
              <a:rPr lang="en-US" sz="1700" dirty="0">
                <a:solidFill>
                  <a:srgbClr val="CFD0D8"/>
                </a:solidFill>
                <a:latin typeface="Roboto" pitchFamily="34" charset="0"/>
                <a:ea typeface="Roboto" pitchFamily="34" charset="-122"/>
                <a:cs typeface="Roboto" pitchFamily="34" charset="-120"/>
              </a:rPr>
              <a:t>Методи оцінки чисельності, стійкості, просторового розподілу та різноманіття організмів.</a:t>
            </a:r>
            <a:endParaRPr lang="en-US" sz="1700" dirty="0"/>
          </a:p>
        </p:txBody>
      </p:sp>
      <p:sp>
        <p:nvSpPr>
          <p:cNvPr id="12" name="Shape 9"/>
          <p:cNvSpPr/>
          <p:nvPr/>
        </p:nvSpPr>
        <p:spPr>
          <a:xfrm>
            <a:off x="6258044" y="6001822"/>
            <a:ext cx="881896" cy="1623060"/>
          </a:xfrm>
          <a:prstGeom prst="roundRect">
            <a:avLst>
              <a:gd name="adj" fmla="val 360040"/>
            </a:avLst>
          </a:prstGeom>
          <a:solidFill>
            <a:srgbClr val="182567"/>
          </a:solidFill>
          <a:ln w="7620">
            <a:solidFill>
              <a:srgbClr val="313E80"/>
            </a:solidFill>
            <a:prstDash val="solid"/>
          </a:ln>
        </p:spPr>
      </p:sp>
      <p:sp>
        <p:nvSpPr>
          <p:cNvPr id="13" name="Text 10"/>
          <p:cNvSpPr/>
          <p:nvPr/>
        </p:nvSpPr>
        <p:spPr>
          <a:xfrm>
            <a:off x="6533674" y="6606659"/>
            <a:ext cx="330637" cy="413385"/>
          </a:xfrm>
          <a:prstGeom prst="rect">
            <a:avLst/>
          </a:prstGeom>
          <a:noFill/>
          <a:ln/>
        </p:spPr>
        <p:txBody>
          <a:bodyPr wrap="none" lIns="0" tIns="0" rIns="0" bIns="0" rtlCol="0" anchor="t"/>
          <a:lstStyle/>
          <a:p>
            <a:pPr marL="0" indent="0" algn="l">
              <a:lnSpc>
                <a:spcPts val="2600"/>
              </a:lnSpc>
              <a:buNone/>
            </a:pPr>
            <a:r>
              <a:rPr lang="en-US" sz="2600" dirty="0">
                <a:solidFill>
                  <a:srgbClr val="CFD0D8"/>
                </a:solidFill>
                <a:latin typeface="Roboto Medium" pitchFamily="34" charset="0"/>
                <a:ea typeface="Roboto Medium" pitchFamily="34" charset="-122"/>
                <a:cs typeface="Roboto Medium" pitchFamily="34" charset="-120"/>
              </a:rPr>
              <a:t>3</a:t>
            </a:r>
            <a:endParaRPr lang="en-US" sz="2600" dirty="0"/>
          </a:p>
        </p:txBody>
      </p:sp>
      <p:sp>
        <p:nvSpPr>
          <p:cNvPr id="14" name="Text 11"/>
          <p:cNvSpPr/>
          <p:nvPr/>
        </p:nvSpPr>
        <p:spPr>
          <a:xfrm>
            <a:off x="7360325" y="6222206"/>
            <a:ext cx="4393168" cy="344448"/>
          </a:xfrm>
          <a:prstGeom prst="rect">
            <a:avLst/>
          </a:prstGeom>
          <a:noFill/>
          <a:ln/>
        </p:spPr>
        <p:txBody>
          <a:bodyPr wrap="none" lIns="0" tIns="0" rIns="0" bIns="0" rtlCol="0" anchor="t"/>
          <a:lstStyle/>
          <a:p>
            <a:pPr marL="0" indent="0" algn="l">
              <a:lnSpc>
                <a:spcPts val="2700"/>
              </a:lnSpc>
              <a:buNone/>
            </a:pPr>
            <a:r>
              <a:rPr lang="en-US" sz="2150" dirty="0">
                <a:solidFill>
                  <a:srgbClr val="CFD0D8"/>
                </a:solidFill>
                <a:latin typeface="Roboto Medium" pitchFamily="34" charset="0"/>
                <a:ea typeface="Roboto Medium" pitchFamily="34" charset="-122"/>
                <a:cs typeface="Roboto Medium" pitchFamily="34" charset="-120"/>
              </a:rPr>
              <a:t>Розділ 3: Інтегральне оцінювання</a:t>
            </a:r>
            <a:endParaRPr lang="en-US" sz="2150" dirty="0"/>
          </a:p>
        </p:txBody>
      </p:sp>
      <p:sp>
        <p:nvSpPr>
          <p:cNvPr id="15" name="Text 12"/>
          <p:cNvSpPr/>
          <p:nvPr/>
        </p:nvSpPr>
        <p:spPr>
          <a:xfrm>
            <a:off x="7360325" y="6698933"/>
            <a:ext cx="6498431" cy="705564"/>
          </a:xfrm>
          <a:prstGeom prst="rect">
            <a:avLst/>
          </a:prstGeom>
          <a:noFill/>
          <a:ln/>
        </p:spPr>
        <p:txBody>
          <a:bodyPr wrap="square" lIns="0" tIns="0" rIns="0" bIns="0" rtlCol="0" anchor="t"/>
          <a:lstStyle/>
          <a:p>
            <a:pPr marL="0" indent="0" algn="l">
              <a:lnSpc>
                <a:spcPts val="2750"/>
              </a:lnSpc>
              <a:buNone/>
            </a:pPr>
            <a:r>
              <a:rPr lang="en-US" sz="1700" dirty="0">
                <a:solidFill>
                  <a:srgbClr val="CFD0D8"/>
                </a:solidFill>
                <a:latin typeface="Roboto" pitchFamily="34" charset="0"/>
                <a:ea typeface="Roboto" pitchFamily="34" charset="-122"/>
                <a:cs typeface="Roboto" pitchFamily="34" charset="-120"/>
              </a:rPr>
              <a:t>Індекси якості поверхневих вод, біоіндикація та біотестування, прогноз стану водних ресурсів.</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513517" y="403384"/>
            <a:ext cx="10745867" cy="458510"/>
          </a:xfrm>
          <a:prstGeom prst="rect">
            <a:avLst/>
          </a:prstGeom>
          <a:noFill/>
          <a:ln/>
        </p:spPr>
        <p:txBody>
          <a:bodyPr wrap="none" lIns="0" tIns="0" rIns="0" bIns="0" rtlCol="0" anchor="t"/>
          <a:lstStyle/>
          <a:p>
            <a:pPr marL="0" indent="0" algn="l">
              <a:lnSpc>
                <a:spcPts val="3600"/>
              </a:lnSpc>
              <a:buNone/>
            </a:pPr>
            <a:r>
              <a:rPr lang="en-US" sz="2850" dirty="0">
                <a:solidFill>
                  <a:srgbClr val="FFFFFF"/>
                </a:solidFill>
                <a:latin typeface="Roboto Medium" pitchFamily="34" charset="0"/>
                <a:ea typeface="Roboto Medium" pitchFamily="34" charset="-122"/>
                <a:cs typeface="Roboto Medium" pitchFamily="34" charset="-120"/>
              </a:rPr>
              <a:t>Розділ 1: Основні теоретичні аспекти дослідження екосистем</a:t>
            </a:r>
            <a:endParaRPr lang="en-US" sz="2850" dirty="0"/>
          </a:p>
        </p:txBody>
      </p:sp>
      <p:sp>
        <p:nvSpPr>
          <p:cNvPr id="3" name="Text 1"/>
          <p:cNvSpPr/>
          <p:nvPr/>
        </p:nvSpPr>
        <p:spPr>
          <a:xfrm>
            <a:off x="513517" y="1228606"/>
            <a:ext cx="3062645" cy="275153"/>
          </a:xfrm>
          <a:prstGeom prst="rect">
            <a:avLst/>
          </a:prstGeom>
          <a:noFill/>
          <a:ln/>
        </p:spPr>
        <p:txBody>
          <a:bodyPr wrap="none" lIns="0" tIns="0" rIns="0" bIns="0" rtlCol="0" anchor="t"/>
          <a:lstStyle/>
          <a:p>
            <a:pPr marL="0" indent="0" algn="l">
              <a:lnSpc>
                <a:spcPts val="2150"/>
              </a:lnSpc>
              <a:buNone/>
            </a:pPr>
            <a:r>
              <a:rPr lang="en-US" sz="1700" dirty="0">
                <a:solidFill>
                  <a:srgbClr val="FFFFFF"/>
                </a:solidFill>
                <a:latin typeface="Roboto Medium" pitchFamily="34" charset="0"/>
                <a:ea typeface="Roboto Medium" pitchFamily="34" charset="-122"/>
                <a:cs typeface="Roboto Medium" pitchFamily="34" charset="-120"/>
              </a:rPr>
              <a:t>Сутність поняття екосистеми</a:t>
            </a:r>
            <a:endParaRPr lang="en-US" sz="1700" dirty="0"/>
          </a:p>
        </p:txBody>
      </p:sp>
      <p:sp>
        <p:nvSpPr>
          <p:cNvPr id="4" name="Text 2"/>
          <p:cNvSpPr/>
          <p:nvPr/>
        </p:nvSpPr>
        <p:spPr>
          <a:xfrm>
            <a:off x="513517" y="1650444"/>
            <a:ext cx="6622733" cy="234672"/>
          </a:xfrm>
          <a:prstGeom prst="rect">
            <a:avLst/>
          </a:prstGeom>
          <a:noFill/>
          <a:ln/>
        </p:spPr>
        <p:txBody>
          <a:bodyPr wrap="none" lIns="0" tIns="0" rIns="0" bIns="0" rtlCol="0" anchor="t"/>
          <a:lstStyle/>
          <a:p>
            <a:pPr marL="342900" indent="-342900" algn="l">
              <a:lnSpc>
                <a:spcPts val="1800"/>
              </a:lnSpc>
              <a:buSzPct val="100000"/>
              <a:buChar char="•"/>
            </a:pPr>
            <a:r>
              <a:rPr lang="en-US" sz="1150" dirty="0">
                <a:solidFill>
                  <a:srgbClr val="CFD0D8"/>
                </a:solidFill>
                <a:latin typeface="Roboto" pitchFamily="34" charset="0"/>
                <a:ea typeface="Roboto" pitchFamily="34" charset="-122"/>
                <a:cs typeface="Roboto" pitchFamily="34" charset="-120"/>
              </a:rPr>
              <a:t>Екосистема як складна біологічна система.</a:t>
            </a:r>
            <a:endParaRPr lang="en-US" sz="1150" dirty="0"/>
          </a:p>
        </p:txBody>
      </p:sp>
      <p:sp>
        <p:nvSpPr>
          <p:cNvPr id="5" name="Text 3"/>
          <p:cNvSpPr/>
          <p:nvPr/>
        </p:nvSpPr>
        <p:spPr>
          <a:xfrm>
            <a:off x="513517" y="1936433"/>
            <a:ext cx="6622733" cy="234672"/>
          </a:xfrm>
          <a:prstGeom prst="rect">
            <a:avLst/>
          </a:prstGeom>
          <a:noFill/>
          <a:ln/>
        </p:spPr>
        <p:txBody>
          <a:bodyPr wrap="none" lIns="0" tIns="0" rIns="0" bIns="0" rtlCol="0" anchor="t"/>
          <a:lstStyle/>
          <a:p>
            <a:pPr marL="342900" indent="-342900" algn="l">
              <a:lnSpc>
                <a:spcPts val="1800"/>
              </a:lnSpc>
              <a:buSzPct val="100000"/>
              <a:buChar char="•"/>
            </a:pPr>
            <a:r>
              <a:rPr lang="en-US" sz="1150" dirty="0">
                <a:solidFill>
                  <a:srgbClr val="CFD0D8"/>
                </a:solidFill>
                <a:latin typeface="Roboto" pitchFamily="34" charset="0"/>
                <a:ea typeface="Roboto" pitchFamily="34" charset="-122"/>
                <a:cs typeface="Roboto" pitchFamily="34" charset="-120"/>
              </a:rPr>
              <a:t>Системний підхід до вивчення екосистем.</a:t>
            </a:r>
            <a:endParaRPr lang="en-US" sz="1150" dirty="0"/>
          </a:p>
        </p:txBody>
      </p:sp>
      <p:sp>
        <p:nvSpPr>
          <p:cNvPr id="6" name="Text 4"/>
          <p:cNvSpPr/>
          <p:nvPr/>
        </p:nvSpPr>
        <p:spPr>
          <a:xfrm>
            <a:off x="513517" y="2222421"/>
            <a:ext cx="6622733" cy="234672"/>
          </a:xfrm>
          <a:prstGeom prst="rect">
            <a:avLst/>
          </a:prstGeom>
          <a:noFill/>
          <a:ln/>
        </p:spPr>
        <p:txBody>
          <a:bodyPr wrap="none" lIns="0" tIns="0" rIns="0" bIns="0" rtlCol="0" anchor="t"/>
          <a:lstStyle/>
          <a:p>
            <a:pPr marL="342900" indent="-342900" algn="l">
              <a:lnSpc>
                <a:spcPts val="1800"/>
              </a:lnSpc>
              <a:buSzPct val="100000"/>
              <a:buChar char="•"/>
            </a:pPr>
            <a:r>
              <a:rPr lang="en-US" sz="1150" dirty="0">
                <a:solidFill>
                  <a:srgbClr val="CFD0D8"/>
                </a:solidFill>
                <a:latin typeface="Roboto" pitchFamily="34" charset="0"/>
                <a:ea typeface="Roboto" pitchFamily="34" charset="-122"/>
                <a:cs typeface="Roboto" pitchFamily="34" charset="-120"/>
              </a:rPr>
              <a:t>Основні системні поняття та властивості.</a:t>
            </a:r>
            <a:endParaRPr lang="en-US" sz="1150" dirty="0"/>
          </a:p>
        </p:txBody>
      </p:sp>
      <p:sp>
        <p:nvSpPr>
          <p:cNvPr id="7" name="Text 5"/>
          <p:cNvSpPr/>
          <p:nvPr/>
        </p:nvSpPr>
        <p:spPr>
          <a:xfrm>
            <a:off x="513517" y="2508409"/>
            <a:ext cx="6622733" cy="234672"/>
          </a:xfrm>
          <a:prstGeom prst="rect">
            <a:avLst/>
          </a:prstGeom>
          <a:noFill/>
          <a:ln/>
        </p:spPr>
        <p:txBody>
          <a:bodyPr wrap="none" lIns="0" tIns="0" rIns="0" bIns="0" rtlCol="0" anchor="t"/>
          <a:lstStyle/>
          <a:p>
            <a:pPr marL="342900" indent="-342900" algn="l">
              <a:lnSpc>
                <a:spcPts val="1800"/>
              </a:lnSpc>
              <a:buSzPct val="100000"/>
              <a:buChar char="•"/>
            </a:pPr>
            <a:r>
              <a:rPr lang="en-US" sz="1150" dirty="0">
                <a:solidFill>
                  <a:srgbClr val="CFD0D8"/>
                </a:solidFill>
                <a:latin typeface="Roboto" pitchFamily="34" charset="0"/>
                <a:ea typeface="Roboto" pitchFamily="34" charset="-122"/>
                <a:cs typeface="Roboto" pitchFamily="34" charset="-120"/>
              </a:rPr>
              <a:t>Компоненти екосистем.</a:t>
            </a:r>
            <a:endParaRPr lang="en-US" sz="1150" dirty="0"/>
          </a:p>
        </p:txBody>
      </p:sp>
      <p:sp>
        <p:nvSpPr>
          <p:cNvPr id="8" name="Text 6"/>
          <p:cNvSpPr/>
          <p:nvPr/>
        </p:nvSpPr>
        <p:spPr>
          <a:xfrm>
            <a:off x="513517" y="2889766"/>
            <a:ext cx="2713672" cy="275153"/>
          </a:xfrm>
          <a:prstGeom prst="rect">
            <a:avLst/>
          </a:prstGeom>
          <a:noFill/>
          <a:ln/>
        </p:spPr>
        <p:txBody>
          <a:bodyPr wrap="none" lIns="0" tIns="0" rIns="0" bIns="0" rtlCol="0" anchor="t"/>
          <a:lstStyle/>
          <a:p>
            <a:pPr marL="0" indent="0" algn="l">
              <a:lnSpc>
                <a:spcPts val="2150"/>
              </a:lnSpc>
              <a:buNone/>
            </a:pPr>
            <a:r>
              <a:rPr lang="en-US" sz="1700" dirty="0">
                <a:solidFill>
                  <a:srgbClr val="FFFFFF"/>
                </a:solidFill>
                <a:latin typeface="Roboto Medium" pitchFamily="34" charset="0"/>
                <a:ea typeface="Roboto Medium" pitchFamily="34" charset="-122"/>
                <a:cs typeface="Roboto Medium" pitchFamily="34" charset="-120"/>
              </a:rPr>
              <a:t>Особливості дослідження</a:t>
            </a:r>
            <a:endParaRPr lang="en-US" sz="1700" dirty="0"/>
          </a:p>
        </p:txBody>
      </p:sp>
      <p:sp>
        <p:nvSpPr>
          <p:cNvPr id="9" name="Text 7"/>
          <p:cNvSpPr/>
          <p:nvPr/>
        </p:nvSpPr>
        <p:spPr>
          <a:xfrm>
            <a:off x="513517" y="3311604"/>
            <a:ext cx="6622733" cy="234672"/>
          </a:xfrm>
          <a:prstGeom prst="rect">
            <a:avLst/>
          </a:prstGeom>
          <a:noFill/>
          <a:ln/>
        </p:spPr>
        <p:txBody>
          <a:bodyPr wrap="none" lIns="0" tIns="0" rIns="0" bIns="0" rtlCol="0" anchor="t"/>
          <a:lstStyle/>
          <a:p>
            <a:pPr marL="342900" indent="-342900" algn="l">
              <a:lnSpc>
                <a:spcPts val="1800"/>
              </a:lnSpc>
              <a:buSzPct val="100000"/>
              <a:buChar char="•"/>
            </a:pPr>
            <a:r>
              <a:rPr lang="en-US" sz="1150" dirty="0">
                <a:solidFill>
                  <a:srgbClr val="CFD0D8"/>
                </a:solidFill>
                <a:latin typeface="Roboto" pitchFamily="34" charset="0"/>
                <a:ea typeface="Roboto" pitchFamily="34" charset="-122"/>
                <a:cs typeface="Roboto" pitchFamily="34" charset="-120"/>
              </a:rPr>
              <a:t>Етапи дослідження екосистем.</a:t>
            </a:r>
            <a:endParaRPr lang="en-US" sz="1150" dirty="0"/>
          </a:p>
        </p:txBody>
      </p:sp>
      <p:sp>
        <p:nvSpPr>
          <p:cNvPr id="10" name="Text 8"/>
          <p:cNvSpPr/>
          <p:nvPr/>
        </p:nvSpPr>
        <p:spPr>
          <a:xfrm>
            <a:off x="513517" y="3597593"/>
            <a:ext cx="6622733" cy="234672"/>
          </a:xfrm>
          <a:prstGeom prst="rect">
            <a:avLst/>
          </a:prstGeom>
          <a:noFill/>
          <a:ln/>
        </p:spPr>
        <p:txBody>
          <a:bodyPr wrap="none" lIns="0" tIns="0" rIns="0" bIns="0" rtlCol="0" anchor="t"/>
          <a:lstStyle/>
          <a:p>
            <a:pPr marL="342900" indent="-342900" algn="l">
              <a:lnSpc>
                <a:spcPts val="1800"/>
              </a:lnSpc>
              <a:buSzPct val="100000"/>
              <a:buChar char="•"/>
            </a:pPr>
            <a:r>
              <a:rPr lang="en-US" sz="1150" dirty="0">
                <a:solidFill>
                  <a:srgbClr val="CFD0D8"/>
                </a:solidFill>
                <a:latin typeface="Roboto" pitchFamily="34" charset="0"/>
                <a:ea typeface="Roboto" pitchFamily="34" charset="-122"/>
                <a:cs typeface="Roboto" pitchFamily="34" charset="-120"/>
              </a:rPr>
              <a:t>Методи та критерії.</a:t>
            </a:r>
            <a:endParaRPr lang="en-US" sz="1150" dirty="0"/>
          </a:p>
        </p:txBody>
      </p:sp>
      <p:sp>
        <p:nvSpPr>
          <p:cNvPr id="11" name="Text 9"/>
          <p:cNvSpPr/>
          <p:nvPr/>
        </p:nvSpPr>
        <p:spPr>
          <a:xfrm>
            <a:off x="513517" y="3883581"/>
            <a:ext cx="6622733" cy="234672"/>
          </a:xfrm>
          <a:prstGeom prst="rect">
            <a:avLst/>
          </a:prstGeom>
          <a:noFill/>
          <a:ln/>
        </p:spPr>
        <p:txBody>
          <a:bodyPr wrap="none" lIns="0" tIns="0" rIns="0" bIns="0" rtlCol="0" anchor="t"/>
          <a:lstStyle/>
          <a:p>
            <a:pPr marL="342900" indent="-342900" algn="l">
              <a:lnSpc>
                <a:spcPts val="1800"/>
              </a:lnSpc>
              <a:buSzPct val="100000"/>
              <a:buChar char="•"/>
            </a:pPr>
            <a:r>
              <a:rPr lang="en-US" sz="1150" dirty="0">
                <a:solidFill>
                  <a:srgbClr val="CFD0D8"/>
                </a:solidFill>
                <a:latin typeface="Roboto" pitchFamily="34" charset="0"/>
                <a:ea typeface="Roboto" pitchFamily="34" charset="-122"/>
                <a:cs typeface="Roboto" pitchFamily="34" charset="-120"/>
              </a:rPr>
              <a:t>Фундаментальні властивості екосистем.</a:t>
            </a:r>
            <a:endParaRPr lang="en-US" sz="1150" dirty="0"/>
          </a:p>
        </p:txBody>
      </p:sp>
      <p:sp>
        <p:nvSpPr>
          <p:cNvPr id="12" name="Text 10"/>
          <p:cNvSpPr/>
          <p:nvPr/>
        </p:nvSpPr>
        <p:spPr>
          <a:xfrm>
            <a:off x="513517" y="4169569"/>
            <a:ext cx="6622733" cy="234672"/>
          </a:xfrm>
          <a:prstGeom prst="rect">
            <a:avLst/>
          </a:prstGeom>
          <a:noFill/>
          <a:ln/>
        </p:spPr>
        <p:txBody>
          <a:bodyPr wrap="none" lIns="0" tIns="0" rIns="0" bIns="0" rtlCol="0" anchor="t"/>
          <a:lstStyle/>
          <a:p>
            <a:pPr marL="342900" indent="-342900" algn="l">
              <a:lnSpc>
                <a:spcPts val="1800"/>
              </a:lnSpc>
              <a:buSzPct val="100000"/>
              <a:buChar char="•"/>
            </a:pPr>
            <a:r>
              <a:rPr lang="en-US" sz="1150" dirty="0">
                <a:solidFill>
                  <a:srgbClr val="CFD0D8"/>
                </a:solidFill>
                <a:latin typeface="Roboto" pitchFamily="34" charset="0"/>
                <a:ea typeface="Roboto" pitchFamily="34" charset="-122"/>
                <a:cs typeface="Roboto" pitchFamily="34" charset="-120"/>
              </a:rPr>
              <a:t>Ієрархія класів екосистем.</a:t>
            </a:r>
            <a:endParaRPr lang="en-US" sz="1150" dirty="0"/>
          </a:p>
        </p:txBody>
      </p:sp>
      <p:sp>
        <p:nvSpPr>
          <p:cNvPr id="14" name="Text 11"/>
          <p:cNvSpPr/>
          <p:nvPr/>
        </p:nvSpPr>
        <p:spPr>
          <a:xfrm>
            <a:off x="7501771" y="8034695"/>
            <a:ext cx="6622733" cy="704017"/>
          </a:xfrm>
          <a:prstGeom prst="rect">
            <a:avLst/>
          </a:prstGeom>
          <a:noFill/>
          <a:ln/>
        </p:spPr>
        <p:txBody>
          <a:bodyPr wrap="square" lIns="0" tIns="0" rIns="0" bIns="0" rtlCol="0" anchor="t"/>
          <a:lstStyle/>
          <a:p>
            <a:pPr marL="0" indent="0" algn="l">
              <a:lnSpc>
                <a:spcPts val="1800"/>
              </a:lnSpc>
              <a:buNone/>
            </a:pPr>
            <a:r>
              <a:rPr lang="en-US" sz="1150" dirty="0">
                <a:solidFill>
                  <a:srgbClr val="CFD0D8"/>
                </a:solidFill>
                <a:latin typeface="Roboto" pitchFamily="34" charset="0"/>
                <a:ea typeface="Roboto" pitchFamily="34" charset="-122"/>
                <a:cs typeface="Roboto" pitchFamily="34" charset="-120"/>
              </a:rPr>
              <a:t>Цей розділ закладає теоретичну основу для розуміння екосистем як складних, взаємопов'язаних систем. Він охоплює ключові поняття, властивості та методології, необхідні для ефективного дослідження.</a:t>
            </a:r>
            <a:endParaRPr lang="en-US" sz="1150" dirty="0"/>
          </a:p>
        </p:txBody>
      </p:sp>
      <p:pic>
        <p:nvPicPr>
          <p:cNvPr id="16" name="Picture 4" descr="Про природні екосистеми і біосферу - Пізнаємо природу. 6 клас. Коршевню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8222" y="861894"/>
            <a:ext cx="10342178" cy="7172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3" name="Text 0"/>
          <p:cNvSpPr/>
          <p:nvPr/>
        </p:nvSpPr>
        <p:spPr>
          <a:xfrm>
            <a:off x="6280190" y="855821"/>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FFFFFF"/>
                </a:solidFill>
                <a:latin typeface="Roboto Medium" pitchFamily="34" charset="0"/>
                <a:ea typeface="Roboto Medium" pitchFamily="34" charset="-122"/>
                <a:cs typeface="Roboto Medium" pitchFamily="34" charset="-120"/>
              </a:rPr>
              <a:t>Розділ 2: Оцінка стану екосистем та їх компонентів</a:t>
            </a:r>
            <a:endParaRPr lang="en-US" sz="4450" dirty="0"/>
          </a:p>
        </p:txBody>
      </p:sp>
      <p:sp>
        <p:nvSpPr>
          <p:cNvPr id="4" name="Shape 1"/>
          <p:cNvSpPr/>
          <p:nvPr/>
        </p:nvSpPr>
        <p:spPr>
          <a:xfrm>
            <a:off x="6280190" y="3322320"/>
            <a:ext cx="7556421" cy="2093714"/>
          </a:xfrm>
          <a:prstGeom prst="roundRect">
            <a:avLst>
              <a:gd name="adj" fmla="val 6988"/>
            </a:avLst>
          </a:prstGeom>
          <a:solidFill>
            <a:srgbClr val="000018">
              <a:alpha val="95000"/>
            </a:srgbClr>
          </a:solidFill>
          <a:ln w="30480">
            <a:solidFill>
              <a:srgbClr val="313E80"/>
            </a:solidFill>
            <a:prstDash val="solid"/>
          </a:ln>
        </p:spPr>
      </p:sp>
      <p:sp>
        <p:nvSpPr>
          <p:cNvPr id="5" name="Shape 2"/>
          <p:cNvSpPr/>
          <p:nvPr/>
        </p:nvSpPr>
        <p:spPr>
          <a:xfrm>
            <a:off x="6249710" y="3322320"/>
            <a:ext cx="121920" cy="2093714"/>
          </a:xfrm>
          <a:prstGeom prst="roundRect">
            <a:avLst>
              <a:gd name="adj" fmla="val 78139"/>
            </a:avLst>
          </a:prstGeom>
          <a:solidFill>
            <a:srgbClr val="5A6ED8"/>
          </a:solidFill>
          <a:ln/>
        </p:spPr>
      </p:sp>
      <p:sp>
        <p:nvSpPr>
          <p:cNvPr id="6" name="Text 3"/>
          <p:cNvSpPr/>
          <p:nvPr/>
        </p:nvSpPr>
        <p:spPr>
          <a:xfrm>
            <a:off x="6628924" y="3579614"/>
            <a:ext cx="5837634" cy="354330"/>
          </a:xfrm>
          <a:prstGeom prst="rect">
            <a:avLst/>
          </a:prstGeom>
          <a:noFill/>
          <a:ln/>
        </p:spPr>
        <p:txBody>
          <a:bodyPr wrap="none" lIns="0" tIns="0" rIns="0" bIns="0" rtlCol="0" anchor="t"/>
          <a:lstStyle/>
          <a:p>
            <a:pPr marL="0" indent="0" algn="l">
              <a:lnSpc>
                <a:spcPts val="2750"/>
              </a:lnSpc>
              <a:buNone/>
            </a:pPr>
            <a:r>
              <a:rPr lang="en-US" sz="2200" dirty="0">
                <a:solidFill>
                  <a:srgbClr val="CFD0D8"/>
                </a:solidFill>
                <a:latin typeface="Roboto Medium" pitchFamily="34" charset="0"/>
                <a:ea typeface="Roboto Medium" pitchFamily="34" charset="-122"/>
                <a:cs typeface="Roboto Medium" pitchFamily="34" charset="-120"/>
              </a:rPr>
              <a:t>Оцінка щільності та чисельності організмів</a:t>
            </a:r>
            <a:endParaRPr lang="en-US" sz="2200" dirty="0"/>
          </a:p>
        </p:txBody>
      </p:sp>
      <p:sp>
        <p:nvSpPr>
          <p:cNvPr id="7" name="Text 4"/>
          <p:cNvSpPr/>
          <p:nvPr/>
        </p:nvSpPr>
        <p:spPr>
          <a:xfrm>
            <a:off x="6628924" y="4070033"/>
            <a:ext cx="6950393" cy="1088708"/>
          </a:xfrm>
          <a:prstGeom prst="rect">
            <a:avLst/>
          </a:prstGeom>
          <a:noFill/>
          <a:ln/>
        </p:spPr>
        <p:txBody>
          <a:bodyPr wrap="square" lIns="0" tIns="0" rIns="0" bIns="0" rtlCol="0" anchor="t"/>
          <a:lstStyle/>
          <a:p>
            <a:pPr marL="0" indent="0" algn="l">
              <a:lnSpc>
                <a:spcPts val="2850"/>
              </a:lnSpc>
              <a:buNone/>
            </a:pPr>
            <a:r>
              <a:rPr lang="en-US" sz="1750" dirty="0">
                <a:solidFill>
                  <a:srgbClr val="CFD0D8"/>
                </a:solidFill>
                <a:latin typeface="Roboto" pitchFamily="34" charset="0"/>
                <a:ea typeface="Roboto" pitchFamily="34" charset="-122"/>
                <a:cs typeface="Roboto" pitchFamily="34" charset="-120"/>
              </a:rPr>
              <a:t>Початковий етап дослідження, що включає моделювання чисельності та щільності популяцій, встановлення достовірності та використання індексів щільності.</a:t>
            </a:r>
            <a:endParaRPr lang="en-US" sz="1750" dirty="0"/>
          </a:p>
        </p:txBody>
      </p:sp>
      <p:sp>
        <p:nvSpPr>
          <p:cNvPr id="8" name="Shape 5"/>
          <p:cNvSpPr/>
          <p:nvPr/>
        </p:nvSpPr>
        <p:spPr>
          <a:xfrm>
            <a:off x="6280190" y="5642848"/>
            <a:ext cx="7556421" cy="1730812"/>
          </a:xfrm>
          <a:prstGeom prst="roundRect">
            <a:avLst>
              <a:gd name="adj" fmla="val 8453"/>
            </a:avLst>
          </a:prstGeom>
          <a:solidFill>
            <a:srgbClr val="000018">
              <a:alpha val="95000"/>
            </a:srgbClr>
          </a:solidFill>
          <a:ln w="30480">
            <a:solidFill>
              <a:srgbClr val="313E80"/>
            </a:solidFill>
            <a:prstDash val="solid"/>
          </a:ln>
        </p:spPr>
      </p:sp>
      <p:sp>
        <p:nvSpPr>
          <p:cNvPr id="9" name="Shape 6"/>
          <p:cNvSpPr/>
          <p:nvPr/>
        </p:nvSpPr>
        <p:spPr>
          <a:xfrm>
            <a:off x="6249710" y="5642848"/>
            <a:ext cx="121920" cy="1730812"/>
          </a:xfrm>
          <a:prstGeom prst="roundRect">
            <a:avLst>
              <a:gd name="adj" fmla="val 78139"/>
            </a:avLst>
          </a:prstGeom>
          <a:solidFill>
            <a:srgbClr val="5A6ED8"/>
          </a:solidFill>
          <a:ln/>
        </p:spPr>
      </p:sp>
      <p:sp>
        <p:nvSpPr>
          <p:cNvPr id="10" name="Text 7"/>
          <p:cNvSpPr/>
          <p:nvPr/>
        </p:nvSpPr>
        <p:spPr>
          <a:xfrm>
            <a:off x="6628924" y="5900142"/>
            <a:ext cx="3663791" cy="354330"/>
          </a:xfrm>
          <a:prstGeom prst="rect">
            <a:avLst/>
          </a:prstGeom>
          <a:noFill/>
          <a:ln/>
        </p:spPr>
        <p:txBody>
          <a:bodyPr wrap="none" lIns="0" tIns="0" rIns="0" bIns="0" rtlCol="0" anchor="t"/>
          <a:lstStyle/>
          <a:p>
            <a:pPr marL="0" indent="0" algn="l">
              <a:lnSpc>
                <a:spcPts val="2750"/>
              </a:lnSpc>
              <a:buNone/>
            </a:pPr>
            <a:r>
              <a:rPr lang="en-US" sz="2200" dirty="0">
                <a:solidFill>
                  <a:srgbClr val="CFD0D8"/>
                </a:solidFill>
                <a:latin typeface="Roboto Medium" pitchFamily="34" charset="0"/>
                <a:ea typeface="Roboto Medium" pitchFamily="34" charset="-122"/>
                <a:cs typeface="Roboto Medium" pitchFamily="34" charset="-120"/>
              </a:rPr>
              <a:t>Оцінка стійкості екосистем</a:t>
            </a:r>
            <a:endParaRPr lang="en-US" sz="2200" dirty="0"/>
          </a:p>
        </p:txBody>
      </p:sp>
      <p:sp>
        <p:nvSpPr>
          <p:cNvPr id="11" name="Text 8"/>
          <p:cNvSpPr/>
          <p:nvPr/>
        </p:nvSpPr>
        <p:spPr>
          <a:xfrm>
            <a:off x="6628924" y="6390561"/>
            <a:ext cx="6950393" cy="725805"/>
          </a:xfrm>
          <a:prstGeom prst="rect">
            <a:avLst/>
          </a:prstGeom>
          <a:noFill/>
          <a:ln/>
        </p:spPr>
        <p:txBody>
          <a:bodyPr wrap="square" lIns="0" tIns="0" rIns="0" bIns="0" rtlCol="0" anchor="t"/>
          <a:lstStyle/>
          <a:p>
            <a:pPr marL="0" indent="0" algn="l">
              <a:lnSpc>
                <a:spcPts val="2850"/>
              </a:lnSpc>
              <a:buNone/>
            </a:pPr>
            <a:r>
              <a:rPr lang="en-US" sz="1750" dirty="0">
                <a:solidFill>
                  <a:srgbClr val="CFD0D8"/>
                </a:solidFill>
                <a:latin typeface="Roboto" pitchFamily="34" charset="0"/>
                <a:ea typeface="Roboto" pitchFamily="34" charset="-122"/>
                <a:cs typeface="Roboto" pitchFamily="34" charset="-120"/>
              </a:rPr>
              <a:t>Дослідження поняття стійкості, її видів, динамічних властивостей та структури екологічних систем.</a:t>
            </a:r>
            <a:endParaRPr lang="en-US" sz="1750" dirty="0"/>
          </a:p>
        </p:txBody>
      </p:sp>
      <p:pic>
        <p:nvPicPr>
          <p:cNvPr id="5124" name="Picture 4" descr="Біологі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373" y="855821"/>
            <a:ext cx="5440624" cy="67161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487918" y="383262"/>
            <a:ext cx="7251383" cy="435531"/>
          </a:xfrm>
          <a:prstGeom prst="rect">
            <a:avLst/>
          </a:prstGeom>
          <a:noFill/>
          <a:ln/>
        </p:spPr>
        <p:txBody>
          <a:bodyPr wrap="none" lIns="0" tIns="0" rIns="0" bIns="0" rtlCol="0" anchor="t"/>
          <a:lstStyle/>
          <a:p>
            <a:pPr marL="0" indent="0" algn="l">
              <a:lnSpc>
                <a:spcPts val="3400"/>
              </a:lnSpc>
              <a:buNone/>
            </a:pPr>
            <a:r>
              <a:rPr lang="en-US" sz="2700" dirty="0">
                <a:solidFill>
                  <a:srgbClr val="FFFFFF"/>
                </a:solidFill>
                <a:latin typeface="Roboto Medium" pitchFamily="34" charset="0"/>
                <a:ea typeface="Roboto Medium" pitchFamily="34" charset="-122"/>
                <a:cs typeface="Roboto Medium" pitchFamily="34" charset="-120"/>
              </a:rPr>
              <a:t>Моделювання популяцій та оцінка стійкості</a:t>
            </a:r>
            <a:endParaRPr lang="en-US" sz="2700" dirty="0"/>
          </a:p>
        </p:txBody>
      </p:sp>
      <p:sp>
        <p:nvSpPr>
          <p:cNvPr id="3" name="Text 1"/>
          <p:cNvSpPr/>
          <p:nvPr/>
        </p:nvSpPr>
        <p:spPr>
          <a:xfrm>
            <a:off x="487918" y="1167170"/>
            <a:ext cx="3950613" cy="261342"/>
          </a:xfrm>
          <a:prstGeom prst="rect">
            <a:avLst/>
          </a:prstGeom>
          <a:noFill/>
          <a:ln/>
        </p:spPr>
        <p:txBody>
          <a:bodyPr wrap="none" lIns="0" tIns="0" rIns="0" bIns="0" rtlCol="0" anchor="t"/>
          <a:lstStyle/>
          <a:p>
            <a:pPr marL="0" indent="0" algn="l">
              <a:lnSpc>
                <a:spcPts val="2050"/>
              </a:lnSpc>
              <a:buNone/>
            </a:pPr>
            <a:r>
              <a:rPr lang="en-US" sz="1600" dirty="0">
                <a:solidFill>
                  <a:srgbClr val="FFFFFF"/>
                </a:solidFill>
                <a:latin typeface="Roboto Medium" pitchFamily="34" charset="0"/>
                <a:ea typeface="Roboto Medium" pitchFamily="34" charset="-122"/>
                <a:cs typeface="Roboto Medium" pitchFamily="34" charset="-120"/>
              </a:rPr>
              <a:t>Моделювання чисельності та щільності</a:t>
            </a:r>
            <a:endParaRPr lang="en-US" sz="1600" dirty="0"/>
          </a:p>
        </p:txBody>
      </p:sp>
      <p:sp>
        <p:nvSpPr>
          <p:cNvPr id="4" name="Text 2"/>
          <p:cNvSpPr/>
          <p:nvPr/>
        </p:nvSpPr>
        <p:spPr>
          <a:xfrm>
            <a:off x="487918" y="1567815"/>
            <a:ext cx="6657261" cy="669012"/>
          </a:xfrm>
          <a:prstGeom prst="rect">
            <a:avLst/>
          </a:prstGeom>
          <a:noFill/>
          <a:ln/>
        </p:spPr>
        <p:txBody>
          <a:bodyPr wrap="square" lIns="0" tIns="0" rIns="0" bIns="0" rtlCol="0" anchor="t"/>
          <a:lstStyle/>
          <a:p>
            <a:pPr marL="0" indent="0" algn="l">
              <a:lnSpc>
                <a:spcPts val="1750"/>
              </a:lnSpc>
              <a:buNone/>
            </a:pPr>
            <a:r>
              <a:rPr lang="en-US" sz="1400" dirty="0">
                <a:solidFill>
                  <a:srgbClr val="CFD0D8"/>
                </a:solidFill>
                <a:latin typeface="Times New Roman" panose="02020603050405020304" pitchFamily="18" charset="0"/>
                <a:ea typeface="Roboto" pitchFamily="34" charset="-122"/>
                <a:cs typeface="Times New Roman" panose="02020603050405020304" pitchFamily="18" charset="0"/>
              </a:rPr>
              <a:t>Вивчення методів моделювання популяцій у різних екосистемах, включаючи випадковий тип розподілу. Особлива увага приділяється встановленню достовірності та порівнянню вибірок для отримання точних даних.</a:t>
            </a:r>
            <a:endParaRPr lang="en-US" sz="1400" dirty="0">
              <a:latin typeface="Times New Roman" panose="02020603050405020304" pitchFamily="18" charset="0"/>
              <a:cs typeface="Times New Roman" panose="02020603050405020304" pitchFamily="18" charset="0"/>
            </a:endParaRPr>
          </a:p>
        </p:txBody>
      </p:sp>
      <p:sp>
        <p:nvSpPr>
          <p:cNvPr id="6" name="Text 3"/>
          <p:cNvSpPr/>
          <p:nvPr/>
        </p:nvSpPr>
        <p:spPr>
          <a:xfrm>
            <a:off x="7492841" y="1167170"/>
            <a:ext cx="4675465" cy="261342"/>
          </a:xfrm>
          <a:prstGeom prst="rect">
            <a:avLst/>
          </a:prstGeom>
          <a:noFill/>
          <a:ln/>
        </p:spPr>
        <p:txBody>
          <a:bodyPr wrap="none" lIns="0" tIns="0" rIns="0" bIns="0" rtlCol="0" anchor="t"/>
          <a:lstStyle/>
          <a:p>
            <a:pPr marL="0" indent="0" algn="l">
              <a:lnSpc>
                <a:spcPts val="2050"/>
              </a:lnSpc>
              <a:buNone/>
            </a:pPr>
            <a:r>
              <a:rPr lang="en-US" sz="1600" dirty="0">
                <a:solidFill>
                  <a:srgbClr val="FFFFFF"/>
                </a:solidFill>
                <a:latin typeface="Roboto Medium" pitchFamily="34" charset="0"/>
                <a:ea typeface="Roboto Medium" pitchFamily="34" charset="-122"/>
                <a:cs typeface="Roboto Medium" pitchFamily="34" charset="-120"/>
              </a:rPr>
              <a:t>Поняття стійкості складних біологічних систем</a:t>
            </a:r>
            <a:endParaRPr lang="en-US" sz="1600" dirty="0"/>
          </a:p>
        </p:txBody>
      </p:sp>
      <p:sp>
        <p:nvSpPr>
          <p:cNvPr id="7" name="Text 4"/>
          <p:cNvSpPr/>
          <p:nvPr/>
        </p:nvSpPr>
        <p:spPr>
          <a:xfrm>
            <a:off x="7492841" y="1567815"/>
            <a:ext cx="6657261" cy="446008"/>
          </a:xfrm>
          <a:prstGeom prst="rect">
            <a:avLst/>
          </a:prstGeom>
          <a:noFill/>
          <a:ln/>
        </p:spPr>
        <p:txBody>
          <a:bodyPr wrap="square" lIns="0" tIns="0" rIns="0" bIns="0" rtlCol="0" anchor="t"/>
          <a:lstStyle/>
          <a:p>
            <a:pPr marL="0" indent="0" algn="l">
              <a:lnSpc>
                <a:spcPts val="1750"/>
              </a:lnSpc>
              <a:buNone/>
            </a:pPr>
            <a:r>
              <a:rPr lang="en-US" sz="1400" dirty="0">
                <a:solidFill>
                  <a:srgbClr val="CFD0D8"/>
                </a:solidFill>
                <a:latin typeface="Times New Roman" panose="02020603050405020304" pitchFamily="18" charset="0"/>
                <a:ea typeface="Roboto" pitchFamily="34" charset="-122"/>
                <a:cs typeface="Times New Roman" panose="02020603050405020304" pitchFamily="18" charset="0"/>
              </a:rPr>
              <a:t>Аналіз різних видів стійкості (резистентність, пружність), динамічних властивостей та структурних особливостей, які визначають здатність екосистем протистояти змінам.</a:t>
            </a:r>
            <a:endParaRPr lang="en-US" sz="1400" dirty="0">
              <a:latin typeface="Times New Roman" panose="02020603050405020304" pitchFamily="18" charset="0"/>
              <a:cs typeface="Times New Roman" panose="02020603050405020304" pitchFamily="18" charset="0"/>
            </a:endParaRPr>
          </a:p>
        </p:txBody>
      </p:sp>
      <p:pic>
        <p:nvPicPr>
          <p:cNvPr id="1026" name="Picture 2" descr="Презентація &quot;Популяції.Класифікація популяцій.Структура та характеристики  популяцій.Механізми регуляції густоти та чисельності популяці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709" y="2236827"/>
            <a:ext cx="11196940" cy="57228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2577"/>
          </a:xfrm>
          <a:prstGeom prst="rect">
            <a:avLst/>
          </a:prstGeom>
        </p:spPr>
      </p:pic>
      <p:sp>
        <p:nvSpPr>
          <p:cNvPr id="3" name="Text 0"/>
          <p:cNvSpPr/>
          <p:nvPr/>
        </p:nvSpPr>
        <p:spPr>
          <a:xfrm>
            <a:off x="6266498" y="612934"/>
            <a:ext cx="7583805" cy="1393031"/>
          </a:xfrm>
          <a:prstGeom prst="rect">
            <a:avLst/>
          </a:prstGeom>
          <a:noFill/>
          <a:ln/>
        </p:spPr>
        <p:txBody>
          <a:bodyPr wrap="square" lIns="0" tIns="0" rIns="0" bIns="0" rtlCol="0" anchor="t"/>
          <a:lstStyle/>
          <a:p>
            <a:pPr marL="0" indent="0" algn="l">
              <a:lnSpc>
                <a:spcPts val="5450"/>
              </a:lnSpc>
              <a:buNone/>
            </a:pPr>
            <a:r>
              <a:rPr lang="en-US" sz="4350" dirty="0">
                <a:solidFill>
                  <a:srgbClr val="FFFFFF"/>
                </a:solidFill>
                <a:latin typeface="Roboto Medium" pitchFamily="34" charset="0"/>
                <a:ea typeface="Roboto Medium" pitchFamily="34" charset="-122"/>
                <a:cs typeface="Roboto Medium" pitchFamily="34" charset="-120"/>
              </a:rPr>
              <a:t>Аналіз просторового розподілу організмів</a:t>
            </a:r>
            <a:endParaRPr lang="en-US" sz="4350" dirty="0"/>
          </a:p>
        </p:txBody>
      </p:sp>
      <p:pic>
        <p:nvPicPr>
          <p:cNvPr id="4" name="Image 1" descr="preencoded.png"/>
          <p:cNvPicPr>
            <a:picLocks noChangeAspect="1"/>
          </p:cNvPicPr>
          <p:nvPr/>
        </p:nvPicPr>
        <p:blipFill>
          <a:blip r:embed="rId4"/>
          <a:stretch>
            <a:fillRect/>
          </a:stretch>
        </p:blipFill>
        <p:spPr>
          <a:xfrm>
            <a:off x="6266498" y="2340293"/>
            <a:ext cx="1114425" cy="1997512"/>
          </a:xfrm>
          <a:prstGeom prst="rect">
            <a:avLst/>
          </a:prstGeom>
        </p:spPr>
      </p:pic>
      <p:sp>
        <p:nvSpPr>
          <p:cNvPr id="5" name="Text 1"/>
          <p:cNvSpPr/>
          <p:nvPr/>
        </p:nvSpPr>
        <p:spPr>
          <a:xfrm>
            <a:off x="7603808" y="2563178"/>
            <a:ext cx="2959418" cy="348258"/>
          </a:xfrm>
          <a:prstGeom prst="rect">
            <a:avLst/>
          </a:prstGeom>
          <a:noFill/>
          <a:ln/>
        </p:spPr>
        <p:txBody>
          <a:bodyPr wrap="none" lIns="0" tIns="0" rIns="0" bIns="0" rtlCol="0" anchor="t"/>
          <a:lstStyle/>
          <a:p>
            <a:pPr marL="0" indent="0" algn="l">
              <a:lnSpc>
                <a:spcPts val="2700"/>
              </a:lnSpc>
              <a:buNone/>
            </a:pPr>
            <a:r>
              <a:rPr lang="en-US" sz="2150" dirty="0">
                <a:solidFill>
                  <a:srgbClr val="CFD0D8"/>
                </a:solidFill>
                <a:latin typeface="Roboto Medium" pitchFamily="34" charset="0"/>
                <a:ea typeface="Roboto Medium" pitchFamily="34" charset="-122"/>
                <a:cs typeface="Roboto Medium" pitchFamily="34" charset="-120"/>
              </a:rPr>
              <a:t>Фактори переміщення</a:t>
            </a:r>
            <a:endParaRPr lang="en-US" sz="2150" dirty="0"/>
          </a:p>
        </p:txBody>
      </p:sp>
      <p:sp>
        <p:nvSpPr>
          <p:cNvPr id="6" name="Text 2"/>
          <p:cNvSpPr/>
          <p:nvPr/>
        </p:nvSpPr>
        <p:spPr>
          <a:xfrm>
            <a:off x="7603808" y="3045143"/>
            <a:ext cx="6246495" cy="1069777"/>
          </a:xfrm>
          <a:prstGeom prst="rect">
            <a:avLst/>
          </a:prstGeom>
          <a:noFill/>
          <a:ln/>
        </p:spPr>
        <p:txBody>
          <a:bodyPr wrap="square" lIns="0" tIns="0" rIns="0" bIns="0" rtlCol="0" anchor="t"/>
          <a:lstStyle/>
          <a:p>
            <a:pPr marL="0" indent="0" algn="l">
              <a:lnSpc>
                <a:spcPts val="2800"/>
              </a:lnSpc>
              <a:buNone/>
            </a:pPr>
            <a:r>
              <a:rPr lang="en-US" sz="1750" dirty="0">
                <a:solidFill>
                  <a:srgbClr val="CFD0D8"/>
                </a:solidFill>
                <a:latin typeface="Roboto" pitchFamily="34" charset="0"/>
                <a:ea typeface="Roboto" pitchFamily="34" charset="-122"/>
                <a:cs typeface="Roboto" pitchFamily="34" charset="-120"/>
              </a:rPr>
              <a:t>Дослідження чинників, що обумовлюють переміщення особин, таких як доступність ресурсів, конкуренція, кліматичні умови.</a:t>
            </a:r>
            <a:endParaRPr lang="en-US" sz="1750" dirty="0"/>
          </a:p>
        </p:txBody>
      </p:sp>
      <p:pic>
        <p:nvPicPr>
          <p:cNvPr id="7" name="Image 2" descr="preencoded.png"/>
          <p:cNvPicPr>
            <a:picLocks noChangeAspect="1"/>
          </p:cNvPicPr>
          <p:nvPr/>
        </p:nvPicPr>
        <p:blipFill>
          <a:blip r:embed="rId5"/>
          <a:stretch>
            <a:fillRect/>
          </a:stretch>
        </p:blipFill>
        <p:spPr>
          <a:xfrm>
            <a:off x="6266498" y="4337804"/>
            <a:ext cx="1114425" cy="1640919"/>
          </a:xfrm>
          <a:prstGeom prst="rect">
            <a:avLst/>
          </a:prstGeom>
        </p:spPr>
      </p:pic>
      <p:sp>
        <p:nvSpPr>
          <p:cNvPr id="8" name="Text 3"/>
          <p:cNvSpPr/>
          <p:nvPr/>
        </p:nvSpPr>
        <p:spPr>
          <a:xfrm>
            <a:off x="7603808" y="4560689"/>
            <a:ext cx="5434251" cy="348258"/>
          </a:xfrm>
          <a:prstGeom prst="rect">
            <a:avLst/>
          </a:prstGeom>
          <a:noFill/>
          <a:ln/>
        </p:spPr>
        <p:txBody>
          <a:bodyPr wrap="none" lIns="0" tIns="0" rIns="0" bIns="0" rtlCol="0" anchor="t"/>
          <a:lstStyle/>
          <a:p>
            <a:pPr marL="0" indent="0" algn="l">
              <a:lnSpc>
                <a:spcPts val="2700"/>
              </a:lnSpc>
              <a:buNone/>
            </a:pPr>
            <a:r>
              <a:rPr lang="en-US" sz="2150" dirty="0">
                <a:solidFill>
                  <a:srgbClr val="CFD0D8"/>
                </a:solidFill>
                <a:latin typeface="Roboto Medium" pitchFamily="34" charset="0"/>
                <a:ea typeface="Roboto Medium" pitchFamily="34" charset="-122"/>
                <a:cs typeface="Roboto Medium" pitchFamily="34" charset="-120"/>
              </a:rPr>
              <a:t>Теорія оптимальності життєвих процесів</a:t>
            </a:r>
            <a:endParaRPr lang="en-US" sz="2150" dirty="0"/>
          </a:p>
        </p:txBody>
      </p:sp>
      <p:sp>
        <p:nvSpPr>
          <p:cNvPr id="9" name="Text 4"/>
          <p:cNvSpPr/>
          <p:nvPr/>
        </p:nvSpPr>
        <p:spPr>
          <a:xfrm>
            <a:off x="7603808" y="5042654"/>
            <a:ext cx="6246495" cy="713184"/>
          </a:xfrm>
          <a:prstGeom prst="rect">
            <a:avLst/>
          </a:prstGeom>
          <a:noFill/>
          <a:ln/>
        </p:spPr>
        <p:txBody>
          <a:bodyPr wrap="square" lIns="0" tIns="0" rIns="0" bIns="0" rtlCol="0" anchor="t"/>
          <a:lstStyle/>
          <a:p>
            <a:pPr marL="0" indent="0" algn="l">
              <a:lnSpc>
                <a:spcPts val="2800"/>
              </a:lnSpc>
              <a:buNone/>
            </a:pPr>
            <a:r>
              <a:rPr lang="en-US" sz="1750" dirty="0">
                <a:solidFill>
                  <a:srgbClr val="CFD0D8"/>
                </a:solidFill>
                <a:latin typeface="Roboto" pitchFamily="34" charset="0"/>
                <a:ea typeface="Roboto" pitchFamily="34" charset="-122"/>
                <a:cs typeface="Roboto" pitchFamily="34" charset="-120"/>
              </a:rPr>
              <a:t>Застосування цієї теорії для розуміння адаптивних стратегій організмів та їхньої поведінки в просторі.</a:t>
            </a:r>
            <a:endParaRPr lang="en-US" sz="1750" dirty="0"/>
          </a:p>
        </p:txBody>
      </p:sp>
      <p:pic>
        <p:nvPicPr>
          <p:cNvPr id="10" name="Image 3" descr="preencoded.png"/>
          <p:cNvPicPr>
            <a:picLocks noChangeAspect="1"/>
          </p:cNvPicPr>
          <p:nvPr/>
        </p:nvPicPr>
        <p:blipFill>
          <a:blip r:embed="rId6"/>
          <a:stretch>
            <a:fillRect/>
          </a:stretch>
        </p:blipFill>
        <p:spPr>
          <a:xfrm>
            <a:off x="6266498" y="5978723"/>
            <a:ext cx="1114425" cy="1640919"/>
          </a:xfrm>
          <a:prstGeom prst="rect">
            <a:avLst/>
          </a:prstGeom>
        </p:spPr>
      </p:pic>
      <p:sp>
        <p:nvSpPr>
          <p:cNvPr id="11" name="Text 5"/>
          <p:cNvSpPr/>
          <p:nvPr/>
        </p:nvSpPr>
        <p:spPr>
          <a:xfrm>
            <a:off x="7603808" y="6201608"/>
            <a:ext cx="3319820" cy="348258"/>
          </a:xfrm>
          <a:prstGeom prst="rect">
            <a:avLst/>
          </a:prstGeom>
          <a:noFill/>
          <a:ln/>
        </p:spPr>
        <p:txBody>
          <a:bodyPr wrap="none" lIns="0" tIns="0" rIns="0" bIns="0" rtlCol="0" anchor="t"/>
          <a:lstStyle/>
          <a:p>
            <a:pPr marL="0" indent="0" algn="l">
              <a:lnSpc>
                <a:spcPts val="2700"/>
              </a:lnSpc>
              <a:buNone/>
            </a:pPr>
            <a:r>
              <a:rPr lang="en-US" sz="2150" dirty="0">
                <a:solidFill>
                  <a:srgbClr val="CFD0D8"/>
                </a:solidFill>
                <a:latin typeface="Roboto Medium" pitchFamily="34" charset="0"/>
                <a:ea typeface="Roboto Medium" pitchFamily="34" charset="-122"/>
                <a:cs typeface="Roboto Medium" pitchFamily="34" charset="-120"/>
              </a:rPr>
              <a:t>Геоінформаційний аналіз</a:t>
            </a:r>
            <a:endParaRPr lang="en-US" sz="2150" dirty="0"/>
          </a:p>
        </p:txBody>
      </p:sp>
      <p:sp>
        <p:nvSpPr>
          <p:cNvPr id="12" name="Text 6"/>
          <p:cNvSpPr/>
          <p:nvPr/>
        </p:nvSpPr>
        <p:spPr>
          <a:xfrm>
            <a:off x="7603808" y="6683573"/>
            <a:ext cx="6246495" cy="713184"/>
          </a:xfrm>
          <a:prstGeom prst="rect">
            <a:avLst/>
          </a:prstGeom>
          <a:noFill/>
          <a:ln/>
        </p:spPr>
        <p:txBody>
          <a:bodyPr wrap="square" lIns="0" tIns="0" rIns="0" bIns="0" rtlCol="0" anchor="t"/>
          <a:lstStyle/>
          <a:p>
            <a:pPr marL="0" indent="0" algn="l">
              <a:lnSpc>
                <a:spcPts val="2800"/>
              </a:lnSpc>
              <a:buNone/>
            </a:pPr>
            <a:r>
              <a:rPr lang="en-US" sz="1750" dirty="0">
                <a:solidFill>
                  <a:srgbClr val="CFD0D8"/>
                </a:solidFill>
                <a:latin typeface="Roboto" pitchFamily="34" charset="0"/>
                <a:ea typeface="Roboto" pitchFamily="34" charset="-122"/>
                <a:cs typeface="Roboto" pitchFamily="34" charset="-120"/>
              </a:rPr>
              <a:t>Використання ГІС для оптимального екологічного планування та аналізу просторових даних.</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251109"/>
            <a:ext cx="8412480" cy="708779"/>
          </a:xfrm>
          <a:prstGeom prst="rect">
            <a:avLst/>
          </a:prstGeom>
          <a:noFill/>
          <a:ln/>
        </p:spPr>
        <p:txBody>
          <a:bodyPr wrap="none" lIns="0" tIns="0" rIns="0" bIns="0" rtlCol="0" anchor="t"/>
          <a:lstStyle/>
          <a:p>
            <a:pPr marL="0" indent="0" algn="l">
              <a:lnSpc>
                <a:spcPts val="5550"/>
              </a:lnSpc>
              <a:buNone/>
            </a:pPr>
            <a:r>
              <a:rPr lang="en-US" sz="4450" dirty="0">
                <a:solidFill>
                  <a:srgbClr val="FFFFFF"/>
                </a:solidFill>
                <a:latin typeface="Roboto Medium" pitchFamily="34" charset="0"/>
                <a:ea typeface="Roboto Medium" pitchFamily="34" charset="-122"/>
                <a:cs typeface="Roboto Medium" pitchFamily="34" charset="-120"/>
              </a:rPr>
              <a:t>Оцінка різноманіття екосистем</a:t>
            </a:r>
            <a:endParaRPr lang="en-US" sz="4450" dirty="0"/>
          </a:p>
        </p:txBody>
      </p:sp>
      <p:sp>
        <p:nvSpPr>
          <p:cNvPr id="3" name="Text 1"/>
          <p:cNvSpPr/>
          <p:nvPr/>
        </p:nvSpPr>
        <p:spPr>
          <a:xfrm>
            <a:off x="1743789" y="4087892"/>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CFD0D8"/>
                </a:solidFill>
                <a:latin typeface="Roboto Medium" pitchFamily="34" charset="0"/>
                <a:ea typeface="Roboto Medium" pitchFamily="34" charset="-122"/>
                <a:cs typeface="Roboto Medium" pitchFamily="34" charset="-120"/>
              </a:rPr>
              <a:t>Види різноманіття</a:t>
            </a:r>
            <a:endParaRPr lang="en-US" sz="2200" dirty="0"/>
          </a:p>
        </p:txBody>
      </p:sp>
      <p:sp>
        <p:nvSpPr>
          <p:cNvPr id="4" name="Text 2"/>
          <p:cNvSpPr/>
          <p:nvPr/>
        </p:nvSpPr>
        <p:spPr>
          <a:xfrm>
            <a:off x="793790" y="4578310"/>
            <a:ext cx="3785235" cy="725805"/>
          </a:xfrm>
          <a:prstGeom prst="rect">
            <a:avLst/>
          </a:prstGeom>
          <a:noFill/>
          <a:ln/>
        </p:spPr>
        <p:txBody>
          <a:bodyPr wrap="square" lIns="0" tIns="0" rIns="0" bIns="0" rtlCol="0" anchor="t"/>
          <a:lstStyle/>
          <a:p>
            <a:pPr marL="0" indent="0" algn="r">
              <a:lnSpc>
                <a:spcPts val="2850"/>
              </a:lnSpc>
              <a:buNone/>
            </a:pPr>
            <a:r>
              <a:rPr lang="en-US" sz="1750" dirty="0">
                <a:solidFill>
                  <a:srgbClr val="CFD0D8"/>
                </a:solidFill>
                <a:latin typeface="Roboto" pitchFamily="34" charset="0"/>
                <a:ea typeface="Roboto" pitchFamily="34" charset="-122"/>
                <a:cs typeface="Roboto" pitchFamily="34" charset="-120"/>
              </a:rPr>
              <a:t>Альфа-, бета- та гамма-різноманіття.</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5547717" y="4483775"/>
            <a:ext cx="339328" cy="424220"/>
          </a:xfrm>
          <a:prstGeom prst="rect">
            <a:avLst/>
          </a:prstGeom>
        </p:spPr>
      </p:pic>
      <p:sp>
        <p:nvSpPr>
          <p:cNvPr id="7" name="Text 3"/>
          <p:cNvSpPr/>
          <p:nvPr/>
        </p:nvSpPr>
        <p:spPr>
          <a:xfrm>
            <a:off x="9937790" y="2772966"/>
            <a:ext cx="3898821" cy="708660"/>
          </a:xfrm>
          <a:prstGeom prst="rect">
            <a:avLst/>
          </a:prstGeom>
          <a:noFill/>
          <a:ln/>
        </p:spPr>
        <p:txBody>
          <a:bodyPr wrap="square" lIns="0" tIns="0" rIns="0" bIns="0" rtlCol="0" anchor="t"/>
          <a:lstStyle/>
          <a:p>
            <a:pPr marL="0" indent="0" algn="l">
              <a:lnSpc>
                <a:spcPts val="2750"/>
              </a:lnSpc>
              <a:buNone/>
            </a:pPr>
            <a:r>
              <a:rPr lang="en-US" sz="2200" dirty="0">
                <a:solidFill>
                  <a:srgbClr val="CFD0D8"/>
                </a:solidFill>
                <a:latin typeface="Roboto Medium" pitchFamily="34" charset="0"/>
                <a:ea typeface="Roboto Medium" pitchFamily="34" charset="-122"/>
                <a:cs typeface="Roboto Medium" pitchFamily="34" charset="-120"/>
              </a:rPr>
              <a:t>Методи розрахунку показників</a:t>
            </a:r>
            <a:endParaRPr lang="en-US" sz="2200" dirty="0"/>
          </a:p>
        </p:txBody>
      </p:sp>
      <p:sp>
        <p:nvSpPr>
          <p:cNvPr id="8" name="Text 4"/>
          <p:cNvSpPr/>
          <p:nvPr/>
        </p:nvSpPr>
        <p:spPr>
          <a:xfrm>
            <a:off x="9937790" y="3617714"/>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CFD0D8"/>
                </a:solidFill>
                <a:latin typeface="Roboto" pitchFamily="34" charset="0"/>
                <a:ea typeface="Roboto" pitchFamily="34" charset="-122"/>
                <a:cs typeface="Roboto" pitchFamily="34" charset="-120"/>
              </a:rPr>
              <a:t>Показники домінування та видового різноманіття.</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7944326" y="3100149"/>
            <a:ext cx="339328" cy="424220"/>
          </a:xfrm>
          <a:prstGeom prst="rect">
            <a:avLst/>
          </a:prstGeom>
        </p:spPr>
      </p:pic>
      <p:sp>
        <p:nvSpPr>
          <p:cNvPr id="11" name="Text 5"/>
          <p:cNvSpPr/>
          <p:nvPr/>
        </p:nvSpPr>
        <p:spPr>
          <a:xfrm>
            <a:off x="9937790" y="540269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CFD0D8"/>
                </a:solidFill>
                <a:latin typeface="Roboto Medium" pitchFamily="34" charset="0"/>
                <a:ea typeface="Roboto Medium" pitchFamily="34" charset="-122"/>
                <a:cs typeface="Roboto Medium" pitchFamily="34" charset="-120"/>
              </a:rPr>
              <a:t>Екосистемні сервіси</a:t>
            </a:r>
            <a:endParaRPr lang="en-US" sz="2200" dirty="0"/>
          </a:p>
        </p:txBody>
      </p:sp>
      <p:sp>
        <p:nvSpPr>
          <p:cNvPr id="12" name="Text 6"/>
          <p:cNvSpPr/>
          <p:nvPr/>
        </p:nvSpPr>
        <p:spPr>
          <a:xfrm>
            <a:off x="9937790" y="5893118"/>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CFD0D8"/>
                </a:solidFill>
                <a:latin typeface="Roboto" pitchFamily="34" charset="0"/>
                <a:ea typeface="Roboto" pitchFamily="34" charset="-122"/>
                <a:cs typeface="Roboto" pitchFamily="34" charset="-120"/>
              </a:rPr>
              <a:t>Застосування оцінки біорізноманіття для ОВД.</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7944326" y="5867400"/>
            <a:ext cx="339328" cy="4242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396835" y="311825"/>
            <a:ext cx="7761446" cy="354330"/>
          </a:xfrm>
          <a:prstGeom prst="rect">
            <a:avLst/>
          </a:prstGeom>
          <a:noFill/>
          <a:ln/>
        </p:spPr>
        <p:txBody>
          <a:bodyPr wrap="none" lIns="0" tIns="0" rIns="0" bIns="0" rtlCol="0" anchor="t"/>
          <a:lstStyle/>
          <a:p>
            <a:pPr marL="0" indent="0" algn="l">
              <a:lnSpc>
                <a:spcPts val="2750"/>
              </a:lnSpc>
              <a:buNone/>
            </a:pPr>
            <a:r>
              <a:rPr lang="en-US" sz="2200" dirty="0">
                <a:solidFill>
                  <a:srgbClr val="FFFFFF"/>
                </a:solidFill>
                <a:latin typeface="Roboto Medium" pitchFamily="34" charset="0"/>
                <a:ea typeface="Roboto Medium" pitchFamily="34" charset="-122"/>
                <a:cs typeface="Roboto Medium" pitchFamily="34" charset="-120"/>
              </a:rPr>
              <a:t>Розділ 3: Інтегральне оцінювання якості поверхневих вод</a:t>
            </a:r>
            <a:endParaRPr lang="en-US" sz="2200" dirty="0"/>
          </a:p>
        </p:txBody>
      </p:sp>
      <p:sp>
        <p:nvSpPr>
          <p:cNvPr id="3" name="Text 1"/>
          <p:cNvSpPr/>
          <p:nvPr/>
        </p:nvSpPr>
        <p:spPr>
          <a:xfrm>
            <a:off x="396835" y="949523"/>
            <a:ext cx="2320052" cy="212646"/>
          </a:xfrm>
          <a:prstGeom prst="rect">
            <a:avLst/>
          </a:prstGeom>
          <a:noFill/>
          <a:ln/>
        </p:spPr>
        <p:txBody>
          <a:bodyPr wrap="none" lIns="0" tIns="0" rIns="0" bIns="0" rtlCol="0" anchor="t"/>
          <a:lstStyle/>
          <a:p>
            <a:pPr marL="0" indent="0" algn="l">
              <a:lnSpc>
                <a:spcPts val="1650"/>
              </a:lnSpc>
              <a:buNone/>
            </a:pPr>
            <a:r>
              <a:rPr lang="en-US" sz="1300" dirty="0">
                <a:solidFill>
                  <a:srgbClr val="FFFFFF"/>
                </a:solidFill>
                <a:latin typeface="Roboto Medium" pitchFamily="34" charset="0"/>
                <a:ea typeface="Roboto Medium" pitchFamily="34" charset="-122"/>
                <a:cs typeface="Roboto Medium" pitchFamily="34" charset="-120"/>
              </a:rPr>
              <a:t>Метод комплексних індексів</a:t>
            </a:r>
            <a:endParaRPr lang="en-US" sz="1300" dirty="0"/>
          </a:p>
        </p:txBody>
      </p:sp>
      <p:sp>
        <p:nvSpPr>
          <p:cNvPr id="4" name="Text 2"/>
          <p:cNvSpPr/>
          <p:nvPr/>
        </p:nvSpPr>
        <p:spPr>
          <a:xfrm>
            <a:off x="396835" y="1275517"/>
            <a:ext cx="8191262" cy="181451"/>
          </a:xfrm>
          <a:prstGeom prst="rect">
            <a:avLst/>
          </a:prstGeom>
          <a:noFill/>
          <a:ln/>
        </p:spPr>
        <p:txBody>
          <a:bodyPr wrap="none" lIns="0" tIns="0" rIns="0" bIns="0" rtlCol="0" anchor="t"/>
          <a:lstStyle/>
          <a:p>
            <a:pPr marL="0" indent="0" algn="l">
              <a:lnSpc>
                <a:spcPts val="1400"/>
              </a:lnSpc>
              <a:buNone/>
            </a:pPr>
            <a:r>
              <a:rPr lang="en-US" sz="850" dirty="0">
                <a:solidFill>
                  <a:srgbClr val="CFD0D8"/>
                </a:solidFill>
                <a:latin typeface="Roboto" pitchFamily="34" charset="0"/>
                <a:ea typeface="Roboto" pitchFamily="34" charset="-122"/>
                <a:cs typeface="Roboto" pitchFamily="34" charset="-120"/>
              </a:rPr>
              <a:t>Ознайомлення з основними комплексними індексами, що використовуються для оцінки якості вод:</a:t>
            </a:r>
            <a:endParaRPr lang="en-US" sz="850" dirty="0"/>
          </a:p>
        </p:txBody>
      </p:sp>
      <p:sp>
        <p:nvSpPr>
          <p:cNvPr id="5" name="Text 3"/>
          <p:cNvSpPr/>
          <p:nvPr/>
        </p:nvSpPr>
        <p:spPr>
          <a:xfrm>
            <a:off x="396835" y="1559004"/>
            <a:ext cx="8191262" cy="181451"/>
          </a:xfrm>
          <a:prstGeom prst="rect">
            <a:avLst/>
          </a:prstGeom>
          <a:noFill/>
          <a:ln/>
        </p:spPr>
        <p:txBody>
          <a:bodyPr wrap="none" lIns="0" tIns="0" rIns="0" bIns="0" rtlCol="0" anchor="t"/>
          <a:lstStyle/>
          <a:p>
            <a:pPr marL="342900" indent="-342900" algn="l">
              <a:lnSpc>
                <a:spcPts val="1400"/>
              </a:lnSpc>
              <a:buSzPct val="100000"/>
              <a:buChar char="•"/>
            </a:pPr>
            <a:r>
              <a:rPr lang="en-US" sz="850" dirty="0">
                <a:solidFill>
                  <a:srgbClr val="CFD0D8"/>
                </a:solidFill>
                <a:latin typeface="Roboto" pitchFamily="34" charset="0"/>
                <a:ea typeface="Roboto" pitchFamily="34" charset="-122"/>
                <a:cs typeface="Roboto" pitchFamily="34" charset="-120"/>
              </a:rPr>
              <a:t>Індекс забруднення вод (ІЗВ).</a:t>
            </a:r>
            <a:endParaRPr lang="en-US" sz="850" dirty="0"/>
          </a:p>
        </p:txBody>
      </p:sp>
      <p:sp>
        <p:nvSpPr>
          <p:cNvPr id="6" name="Text 4"/>
          <p:cNvSpPr/>
          <p:nvPr/>
        </p:nvSpPr>
        <p:spPr>
          <a:xfrm>
            <a:off x="396835" y="1780103"/>
            <a:ext cx="8191262" cy="181451"/>
          </a:xfrm>
          <a:prstGeom prst="rect">
            <a:avLst/>
          </a:prstGeom>
          <a:noFill/>
          <a:ln/>
        </p:spPr>
        <p:txBody>
          <a:bodyPr wrap="none" lIns="0" tIns="0" rIns="0" bIns="0" rtlCol="0" anchor="t"/>
          <a:lstStyle/>
          <a:p>
            <a:pPr marL="342900" indent="-342900" algn="l">
              <a:lnSpc>
                <a:spcPts val="1400"/>
              </a:lnSpc>
              <a:buSzPct val="100000"/>
              <a:buChar char="•"/>
            </a:pPr>
            <a:r>
              <a:rPr lang="en-US" sz="850" dirty="0">
                <a:solidFill>
                  <a:srgbClr val="CFD0D8"/>
                </a:solidFill>
                <a:latin typeface="Roboto" pitchFamily="34" charset="0"/>
                <a:ea typeface="Roboto" pitchFamily="34" charset="-122"/>
                <a:cs typeface="Roboto" pitchFamily="34" charset="-120"/>
              </a:rPr>
              <a:t>Комплексний індекс забруднення (КІЗ).</a:t>
            </a:r>
            <a:endParaRPr lang="en-US" sz="850" dirty="0"/>
          </a:p>
        </p:txBody>
      </p:sp>
      <p:sp>
        <p:nvSpPr>
          <p:cNvPr id="7" name="Text 5"/>
          <p:cNvSpPr/>
          <p:nvPr/>
        </p:nvSpPr>
        <p:spPr>
          <a:xfrm>
            <a:off x="396835" y="2001203"/>
            <a:ext cx="8191262" cy="181451"/>
          </a:xfrm>
          <a:prstGeom prst="rect">
            <a:avLst/>
          </a:prstGeom>
          <a:noFill/>
          <a:ln/>
        </p:spPr>
        <p:txBody>
          <a:bodyPr wrap="none" lIns="0" tIns="0" rIns="0" bIns="0" rtlCol="0" anchor="t"/>
          <a:lstStyle/>
          <a:p>
            <a:pPr marL="342900" indent="-342900" algn="l">
              <a:lnSpc>
                <a:spcPts val="1400"/>
              </a:lnSpc>
              <a:buSzPct val="100000"/>
              <a:buChar char="•"/>
            </a:pPr>
            <a:r>
              <a:rPr lang="en-US" sz="850" dirty="0">
                <a:solidFill>
                  <a:srgbClr val="CFD0D8"/>
                </a:solidFill>
                <a:latin typeface="Roboto" pitchFamily="34" charset="0"/>
                <a:ea typeface="Roboto" pitchFamily="34" charset="-122"/>
                <a:cs typeface="Roboto" pitchFamily="34" charset="-120"/>
              </a:rPr>
              <a:t>Комплексний показник екологічного стану (КПЕС).</a:t>
            </a:r>
            <a:endParaRPr lang="en-US" sz="850" dirty="0"/>
          </a:p>
        </p:txBody>
      </p:sp>
      <p:sp>
        <p:nvSpPr>
          <p:cNvPr id="8" name="Text 6"/>
          <p:cNvSpPr/>
          <p:nvPr/>
        </p:nvSpPr>
        <p:spPr>
          <a:xfrm>
            <a:off x="396835" y="2222302"/>
            <a:ext cx="8191262" cy="181451"/>
          </a:xfrm>
          <a:prstGeom prst="rect">
            <a:avLst/>
          </a:prstGeom>
          <a:noFill/>
          <a:ln/>
        </p:spPr>
        <p:txBody>
          <a:bodyPr wrap="none" lIns="0" tIns="0" rIns="0" bIns="0" rtlCol="0" anchor="t"/>
          <a:lstStyle/>
          <a:p>
            <a:pPr marL="342900" indent="-342900" algn="l">
              <a:lnSpc>
                <a:spcPts val="1400"/>
              </a:lnSpc>
              <a:buSzPct val="100000"/>
              <a:buChar char="•"/>
            </a:pPr>
            <a:r>
              <a:rPr lang="en-US" sz="850" dirty="0">
                <a:solidFill>
                  <a:srgbClr val="CFD0D8"/>
                </a:solidFill>
                <a:latin typeface="Roboto" pitchFamily="34" charset="0"/>
                <a:ea typeface="Roboto" pitchFamily="34" charset="-122"/>
                <a:cs typeface="Roboto" pitchFamily="34" charset="-120"/>
              </a:rPr>
              <a:t>Трофічний індекс (TRIX).</a:t>
            </a:r>
            <a:endParaRPr lang="en-US" sz="850" dirty="0"/>
          </a:p>
        </p:txBody>
      </p:sp>
      <p:sp>
        <p:nvSpPr>
          <p:cNvPr id="9" name="Text 7"/>
          <p:cNvSpPr/>
          <p:nvPr/>
        </p:nvSpPr>
        <p:spPr>
          <a:xfrm>
            <a:off x="396835" y="2505789"/>
            <a:ext cx="8191262" cy="181451"/>
          </a:xfrm>
          <a:prstGeom prst="rect">
            <a:avLst/>
          </a:prstGeom>
          <a:noFill/>
          <a:ln/>
        </p:spPr>
        <p:txBody>
          <a:bodyPr wrap="none" lIns="0" tIns="0" rIns="0" bIns="0" rtlCol="0" anchor="t"/>
          <a:lstStyle/>
          <a:p>
            <a:pPr marL="0" indent="0" algn="l">
              <a:lnSpc>
                <a:spcPts val="1400"/>
              </a:lnSpc>
              <a:buNone/>
            </a:pPr>
            <a:r>
              <a:rPr lang="en-US" sz="850" dirty="0">
                <a:solidFill>
                  <a:srgbClr val="CFD0D8"/>
                </a:solidFill>
                <a:latin typeface="Roboto" pitchFamily="34" charset="0"/>
                <a:ea typeface="Roboto" pitchFamily="34" charset="-122"/>
                <a:cs typeface="Roboto" pitchFamily="34" charset="-120"/>
              </a:rPr>
              <a:t>Вивчення їх розрахунку та інтерпретації для визначення рівня забруднення та екологічного стану водойм.</a:t>
            </a:r>
            <a:endParaRPr lang="en-US" sz="850" dirty="0"/>
          </a:p>
        </p:txBody>
      </p:sp>
      <p:pic>
        <p:nvPicPr>
          <p:cNvPr id="10" name="Image 0" descr="preencoded.png"/>
          <p:cNvPicPr>
            <a:picLocks noChangeAspect="1"/>
          </p:cNvPicPr>
          <p:nvPr/>
        </p:nvPicPr>
        <p:blipFill>
          <a:blip r:embed="rId3"/>
          <a:stretch>
            <a:fillRect/>
          </a:stretch>
        </p:blipFill>
        <p:spPr>
          <a:xfrm>
            <a:off x="8872418" y="963692"/>
            <a:ext cx="5368647" cy="5368647"/>
          </a:xfrm>
          <a:prstGeom prst="rect">
            <a:avLst/>
          </a:prstGeom>
        </p:spPr>
      </p:pic>
      <p:pic>
        <p:nvPicPr>
          <p:cNvPr id="12" name="Picture 2" descr="Silver Spring | АНАЛИЗ И ПРОГНОЗ СОСТОЯНИЯ ПОВЕРХНОСТНЫХ ВОД УКРАИН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34" y="2789276"/>
            <a:ext cx="8475583" cy="53691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3" name="Text 0"/>
          <p:cNvSpPr/>
          <p:nvPr/>
        </p:nvSpPr>
        <p:spPr>
          <a:xfrm>
            <a:off x="777954" y="787479"/>
            <a:ext cx="7588091" cy="2084189"/>
          </a:xfrm>
          <a:prstGeom prst="rect">
            <a:avLst/>
          </a:prstGeom>
          <a:noFill/>
          <a:ln/>
        </p:spPr>
        <p:txBody>
          <a:bodyPr wrap="square" lIns="0" tIns="0" rIns="0" bIns="0" rtlCol="0" anchor="t"/>
          <a:lstStyle/>
          <a:p>
            <a:pPr marL="0" indent="0" algn="l">
              <a:lnSpc>
                <a:spcPts val="5450"/>
              </a:lnSpc>
              <a:buNone/>
            </a:pPr>
            <a:r>
              <a:rPr lang="en-US" sz="4350" dirty="0">
                <a:solidFill>
                  <a:srgbClr val="FFFFFF"/>
                </a:solidFill>
                <a:latin typeface="Roboto Medium" pitchFamily="34" charset="0"/>
                <a:ea typeface="Roboto Medium" pitchFamily="34" charset="-122"/>
                <a:cs typeface="Roboto Medium" pitchFamily="34" charset="-120"/>
              </a:rPr>
              <a:t>Біоіндикація та біотестування водного середовища</a:t>
            </a:r>
            <a:endParaRPr lang="en-US" sz="4350" dirty="0"/>
          </a:p>
        </p:txBody>
      </p:sp>
      <p:sp>
        <p:nvSpPr>
          <p:cNvPr id="4" name="Shape 1"/>
          <p:cNvSpPr/>
          <p:nvPr/>
        </p:nvSpPr>
        <p:spPr>
          <a:xfrm>
            <a:off x="777954" y="3205043"/>
            <a:ext cx="7588091" cy="2007394"/>
          </a:xfrm>
          <a:prstGeom prst="roundRect">
            <a:avLst>
              <a:gd name="adj" fmla="val 4651"/>
            </a:avLst>
          </a:prstGeom>
          <a:solidFill>
            <a:srgbClr val="182567"/>
          </a:solidFill>
          <a:ln w="7620">
            <a:solidFill>
              <a:srgbClr val="313E80"/>
            </a:solidFill>
            <a:prstDash val="solid"/>
          </a:ln>
        </p:spPr>
      </p:sp>
      <p:sp>
        <p:nvSpPr>
          <p:cNvPr id="5" name="Text 2"/>
          <p:cNvSpPr/>
          <p:nvPr/>
        </p:nvSpPr>
        <p:spPr>
          <a:xfrm>
            <a:off x="1007864" y="3434953"/>
            <a:ext cx="2778681" cy="347305"/>
          </a:xfrm>
          <a:prstGeom prst="rect">
            <a:avLst/>
          </a:prstGeom>
          <a:noFill/>
          <a:ln/>
        </p:spPr>
        <p:txBody>
          <a:bodyPr wrap="none" lIns="0" tIns="0" rIns="0" bIns="0" rtlCol="0" anchor="t"/>
          <a:lstStyle/>
          <a:p>
            <a:pPr marL="0" indent="0" algn="l">
              <a:lnSpc>
                <a:spcPts val="2700"/>
              </a:lnSpc>
              <a:buNone/>
            </a:pPr>
            <a:r>
              <a:rPr lang="en-US" sz="2150" dirty="0">
                <a:solidFill>
                  <a:srgbClr val="CFD0D8"/>
                </a:solidFill>
                <a:latin typeface="Roboto Medium" pitchFamily="34" charset="0"/>
                <a:ea typeface="Roboto Medium" pitchFamily="34" charset="-122"/>
                <a:cs typeface="Roboto Medium" pitchFamily="34" charset="-120"/>
              </a:rPr>
              <a:t>Біоіндикація</a:t>
            </a:r>
            <a:endParaRPr lang="en-US" sz="2150" dirty="0"/>
          </a:p>
        </p:txBody>
      </p:sp>
      <p:sp>
        <p:nvSpPr>
          <p:cNvPr id="6" name="Text 3"/>
          <p:cNvSpPr/>
          <p:nvPr/>
        </p:nvSpPr>
        <p:spPr>
          <a:xfrm>
            <a:off x="1007864" y="3915608"/>
            <a:ext cx="7128272" cy="1066919"/>
          </a:xfrm>
          <a:prstGeom prst="rect">
            <a:avLst/>
          </a:prstGeom>
          <a:noFill/>
          <a:ln/>
        </p:spPr>
        <p:txBody>
          <a:bodyPr wrap="square" lIns="0" tIns="0" rIns="0" bIns="0" rtlCol="0" anchor="t"/>
          <a:lstStyle/>
          <a:p>
            <a:pPr marL="0" indent="0" algn="l">
              <a:lnSpc>
                <a:spcPts val="2800"/>
              </a:lnSpc>
              <a:buNone/>
            </a:pPr>
            <a:r>
              <a:rPr lang="en-US" sz="1750" dirty="0">
                <a:solidFill>
                  <a:srgbClr val="CFD0D8"/>
                </a:solidFill>
                <a:latin typeface="Roboto" pitchFamily="34" charset="0"/>
                <a:ea typeface="Roboto" pitchFamily="34" charset="-122"/>
                <a:cs typeface="Roboto" pitchFamily="34" charset="-120"/>
              </a:rPr>
              <a:t>Основні принципи біоіндикації водних екосистем, гідробіологічний аналіз поверхневих вод, оцінка якості вод по макрозообентосу, фіто- і зоопланктону, а також індекси багатства та різноманіття.</a:t>
            </a:r>
            <a:endParaRPr lang="en-US" sz="1750" dirty="0"/>
          </a:p>
        </p:txBody>
      </p:sp>
      <p:sp>
        <p:nvSpPr>
          <p:cNvPr id="7" name="Shape 4"/>
          <p:cNvSpPr/>
          <p:nvPr/>
        </p:nvSpPr>
        <p:spPr>
          <a:xfrm>
            <a:off x="777954" y="5434727"/>
            <a:ext cx="7588091" cy="2007394"/>
          </a:xfrm>
          <a:prstGeom prst="roundRect">
            <a:avLst>
              <a:gd name="adj" fmla="val 4651"/>
            </a:avLst>
          </a:prstGeom>
          <a:solidFill>
            <a:srgbClr val="182567"/>
          </a:solidFill>
          <a:ln w="7620">
            <a:solidFill>
              <a:srgbClr val="313E80"/>
            </a:solidFill>
            <a:prstDash val="solid"/>
          </a:ln>
        </p:spPr>
      </p:sp>
      <p:sp>
        <p:nvSpPr>
          <p:cNvPr id="8" name="Text 5"/>
          <p:cNvSpPr/>
          <p:nvPr/>
        </p:nvSpPr>
        <p:spPr>
          <a:xfrm>
            <a:off x="1007864" y="5664637"/>
            <a:ext cx="2778681" cy="347305"/>
          </a:xfrm>
          <a:prstGeom prst="rect">
            <a:avLst/>
          </a:prstGeom>
          <a:noFill/>
          <a:ln/>
        </p:spPr>
        <p:txBody>
          <a:bodyPr wrap="none" lIns="0" tIns="0" rIns="0" bIns="0" rtlCol="0" anchor="t"/>
          <a:lstStyle/>
          <a:p>
            <a:pPr marL="0" indent="0" algn="l">
              <a:lnSpc>
                <a:spcPts val="2700"/>
              </a:lnSpc>
              <a:buNone/>
            </a:pPr>
            <a:r>
              <a:rPr lang="en-US" sz="2150" dirty="0">
                <a:solidFill>
                  <a:srgbClr val="CFD0D8"/>
                </a:solidFill>
                <a:latin typeface="Roboto Medium" pitchFamily="34" charset="0"/>
                <a:ea typeface="Roboto Medium" pitchFamily="34" charset="-122"/>
                <a:cs typeface="Roboto Medium" pitchFamily="34" charset="-120"/>
              </a:rPr>
              <a:t>Біотестування</a:t>
            </a:r>
            <a:endParaRPr lang="en-US" sz="2150" dirty="0"/>
          </a:p>
        </p:txBody>
      </p:sp>
      <p:sp>
        <p:nvSpPr>
          <p:cNvPr id="9" name="Text 6"/>
          <p:cNvSpPr/>
          <p:nvPr/>
        </p:nvSpPr>
        <p:spPr>
          <a:xfrm>
            <a:off x="1007864" y="6145292"/>
            <a:ext cx="7128272" cy="1066919"/>
          </a:xfrm>
          <a:prstGeom prst="rect">
            <a:avLst/>
          </a:prstGeom>
          <a:noFill/>
          <a:ln/>
        </p:spPr>
        <p:txBody>
          <a:bodyPr wrap="square" lIns="0" tIns="0" rIns="0" bIns="0" rtlCol="0" anchor="t"/>
          <a:lstStyle/>
          <a:p>
            <a:pPr marL="0" indent="0" algn="l">
              <a:lnSpc>
                <a:spcPts val="2800"/>
              </a:lnSpc>
              <a:buNone/>
            </a:pPr>
            <a:r>
              <a:rPr lang="en-US" sz="1750" dirty="0">
                <a:solidFill>
                  <a:srgbClr val="CFD0D8"/>
                </a:solidFill>
                <a:latin typeface="Roboto" pitchFamily="34" charset="0"/>
                <a:ea typeface="Roboto" pitchFamily="34" charset="-122"/>
                <a:cs typeface="Roboto" pitchFamily="34" charset="-120"/>
              </a:rPr>
              <a:t>Загальні положення біотестування вод на різних етапах технологічного процесу, включаючи води, що відводяться на біоочистку та у водні об'єкти.</a:t>
            </a:r>
            <a:endParaRPr lang="en-US" sz="1750" dirty="0"/>
          </a:p>
        </p:txBody>
      </p:sp>
      <p:pic>
        <p:nvPicPr>
          <p:cNvPr id="2050" name="Picture 2" descr="Сезонна біоіндикація сапробності води озера Галенківка – Станція Юних  Натуралістів м. Шост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546" y="582527"/>
            <a:ext cx="5393887" cy="46299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Екологічний стан водних об'єктів Київської області"/>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5954" y="5434727"/>
            <a:ext cx="5782197" cy="20073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564</Words>
  <Application>Microsoft Office PowerPoint</Application>
  <PresentationFormat>Произвольный</PresentationFormat>
  <Paragraphs>78</Paragraphs>
  <Slides>10</Slides>
  <Notes>10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Calibri</vt:lpstr>
      <vt:lpstr>Roboto</vt:lpstr>
      <vt:lpstr>Times New Roman</vt:lpstr>
      <vt:lpstr>Roboto Medium</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userznu</dc:creator>
  <cp:lastModifiedBy>user</cp:lastModifiedBy>
  <cp:revision>6</cp:revision>
  <dcterms:created xsi:type="dcterms:W3CDTF">2025-10-02T08:49:18Z</dcterms:created>
  <dcterms:modified xsi:type="dcterms:W3CDTF">2025-10-02T11:03:35Z</dcterms:modified>
</cp:coreProperties>
</file>